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sldIdLst>
    <p:sldId id="257" r:id="rId2"/>
    <p:sldId id="289" r:id="rId3"/>
    <p:sldId id="259" r:id="rId4"/>
    <p:sldId id="286" r:id="rId5"/>
    <p:sldId id="287" r:id="rId6"/>
    <p:sldId id="261" r:id="rId7"/>
    <p:sldId id="302" r:id="rId8"/>
    <p:sldId id="291" r:id="rId9"/>
    <p:sldId id="303" r:id="rId10"/>
    <p:sldId id="300" r:id="rId11"/>
    <p:sldId id="298" r:id="rId12"/>
    <p:sldId id="307" r:id="rId13"/>
    <p:sldId id="301" r:id="rId14"/>
    <p:sldId id="308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49" autoAdjust="0"/>
  </p:normalViewPr>
  <p:slideViewPr>
    <p:cSldViewPr snapToGrid="0">
      <p:cViewPr varScale="1">
        <p:scale>
          <a:sx n="59" d="100"/>
          <a:sy n="59" d="100"/>
        </p:scale>
        <p:origin x="100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10T05:47:41.3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13512 4992 0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10T05:47:48.6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13935 8625 0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10T05:47:49.1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16687 9225 0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10T05:50:15.7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3599 5221 0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10T06:07:39.1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21520 7161 0,'0'-17'32,"0"-1"61,70-52-77,36-89-16,18 0 16,52 0-16,-52-17 15,-19 52-15,1-34 16,-71 105-16,1-18 16,17 18-16,-18 18 15,-17 0-15,-1-1 16,18 1-16,-17 0 15,0 17-15,-18 1 32,17 17-32,1 0 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10T06:07:40.1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23442 5292 0,'-35'0'125,"-18"70"-110,18-17-15,0 35 16,-1-35-16,-17 35 15,18-35-15,18 36 16,-1-1-16,0-35 16,-35-18-16,53 18 15,-17 17-15,17-34 0,0 17 16,-18-18-16,18 0 16,0 0-16,0 1 15,0-19 1,0 1-16,35-18 62,-17 0-62,17 0 16,1 0-16,-1 0 16,0-35-16,18-1 15,-18 1-15,1-18 16,34 18-16,-35 17 15,1-17-15,-1 0 16,0 17-16,-17-17 16,17 0-16,-17-1 15,17 1-15,18-36 16,-18 36-16,-17 0 16,0 0-16,-1-1 15,18 1-15,-35 17 0,18 1 16,-18-1-1,0 1 79,0-1-78,-18-35-1,18-35-15,0 35 16,0-53-16,0-35 16,-17-18-16,-18 18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10T06:08:06.5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9402 7003 0,'-18'0'0,"1"0"16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28/02/2022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B984D8-06F0-4395-AC09-8298AAE9AA33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1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EE74E-90F1-4CFB-A2AA-1460F7D50044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CE8269-471A-4BBE-87CA-502A28F39C1E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00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E44844-07E1-4626-BB9E-CAC29370AAA8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3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CA4504-E00C-4ED8-B249-5A6EE53AC2FB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3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601" y="2060577"/>
            <a:ext cx="439748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5967" y="2056093"/>
            <a:ext cx="4397487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5CD2-CD98-419C-BEEA-96E30FBF5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endParaRPr lang="en-ID" sz="1600" dirty="0"/>
          </a:p>
          <a:p>
            <a:r>
              <a:rPr lang="en-ID" sz="1600" dirty="0"/>
              <a:t>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326" y="1979112"/>
            <a:ext cx="9521439" cy="2326188"/>
          </a:xfrm>
        </p:spPr>
        <p:txBody>
          <a:bodyPr>
            <a:normAutofit/>
          </a:bodyPr>
          <a:lstStyle/>
          <a:p>
            <a:pPr algn="ctr"/>
            <a:r>
              <a:rPr lang="en-US" altLang="id-ID" sz="4000" dirty="0" err="1">
                <a:latin typeface="Comic Sans MS" pitchFamily="66" charset="0"/>
              </a:rPr>
              <a:t>Pertemuan</a:t>
            </a:r>
            <a:r>
              <a:rPr lang="en-US" altLang="id-ID" sz="4000" dirty="0">
                <a:latin typeface="Comic Sans MS" pitchFamily="66" charset="0"/>
              </a:rPr>
              <a:t> ke_14</a:t>
            </a:r>
            <a:br>
              <a:rPr lang="en-US" altLang="id-ID" sz="4000" dirty="0">
                <a:latin typeface="Comic Sans MS" pitchFamily="66" charset="0"/>
              </a:rPr>
            </a:br>
            <a:r>
              <a:rPr lang="en-US" altLang="id-ID" sz="4000" dirty="0">
                <a:latin typeface="Comic Sans MS" pitchFamily="66" charset="0"/>
              </a:rPr>
              <a:t>RESOLUTION FOR PREDICATE LOGIC</a:t>
            </a:r>
            <a:endParaRPr lang="en-ID" sz="40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179496" y="665384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19D501-F284-4A63-8822-523ADB35E2F2}"/>
              </a:ext>
            </a:extLst>
          </p:cNvPr>
          <p:cNvSpPr/>
          <p:nvPr/>
        </p:nvSpPr>
        <p:spPr>
          <a:xfrm>
            <a:off x="1703043" y="1768863"/>
            <a:ext cx="6264696" cy="2470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60"/>
              </a:spcAft>
            </a:pPr>
            <a:r>
              <a:rPr lang="en-ID" dirty="0"/>
              <a:t>Consider the following knowledge base:</a:t>
            </a:r>
          </a:p>
          <a:p>
            <a:pPr marL="34290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dirty="0"/>
              <a:t>Gita likes all kinds of food.</a:t>
            </a:r>
          </a:p>
          <a:p>
            <a:pPr marL="34290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dirty="0"/>
              <a:t>Mango and chapati are food.</a:t>
            </a:r>
          </a:p>
          <a:p>
            <a:pPr marL="34290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dirty="0"/>
              <a:t>Anything eaten by anyone and is still alive is food.</a:t>
            </a:r>
          </a:p>
          <a:p>
            <a:pPr marL="34290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dirty="0"/>
              <a:t>Gita eats almond and is still alive.</a:t>
            </a:r>
          </a:p>
          <a:p>
            <a:pPr>
              <a:lnSpc>
                <a:spcPct val="107000"/>
              </a:lnSpc>
            </a:pPr>
            <a:r>
              <a:rPr lang="en-ID" dirty="0"/>
              <a:t>Prove that  Gita likes almond.</a:t>
            </a:r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BBF83C-63E5-4E41-A8A2-E1F1108D8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Arenski" pitchFamily="2" charset="0"/>
              </a:rPr>
              <a:t>Contoh</a:t>
            </a:r>
            <a:r>
              <a:rPr lang="en-US" dirty="0">
                <a:latin typeface="Arenski" pitchFamily="2" charset="0"/>
              </a:rPr>
              <a:t> 2:</a:t>
            </a:r>
          </a:p>
        </p:txBody>
      </p:sp>
      <p:pic>
        <p:nvPicPr>
          <p:cNvPr id="11278" name="Picture 14" descr="Almond PNG Transparent Images | PNG All">
            <a:extLst>
              <a:ext uri="{FF2B5EF4-FFF2-40B4-BE49-F238E27FC236}">
                <a16:creationId xmlns:a16="http://schemas.microsoft.com/office/drawing/2014/main" id="{9F8D9D9A-EE4A-4B75-8A20-74873809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391" y="4738969"/>
            <a:ext cx="2216417" cy="177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6">
            <a:extLst>
              <a:ext uri="{FF2B5EF4-FFF2-40B4-BE49-F238E27FC236}">
                <a16:creationId xmlns:a16="http://schemas.microsoft.com/office/drawing/2014/main" id="{489A18E6-47B2-4020-8541-477C2BB628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3FBB6844-4B97-4508-8984-141B483E066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5FE07953-46A4-44D4-A508-06F4CF09D95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2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3E80FD-E595-4D0C-AF39-D4F97D4A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57" y="1116377"/>
            <a:ext cx="4895285" cy="5447155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337F040C-DA2C-4B33-8D9C-D0F8FBE01B8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B6AC8B08-1C6B-489D-BDE0-32F9033CF40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0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2AF2-45EA-4369-9B4D-24761BE1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D7CE-3FA5-44F5-BEB0-702794AE3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0F3F2-14DD-4487-AF04-FC463FDB8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67" y="1072478"/>
            <a:ext cx="7222049" cy="5461056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3F245502-11FA-48E5-9EE7-131EC443BDD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F93D8516-EBB5-4A9F-AD60-19AFDA7FB87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4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F24AB95-1F73-4B89-8C70-E49139F0D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082" y="853096"/>
            <a:ext cx="9744637" cy="809251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Arenski" pitchFamily="2" charset="0"/>
              </a:rPr>
              <a:t>Contoh</a:t>
            </a:r>
            <a:r>
              <a:rPr lang="en-US" dirty="0">
                <a:latin typeface="Arenski" pitchFamily="2" charset="0"/>
              </a:rPr>
              <a:t> 3: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7E8A4-C160-4BF3-A579-670D0267A5DA}"/>
              </a:ext>
            </a:extLst>
          </p:cNvPr>
          <p:cNvSpPr/>
          <p:nvPr/>
        </p:nvSpPr>
        <p:spPr>
          <a:xfrm>
            <a:off x="2344281" y="1124744"/>
            <a:ext cx="6192688" cy="186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statements are assumed to be true: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Steve only likes easy courses.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All the courses in the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basketweaving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department are easy.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BK301 is a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basketweaving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course.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ask: What course would Steve like?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46BD7-A695-4A32-AF9E-1C64D1D07787}"/>
              </a:ext>
            </a:extLst>
          </p:cNvPr>
          <p:cNvSpPr/>
          <p:nvPr/>
        </p:nvSpPr>
        <p:spPr>
          <a:xfrm>
            <a:off x="2344281" y="3602915"/>
            <a:ext cx="4572000" cy="15709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b="1" dirty="0"/>
              <a:t>Predicate logic: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dirty="0"/>
              <a:t>1. ∀x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easy(x) → likes(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steve,x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dirty="0"/>
              <a:t>2. ∀x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basketweaving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 → easy(x)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basketweaving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(BK301)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2DD6D-0563-4A2B-BA7D-76F0D72EB0F8}"/>
              </a:ext>
            </a:extLst>
          </p:cNvPr>
          <p:cNvSpPr/>
          <p:nvPr/>
        </p:nvSpPr>
        <p:spPr>
          <a:xfrm>
            <a:off x="6755376" y="3485712"/>
            <a:ext cx="3204864" cy="284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Bentuk</a:t>
            </a:r>
            <a:r>
              <a:rPr lang="en-ID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Klausal</a:t>
            </a:r>
            <a:r>
              <a:rPr lang="en-ID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D" sz="1600" b="1" dirty="0"/>
              <a:t>¬ 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easy(x) </a:t>
            </a:r>
            <a:r>
              <a:rPr lang="en-ID" sz="1600" dirty="0"/>
              <a:t>V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likes(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steve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x)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D" sz="1600" b="1" dirty="0"/>
              <a:t>¬ </a:t>
            </a:r>
            <a:r>
              <a:rPr lang="en-I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easy(x) , likes(</a:t>
            </a:r>
            <a:r>
              <a:rPr lang="en-ID" sz="1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steve</a:t>
            </a:r>
            <a:r>
              <a:rPr lang="en-I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x)}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D" sz="1600" b="1" dirty="0"/>
              <a:t>¬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basketweaving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n-ID" sz="1600" dirty="0"/>
              <a:t>V 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easy(x) 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D" sz="1600" b="1" dirty="0"/>
              <a:t>¬</a:t>
            </a:r>
            <a:r>
              <a:rPr lang="en-ID" sz="1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basketweaving</a:t>
            </a:r>
            <a:r>
              <a:rPr lang="en-I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(x),</a:t>
            </a:r>
            <a:r>
              <a:rPr lang="en-ID" sz="1600" b="1" dirty="0"/>
              <a:t> </a:t>
            </a:r>
            <a:r>
              <a:rPr lang="en-I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easy(x)}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basketweaving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(BK301)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D" sz="1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basketweaving</a:t>
            </a:r>
            <a:r>
              <a:rPr lang="en-I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(BK301)}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65B2F-D322-41AD-B315-81C267282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82" y="1170156"/>
            <a:ext cx="2233900" cy="28436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7951021-5311-4BB1-A08E-F5F5ED04A6E0}"/>
                  </a:ext>
                </a:extLst>
              </p14:cNvPr>
              <p14:cNvContentPartPr/>
              <p14:nvPr/>
            </p14:nvContentPartPr>
            <p14:xfrm>
              <a:off x="9271200" y="2063880"/>
              <a:ext cx="400320" cy="514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7951021-5311-4BB1-A08E-F5F5ED04A6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5360" y="2000520"/>
                <a:ext cx="43164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08D2001-BD76-4C62-A7BF-9D2DFD5F0799}"/>
                  </a:ext>
                </a:extLst>
              </p14:cNvPr>
              <p14:cNvContentPartPr/>
              <p14:nvPr/>
            </p14:nvContentPartPr>
            <p14:xfrm>
              <a:off x="9810840" y="1739880"/>
              <a:ext cx="298800" cy="546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08D2001-BD76-4C62-A7BF-9D2DFD5F07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95000" y="1676520"/>
                <a:ext cx="33012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E597DB-DE58-489A-AA56-7CBF0562A980}"/>
                  </a:ext>
                </a:extLst>
              </p14:cNvPr>
              <p14:cNvContentPartPr/>
              <p14:nvPr/>
            </p14:nvContentPartPr>
            <p14:xfrm>
              <a:off x="4896120" y="2521080"/>
              <a:ext cx="12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E597DB-DE58-489A-AA56-7CBF0562A9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80280" y="2457720"/>
                <a:ext cx="44280" cy="1270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Subtitle 4">
            <a:extLst>
              <a:ext uri="{FF2B5EF4-FFF2-40B4-BE49-F238E27FC236}">
                <a16:creationId xmlns:a16="http://schemas.microsoft.com/office/drawing/2014/main" id="{B377742F-18EB-43B1-B7BB-E2A35173D5B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68AEF660-DE3B-4DEB-AAD5-711CD0046E2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2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1C388C-3300-4704-A05A-954C9270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00" y="1038386"/>
            <a:ext cx="7459200" cy="5591821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2CB41C85-C8C6-45F3-AD64-4816D9A03A7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35BB950-C3DE-4FA3-A48E-1006FA47C77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6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824379A-5AA9-4F1F-99F4-2F6C5FC1E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F8F820-8C30-4017-BA32-4DE02F6A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133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prinsip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resolusi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buktikan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347663" indent="-347663">
              <a:buNone/>
              <a:tabLst>
                <a:tab pos="347663" algn="l"/>
              </a:tabLst>
            </a:pP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	</a:t>
            </a:r>
            <a:r>
              <a:rPr lang="id-ID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semua kucing adalah hewan menyusui</a:t>
            </a:r>
          </a:p>
          <a:p>
            <a:pPr marL="347663" indent="-347663">
              <a:buNone/>
              <a:tabLst>
                <a:tab pos="347663" algn="l"/>
              </a:tabLst>
            </a:pP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d-ID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 adalah seekor kucing</a:t>
            </a:r>
          </a:p>
          <a:p>
            <a:pPr marL="347663" indent="-347663">
              <a:buNone/>
              <a:tabLst>
                <a:tab pos="347663" algn="l"/>
              </a:tabLst>
            </a:pPr>
            <a:r>
              <a:rPr lang="id-ID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Buktikan</a:t>
            </a:r>
            <a:r>
              <a:rPr lang="en-US" sz="1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1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 adalah hewan menyusui</a:t>
            </a:r>
            <a:endParaRPr lang="en-US" sz="19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-347663">
              <a:buNone/>
              <a:tabLst>
                <a:tab pos="347663" algn="l"/>
              </a:tabLst>
            </a:pP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	</a:t>
            </a:r>
            <a:r>
              <a:rPr lang="id-ID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Semua orang yang sabar akan berhati tenang</a:t>
            </a:r>
          </a:p>
          <a:p>
            <a:pPr marL="347663" indent="-347663">
              <a:buNone/>
              <a:tabLst>
                <a:tab pos="347663" algn="l"/>
              </a:tabLst>
            </a:pP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d-ID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 ada orang berhati tenang cepat naik darah</a:t>
            </a:r>
          </a:p>
          <a:p>
            <a:pPr marL="347663" indent="-347663">
              <a:buNone/>
              <a:tabLst>
                <a:tab pos="347663" algn="l"/>
              </a:tabLst>
            </a:pP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d-ID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Alysa adalah orang yang sabar</a:t>
            </a:r>
          </a:p>
          <a:p>
            <a:pPr marL="347663" indent="-347663">
              <a:buNone/>
              <a:tabLst>
                <a:tab pos="347663" algn="l"/>
              </a:tabLst>
            </a:pP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d-ID" sz="1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Jadi Alysa tidak cepat naik darah</a:t>
            </a:r>
          </a:p>
          <a:p>
            <a:pPr marL="347663" indent="-347663">
              <a:buNone/>
              <a:tabLst>
                <a:tab pos="347663" algn="l"/>
              </a:tabLst>
            </a:pP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	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atlit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kuat</a:t>
            </a:r>
            <a:endParaRPr lang="en-US" sz="1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-347663">
              <a:buNone/>
              <a:tabLst>
                <a:tab pos="347663" algn="l"/>
              </a:tabLst>
            </a:pP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orang yang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kuat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cerdas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sukses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karirnya</a:t>
            </a:r>
            <a:endParaRPr lang="en-US" sz="1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-347663">
              <a:buNone/>
              <a:tabLst>
                <a:tab pos="347663" algn="l"/>
              </a:tabLst>
            </a:pP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Ade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seorang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atlit</a:t>
            </a:r>
            <a:endParaRPr lang="en-US" sz="1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-347663">
              <a:buNone/>
              <a:tabLst>
                <a:tab pos="347663" algn="l"/>
              </a:tabLst>
            </a:pP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Ade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seorang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cerdas</a:t>
            </a:r>
            <a:endParaRPr lang="en-US" sz="1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-347663">
              <a:buNone/>
              <a:tabLst>
                <a:tab pos="347663" algn="l"/>
              </a:tabLst>
            </a:pP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Jadi Ade </a:t>
            </a:r>
            <a:r>
              <a:rPr lang="en-US" sz="19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sukses</a:t>
            </a:r>
            <a:r>
              <a:rPr lang="en-US" sz="1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karirnya</a:t>
            </a:r>
            <a:endParaRPr lang="en-US" sz="19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-347663">
              <a:buNone/>
              <a:tabLst>
                <a:tab pos="347663" algn="l"/>
              </a:tabLst>
            </a:pPr>
            <a:endParaRPr lang="en-US" sz="1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E7F90166-AC8C-4CA4-A4F6-901BA97107C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C006C3FF-C74D-4931-B203-C3FB669A854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5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6766082" y="124582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Subtitle 4">
            <a:extLst>
              <a:ext uri="{FF2B5EF4-FFF2-40B4-BE49-F238E27FC236}">
                <a16:creationId xmlns:a16="http://schemas.microsoft.com/office/drawing/2014/main" id="{E91FC173-7104-1145-8029-80F5815B55F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BDE7A5-8B93-4B23-8D60-1527F6D5B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Capaian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Pembelajaran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4A59-8C3A-4BA5-990D-629484E61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8" y="2357718"/>
            <a:ext cx="4630755" cy="2349810"/>
          </a:xfrm>
        </p:spPr>
        <p:txBody>
          <a:bodyPr>
            <a:noAutofit/>
          </a:bodyPr>
          <a:lstStyle/>
          <a:p>
            <a:pPr marL="0" marR="50800" indent="0" algn="just">
              <a:spcAft>
                <a:spcPts val="0"/>
              </a:spcAft>
              <a:buNone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pembuktian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Resolusi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Logika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Predikat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69331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b="1" dirty="0">
                <a:solidFill>
                  <a:srgbClr val="0070C0"/>
                </a:solidFill>
              </a:rPr>
              <a:t>parent(bob, </a:t>
            </a:r>
            <a:r>
              <a:rPr lang="en-US" sz="3200" b="1" dirty="0" err="1">
                <a:solidFill>
                  <a:srgbClr val="0070C0"/>
                </a:solidFill>
              </a:rPr>
              <a:t>ann</a:t>
            </a:r>
            <a:r>
              <a:rPr lang="en-US" sz="3200" b="1" dirty="0">
                <a:solidFill>
                  <a:srgbClr val="0070C0"/>
                </a:solidFill>
              </a:rPr>
              <a:t>).</a:t>
            </a:r>
          </a:p>
          <a:p>
            <a:pPr>
              <a:buFontTx/>
              <a:buNone/>
            </a:pPr>
            <a:r>
              <a:rPr lang="en-US" sz="3200" b="1" dirty="0">
                <a:solidFill>
                  <a:srgbClr val="0070C0"/>
                </a:solidFill>
              </a:rPr>
              <a:t>parent(bob, pat).</a:t>
            </a:r>
          </a:p>
          <a:p>
            <a:pPr>
              <a:buFontTx/>
              <a:buNone/>
            </a:pPr>
            <a:r>
              <a:rPr lang="en-US" sz="3200" b="1" dirty="0">
                <a:solidFill>
                  <a:srgbClr val="0070C0"/>
                </a:solidFill>
              </a:rPr>
              <a:t>parent(pat, </a:t>
            </a:r>
            <a:r>
              <a:rPr lang="en-US" sz="3200" b="1" dirty="0" err="1">
                <a:solidFill>
                  <a:srgbClr val="0070C0"/>
                </a:solidFill>
              </a:rPr>
              <a:t>jim</a:t>
            </a:r>
            <a:r>
              <a:rPr lang="en-US" sz="3200" b="1" dirty="0">
                <a:solidFill>
                  <a:srgbClr val="0070C0"/>
                </a:solidFill>
              </a:rPr>
              <a:t>).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8382000" y="2590800"/>
            <a:ext cx="3810000" cy="1905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dirty="0"/>
              <a:t>{parent(bob, </a:t>
            </a:r>
            <a:r>
              <a:rPr lang="en-US" sz="3200" dirty="0" err="1"/>
              <a:t>ann</a:t>
            </a:r>
            <a:r>
              <a:rPr lang="en-US" sz="3200" dirty="0"/>
              <a:t>)}</a:t>
            </a:r>
          </a:p>
          <a:p>
            <a:pPr>
              <a:buFontTx/>
              <a:buNone/>
            </a:pPr>
            <a:r>
              <a:rPr lang="en-US" sz="3200" dirty="0"/>
              <a:t>{parent(bob, pat)}</a:t>
            </a:r>
          </a:p>
          <a:p>
            <a:pPr>
              <a:buFontTx/>
              <a:buNone/>
            </a:pPr>
            <a:r>
              <a:rPr lang="en-US" sz="3200" dirty="0"/>
              <a:t>{parent(pat, </a:t>
            </a:r>
            <a:r>
              <a:rPr lang="en-US" sz="3200" dirty="0" err="1"/>
              <a:t>jim</a:t>
            </a:r>
            <a:r>
              <a:rPr lang="en-US" sz="3200" dirty="0"/>
              <a:t>)}</a:t>
            </a:r>
            <a:endParaRPr lang="en-US" b="1" dirty="0">
              <a:solidFill>
                <a:srgbClr val="FFFF00"/>
              </a:solidFill>
            </a:endParaRP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A586E59-539C-4854-AACE-B16AE73BD40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C247E20-2490-49CF-A350-D7DFCC7015B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?- parent(bob, pat).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Negate the query:</a:t>
            </a:r>
          </a:p>
          <a:p>
            <a:pPr algn="ctr">
              <a:buFontTx/>
              <a:buNone/>
            </a:pPr>
            <a:r>
              <a:rPr lang="en-US" b="1" dirty="0"/>
              <a:t>{¬parent(bob, pat)}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783633" y="3886449"/>
            <a:ext cx="279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{parent(bob, pat)}</a:t>
            </a:r>
            <a:endParaRPr lang="en-US" dirty="0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6212632" y="3861049"/>
            <a:ext cx="299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/>
              <a:t>{¬parent(bob, pat)}</a:t>
            </a:r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4155232" y="4470648"/>
            <a:ext cx="1524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H="1">
            <a:off x="5984032" y="4394448"/>
            <a:ext cx="1143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580807" y="5069135"/>
            <a:ext cx="533400" cy="533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MY" sz="2800" b="1" dirty="0"/>
              <a:t>{ }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2AC097DD-46B4-423D-A11E-352B027DEFA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4F872313-2E3C-408B-8DB1-7B0388D162D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?- parent(X,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Negate the query:</a:t>
            </a:r>
          </a:p>
          <a:p>
            <a:pPr algn="ctr">
              <a:buFontTx/>
              <a:buNone/>
            </a:pPr>
            <a:r>
              <a:rPr lang="en-US" sz="3200" b="1" dirty="0">
                <a:solidFill>
                  <a:srgbClr val="0070C0"/>
                </a:solidFill>
              </a:rPr>
              <a:t>{¬parent(X, </a:t>
            </a:r>
            <a:r>
              <a:rPr lang="en-US" sz="3200" b="1" dirty="0" err="1">
                <a:solidFill>
                  <a:srgbClr val="0070C0"/>
                </a:solidFill>
              </a:rPr>
              <a:t>ann</a:t>
            </a:r>
            <a:r>
              <a:rPr lang="en-US" sz="3200" b="1" dirty="0">
                <a:solidFill>
                  <a:srgbClr val="0070C0"/>
                </a:solidFill>
              </a:rPr>
              <a:t>)}</a:t>
            </a:r>
          </a:p>
        </p:txBody>
      </p:sp>
      <p:grpSp>
        <p:nvGrpSpPr>
          <p:cNvPr id="81933" name="Group 13"/>
          <p:cNvGrpSpPr>
            <a:grpSpLocks/>
          </p:cNvGrpSpPr>
          <p:nvPr/>
        </p:nvGrpSpPr>
        <p:grpSpPr bwMode="auto">
          <a:xfrm>
            <a:off x="6096000" y="3505201"/>
            <a:ext cx="3117850" cy="1966913"/>
            <a:chOff x="2880" y="2208"/>
            <a:chExt cx="1964" cy="1239"/>
          </a:xfrm>
        </p:grpSpPr>
        <p:sp>
          <p:nvSpPr>
            <p:cNvPr id="8202" name="Rectangle 4"/>
            <p:cNvSpPr>
              <a:spLocks noChangeArrowheads="1"/>
            </p:cNvSpPr>
            <p:nvPr/>
          </p:nvSpPr>
          <p:spPr bwMode="auto">
            <a:xfrm>
              <a:off x="2880" y="3120"/>
              <a:ext cx="19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800" dirty="0"/>
                <a:t>{¬parent(</a:t>
              </a:r>
              <a:r>
                <a:rPr lang="en-US" sz="2800" b="1" dirty="0"/>
                <a:t>bob</a:t>
              </a:r>
              <a:r>
                <a:rPr lang="en-US" sz="2800" dirty="0"/>
                <a:t>, </a:t>
              </a:r>
              <a:r>
                <a:rPr lang="en-US" sz="2800" dirty="0" err="1"/>
                <a:t>ann</a:t>
              </a:r>
              <a:r>
                <a:rPr lang="en-US" sz="2800" dirty="0"/>
                <a:t>)}</a:t>
              </a:r>
              <a:endParaRPr lang="en-US" dirty="0"/>
            </a:p>
          </p:txBody>
        </p:sp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2967" y="2208"/>
              <a:ext cx="1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800" dirty="0"/>
                <a:t>{¬parent(X, </a:t>
              </a:r>
              <a:r>
                <a:rPr lang="en-US" sz="2800" dirty="0" err="1"/>
                <a:t>ann</a:t>
              </a:r>
              <a:r>
                <a:rPr lang="en-US" sz="2800" dirty="0"/>
                <a:t>)}</a:t>
              </a:r>
              <a:endParaRPr lang="en-US" dirty="0"/>
            </a:p>
          </p:txBody>
        </p:sp>
        <p:sp>
          <p:nvSpPr>
            <p:cNvPr id="8204" name="Line 10"/>
            <p:cNvSpPr>
              <a:spLocks noChangeShapeType="1"/>
            </p:cNvSpPr>
            <p:nvPr/>
          </p:nvSpPr>
          <p:spPr bwMode="auto">
            <a:xfrm>
              <a:off x="3742" y="2493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05" name="Text Box 11"/>
            <p:cNvSpPr txBox="1">
              <a:spLocks noChangeArrowheads="1"/>
            </p:cNvSpPr>
            <p:nvPr/>
          </p:nvSpPr>
          <p:spPr bwMode="auto">
            <a:xfrm>
              <a:off x="4028" y="2623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 b="1" dirty="0">
                  <a:solidFill>
                    <a:srgbClr val="0070C0"/>
                  </a:solidFill>
                </a:rPr>
                <a:t>X/bob</a:t>
              </a:r>
            </a:p>
          </p:txBody>
        </p:sp>
      </p:grp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2679700" y="5011740"/>
            <a:ext cx="287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{parent(bob, </a:t>
            </a:r>
            <a:r>
              <a:rPr lang="en-US" sz="2800" dirty="0" err="1"/>
              <a:t>ann</a:t>
            </a:r>
            <a:r>
              <a:rPr lang="en-US" sz="2800" dirty="0"/>
              <a:t>)}</a:t>
            </a:r>
            <a:endParaRPr lang="en-US" dirty="0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4038600" y="5562602"/>
            <a:ext cx="1524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H="1">
            <a:off x="5867400" y="5486402"/>
            <a:ext cx="1143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AE58C98-0B52-434C-AECB-93760AFDC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8" y="6121763"/>
            <a:ext cx="533400" cy="533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MY" sz="2800" b="1" dirty="0"/>
              <a:t>{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C8429B-6168-4C9D-BEA7-702EAB0C7034}"/>
                  </a:ext>
                </a:extLst>
              </p14:cNvPr>
              <p14:cNvContentPartPr/>
              <p14:nvPr/>
            </p14:nvContentPartPr>
            <p14:xfrm>
              <a:off x="6388320" y="17971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C8429B-6168-4C9D-BEA7-702EAB0C7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2480" y="17337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983C2B-7B1C-4528-B728-64A856F93E1C}"/>
                  </a:ext>
                </a:extLst>
              </p14:cNvPr>
              <p14:cNvContentPartPr/>
              <p14:nvPr/>
            </p14:nvContentPartPr>
            <p14:xfrm>
              <a:off x="6540600" y="31050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983C2B-7B1C-4528-B728-64A856F93E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4760" y="304164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16C814-F9B9-4EA4-B804-F6EFB4332119}"/>
                  </a:ext>
                </a:extLst>
              </p14:cNvPr>
              <p14:cNvContentPartPr/>
              <p14:nvPr/>
            </p14:nvContentPartPr>
            <p14:xfrm>
              <a:off x="7531320" y="33210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16C814-F9B9-4EA4-B804-F6EFB43321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5480" y="3257640"/>
                <a:ext cx="31680" cy="1270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Subtitle 4">
            <a:extLst>
              <a:ext uri="{FF2B5EF4-FFF2-40B4-BE49-F238E27FC236}">
                <a16:creationId xmlns:a16="http://schemas.microsoft.com/office/drawing/2014/main" id="{83882977-A5F0-4D74-8282-1DD502665FE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C469D58E-013A-46D3-AB90-5C31ADC150C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Arenski" pitchFamily="2" charset="0"/>
              </a:rPr>
              <a:t>Contoh</a:t>
            </a:r>
            <a:r>
              <a:rPr lang="en-US" dirty="0">
                <a:latin typeface="Arenski" pitchFamily="2" charset="0"/>
              </a:rPr>
              <a:t> 1: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567608" y="1676400"/>
            <a:ext cx="770485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600" dirty="0"/>
              <a:t>All men are mortal                  </a:t>
            </a:r>
            <a:r>
              <a:rPr lang="en-US" dirty="0"/>
              <a:t>(</a:t>
            </a:r>
            <a:r>
              <a:rPr lang="en-US" dirty="0" err="1"/>
              <a:t>Premis</a:t>
            </a:r>
            <a:r>
              <a:rPr lang="en-US" dirty="0"/>
              <a:t>)</a:t>
            </a:r>
          </a:p>
          <a:p>
            <a:r>
              <a:rPr lang="en-US" sz="3600" dirty="0"/>
              <a:t>Socrates is a man.                   </a:t>
            </a:r>
            <a:r>
              <a:rPr lang="en-US" dirty="0"/>
              <a:t>(</a:t>
            </a:r>
            <a:r>
              <a:rPr lang="en-US" dirty="0" err="1"/>
              <a:t>Premis</a:t>
            </a:r>
            <a:r>
              <a:rPr lang="en-US" dirty="0"/>
              <a:t>)</a:t>
            </a:r>
          </a:p>
          <a:p>
            <a:r>
              <a:rPr lang="en-US" sz="3600" dirty="0"/>
              <a:t>Therefore </a:t>
            </a:r>
            <a:r>
              <a:rPr lang="en-US" sz="3600" dirty="0">
                <a:solidFill>
                  <a:srgbClr val="0070C0"/>
                </a:solidFill>
              </a:rPr>
              <a:t>Socrates is mortal</a:t>
            </a:r>
            <a:r>
              <a:rPr lang="en-US" dirty="0">
                <a:solidFill>
                  <a:srgbClr val="0070C0"/>
                </a:solidFill>
              </a:rPr>
              <a:t>.   </a:t>
            </a:r>
            <a:r>
              <a:rPr lang="en-US" dirty="0"/>
              <a:t>(Kesimpulan)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2F125F-CE21-44D5-90B0-990282F82D4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D13A84DB-8607-45F7-B147-DCFAB36759A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5614EC6-9AB3-426B-A034-0379FDE1B09C}"/>
                  </a:ext>
                </a:extLst>
              </p14:cNvPr>
              <p14:cNvContentPartPr/>
              <p14:nvPr/>
            </p14:nvContentPartPr>
            <p14:xfrm>
              <a:off x="2819640" y="187956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5614EC6-9AB3-426B-A034-0379FDE1B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3800" y="1816200"/>
                <a:ext cx="31680" cy="127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Subtitle 4">
            <a:extLst>
              <a:ext uri="{FF2B5EF4-FFF2-40B4-BE49-F238E27FC236}">
                <a16:creationId xmlns:a16="http://schemas.microsoft.com/office/drawing/2014/main" id="{ABE845B5-D919-4655-9CBA-27B0280E3AE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0EA8FD0B-A5DF-42D3-AF81-553CCB0407C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065209-58DB-4B6F-8039-B5DFE8619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18" y="1324782"/>
            <a:ext cx="7167766" cy="4890038"/>
          </a:xfrm>
          <a:prstGeom prst="rect">
            <a:avLst/>
          </a:prstGeom>
        </p:spPr>
      </p:pic>
      <p:sp>
        <p:nvSpPr>
          <p:cNvPr id="18" name="Rectangle 5">
            <a:extLst>
              <a:ext uri="{FF2B5EF4-FFF2-40B4-BE49-F238E27FC236}">
                <a16:creationId xmlns:a16="http://schemas.microsoft.com/office/drawing/2014/main" id="{13783429-D3D1-41CA-9632-9C52E6707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353" y="5014491"/>
            <a:ext cx="5004048" cy="120032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All men are mortal                  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Premis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Socrates is a man.                   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Premis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Therefore Socrates is mortal</a:t>
            </a:r>
            <a:r>
              <a:rPr lang="en-US" sz="1600" dirty="0">
                <a:solidFill>
                  <a:schemeClr val="bg1"/>
                </a:solidFill>
              </a:rPr>
              <a:t>.   (Kesimpulan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554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7C57350-A78F-4053-A7BA-A5DE85ECA388}"/>
              </a:ext>
            </a:extLst>
          </p:cNvPr>
          <p:cNvGrpSpPr/>
          <p:nvPr/>
        </p:nvGrpSpPr>
        <p:grpSpPr>
          <a:xfrm>
            <a:off x="1752601" y="764705"/>
            <a:ext cx="8539163" cy="5100567"/>
            <a:chOff x="228600" y="1233487"/>
            <a:chExt cx="8539163" cy="5100567"/>
          </a:xfrm>
        </p:grpSpPr>
        <p:grpSp>
          <p:nvGrpSpPr>
            <p:cNvPr id="92178" name="Group 18"/>
            <p:cNvGrpSpPr>
              <a:grpSpLocks/>
            </p:cNvGrpSpPr>
            <p:nvPr/>
          </p:nvGrpSpPr>
          <p:grpSpPr bwMode="auto">
            <a:xfrm>
              <a:off x="228600" y="1828800"/>
              <a:ext cx="5284788" cy="1814513"/>
              <a:chOff x="144" y="1152"/>
              <a:chExt cx="3329" cy="1143"/>
            </a:xfrm>
          </p:grpSpPr>
          <p:sp>
            <p:nvSpPr>
              <p:cNvPr id="10254" name="Rectangle 3"/>
              <p:cNvSpPr>
                <a:spLocks noChangeArrowheads="1"/>
              </p:cNvSpPr>
              <p:nvPr/>
            </p:nvSpPr>
            <p:spPr bwMode="auto">
              <a:xfrm>
                <a:off x="144" y="1968"/>
                <a:ext cx="332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800"/>
                  <a:t>{mortal(</a:t>
                </a:r>
                <a:r>
                  <a:rPr lang="en-US" sz="2800" b="1"/>
                  <a:t>socrates</a:t>
                </a:r>
                <a:r>
                  <a:rPr lang="en-US" sz="2800"/>
                  <a:t>), ¬man(socrates)}</a:t>
                </a:r>
                <a:endParaRPr lang="en-US"/>
              </a:p>
            </p:txBody>
          </p:sp>
          <p:sp>
            <p:nvSpPr>
              <p:cNvPr id="10255" name="Line 8"/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0" cy="528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6" name="Text Box 12"/>
              <p:cNvSpPr txBox="1">
                <a:spLocks noChangeArrowheads="1"/>
              </p:cNvSpPr>
              <p:nvPr/>
            </p:nvSpPr>
            <p:spPr bwMode="auto">
              <a:xfrm>
                <a:off x="336" y="1584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b="1"/>
                  <a:t>X/socrates</a:t>
                </a:r>
                <a:endParaRPr lang="en-US" b="1"/>
              </a:p>
            </p:txBody>
          </p:sp>
          <p:sp>
            <p:nvSpPr>
              <p:cNvPr id="10257" name="Rectangle 14"/>
              <p:cNvSpPr>
                <a:spLocks noChangeArrowheads="1"/>
              </p:cNvSpPr>
              <p:nvPr/>
            </p:nvSpPr>
            <p:spPr bwMode="auto">
              <a:xfrm>
                <a:off x="528" y="1152"/>
                <a:ext cx="216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800" dirty="0"/>
                  <a:t>{mortal(X), ¬man(X)}</a:t>
                </a:r>
                <a:endParaRPr lang="en-US" dirty="0"/>
              </a:p>
            </p:txBody>
          </p:sp>
        </p:grpSp>
        <p:grpSp>
          <p:nvGrpSpPr>
            <p:cNvPr id="92179" name="Group 19"/>
            <p:cNvGrpSpPr>
              <a:grpSpLocks/>
            </p:cNvGrpSpPr>
            <p:nvPr/>
          </p:nvGrpSpPr>
          <p:grpSpPr bwMode="auto">
            <a:xfrm>
              <a:off x="1066800" y="2667000"/>
              <a:ext cx="7700963" cy="1966913"/>
              <a:chOff x="672" y="1680"/>
              <a:chExt cx="4851" cy="1239"/>
            </a:xfrm>
          </p:grpSpPr>
          <p:sp>
            <p:nvSpPr>
              <p:cNvPr id="10250" name="Rectangle 4"/>
              <p:cNvSpPr>
                <a:spLocks noChangeArrowheads="1"/>
              </p:cNvSpPr>
              <p:nvPr/>
            </p:nvSpPr>
            <p:spPr bwMode="auto">
              <a:xfrm>
                <a:off x="3936" y="1680"/>
                <a:ext cx="158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800" dirty="0"/>
                  <a:t>{man(</a:t>
                </a:r>
                <a:r>
                  <a:rPr lang="en-US" sz="2800" dirty="0" err="1"/>
                  <a:t>socrates</a:t>
                </a:r>
                <a:r>
                  <a:rPr lang="en-US" sz="2800" dirty="0"/>
                  <a:t>)}</a:t>
                </a:r>
                <a:endParaRPr lang="en-US" dirty="0"/>
              </a:p>
            </p:txBody>
          </p:sp>
          <p:sp>
            <p:nvSpPr>
              <p:cNvPr id="10251" name="Rectangle 5"/>
              <p:cNvSpPr>
                <a:spLocks noChangeArrowheads="1"/>
              </p:cNvSpPr>
              <p:nvPr/>
            </p:nvSpPr>
            <p:spPr bwMode="auto">
              <a:xfrm>
                <a:off x="672" y="2592"/>
                <a:ext cx="178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800" dirty="0"/>
                  <a:t>{mortal(</a:t>
                </a:r>
                <a:r>
                  <a:rPr lang="en-US" sz="2800" dirty="0" err="1"/>
                  <a:t>socrates</a:t>
                </a:r>
                <a:r>
                  <a:rPr lang="en-US" sz="2800" dirty="0"/>
                  <a:t>)}</a:t>
                </a:r>
                <a:endParaRPr lang="en-US" dirty="0"/>
              </a:p>
            </p:txBody>
          </p:sp>
          <p:sp>
            <p:nvSpPr>
              <p:cNvPr id="10252" name="Line 9"/>
              <p:cNvSpPr>
                <a:spLocks noChangeShapeType="1"/>
              </p:cNvSpPr>
              <p:nvPr/>
            </p:nvSpPr>
            <p:spPr bwMode="auto">
              <a:xfrm flipH="1">
                <a:off x="2400" y="2016"/>
                <a:ext cx="2208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3" name="Line 15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0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5715000" y="4114800"/>
              <a:ext cx="30353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800" dirty="0"/>
                <a:t>{¬mortal(</a:t>
              </a:r>
              <a:r>
                <a:rPr lang="en-US" sz="2800" dirty="0" err="1"/>
                <a:t>socrates</a:t>
              </a:r>
              <a:r>
                <a:rPr lang="en-US" sz="2800" dirty="0"/>
                <a:t>)}</a:t>
              </a:r>
              <a:endParaRPr lang="en-US" dirty="0"/>
            </a:p>
          </p:txBody>
        </p:sp>
        <p:sp>
          <p:nvSpPr>
            <p:cNvPr id="10247" name="Line 10"/>
            <p:cNvSpPr>
              <a:spLocks noChangeShapeType="1"/>
            </p:cNvSpPr>
            <p:nvPr/>
          </p:nvSpPr>
          <p:spPr bwMode="auto">
            <a:xfrm>
              <a:off x="2590800" y="4648200"/>
              <a:ext cx="198120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Line 11"/>
            <p:cNvSpPr>
              <a:spLocks noChangeShapeType="1"/>
            </p:cNvSpPr>
            <p:nvPr/>
          </p:nvSpPr>
          <p:spPr bwMode="auto">
            <a:xfrm flipH="1">
              <a:off x="4953000" y="4648200"/>
              <a:ext cx="175260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AB501B38-9444-4906-8C97-2536176DC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176" y="5395913"/>
              <a:ext cx="533400" cy="533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MY" sz="2800" b="1" dirty="0"/>
                <a:t>{ }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194B16F1-8FD0-4D24-8334-019D44219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500" y="1233487"/>
              <a:ext cx="533400" cy="533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MY" sz="2800" b="1" dirty="0">
                  <a:solidFill>
                    <a:srgbClr val="FFFF00"/>
                  </a:solidFill>
                </a:rPr>
                <a:t>(1)</a:t>
              </a: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F6FFEA4B-E4D5-4FEF-8117-ECF124F09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171700"/>
              <a:ext cx="533400" cy="533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MY" sz="2800" b="1" dirty="0">
                  <a:solidFill>
                    <a:srgbClr val="FFFF00"/>
                  </a:solidFill>
                </a:rPr>
                <a:t>(2)</a:t>
              </a: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26B64E6B-EB68-406C-B618-305ABD192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681" y="3650457"/>
              <a:ext cx="533400" cy="533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MY" sz="2800" b="1" dirty="0">
                  <a:solidFill>
                    <a:srgbClr val="FFFF00"/>
                  </a:solidFill>
                </a:rPr>
                <a:t>(3)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36C294D-C59A-400D-8B2C-5BD92A971AD0}"/>
                </a:ext>
              </a:extLst>
            </p:cNvPr>
            <p:cNvSpPr/>
            <p:nvPr/>
          </p:nvSpPr>
          <p:spPr>
            <a:xfrm>
              <a:off x="1066800" y="5964722"/>
              <a:ext cx="32112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Jadi </a:t>
              </a:r>
              <a:r>
                <a:rPr lang="en-US" dirty="0" err="1"/>
                <a:t>terbukti</a:t>
              </a:r>
              <a:r>
                <a:rPr lang="en-US" dirty="0"/>
                <a:t>: </a:t>
              </a:r>
              <a:r>
                <a:rPr lang="en-US" b="1" dirty="0"/>
                <a:t>Socrates is mortal</a:t>
              </a:r>
              <a:r>
                <a:rPr lang="en-US" dirty="0"/>
                <a:t>.</a:t>
              </a:r>
              <a:endParaRPr lang="en-ID" dirty="0"/>
            </a:p>
          </p:txBody>
        </p:sp>
      </p:grpSp>
      <p:sp>
        <p:nvSpPr>
          <p:cNvPr id="22" name="Rectangle 4">
            <a:extLst>
              <a:ext uri="{FF2B5EF4-FFF2-40B4-BE49-F238E27FC236}">
                <a16:creationId xmlns:a16="http://schemas.microsoft.com/office/drawing/2014/main" id="{A5DBDBAF-823A-4F59-8506-0FB82FFE524C}"/>
              </a:ext>
            </a:extLst>
          </p:cNvPr>
          <p:cNvSpPr txBox="1">
            <a:spLocks noChangeArrowheads="1"/>
          </p:cNvSpPr>
          <p:nvPr/>
        </p:nvSpPr>
        <p:spPr>
          <a:xfrm>
            <a:off x="8184468" y="5155084"/>
            <a:ext cx="2376264" cy="137026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Tx/>
              <a:buNone/>
            </a:pPr>
            <a:r>
              <a:rPr lang="en-US" sz="1400" b="1" dirty="0" err="1">
                <a:solidFill>
                  <a:schemeClr val="bg1"/>
                </a:solidFill>
              </a:rPr>
              <a:t>Bentuk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Klausal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sz="1400" b="1" dirty="0">
                <a:solidFill>
                  <a:schemeClr val="bg1"/>
                </a:solidFill>
              </a:rPr>
              <a:t>1. {¬man(X), mortal(X)}</a:t>
            </a:r>
          </a:p>
          <a:p>
            <a:pPr>
              <a:buFontTx/>
              <a:buNone/>
            </a:pPr>
            <a:r>
              <a:rPr lang="en-US" sz="1400" b="1" dirty="0">
                <a:solidFill>
                  <a:schemeClr val="bg1"/>
                </a:solidFill>
              </a:rPr>
              <a:t>2. {man(</a:t>
            </a:r>
            <a:r>
              <a:rPr lang="en-US" sz="1400" b="1" dirty="0" err="1">
                <a:solidFill>
                  <a:schemeClr val="bg1"/>
                </a:solidFill>
              </a:rPr>
              <a:t>socrates</a:t>
            </a:r>
            <a:r>
              <a:rPr lang="en-US" sz="1400" b="1" dirty="0">
                <a:solidFill>
                  <a:schemeClr val="bg1"/>
                </a:solidFill>
              </a:rPr>
              <a:t>)}</a:t>
            </a:r>
          </a:p>
          <a:p>
            <a:pPr>
              <a:buFontTx/>
              <a:buNone/>
            </a:pPr>
            <a:r>
              <a:rPr lang="en-US" sz="1400" b="1" dirty="0">
                <a:solidFill>
                  <a:schemeClr val="bg1"/>
                </a:solidFill>
              </a:rPr>
              <a:t>3. {¬mortal(</a:t>
            </a:r>
            <a:r>
              <a:rPr lang="en-US" sz="1400" b="1" dirty="0" err="1">
                <a:solidFill>
                  <a:schemeClr val="bg1"/>
                </a:solidFill>
              </a:rPr>
              <a:t>socrates</a:t>
            </a:r>
            <a:r>
              <a:rPr lang="en-US" sz="1400" b="1" dirty="0">
                <a:solidFill>
                  <a:schemeClr val="bg1"/>
                </a:solidFill>
              </a:rPr>
              <a:t>)}</a:t>
            </a:r>
          </a:p>
          <a:p>
            <a:pPr>
              <a:buFontTx/>
              <a:buNone/>
            </a:pPr>
            <a:endParaRPr lang="en-US" sz="1000" b="1" dirty="0"/>
          </a:p>
        </p:txBody>
      </p:sp>
      <p:sp>
        <p:nvSpPr>
          <p:cNvPr id="24" name="Subtitle 4">
            <a:extLst>
              <a:ext uri="{FF2B5EF4-FFF2-40B4-BE49-F238E27FC236}">
                <a16:creationId xmlns:a16="http://schemas.microsoft.com/office/drawing/2014/main" id="{E2B0FCD1-0019-44AF-AFFF-3658FE01511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Subtitle 4">
            <a:extLst>
              <a:ext uri="{FF2B5EF4-FFF2-40B4-BE49-F238E27FC236}">
                <a16:creationId xmlns:a16="http://schemas.microsoft.com/office/drawing/2014/main" id="{C27D024E-57C7-4C2F-8A1A-341789D3D2A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F354-142F-438A-9E7B-5B6158DE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436" y="714375"/>
            <a:ext cx="9744637" cy="809251"/>
          </a:xfrm>
        </p:spPr>
        <p:txBody>
          <a:bodyPr/>
          <a:lstStyle/>
          <a:p>
            <a:r>
              <a:rPr lang="en-US" dirty="0"/>
              <a:t>Langkah-Langkah: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0B32C0-45BF-4A27-803B-5F686F88E013}"/>
              </a:ext>
            </a:extLst>
          </p:cNvPr>
          <p:cNvSpPr/>
          <p:nvPr/>
        </p:nvSpPr>
        <p:spPr>
          <a:xfrm>
            <a:off x="1703512" y="1326970"/>
            <a:ext cx="8761808" cy="459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buAutoNum type="arabicPeriod"/>
            </a:pP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Ubahlah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semua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premis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ke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bentuk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klausal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(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dari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Predicate Logic yang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telah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terbentuk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</a:p>
          <a:p>
            <a:pPr marL="457200" indent="-342900">
              <a:lnSpc>
                <a:spcPct val="150000"/>
              </a:lnSpc>
              <a:buAutoNum type="arabicPeriod"/>
            </a:pP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Negasikan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Kesimpulan  dan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konversikan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hasilnya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ke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bentuk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klausal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Kumpulkan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bentuk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klausal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dari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Langkah 1 dan 2. </a:t>
            </a:r>
          </a:p>
          <a:p>
            <a:pPr marL="457200" indent="-342900">
              <a:lnSpc>
                <a:spcPct val="150000"/>
              </a:lnSpc>
              <a:buAutoNum type="arabicPeriod"/>
            </a:pP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Lakukan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resolusi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untuk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semua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premis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dan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negasi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kesimpulan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Gunakan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pohon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resolusi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457200" indent="-342900">
              <a:lnSpc>
                <a:spcPct val="150000"/>
              </a:lnSpc>
              <a:buAutoNum type="arabicPeriod"/>
            </a:pP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Jika </a:t>
            </a:r>
            <a:r>
              <a:rPr lang="en-ID" sz="2200" i="1" dirty="0">
                <a:latin typeface="Arial" panose="020B0604020202020204" pitchFamily="34" charset="0"/>
                <a:ea typeface="Calibri" panose="020F0502020204030204" pitchFamily="34" charset="0"/>
              </a:rPr>
              <a:t>resolvent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akhir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(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hasil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akhir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dari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resolusi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)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berupa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klausa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kosong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= “{ }”,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maka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kesimpulan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terbukti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[valid] (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merupakan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kesimpulan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dari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premis-premis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disediakan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), dan </a:t>
            </a:r>
            <a:r>
              <a:rPr lang="en-ID" sz="2200" dirty="0" err="1">
                <a:latin typeface="Arial" panose="020B0604020202020204" pitchFamily="34" charset="0"/>
                <a:ea typeface="Calibri" panose="020F0502020204030204" pitchFamily="34" charset="0"/>
              </a:rPr>
              <a:t>sebaliknya</a:t>
            </a:r>
            <a:r>
              <a:rPr lang="en-ID" sz="22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en-ID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A707A0A-88FC-4BE8-B738-BE5EA5DA28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F2A15F8-8B30-47F6-9C23-583BC5B678C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7057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</TotalTime>
  <Words>773</Words>
  <Application>Microsoft Office PowerPoint</Application>
  <PresentationFormat>Widescreen</PresentationFormat>
  <Paragraphs>157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Arenski</vt:lpstr>
      <vt:lpstr>Arial</vt:lpstr>
      <vt:lpstr>Arial Black</vt:lpstr>
      <vt:lpstr>Calibri</vt:lpstr>
      <vt:lpstr>Calibri Light</vt:lpstr>
      <vt:lpstr>Comic Sans MS</vt:lpstr>
      <vt:lpstr>Signika</vt:lpstr>
      <vt:lpstr>Times New Roman</vt:lpstr>
      <vt:lpstr>1_Custom Design</vt:lpstr>
      <vt:lpstr>Pertemuan ke_14 RESOLUTION FOR PREDICATE LOGIC</vt:lpstr>
      <vt:lpstr>PowerPoint Presentation</vt:lpstr>
      <vt:lpstr>Database</vt:lpstr>
      <vt:lpstr>?- parent(bob, pat).</vt:lpstr>
      <vt:lpstr>?- parent(X, ann).</vt:lpstr>
      <vt:lpstr>Contoh 1:</vt:lpstr>
      <vt:lpstr>PowerPoint Presentation</vt:lpstr>
      <vt:lpstr>PowerPoint Presentation</vt:lpstr>
      <vt:lpstr>Langkah-Langkah:</vt:lpstr>
      <vt:lpstr>Contoh 2:</vt:lpstr>
      <vt:lpstr>PowerPoint Presentation</vt:lpstr>
      <vt:lpstr>PowerPoint Presentation</vt:lpstr>
      <vt:lpstr>Contoh 3:</vt:lpstr>
      <vt:lpstr>PowerPoint Presentation</vt:lpstr>
      <vt:lpstr>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poenkpoenk@gmail.com</cp:lastModifiedBy>
  <cp:revision>116</cp:revision>
  <dcterms:created xsi:type="dcterms:W3CDTF">2020-07-23T01:18:59Z</dcterms:created>
  <dcterms:modified xsi:type="dcterms:W3CDTF">2022-02-28T10:34:44Z</dcterms:modified>
</cp:coreProperties>
</file>