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2"/>
  </p:notesMasterIdLst>
  <p:sldIdLst>
    <p:sldId id="257" r:id="rId2"/>
    <p:sldId id="289" r:id="rId3"/>
    <p:sldId id="323" r:id="rId4"/>
    <p:sldId id="347" r:id="rId5"/>
    <p:sldId id="324" r:id="rId6"/>
    <p:sldId id="354" r:id="rId7"/>
    <p:sldId id="325" r:id="rId8"/>
    <p:sldId id="326" r:id="rId9"/>
    <p:sldId id="327" r:id="rId10"/>
    <p:sldId id="328" r:id="rId11"/>
    <p:sldId id="330" r:id="rId12"/>
    <p:sldId id="331" r:id="rId13"/>
    <p:sldId id="333" r:id="rId14"/>
    <p:sldId id="332" r:id="rId15"/>
    <p:sldId id="335" r:id="rId16"/>
    <p:sldId id="336" r:id="rId17"/>
    <p:sldId id="337" r:id="rId18"/>
    <p:sldId id="338" r:id="rId19"/>
    <p:sldId id="339" r:id="rId20"/>
    <p:sldId id="355" r:id="rId21"/>
    <p:sldId id="309" r:id="rId22"/>
    <p:sldId id="313" r:id="rId23"/>
    <p:sldId id="315" r:id="rId24"/>
    <p:sldId id="317" r:id="rId25"/>
    <p:sldId id="319" r:id="rId26"/>
    <p:sldId id="321" r:id="rId27"/>
    <p:sldId id="363" r:id="rId28"/>
    <p:sldId id="364" r:id="rId29"/>
    <p:sldId id="365" r:id="rId30"/>
    <p:sldId id="3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93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0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ke_2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PENDAHULUAN LOGIKA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PROPOSISI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51729" y="914401"/>
            <a:ext cx="10030118" cy="4873625"/>
          </a:xfrm>
        </p:spPr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en-US" b="1" dirty="0" err="1">
                <a:latin typeface="Arenski" pitchFamily="2" charset="0"/>
              </a:rPr>
              <a:t>Contoh</a:t>
            </a:r>
            <a:r>
              <a:rPr lang="en-US" b="1" dirty="0">
                <a:latin typeface="Arenski" pitchFamily="2" charset="0"/>
              </a:rPr>
              <a:t> 4.</a:t>
            </a:r>
            <a:r>
              <a:rPr lang="en-US" dirty="0"/>
              <a:t>  </a:t>
            </a:r>
          </a:p>
          <a:p>
            <a:pPr marL="366713" lvl="1" indent="0">
              <a:buNone/>
              <a:defRPr/>
            </a:pPr>
            <a:r>
              <a:rPr lang="en-US" sz="2600" dirty="0" err="1"/>
              <a:t>Diketahui</a:t>
            </a:r>
            <a:r>
              <a:rPr lang="en-US" sz="2600" dirty="0"/>
              <a:t> </a:t>
            </a:r>
            <a:r>
              <a:rPr lang="en-US" sz="2600" dirty="0" err="1"/>
              <a:t>proposisi-proposisi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:</a:t>
            </a:r>
          </a:p>
          <a:p>
            <a:pPr marL="366713" lvl="1" indent="0">
              <a:buNone/>
              <a:defRPr/>
            </a:pPr>
            <a:r>
              <a:rPr lang="en-US" sz="2600" dirty="0"/>
              <a:t>	</a:t>
            </a:r>
            <a:r>
              <a:rPr lang="en-US" sz="2600" i="1" dirty="0"/>
              <a:t>p</a:t>
            </a:r>
            <a:r>
              <a:rPr lang="en-US" sz="2600" dirty="0"/>
              <a:t> : </a:t>
            </a: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endParaRPr lang="en-US" sz="2600" dirty="0"/>
          </a:p>
          <a:p>
            <a:pPr marL="366713" lvl="1" indent="0">
              <a:buNone/>
              <a:defRPr/>
            </a:pPr>
            <a:r>
              <a:rPr lang="en-US" sz="2600" i="1" dirty="0"/>
              <a:t>	q</a:t>
            </a:r>
            <a:r>
              <a:rPr lang="en-US" sz="2600" dirty="0"/>
              <a:t> : </a:t>
            </a: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marL="274320" indent="-274320">
              <a:buFont typeface="Wingdings"/>
              <a:buChar char=""/>
              <a:defRPr/>
            </a:pPr>
            <a:endParaRPr lang="en-US" dirty="0"/>
          </a:p>
          <a:p>
            <a:pPr marL="274320" indent="-274320">
              <a:buFont typeface="Wingdings"/>
              <a:buChar char=""/>
              <a:defRPr/>
            </a:pP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simbolik</a:t>
            </a:r>
            <a:r>
              <a:rPr lang="en-US" dirty="0"/>
              <a:t>: 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 </a:t>
            </a:r>
            <a:r>
              <a:rPr lang="en-US" sz="2600" dirty="0" err="1"/>
              <a:t>tapi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benar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pendek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,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pendek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benar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pemuda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pendek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tampan</a:t>
            </a:r>
            <a:endParaRPr lang="en-US" sz="2600" dirty="0"/>
          </a:p>
          <a:p>
            <a:pPr marL="274320" indent="-274320"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B529CCF-C3E8-418D-B0D4-9812B4AEB9E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036E3D-25A6-4784-A0C6-B707910FB9A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028414" y="1245745"/>
            <a:ext cx="2438400" cy="6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0" anchor="ctr">
            <a:spAutoFit/>
          </a:bodyPr>
          <a:lstStyle/>
          <a:p>
            <a:r>
              <a:rPr lang="en-US" sz="2000" b="1" dirty="0" err="1">
                <a:cs typeface="Times New Roman" pitchFamily="18" charset="0"/>
              </a:rPr>
              <a:t>Tabel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Kebenaran</a:t>
            </a:r>
            <a:endParaRPr lang="en-US" sz="1400" b="1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69219"/>
              </p:ext>
            </p:extLst>
          </p:nvPr>
        </p:nvGraphicFramePr>
        <p:xfrm>
          <a:off x="4343400" y="3276598"/>
          <a:ext cx="3657600" cy="281940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Λ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7" name="TextBox 7"/>
          <p:cNvSpPr txBox="1">
            <a:spLocks noChangeArrowheads="1"/>
          </p:cNvSpPr>
          <p:nvPr/>
        </p:nvSpPr>
        <p:spPr bwMode="auto">
          <a:xfrm>
            <a:off x="2400300" y="1791153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b="1" dirty="0" err="1"/>
              <a:t>Konjungsi</a:t>
            </a:r>
            <a:endParaRPr lang="en-US" b="1" dirty="0"/>
          </a:p>
          <a:p>
            <a:r>
              <a:rPr lang="en-US" dirty="0"/>
              <a:t> 	</a:t>
            </a:r>
            <a:r>
              <a:rPr lang="en-US" dirty="0" err="1">
                <a:cs typeface="Arial" charset="0"/>
              </a:rPr>
              <a:t>Konjungsi</a:t>
            </a:r>
            <a:r>
              <a:rPr lang="en-US" dirty="0">
                <a:cs typeface="Arial" charset="0"/>
              </a:rPr>
              <a:t> </a:t>
            </a:r>
            <a:r>
              <a:rPr lang="en-US" dirty="0"/>
              <a:t>p </a:t>
            </a:r>
            <a:r>
              <a:rPr lang="el-GR" sz="1800" dirty="0">
                <a:cs typeface="Arial" charset="0"/>
              </a:rPr>
              <a:t>Λ</a:t>
            </a:r>
            <a:r>
              <a:rPr lang="en-US" sz="1800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q </a:t>
            </a:r>
            <a:r>
              <a:rPr lang="en-US" dirty="0" err="1">
                <a:cs typeface="Arial" charset="0"/>
              </a:rPr>
              <a:t>bernilai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benar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p </a:t>
            </a:r>
            <a:r>
              <a:rPr lang="en-US" dirty="0" err="1">
                <a:cs typeface="Arial" charset="0"/>
              </a:rPr>
              <a:t>dan</a:t>
            </a:r>
            <a:r>
              <a:rPr lang="en-US" dirty="0">
                <a:cs typeface="Arial" charset="0"/>
              </a:rPr>
              <a:t> q </a:t>
            </a:r>
            <a:r>
              <a:rPr lang="en-US" dirty="0" err="1">
                <a:cs typeface="Arial" charset="0"/>
              </a:rPr>
              <a:t>keduanya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benar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selain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itu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nilainya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salah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89C11C1-BE88-4107-95CC-4AC0C04341C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2356662-F9E0-476B-A527-6FB6E993688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4953000" y="1039450"/>
            <a:ext cx="2438400" cy="6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0" anchor="ctr">
            <a:spAutoFit/>
          </a:bodyPr>
          <a:lstStyle/>
          <a:p>
            <a:r>
              <a:rPr lang="en-US" sz="2000" b="1" dirty="0" err="1">
                <a:cs typeface="Times New Roman" pitchFamily="18" charset="0"/>
              </a:rPr>
              <a:t>Tabel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Kebenaran</a:t>
            </a:r>
            <a:endParaRPr lang="en-US" sz="1400" b="1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30066958"/>
              </p:ext>
            </p:extLst>
          </p:nvPr>
        </p:nvGraphicFramePr>
        <p:xfrm>
          <a:off x="4381500" y="3562351"/>
          <a:ext cx="3048000" cy="26670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v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1" name="TextBox 7"/>
          <p:cNvSpPr txBox="1">
            <a:spLocks noChangeArrowheads="1"/>
          </p:cNvSpPr>
          <p:nvPr/>
        </p:nvSpPr>
        <p:spPr bwMode="auto">
          <a:xfrm>
            <a:off x="2400300" y="1921497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2.   </a:t>
            </a:r>
            <a:r>
              <a:rPr lang="en-US" b="1" dirty="0" err="1"/>
              <a:t>Disjungsi</a:t>
            </a:r>
            <a:endParaRPr lang="en-US" b="1" dirty="0"/>
          </a:p>
          <a:p>
            <a:r>
              <a:rPr lang="en-US" dirty="0"/>
              <a:t> 	</a:t>
            </a:r>
            <a:r>
              <a:rPr lang="en-US" dirty="0" err="1"/>
              <a:t>Disj</a:t>
            </a:r>
            <a:r>
              <a:rPr lang="en-US" dirty="0" err="1">
                <a:cs typeface="Arial" charset="0"/>
              </a:rPr>
              <a:t>ungsi</a:t>
            </a:r>
            <a:r>
              <a:rPr lang="en-US" dirty="0">
                <a:cs typeface="Arial" charset="0"/>
              </a:rPr>
              <a:t> </a:t>
            </a:r>
            <a:r>
              <a:rPr lang="en-US" dirty="0"/>
              <a:t>p </a:t>
            </a:r>
            <a:r>
              <a:rPr lang="en-US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1800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q </a:t>
            </a:r>
            <a:r>
              <a:rPr lang="en-US" dirty="0" err="1">
                <a:cs typeface="Arial" charset="0"/>
              </a:rPr>
              <a:t>bernilai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salah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p </a:t>
            </a:r>
            <a:r>
              <a:rPr lang="en-US" dirty="0" err="1">
                <a:cs typeface="Arial" charset="0"/>
              </a:rPr>
              <a:t>dan</a:t>
            </a:r>
            <a:r>
              <a:rPr lang="en-US" dirty="0">
                <a:cs typeface="Arial" charset="0"/>
              </a:rPr>
              <a:t> q </a:t>
            </a:r>
            <a:r>
              <a:rPr lang="en-US" dirty="0" err="1">
                <a:cs typeface="Arial" charset="0"/>
              </a:rPr>
              <a:t>keduanya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salah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selain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itu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nilainya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benar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939F385-DC6B-40A5-9DF7-7D0F1005A63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B9B7D8E6-60D5-4A8E-AE61-6691773B242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4876800" y="801445"/>
            <a:ext cx="2438400" cy="6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0" anchor="ctr">
            <a:spAutoFit/>
          </a:bodyPr>
          <a:lstStyle/>
          <a:p>
            <a:r>
              <a:rPr lang="en-US" sz="2000" b="1">
                <a:cs typeface="Times New Roman" pitchFamily="18" charset="0"/>
              </a:rPr>
              <a:t>Tabel Kebenaran</a:t>
            </a:r>
            <a:endParaRPr lang="en-US" sz="1400" b="1">
              <a:cs typeface="Times New Roman" pitchFamily="18" charset="0"/>
            </a:endParaRPr>
          </a:p>
          <a:p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24214441"/>
              </p:ext>
            </p:extLst>
          </p:nvPr>
        </p:nvGraphicFramePr>
        <p:xfrm>
          <a:off x="4140200" y="2746938"/>
          <a:ext cx="2032000" cy="16002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73" name="TextBox 7"/>
          <p:cNvSpPr txBox="1">
            <a:spLocks noChangeArrowheads="1"/>
          </p:cNvSpPr>
          <p:nvPr/>
        </p:nvSpPr>
        <p:spPr bwMode="auto">
          <a:xfrm>
            <a:off x="2209014" y="1276742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3. </a:t>
            </a:r>
            <a:r>
              <a:rPr lang="en-US" b="1" dirty="0" err="1"/>
              <a:t>Ingkaran</a:t>
            </a:r>
            <a:r>
              <a:rPr lang="en-US" b="1" dirty="0"/>
              <a:t> (</a:t>
            </a:r>
            <a:r>
              <a:rPr lang="en-US" b="1" dirty="0" err="1"/>
              <a:t>negasi</a:t>
            </a:r>
            <a:r>
              <a:rPr lang="en-US" b="1" dirty="0"/>
              <a:t>)</a:t>
            </a:r>
          </a:p>
          <a:p>
            <a:r>
              <a:rPr lang="en-US" dirty="0"/>
              <a:t> 	</a:t>
            </a:r>
            <a:r>
              <a:rPr lang="en-US" dirty="0" err="1">
                <a:cs typeface="Arial" charset="0"/>
              </a:rPr>
              <a:t>Ingkaran</a:t>
            </a:r>
            <a:r>
              <a:rPr lang="en-US" dirty="0">
                <a:cs typeface="Arial" charset="0"/>
              </a:rPr>
              <a:t> p </a:t>
            </a:r>
            <a:r>
              <a:rPr lang="en-US" dirty="0" err="1">
                <a:cs typeface="Arial" charset="0"/>
              </a:rPr>
              <a:t>bernilai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benar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p </a:t>
            </a:r>
            <a:r>
              <a:rPr lang="en-US" dirty="0" err="1">
                <a:cs typeface="Arial" charset="0"/>
              </a:rPr>
              <a:t>salah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sebaliknya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bernilai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salah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jika</a:t>
            </a:r>
            <a:r>
              <a:rPr lang="en-US" dirty="0">
                <a:cs typeface="Arial" charset="0"/>
              </a:rPr>
              <a:t> p </a:t>
            </a:r>
            <a:r>
              <a:rPr lang="en-US" dirty="0" err="1">
                <a:cs typeface="Arial" charset="0"/>
              </a:rPr>
              <a:t>benar</a:t>
            </a:r>
            <a:r>
              <a:rPr lang="en-US" dirty="0">
                <a:cs typeface="Arial" charset="0"/>
              </a:rPr>
              <a:t>.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2057400" y="4617184"/>
            <a:ext cx="8077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 dirty="0" err="1">
                <a:latin typeface="Arenski" pitchFamily="2" charset="0"/>
                <a:cs typeface="Times New Roman" pitchFamily="18" charset="0"/>
              </a:rPr>
              <a:t>Contoh</a:t>
            </a:r>
            <a:r>
              <a:rPr lang="en-US" sz="2800" b="1" dirty="0">
                <a:latin typeface="Arenski" pitchFamily="2" charset="0"/>
                <a:cs typeface="Times New Roman" pitchFamily="18" charset="0"/>
              </a:rPr>
              <a:t> 5.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algn="just"/>
            <a:r>
              <a:rPr lang="en-US" dirty="0" err="1">
                <a:cs typeface="Times New Roman" pitchFamily="18" charset="0"/>
              </a:rPr>
              <a:t>Misalkan</a:t>
            </a:r>
            <a:endParaRPr lang="en-US" dirty="0"/>
          </a:p>
          <a:p>
            <a:pPr algn="just"/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: 17 </a:t>
            </a:r>
            <a:r>
              <a:rPr lang="en-US" dirty="0" err="1">
                <a:cs typeface="Times New Roman" pitchFamily="18" charset="0"/>
              </a:rPr>
              <a:t>adalah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prima  (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)</a:t>
            </a:r>
            <a:endParaRPr lang="en-US" dirty="0"/>
          </a:p>
          <a:p>
            <a:pPr algn="just"/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 :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prima </a:t>
            </a:r>
            <a:r>
              <a:rPr lang="en-US" dirty="0" err="1">
                <a:cs typeface="Times New Roman" pitchFamily="18" charset="0"/>
              </a:rPr>
              <a:t>selalu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ganjil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salah</a:t>
            </a:r>
            <a:r>
              <a:rPr lang="en-US" dirty="0">
                <a:cs typeface="Times New Roman" pitchFamily="18" charset="0"/>
              </a:rPr>
              <a:t>)</a:t>
            </a:r>
            <a:endParaRPr lang="en-US" dirty="0"/>
          </a:p>
          <a:p>
            <a:pPr algn="just"/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: 17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adalah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bilangan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prima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dan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bilangan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prima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selalu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ganjil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salah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AA78AFA-5F3E-46D0-9488-BD9FE1D5E51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05ADFB21-8834-4D4C-9181-62E02FEED47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2324101" y="904875"/>
            <a:ext cx="7772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b="1" dirty="0" err="1">
                <a:latin typeface="Arenski" pitchFamily="2" charset="0"/>
                <a:cs typeface="Times New Roman" pitchFamily="18" charset="0"/>
              </a:rPr>
              <a:t>Contoh</a:t>
            </a:r>
            <a:r>
              <a:rPr lang="en-US" b="1" dirty="0">
                <a:latin typeface="Arenski" pitchFamily="2" charset="0"/>
                <a:cs typeface="Times New Roman" pitchFamily="18" charset="0"/>
              </a:rPr>
              <a:t> 6.</a:t>
            </a:r>
            <a:r>
              <a:rPr lang="en-US" dirty="0">
                <a:latin typeface="Arenski" pitchFamily="2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cs typeface="Times New Roman" pitchFamily="18" charset="0"/>
              </a:rPr>
              <a:t>Bentuklah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tabel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kebenaran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dari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majemuk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 </a:t>
            </a:r>
            <a:r>
              <a:rPr lang="en-US" dirty="0">
                <a:cs typeface="Times New Roman" pitchFamily="18" charset="0"/>
              </a:rPr>
              <a:t> (~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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).</a:t>
            </a:r>
            <a:endParaRPr lang="en-US" dirty="0">
              <a:sym typeface="Symbol" pitchFamily="18" charset="2"/>
            </a:endParaRPr>
          </a:p>
          <a:p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17820"/>
              </p:ext>
            </p:extLst>
          </p:nvPr>
        </p:nvGraphicFramePr>
        <p:xfrm>
          <a:off x="2400300" y="1719909"/>
          <a:ext cx="7315201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0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p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~q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q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(~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 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r)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) 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(~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 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).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65" name="Rectangle 16"/>
          <p:cNvSpPr>
            <a:spLocks noChangeArrowheads="1"/>
          </p:cNvSpPr>
          <p:nvPr/>
        </p:nvSpPr>
        <p:spPr bwMode="auto">
          <a:xfrm>
            <a:off x="2324101" y="5410199"/>
            <a:ext cx="739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74638" indent="-274638">
              <a:buFont typeface="Wingdings" pitchFamily="2" charset="2"/>
              <a:buChar char="§"/>
              <a:tabLst>
                <a:tab pos="269875" algn="l"/>
              </a:tabLst>
            </a:pPr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majemuk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disebut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tautologi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kasus</a:t>
            </a:r>
            <a:endParaRPr lang="en-US" dirty="0"/>
          </a:p>
          <a:p>
            <a:pPr marL="274638" indent="-274638">
              <a:buFont typeface="Wingdings" pitchFamily="2" charset="2"/>
              <a:buChar char="§"/>
              <a:tabLst>
                <a:tab pos="269875" algn="l"/>
              </a:tabLst>
            </a:pPr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majemuk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disebut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kontradiksi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kasus</a:t>
            </a:r>
            <a:r>
              <a:rPr lang="en-US" dirty="0">
                <a:cs typeface="Times New Roman" pitchFamily="18" charset="0"/>
              </a:rPr>
              <a:t>. </a:t>
            </a:r>
            <a:endParaRPr lang="en-US" sz="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6636CCE-1D2E-440A-85BE-447A023E899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7F97E02-3C5E-4186-B4C7-CC1B48A36B9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5427"/>
              </p:ext>
            </p:extLst>
          </p:nvPr>
        </p:nvGraphicFramePr>
        <p:xfrm>
          <a:off x="2432377" y="1545534"/>
          <a:ext cx="56435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0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q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</a:rPr>
                        <a:t>~(</a:t>
                      </a:r>
                      <a:r>
                        <a:rPr kumimoji="0" lang="en-US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p</a:t>
                      </a:r>
                      <a:r>
                        <a: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kumimoji="0" lang="en-US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q)</a:t>
                      </a:r>
                      <a:endParaRPr lang="en-US" b="0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p 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~(p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 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</a:rPr>
                        <a:t> q</a:t>
                      </a: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sym typeface="Symbol" pitchFamily="18" charset="2"/>
                        </a:rPr>
                        <a:t>)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33920" y="1085902"/>
            <a:ext cx="4600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latin typeface="Arenski" pitchFamily="2" charset="0"/>
                <a:cs typeface="Times New Roman" pitchFamily="18" charset="0"/>
              </a:rPr>
              <a:t>Contoh</a:t>
            </a:r>
            <a:r>
              <a:rPr lang="en-US" b="1" dirty="0">
                <a:latin typeface="Arenski" pitchFamily="2" charset="0"/>
                <a:cs typeface="Times New Roman" pitchFamily="18" charset="0"/>
              </a:rPr>
              <a:t> 7.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ea typeface="Times New Roman" pitchFamily="18" charset="0"/>
                <a:sym typeface="Symbol" pitchFamily="18" charset="2"/>
              </a:rPr>
              <a:t>p </a:t>
            </a:r>
            <a:r>
              <a:rPr lang="en-US" dirty="0">
                <a:ea typeface="Times New Roman" pitchFamily="18" charset="0"/>
              </a:rPr>
              <a:t> ~(p</a:t>
            </a:r>
            <a:r>
              <a:rPr lang="en-US" dirty="0">
                <a:ea typeface="Times New Roman" pitchFamily="18" charset="0"/>
                <a:sym typeface="Symbol" pitchFamily="18" charset="2"/>
              </a:rPr>
              <a:t> </a:t>
            </a:r>
            <a:r>
              <a:rPr lang="en-US" dirty="0">
                <a:ea typeface="Times New Roman" pitchFamily="18" charset="0"/>
              </a:rPr>
              <a:t> q</a:t>
            </a:r>
            <a:r>
              <a:rPr lang="en-US" dirty="0">
                <a:ea typeface="Times New Roman" pitchFamily="18" charset="0"/>
                <a:sym typeface="Symbol" pitchFamily="18" charset="2"/>
              </a:rPr>
              <a:t>) </a:t>
            </a:r>
            <a:r>
              <a:rPr lang="en-US" dirty="0" err="1">
                <a:ea typeface="Times New Roman" pitchFamily="18" charset="0"/>
                <a:sym typeface="Symbol" pitchFamily="18" charset="2"/>
              </a:rPr>
              <a:t>adalah</a:t>
            </a:r>
            <a:r>
              <a:rPr lang="en-US" dirty="0">
                <a:ea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ea typeface="Times New Roman" pitchFamily="18" charset="0"/>
                <a:sym typeface="Symbol" pitchFamily="18" charset="2"/>
              </a:rPr>
              <a:t>sebuah</a:t>
            </a:r>
            <a:r>
              <a:rPr lang="en-US" dirty="0">
                <a:ea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ea typeface="Times New Roman" pitchFamily="18" charset="0"/>
                <a:sym typeface="Symbol" pitchFamily="18" charset="2"/>
              </a:rPr>
              <a:t>Tautologi</a:t>
            </a:r>
            <a:endParaRPr lang="en-US" dirty="0"/>
          </a:p>
          <a:p>
            <a:pPr algn="just"/>
            <a:r>
              <a:rPr lang="en-US" dirty="0"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1545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20" y="3986735"/>
            <a:ext cx="7058154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2209800" y="3480937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enski" pitchFamily="2" charset="0"/>
                <a:cs typeface="Times New Roman" pitchFamily="18" charset="0"/>
              </a:rPr>
              <a:t>Contoh</a:t>
            </a:r>
            <a:r>
              <a:rPr lang="en-US" b="1" dirty="0">
                <a:latin typeface="Arenski" pitchFamily="2" charset="0"/>
                <a:cs typeface="Times New Roman" pitchFamily="18" charset="0"/>
              </a:rPr>
              <a:t> 8.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~(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kontradiksi</a:t>
            </a:r>
            <a:endParaRPr lang="en-MY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758A0DB9-0E7E-4616-86EC-2380D8F5610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3CFC9956-CB44-4B16-A7DE-0396E64F7A4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898" y="1641704"/>
            <a:ext cx="7110522" cy="2500312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2480898" y="1084105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enski" pitchFamily="2" charset="0"/>
                <a:cs typeface="Times New Roman" pitchFamily="18" charset="0"/>
              </a:rPr>
              <a:t>Contoh</a:t>
            </a:r>
            <a:r>
              <a:rPr lang="en-US" b="1" dirty="0">
                <a:latin typeface="Arenski" pitchFamily="2" charset="0"/>
                <a:cs typeface="Times New Roman" pitchFamily="18" charset="0"/>
              </a:rPr>
              <a:t> 9. </a:t>
            </a:r>
            <a:r>
              <a:rPr lang="en-US" dirty="0" err="1"/>
              <a:t>Hukum</a:t>
            </a:r>
            <a:r>
              <a:rPr lang="en-US" dirty="0"/>
              <a:t> De Morgan: ~(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~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~</a:t>
            </a:r>
            <a:r>
              <a:rPr lang="en-US" i="1" dirty="0"/>
              <a:t>q</a:t>
            </a:r>
            <a:endParaRPr lang="en-M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BF3C2A-8CB7-4270-B6D5-F911B58648A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3874071-8CFC-446C-AD20-9B1EBE748DF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1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06" y="1263192"/>
            <a:ext cx="6248400" cy="5476601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121324" y="813848"/>
            <a:ext cx="232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Hukum-hukum</a:t>
            </a:r>
            <a:r>
              <a:rPr lang="en-US" b="1" dirty="0"/>
              <a:t> </a:t>
            </a:r>
            <a:r>
              <a:rPr lang="en-US" b="1" dirty="0" err="1"/>
              <a:t>Logika</a:t>
            </a:r>
            <a:r>
              <a:rPr lang="en-US" b="1" dirty="0"/>
              <a:t> </a:t>
            </a:r>
            <a:endParaRPr lang="en-MY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06275B8-5EE7-47C0-9D64-8DC89C5B4E8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B93E3A6-9215-4627-A0D1-D74B40E35A8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2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6825" y="1128858"/>
            <a:ext cx="95493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Proposisi</a:t>
            </a:r>
            <a:r>
              <a:rPr lang="en-US" b="1" dirty="0"/>
              <a:t> </a:t>
            </a:r>
            <a:r>
              <a:rPr lang="en-US" b="1" dirty="0" err="1"/>
              <a:t>Bersyarat</a:t>
            </a:r>
            <a:r>
              <a:rPr lang="en-US" b="1" dirty="0"/>
              <a:t> (</a:t>
            </a:r>
            <a:r>
              <a:rPr lang="en-US" b="1" dirty="0" err="1"/>
              <a:t>kondisional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Implikasi</a:t>
            </a:r>
            <a:r>
              <a:rPr lang="en-US" b="1" dirty="0"/>
              <a:t>)</a:t>
            </a:r>
            <a:endParaRPr lang="en-MY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: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”</a:t>
            </a:r>
            <a:endParaRPr lang="en-MY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MY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hipotesis</a:t>
            </a:r>
            <a:r>
              <a:rPr lang="en-US" dirty="0"/>
              <a:t>, </a:t>
            </a:r>
            <a:r>
              <a:rPr lang="en-US" b="1" dirty="0" err="1"/>
              <a:t>antesenden</a:t>
            </a:r>
            <a:r>
              <a:rPr lang="en-US" dirty="0"/>
              <a:t>, </a:t>
            </a:r>
            <a:r>
              <a:rPr lang="en-US" b="1" dirty="0" err="1"/>
              <a:t>premis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kondisi</a:t>
            </a:r>
            <a:endParaRPr lang="en-MY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konklusi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konsekuen</a:t>
            </a:r>
            <a:r>
              <a:rPr lang="en-US" dirty="0"/>
              <a:t>).</a:t>
            </a:r>
            <a:endParaRPr lang="en-MY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  <a:p>
            <a:r>
              <a:rPr lang="en-US" b="1" dirty="0" err="1">
                <a:latin typeface="Arenski" pitchFamily="2" charset="0"/>
              </a:rPr>
              <a:t>Contoh</a:t>
            </a:r>
            <a:r>
              <a:rPr lang="en-US" b="1" dirty="0">
                <a:latin typeface="Arenski" pitchFamily="2" charset="0"/>
              </a:rPr>
              <a:t> 12.</a:t>
            </a:r>
            <a:endParaRPr lang="en-MY" dirty="0">
              <a:latin typeface="Arenski" pitchFamily="2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lulus </a:t>
            </a:r>
            <a:r>
              <a:rPr lang="en-US" dirty="0" err="1"/>
              <a:t>ujian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hadiah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ayah</a:t>
            </a:r>
            <a:endParaRPr lang="en-MY" dirty="0"/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80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C,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alarm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berbunyi</a:t>
            </a:r>
            <a:endParaRPr lang="en-MY" dirty="0"/>
          </a:p>
          <a:p>
            <a:pPr marL="457200" indent="-457200">
              <a:buFont typeface="+mj-lt"/>
              <a:buAutoNum type="alphaL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mengundurkan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MY" dirty="0"/>
          </a:p>
        </p:txBody>
      </p:sp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2148114" y="2544699"/>
            <a:ext cx="2819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id-ID" dirty="0">
                <a:cs typeface="Times New Roman" pitchFamily="18" charset="0"/>
              </a:rPr>
              <a:t>Dibaca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id-ID" dirty="0">
                <a:cs typeface="Times New Roman" pitchFamily="18" charset="0"/>
              </a:rPr>
              <a:t>jika </a:t>
            </a:r>
            <a:r>
              <a:rPr lang="id-ID" i="1" dirty="0">
                <a:cs typeface="Times New Roman" pitchFamily="18" charset="0"/>
              </a:rPr>
              <a:t>p</a:t>
            </a:r>
            <a:r>
              <a:rPr lang="id-ID" dirty="0">
                <a:cs typeface="Times New Roman" pitchFamily="18" charset="0"/>
              </a:rPr>
              <a:t> maka </a:t>
            </a:r>
            <a:r>
              <a:rPr lang="id-ID" i="1" dirty="0">
                <a:cs typeface="Times New Roman" pitchFamily="18" charset="0"/>
              </a:rPr>
              <a:t>q</a:t>
            </a:r>
            <a:endParaRPr lang="id-ID" dirty="0"/>
          </a:p>
          <a:p>
            <a:pPr marL="711200" lvl="1" indent="-254000">
              <a:buFont typeface="Symbol" pitchFamily="18" charset="2"/>
              <a:buChar char=""/>
            </a:pPr>
            <a:r>
              <a:rPr lang="id-ID" i="1" dirty="0">
                <a:cs typeface="Times New Roman" pitchFamily="18" charset="0"/>
              </a:rPr>
              <a:t>p</a:t>
            </a:r>
            <a:r>
              <a:rPr lang="id-ID" dirty="0">
                <a:cs typeface="Times New Roman" pitchFamily="18" charset="0"/>
              </a:rPr>
              <a:t> hanya jika </a:t>
            </a:r>
            <a:r>
              <a:rPr lang="id-ID" i="1" dirty="0">
                <a:cs typeface="Times New Roman" pitchFamily="18" charset="0"/>
              </a:rPr>
              <a:t>q</a:t>
            </a:r>
          </a:p>
          <a:p>
            <a:pPr marL="711200" lvl="1" indent="-254000">
              <a:buFont typeface="Symbol" pitchFamily="18" charset="2"/>
              <a:buChar char=""/>
            </a:pPr>
            <a:r>
              <a:rPr lang="id-ID" i="1" dirty="0">
                <a:cs typeface="Times New Roman" pitchFamily="18" charset="0"/>
              </a:rPr>
              <a:t>q</a:t>
            </a:r>
            <a:r>
              <a:rPr lang="id-ID" dirty="0">
                <a:cs typeface="Times New Roman" pitchFamily="18" charset="0"/>
              </a:rPr>
              <a:t> jika </a:t>
            </a:r>
            <a:r>
              <a:rPr lang="id-ID" i="1" dirty="0">
                <a:cs typeface="Times New Roman" pitchFamily="18" charset="0"/>
              </a:rPr>
              <a:t>p</a:t>
            </a:r>
          </a:p>
          <a:p>
            <a:pPr marL="711200" lvl="1" indent="-254000">
              <a:buFont typeface="Symbol" pitchFamily="18" charset="2"/>
              <a:buChar char=""/>
            </a:pPr>
            <a:r>
              <a:rPr lang="id-ID" i="1" dirty="0">
                <a:cs typeface="Times New Roman" pitchFamily="18" charset="0"/>
              </a:rPr>
              <a:t>p</a:t>
            </a:r>
            <a:r>
              <a:rPr lang="id-ID" dirty="0">
                <a:cs typeface="Times New Roman" pitchFamily="18" charset="0"/>
              </a:rPr>
              <a:t> syarat cukup bagi </a:t>
            </a:r>
            <a:r>
              <a:rPr lang="id-ID" i="1" dirty="0">
                <a:cs typeface="Times New Roman" pitchFamily="18" charset="0"/>
              </a:rPr>
              <a:t>q</a:t>
            </a:r>
          </a:p>
          <a:p>
            <a:pPr marL="711200" lvl="1" indent="-254000">
              <a:buFont typeface="Symbol" pitchFamily="18" charset="2"/>
              <a:buChar char=""/>
            </a:pPr>
            <a:r>
              <a:rPr lang="id-ID" i="1" dirty="0">
                <a:cs typeface="Times New Roman" pitchFamily="18" charset="0"/>
              </a:rPr>
              <a:t>q</a:t>
            </a:r>
            <a:r>
              <a:rPr lang="id-ID" dirty="0">
                <a:cs typeface="Times New Roman" pitchFamily="18" charset="0"/>
              </a:rPr>
              <a:t> syarat perlu bagi </a:t>
            </a:r>
            <a:r>
              <a:rPr lang="id-ID" i="1" dirty="0">
                <a:cs typeface="Times New Roman" pitchFamily="18" charset="0"/>
              </a:rPr>
              <a:t>p</a:t>
            </a:r>
            <a:endParaRPr lang="id-ID" i="1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9619CA6-3EE7-42E5-8273-21FDA06D86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3A4B324-622C-4ACE-91A2-E741FA2F215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80" y="1888503"/>
            <a:ext cx="3089376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201945" y="1109221"/>
            <a:ext cx="25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implikasi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986010" y="4528793"/>
            <a:ext cx="7874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INGKARAN</a:t>
            </a:r>
            <a:endParaRPr lang="en-MY" b="1" dirty="0"/>
          </a:p>
          <a:p>
            <a:r>
              <a:rPr lang="en-US" dirty="0"/>
              <a:t> </a:t>
            </a:r>
            <a:endParaRPr lang="en-MY" dirty="0"/>
          </a:p>
          <a:p>
            <a:pPr lvl="0"/>
            <a:r>
              <a:rPr lang="en-US" dirty="0" err="1"/>
              <a:t>Ingkaran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“A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B”  </a:t>
            </a:r>
            <a:r>
              <a:rPr lang="en-US" dirty="0" err="1"/>
              <a:t>adalah</a:t>
            </a:r>
            <a:r>
              <a:rPr lang="en-US" dirty="0"/>
              <a:t> “~A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~B” </a:t>
            </a:r>
            <a:endParaRPr lang="en-MY" dirty="0"/>
          </a:p>
          <a:p>
            <a:pPr lvl="0"/>
            <a:r>
              <a:rPr lang="en-US" dirty="0" err="1"/>
              <a:t>Ingkaran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“A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B”  </a:t>
            </a:r>
            <a:r>
              <a:rPr lang="en-US" dirty="0" err="1"/>
              <a:t>adalah</a:t>
            </a:r>
            <a:r>
              <a:rPr lang="en-US" dirty="0"/>
              <a:t> “~A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~B” </a:t>
            </a:r>
            <a:endParaRPr lang="en-MY" dirty="0"/>
          </a:p>
          <a:p>
            <a:pPr lvl="0"/>
            <a:r>
              <a:rPr lang="en-US" dirty="0" err="1"/>
              <a:t>Ingkaran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“A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B”  </a:t>
            </a:r>
            <a:r>
              <a:rPr lang="en-US" dirty="0" err="1"/>
              <a:t>adalah</a:t>
            </a:r>
            <a:r>
              <a:rPr lang="en-US" dirty="0"/>
              <a:t> “A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~B” </a:t>
            </a:r>
            <a:endParaRPr lang="en-MY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C2488FE-984B-4E74-9192-F7E6E7D5FF92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2C87B86-BE90-4C94-8B97-94B71A90147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rmAutofit/>
          </a:bodyPr>
          <a:lstStyle/>
          <a:p>
            <a:pPr marL="67945" marR="180340">
              <a:spcBef>
                <a:spcPts val="10"/>
              </a:spcBef>
              <a:spcAft>
                <a:spcPts val="0"/>
              </a:spcAft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mengetahui dan memahami tentang proposisi majemuk dan jenis-jenisnya,</a:t>
            </a:r>
            <a:r>
              <a:rPr lang="id-ID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proposisi bersyarat, Tabel Kebenaran untuk masing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masing jenis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proposisi</a:t>
            </a:r>
            <a:r>
              <a:rPr lang="id-ID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majemuk.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5363" y="1647334"/>
            <a:ext cx="7467600" cy="2971800"/>
          </a:xfrm>
        </p:spPr>
        <p:txBody>
          <a:bodyPr/>
          <a:lstStyle/>
          <a:p>
            <a:pPr indent="0">
              <a:buNone/>
              <a:tabLst>
                <a:tab pos="571500" algn="l"/>
              </a:tabLst>
            </a:pPr>
            <a:r>
              <a:rPr lang="en-US" sz="2000" b="1" dirty="0" err="1"/>
              <a:t>Biimpliksi</a:t>
            </a:r>
            <a:endParaRPr lang="en-US" sz="2000" b="1" dirty="0"/>
          </a:p>
          <a:p>
            <a:pPr indent="114300">
              <a:tabLst>
                <a:tab pos="571500" algn="l"/>
              </a:tabLst>
            </a:pPr>
            <a:r>
              <a:rPr lang="en-US" sz="2000" dirty="0"/>
              <a:t> </a:t>
            </a:r>
            <a:r>
              <a:rPr lang="en-US" sz="2000" dirty="0" err="1"/>
              <a:t>Notasi</a:t>
            </a:r>
            <a:r>
              <a:rPr lang="en-US" sz="2000" dirty="0"/>
              <a:t>: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</a:t>
            </a:r>
            <a:r>
              <a:rPr lang="en-US" sz="2000" dirty="0"/>
              <a:t> </a:t>
            </a:r>
            <a:r>
              <a:rPr lang="en-US" sz="2000" i="1" dirty="0"/>
              <a:t>q</a:t>
            </a:r>
            <a:endParaRPr lang="en-US" sz="2000" dirty="0"/>
          </a:p>
          <a:p>
            <a:pPr indent="114300">
              <a:tabLst>
                <a:tab pos="571500" algn="l"/>
              </a:tabLst>
            </a:pPr>
            <a:r>
              <a:rPr lang="en-US" sz="2000" dirty="0"/>
              <a:t> D</a:t>
            </a:r>
            <a:r>
              <a:rPr lang="id-ID" sz="2000" dirty="0"/>
              <a:t>ibaca :</a:t>
            </a:r>
            <a:endParaRPr lang="en-US" sz="2000" dirty="0"/>
          </a:p>
          <a:p>
            <a:pPr marL="1074738" lvl="1" indent="-320675"/>
            <a:r>
              <a:rPr lang="id-ID" sz="2000" i="1" dirty="0"/>
              <a:t>p </a:t>
            </a:r>
            <a:r>
              <a:rPr lang="id-ID" sz="2000" dirty="0"/>
              <a:t>jika dan hanya jika </a:t>
            </a:r>
            <a:r>
              <a:rPr lang="id-ID" sz="2000" i="1" dirty="0"/>
              <a:t>q</a:t>
            </a:r>
            <a:endParaRPr lang="en-US" sz="2000" i="1" dirty="0"/>
          </a:p>
          <a:p>
            <a:pPr marL="1074738" lvl="1" indent="-320675"/>
            <a:r>
              <a:rPr lang="id-ID" sz="2000" dirty="0"/>
              <a:t>Jika </a:t>
            </a:r>
            <a:r>
              <a:rPr lang="id-ID" sz="2000" i="1" dirty="0"/>
              <a:t>p </a:t>
            </a:r>
            <a:r>
              <a:rPr lang="id-ID" sz="2000" dirty="0"/>
              <a:t>maka </a:t>
            </a:r>
            <a:r>
              <a:rPr lang="id-ID" sz="2000" i="1" dirty="0"/>
              <a:t>q </a:t>
            </a:r>
            <a:r>
              <a:rPr lang="id-ID" sz="2000" dirty="0"/>
              <a:t>dan jika </a:t>
            </a:r>
            <a:r>
              <a:rPr lang="id-ID" sz="2000" i="1" dirty="0"/>
              <a:t>q </a:t>
            </a:r>
            <a:r>
              <a:rPr lang="id-ID" sz="2000" dirty="0"/>
              <a:t>maka </a:t>
            </a:r>
            <a:r>
              <a:rPr lang="id-ID" sz="2000" i="1" dirty="0"/>
              <a:t>p</a:t>
            </a:r>
            <a:endParaRPr lang="en-US" sz="2000" i="1" dirty="0"/>
          </a:p>
          <a:p>
            <a:pPr marL="1074738" lvl="1" indent="-320675"/>
            <a:r>
              <a:rPr lang="en-US" sz="2000" i="1" dirty="0"/>
              <a:t>p</a:t>
            </a:r>
            <a:r>
              <a:rPr lang="id-ID" sz="2000" i="1" dirty="0"/>
              <a:t> </a:t>
            </a:r>
            <a:r>
              <a:rPr lang="id-ID" sz="2000" dirty="0"/>
              <a:t>syarat perlu dan cukup bagi </a:t>
            </a:r>
            <a:r>
              <a:rPr lang="id-ID" sz="2000" i="1" dirty="0"/>
              <a:t>q</a:t>
            </a:r>
            <a:endParaRPr lang="en-US" sz="2000" i="1" dirty="0"/>
          </a:p>
          <a:p>
            <a:pPr marL="1074738" lvl="1" indent="-320675"/>
            <a:r>
              <a:rPr lang="id-ID" sz="2000" i="1" dirty="0"/>
              <a:t>q </a:t>
            </a:r>
            <a:r>
              <a:rPr lang="id-ID" sz="2000" dirty="0"/>
              <a:t>syarat perlu dan cukup bagi </a:t>
            </a:r>
            <a:r>
              <a:rPr lang="en-US" sz="2000" i="1" dirty="0"/>
              <a:t>p</a:t>
            </a:r>
            <a:endParaRPr lang="id-ID" sz="2000" i="1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456282"/>
              </p:ext>
            </p:extLst>
          </p:nvPr>
        </p:nvGraphicFramePr>
        <p:xfrm>
          <a:off x="4457700" y="4170363"/>
          <a:ext cx="3276600" cy="18264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2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id-ID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id-ID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id-ID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 </a:t>
                      </a:r>
                      <a:r>
                        <a:rPr lang="en-US" sz="1600" dirty="0">
                          <a:sym typeface="Symbol"/>
                        </a:rPr>
                        <a:t></a:t>
                      </a:r>
                      <a:r>
                        <a:rPr lang="en-US" sz="1600" dirty="0"/>
                        <a:t> q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id-ID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id-ID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id-ID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18200" y="248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8200" y="248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3DE5B95D-E97D-4345-A8E9-EA5DBC205EF7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3AC8E935-91BA-4C8B-AE12-3A21C36FE64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0066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1: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899" y="96243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85422"/>
              </p:ext>
            </p:extLst>
          </p:nvPr>
        </p:nvGraphicFramePr>
        <p:xfrm>
          <a:off x="2184786" y="4241000"/>
          <a:ext cx="7345689" cy="82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954951" imgH="215806" progId="Equation.3">
                  <p:embed/>
                </p:oleObj>
              </mc:Choice>
              <mc:Fallback>
                <p:oleObj name="Equation" r:id="rId3" imgW="1954951" imgH="215806" progId="Equation.3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786" y="4241000"/>
                        <a:ext cx="7345689" cy="824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C2BB1248-AF5F-448E-8E5B-5CC18A3CC1CD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EE336-C382-446A-A59D-2DCE393E499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8858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2: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4899" y="1227861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595063"/>
              </p:ext>
            </p:extLst>
          </p:nvPr>
        </p:nvGraphicFramePr>
        <p:xfrm>
          <a:off x="2080489" y="4537832"/>
          <a:ext cx="823400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298700" imgH="215900" progId="Equation.3">
                  <p:embed/>
                </p:oleObj>
              </mc:Choice>
              <mc:Fallback>
                <p:oleObj name="Equation" r:id="rId3" imgW="2298700" imgH="2159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489" y="4537832"/>
                        <a:ext cx="8234006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08E3A06F-61B0-476C-8D26-5FD9C65A0A7E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33D70FF-D242-4BD9-A85F-2FD90DB5EF8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322" y="1832615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3: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8767" y="1001618"/>
            <a:ext cx="57412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62875"/>
              </p:ext>
            </p:extLst>
          </p:nvPr>
        </p:nvGraphicFramePr>
        <p:xfrm>
          <a:off x="2809852" y="4338333"/>
          <a:ext cx="6572296" cy="97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473200" imgH="215900" progId="Equation.3">
                  <p:embed/>
                </p:oleObj>
              </mc:Choice>
              <mc:Fallback>
                <p:oleObj name="Equation" r:id="rId3" imgW="1473200" imgH="2159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4338333"/>
                        <a:ext cx="6572296" cy="975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B17A284E-7C04-41EF-9F38-FB07D95E9D2A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37821E9-C9D7-4020-8213-12A787F71BD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163" y="1844989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4: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899" y="953561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1033"/>
              </p:ext>
            </p:extLst>
          </p:nvPr>
        </p:nvGraphicFramePr>
        <p:xfrm>
          <a:off x="2474404" y="4488195"/>
          <a:ext cx="7243192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2019300" imgH="215900" progId="Equation.3">
                  <p:embed/>
                </p:oleObj>
              </mc:Choice>
              <mc:Fallback>
                <p:oleObj name="Equation" r:id="rId3" imgW="2019300" imgH="21590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404" y="4488195"/>
                        <a:ext cx="7243192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9E5BDF-88E9-4208-945F-B60DBE814EE1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1CD9179-35CD-439A-AB52-AC8F3C65AE6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3443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5: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899" y="1141913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88910"/>
              </p:ext>
            </p:extLst>
          </p:nvPr>
        </p:nvGraphicFramePr>
        <p:xfrm>
          <a:off x="3078730" y="4518228"/>
          <a:ext cx="5707611" cy="85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459866" imgH="215806" progId="Equation.3">
                  <p:embed/>
                </p:oleObj>
              </mc:Choice>
              <mc:Fallback>
                <p:oleObj name="Equation" r:id="rId3" imgW="1459866" imgH="215806" progId="Equation.3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730" y="4518228"/>
                        <a:ext cx="5707611" cy="858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8F153FE-E974-4CB7-8C75-01BAF77B5188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1D90D1-8F44-4925-89CD-29735120045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6297" y="2032051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6: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0103" y="981426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69813"/>
              </p:ext>
            </p:extLst>
          </p:nvPr>
        </p:nvGraphicFramePr>
        <p:xfrm>
          <a:off x="3264394" y="4675257"/>
          <a:ext cx="537362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294838" imgH="215806" progId="Equation.3">
                  <p:embed/>
                </p:oleObj>
              </mc:Choice>
              <mc:Fallback>
                <p:oleObj name="Equation" r:id="rId3" imgW="1294838" imgH="215806" progId="Equation.3">
                  <p:embed/>
                  <p:pic>
                    <p:nvPicPr>
                      <p:cNvPr id="1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394" y="4675257"/>
                        <a:ext cx="537362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ubtitle 4">
            <a:extLst>
              <a:ext uri="{FF2B5EF4-FFF2-40B4-BE49-F238E27FC236}">
                <a16:creationId xmlns:a16="http://schemas.microsoft.com/office/drawing/2014/main" id="{2AD27AB2-4F74-44CE-9DCD-5084BDA061F5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1AF7145-CE2E-4AAF-B23B-6FD6D3C79DA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444" y="2181406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7: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898" y="915303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22275"/>
              </p:ext>
            </p:extLst>
          </p:nvPr>
        </p:nvGraphicFramePr>
        <p:xfrm>
          <a:off x="2736038" y="4580990"/>
          <a:ext cx="6719923" cy="86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790700" imgH="215900" progId="Equation.3">
                  <p:embed/>
                </p:oleObj>
              </mc:Choice>
              <mc:Fallback>
                <p:oleObj name="Equation" r:id="rId3" imgW="1790700" imgH="21590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38" y="4580990"/>
                        <a:ext cx="6719923" cy="86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ubtitle 4">
            <a:extLst>
              <a:ext uri="{FF2B5EF4-FFF2-40B4-BE49-F238E27FC236}">
                <a16:creationId xmlns:a16="http://schemas.microsoft.com/office/drawing/2014/main" id="{700959F9-241D-4F6F-9EAF-A8780CDB3769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BF7FFA5B-21BB-40C7-9855-B49A8FB26D2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5" y="2011724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8: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144" y="1022324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25090"/>
              </p:ext>
            </p:extLst>
          </p:nvPr>
        </p:nvGraphicFramePr>
        <p:xfrm>
          <a:off x="3629098" y="4486722"/>
          <a:ext cx="5154295" cy="93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205977" imgH="215806" progId="Equation.3">
                  <p:embed/>
                </p:oleObj>
              </mc:Choice>
              <mc:Fallback>
                <p:oleObj name="Equation" r:id="rId3" imgW="1205977" imgH="215806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98" y="4486722"/>
                        <a:ext cx="5154295" cy="933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ubtitle 4">
            <a:extLst>
              <a:ext uri="{FF2B5EF4-FFF2-40B4-BE49-F238E27FC236}">
                <a16:creationId xmlns:a16="http://schemas.microsoft.com/office/drawing/2014/main" id="{333CF988-B7E5-43E9-8326-9EFEFC12C57C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AB727B3-718B-4E9E-A017-662EC21661E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767" y="2011724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9: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585" y="96243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192474"/>
              </p:ext>
            </p:extLst>
          </p:nvPr>
        </p:nvGraphicFramePr>
        <p:xfrm>
          <a:off x="2588724" y="4379741"/>
          <a:ext cx="7527687" cy="79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2082800" imgH="215900" progId="Equation.3">
                  <p:embed/>
                </p:oleObj>
              </mc:Choice>
              <mc:Fallback>
                <p:oleObj name="Equation" r:id="rId3" imgW="2082800" imgH="215900" progId="Equation.3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724" y="4379741"/>
                        <a:ext cx="7527687" cy="790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ubtitle 4">
            <a:extLst>
              <a:ext uri="{FF2B5EF4-FFF2-40B4-BE49-F238E27FC236}">
                <a16:creationId xmlns:a16="http://schemas.microsoft.com/office/drawing/2014/main" id="{4EDC8BF9-4472-4EB3-954B-BB1DAD8E34E9}"/>
              </a:ext>
            </a:extLst>
          </p:cNvPr>
          <p:cNvSpPr txBox="1">
            <a:spLocks/>
          </p:cNvSpPr>
          <p:nvPr/>
        </p:nvSpPr>
        <p:spPr>
          <a:xfrm>
            <a:off x="551131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8240ACEB-99AC-401C-BFB1-DB93CFE74F7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quarter" idx="1"/>
          </p:nvPr>
        </p:nvSpPr>
        <p:spPr>
          <a:xfrm>
            <a:off x="1555423" y="1766557"/>
            <a:ext cx="9851011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err="1"/>
              <a:t>Logika</a:t>
            </a:r>
            <a:r>
              <a:rPr lang="en-US" b="1" dirty="0"/>
              <a:t> (</a:t>
            </a:r>
            <a:r>
              <a:rPr lang="en-US" b="1" i="1" dirty="0"/>
              <a:t>logic</a:t>
            </a:r>
            <a:r>
              <a:rPr lang="en-US" b="1" dirty="0"/>
              <a:t>)</a:t>
            </a:r>
          </a:p>
          <a:p>
            <a:r>
              <a:rPr lang="es-ES" dirty="0"/>
              <a:t>Kata </a:t>
            </a:r>
            <a:r>
              <a:rPr lang="es-ES" dirty="0" err="1"/>
              <a:t>Logika</a:t>
            </a:r>
            <a:r>
              <a:rPr lang="es-ES" dirty="0"/>
              <a:t> </a:t>
            </a:r>
            <a:r>
              <a:rPr lang="es-ES" dirty="0" err="1"/>
              <a:t>berasal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bahasa</a:t>
            </a:r>
            <a:r>
              <a:rPr lang="es-ES" dirty="0"/>
              <a:t> </a:t>
            </a:r>
            <a:r>
              <a:rPr lang="es-ES" dirty="0" err="1"/>
              <a:t>yunani</a:t>
            </a:r>
            <a:r>
              <a:rPr lang="es-ES" dirty="0"/>
              <a:t> “LOGOS” yang </a:t>
            </a:r>
            <a:r>
              <a:rPr lang="es-ES" dirty="0" err="1"/>
              <a:t>memiliki</a:t>
            </a:r>
            <a:r>
              <a:rPr lang="es-ES" dirty="0"/>
              <a:t> </a:t>
            </a:r>
            <a:r>
              <a:rPr lang="es-ES" dirty="0" err="1"/>
              <a:t>arti</a:t>
            </a:r>
            <a:r>
              <a:rPr lang="es-ES" dirty="0"/>
              <a:t> ‘kata’, ‘</a:t>
            </a:r>
            <a:r>
              <a:rPr lang="es-ES" dirty="0" err="1"/>
              <a:t>ucapan</a:t>
            </a:r>
            <a:r>
              <a:rPr lang="es-ES" dirty="0"/>
              <a:t>’ </a:t>
            </a:r>
            <a:r>
              <a:rPr lang="es-ES" dirty="0" err="1"/>
              <a:t>atau</a:t>
            </a:r>
            <a:r>
              <a:rPr lang="es-ES" dirty="0"/>
              <a:t> ‘</a:t>
            </a:r>
            <a:r>
              <a:rPr lang="es-ES" dirty="0" err="1"/>
              <a:t>alasan</a:t>
            </a:r>
            <a:r>
              <a:rPr lang="es-ES" dirty="0"/>
              <a:t>’. </a:t>
            </a:r>
          </a:p>
          <a:p>
            <a:r>
              <a:rPr lang="da-DK" dirty="0"/>
              <a:t>Logika</a:t>
            </a:r>
            <a:r>
              <a:rPr lang="es-ES" dirty="0"/>
              <a:t> </a:t>
            </a:r>
            <a:r>
              <a:rPr lang="es-ES" dirty="0" err="1"/>
              <a:t>mengkaji</a:t>
            </a:r>
            <a:r>
              <a:rPr lang="es-ES" dirty="0"/>
              <a:t> </a:t>
            </a:r>
            <a:r>
              <a:rPr lang="es-ES" dirty="0" err="1"/>
              <a:t>prinsip-prinsip</a:t>
            </a:r>
            <a:r>
              <a:rPr lang="es-ES" dirty="0"/>
              <a:t> </a:t>
            </a:r>
            <a:r>
              <a:rPr lang="es-ES" dirty="0" err="1"/>
              <a:t>penalaran</a:t>
            </a:r>
            <a:r>
              <a:rPr lang="es-ES" dirty="0"/>
              <a:t> yang </a:t>
            </a:r>
            <a:r>
              <a:rPr lang="es-ES" dirty="0" err="1"/>
              <a:t>benar</a:t>
            </a:r>
            <a:r>
              <a:rPr lang="es-ES" dirty="0"/>
              <a:t> dan </a:t>
            </a:r>
            <a:r>
              <a:rPr lang="es-ES" dirty="0" err="1"/>
              <a:t>penalaran</a:t>
            </a:r>
            <a:r>
              <a:rPr lang="es-ES" dirty="0"/>
              <a:t> </a:t>
            </a:r>
            <a:r>
              <a:rPr lang="es-ES" dirty="0" err="1"/>
              <a:t>kesimpulan</a:t>
            </a:r>
            <a:r>
              <a:rPr lang="es-ES" dirty="0"/>
              <a:t> yang </a:t>
            </a:r>
            <a:r>
              <a:rPr lang="es-ES" dirty="0" err="1"/>
              <a:t>absah</a:t>
            </a:r>
            <a:endParaRPr lang="en-US" dirty="0"/>
          </a:p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(</a:t>
            </a:r>
            <a:r>
              <a:rPr lang="en-US" i="1" dirty="0"/>
              <a:t>reasoning</a:t>
            </a:r>
            <a:r>
              <a:rPr lang="en-US" dirty="0"/>
              <a:t>).  </a:t>
            </a:r>
            <a:endParaRPr lang="en-US" b="1" dirty="0"/>
          </a:p>
          <a:p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pernyataan-pernyataan</a:t>
            </a:r>
            <a:r>
              <a:rPr lang="en-US" dirty="0"/>
              <a:t> (</a:t>
            </a:r>
            <a:r>
              <a:rPr lang="en-US" i="1" dirty="0"/>
              <a:t>statements</a:t>
            </a:r>
            <a:r>
              <a:rPr lang="en-US" dirty="0"/>
              <a:t>).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</a:t>
            </a:r>
            <a:r>
              <a:rPr lang="da-DK" dirty="0"/>
              <a:t>graman komputer, komponen logika  digunakan dalam mencari solusi terhadap suatu permasalahan, misalnya IF…THEN…ELSE, CASE…OF.</a:t>
            </a:r>
          </a:p>
          <a:p>
            <a:pPr algn="just"/>
            <a:r>
              <a:rPr lang="da-DK" dirty="0"/>
              <a:t>Di dalam arsitektur sistem komputer digunakan rangkaian logika 1 (true) dan 0 (false), gerbang logika AND. OR, NOT, XOR, dan NAND.</a:t>
            </a:r>
            <a:endParaRPr lang="en-MY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2200" y="867264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LOGIKA</a:t>
            </a:r>
            <a:endParaRPr lang="en-M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21E771-EF06-4272-B122-22D36B3B213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64D0A4C-2166-4030-B2DC-2C88BE93E90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0260"/>
            <a:ext cx="8229600" cy="5286412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Soal 10: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Buat Tabel Kebenaran untuk Pernyataan Berikut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453" y="1064007"/>
            <a:ext cx="57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Kalkulus proposisi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63774"/>
              </p:ext>
            </p:extLst>
          </p:nvPr>
        </p:nvGraphicFramePr>
        <p:xfrm>
          <a:off x="3112984" y="4587915"/>
          <a:ext cx="6187140" cy="79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713756" imgH="215806" progId="Equation.3">
                  <p:embed/>
                </p:oleObj>
              </mc:Choice>
              <mc:Fallback>
                <p:oleObj name="Equation" r:id="rId3" imgW="1713756" imgH="215806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984" y="4587915"/>
                        <a:ext cx="6187140" cy="790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ubtitle 4">
            <a:extLst>
              <a:ext uri="{FF2B5EF4-FFF2-40B4-BE49-F238E27FC236}">
                <a16:creationId xmlns:a16="http://schemas.microsoft.com/office/drawing/2014/main" id="{452A2400-08C8-4874-8F8C-0B14876B7671}"/>
              </a:ext>
            </a:extLst>
          </p:cNvPr>
          <p:cNvSpPr txBox="1">
            <a:spLocks/>
          </p:cNvSpPr>
          <p:nvPr/>
        </p:nvSpPr>
        <p:spPr>
          <a:xfrm>
            <a:off x="551131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9BC70EF8-4B6F-4F52-895B-43CB65AD75F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LOGIKA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dibedakan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Pasti</a:t>
            </a:r>
            <a:r>
              <a:rPr lang="en-US" sz="2400" dirty="0"/>
              <a:t> </a:t>
            </a:r>
          </a:p>
          <a:p>
            <a:pPr lvl="2"/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(Propositional Logic) </a:t>
            </a:r>
          </a:p>
          <a:p>
            <a:pPr lvl="2"/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Predikat</a:t>
            </a:r>
            <a:r>
              <a:rPr lang="en-US" sz="2000" dirty="0"/>
              <a:t> (Predicate Logic) </a:t>
            </a:r>
          </a:p>
          <a:p>
            <a:pPr lvl="2"/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(Relation Logic) </a:t>
            </a:r>
          </a:p>
          <a:p>
            <a:pPr lvl="2"/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.</a:t>
            </a:r>
          </a:p>
          <a:p>
            <a:pPr lvl="1"/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Pasti</a:t>
            </a:r>
            <a:r>
              <a:rPr lang="en-US" sz="2400" dirty="0"/>
              <a:t>. </a:t>
            </a:r>
          </a:p>
          <a:p>
            <a:pPr lvl="2"/>
            <a:r>
              <a:rPr lang="en-US" sz="2000" dirty="0"/>
              <a:t>Fuzzy Logic</a:t>
            </a:r>
          </a:p>
          <a:p>
            <a:pPr marL="731837" lvl="2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2B29A1-D0A5-4CF6-9754-F6D02D4721C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A0B4008-C213-4C76-9EC1-50FA0E2A51D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7459" y="1798637"/>
            <a:ext cx="10199802" cy="4873625"/>
          </a:xfrm>
        </p:spPr>
        <p:txBody>
          <a:bodyPr>
            <a:normAutofit/>
          </a:bodyPr>
          <a:lstStyle/>
          <a:p>
            <a:pPr marL="366713" lvl="1" indent="0">
              <a:buNone/>
              <a:defRPr/>
            </a:pPr>
            <a:r>
              <a:rPr lang="en-US" sz="3200" dirty="0" err="1"/>
              <a:t>Kalimat</a:t>
            </a:r>
            <a:r>
              <a:rPr lang="en-US" sz="3200" dirty="0"/>
              <a:t> </a:t>
            </a:r>
            <a:r>
              <a:rPr lang="en-US" sz="3200" dirty="0" err="1"/>
              <a:t>deklaratif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yang </a:t>
            </a:r>
            <a:r>
              <a:rPr lang="en-US" sz="3200" dirty="0" err="1"/>
              <a:t>bernilai</a:t>
            </a:r>
            <a:r>
              <a:rPr lang="en-US" sz="3200" dirty="0"/>
              <a:t> </a:t>
            </a:r>
            <a:r>
              <a:rPr lang="en-US" sz="3200" dirty="0" err="1"/>
              <a:t>benar</a:t>
            </a:r>
            <a:r>
              <a:rPr lang="en-US" sz="3200" dirty="0"/>
              <a:t> (</a:t>
            </a:r>
            <a:r>
              <a:rPr lang="en-US" sz="3200" b="1" i="1" dirty="0"/>
              <a:t>true</a:t>
            </a:r>
            <a:r>
              <a:rPr lang="en-US" sz="3200" dirty="0"/>
              <a:t>) </a:t>
            </a:r>
            <a:r>
              <a:rPr lang="en-US" sz="3200" dirty="0" err="1"/>
              <a:t>atau</a:t>
            </a:r>
            <a:r>
              <a:rPr lang="en-US" sz="3200" dirty="0"/>
              <a:t> salah (</a:t>
            </a:r>
            <a:r>
              <a:rPr lang="en-US" sz="3200" b="1" i="1" dirty="0"/>
              <a:t>false</a:t>
            </a:r>
            <a:r>
              <a:rPr lang="en-US" sz="3200" dirty="0"/>
              <a:t>),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keduanya</a:t>
            </a:r>
            <a:r>
              <a:rPr lang="en-US" sz="3200" dirty="0"/>
              <a:t>. </a:t>
            </a:r>
          </a:p>
          <a:p>
            <a:pPr marL="0" indent="0">
              <a:buNone/>
              <a:defRPr/>
            </a:pPr>
            <a:endParaRPr lang="en-US" sz="3600" dirty="0"/>
          </a:p>
          <a:p>
            <a:pPr marL="274320" indent="-274320">
              <a:buFont typeface="Wingdings"/>
              <a:buChar char=""/>
              <a:defRPr/>
            </a:pP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9163" y="937731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Proposisi</a:t>
            </a:r>
            <a:endParaRPr lang="en-MY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680391-86FA-4B95-BA1D-7104A5833B5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B44B1D-75EE-4E26-8959-E6338E90375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7461" y="1296973"/>
            <a:ext cx="9662472" cy="4873625"/>
          </a:xfrm>
        </p:spPr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en-US" sz="2000" b="1" dirty="0" err="1"/>
              <a:t>Contoh</a:t>
            </a:r>
            <a:r>
              <a:rPr lang="en-US" sz="2000" b="1" dirty="0"/>
              <a:t> 1. </a:t>
            </a:r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proposisi</a:t>
            </a:r>
            <a:r>
              <a:rPr lang="en-US" sz="2000" dirty="0"/>
              <a:t>:</a:t>
            </a:r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/>
              <a:t>13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endParaRPr lang="en-US" sz="2000" dirty="0"/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 err="1"/>
              <a:t>Soekarno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alumnus UGM.</a:t>
            </a:r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/>
              <a:t>1 + 1 = 2</a:t>
            </a:r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/>
              <a:t>8 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kuadrat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8 + 8</a:t>
            </a:r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/>
              <a:t>Ada </a:t>
            </a:r>
            <a:r>
              <a:rPr lang="en-US" sz="2000" dirty="0" err="1"/>
              <a:t>monyet</a:t>
            </a:r>
            <a:r>
              <a:rPr lang="en-US" sz="2000" dirty="0"/>
              <a:t> di </a:t>
            </a:r>
            <a:r>
              <a:rPr lang="en-US" sz="2000" dirty="0" err="1"/>
              <a:t>bulan</a:t>
            </a:r>
            <a:endParaRPr lang="en-US" sz="2000" dirty="0"/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Rabu</a:t>
            </a:r>
            <a:endParaRPr lang="en-US" sz="2000" dirty="0"/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</a:t>
            </a:r>
            <a:r>
              <a:rPr lang="en-US" sz="2000" dirty="0"/>
              <a:t> 0, </a:t>
            </a:r>
            <a:r>
              <a:rPr lang="en-US" sz="2000" dirty="0" err="1"/>
              <a:t>maka</a:t>
            </a:r>
            <a:r>
              <a:rPr lang="en-US" sz="2000" dirty="0"/>
              <a:t> 2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genap</a:t>
            </a:r>
            <a:endParaRPr lang="en-US" sz="2000" dirty="0"/>
          </a:p>
          <a:p>
            <a:pPr marL="823913" lvl="1" indent="-457200">
              <a:buFont typeface="+mj-lt"/>
              <a:buAutoNum type="alphaLcParenR"/>
              <a:defRPr/>
            </a:pPr>
            <a:r>
              <a:rPr lang="en-US" sz="2000" i="1" dirty="0"/>
              <a:t> x</a:t>
            </a:r>
            <a:r>
              <a:rPr lang="en-US" sz="2000" dirty="0"/>
              <a:t> +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y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riil</a:t>
            </a:r>
            <a:endParaRPr lang="en-US" sz="2000" dirty="0"/>
          </a:p>
          <a:p>
            <a:pPr marL="274320" indent="-274320">
              <a:buFont typeface="Wingdings"/>
              <a:buChar char=""/>
              <a:defRPr/>
            </a:pPr>
            <a:endParaRPr lang="en-US" sz="2000" dirty="0"/>
          </a:p>
          <a:p>
            <a:pPr marL="274320" indent="-274320">
              <a:buFont typeface="Wingdings"/>
              <a:buChar char=""/>
              <a:defRPr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11B32BB-A2D8-4608-A178-79A5B4111EB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572B80-053A-4B63-BBF9-7C89C4E9877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6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>
          <a:xfrm>
            <a:off x="1178351" y="1099009"/>
            <a:ext cx="9869863" cy="4873625"/>
          </a:xfrm>
        </p:spPr>
        <p:txBody>
          <a:bodyPr/>
          <a:lstStyle/>
          <a:p>
            <a:r>
              <a:rPr lang="en-US" sz="2000" b="1" dirty="0" err="1"/>
              <a:t>Contoh</a:t>
            </a:r>
            <a:r>
              <a:rPr lang="en-US" sz="2000" b="1" dirty="0"/>
              <a:t> 2.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proposisi</a:t>
            </a:r>
            <a:r>
              <a:rPr lang="en-US" sz="2000" dirty="0"/>
              <a:t>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sz="2000" dirty="0"/>
              <a:t>Jam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kereta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 Argo </a:t>
            </a:r>
            <a:r>
              <a:rPr lang="en-US" sz="2000" dirty="0" err="1"/>
              <a:t>Bromo</a:t>
            </a:r>
            <a:r>
              <a:rPr lang="en-US" sz="2000" dirty="0"/>
              <a:t> </a:t>
            </a:r>
            <a:r>
              <a:rPr lang="en-US" sz="2000" dirty="0" err="1"/>
              <a:t>tiba</a:t>
            </a:r>
            <a:r>
              <a:rPr lang="en-US" sz="2000" dirty="0"/>
              <a:t> di </a:t>
            </a:r>
            <a:r>
              <a:rPr lang="en-US" sz="2000" dirty="0" err="1"/>
              <a:t>Gambir</a:t>
            </a:r>
            <a:r>
              <a:rPr lang="en-US" sz="2000" dirty="0"/>
              <a:t>?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sz="2000" dirty="0" err="1"/>
              <a:t>Isilah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air!	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+ 3 = 8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&gt; 3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000" dirty="0" err="1"/>
              <a:t>Proposisi</a:t>
            </a:r>
            <a:r>
              <a:rPr lang="en-US" sz="2000" dirty="0"/>
              <a:t> </a:t>
            </a:r>
            <a:r>
              <a:rPr lang="en-US" sz="2000" dirty="0" err="1"/>
              <a:t>dilambangkan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, </a:t>
            </a:r>
            <a:r>
              <a:rPr lang="en-US" sz="2000" i="1" dirty="0"/>
              <a:t>q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dirty="0"/>
              <a:t>, …. </a:t>
            </a:r>
          </a:p>
          <a:p>
            <a:pPr>
              <a:buFont typeface="Wingdings" pitchFamily="2" charset="2"/>
              <a:buNone/>
            </a:pPr>
            <a:r>
              <a:rPr lang="en-US" sz="2000" i="1" dirty="0"/>
              <a:t>           p </a:t>
            </a:r>
            <a:r>
              <a:rPr lang="en-US" sz="2000" dirty="0"/>
              <a:t>:  13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000" i="1" dirty="0"/>
              <a:t>		q </a:t>
            </a:r>
            <a:r>
              <a:rPr lang="en-US" sz="2000" dirty="0"/>
              <a:t>:  </a:t>
            </a:r>
            <a:r>
              <a:rPr lang="en-US" sz="2000" dirty="0" err="1"/>
              <a:t>Soekarno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alumnus UGM.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	</a:t>
            </a:r>
            <a:r>
              <a:rPr lang="en-US" sz="2000" i="1" dirty="0"/>
              <a:t>r  </a:t>
            </a:r>
            <a:r>
              <a:rPr lang="en-US" sz="2000" dirty="0"/>
              <a:t>:  2 + 2 = 4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FC5221E-DE4E-4CDE-A541-5AFD079232C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771F04-765C-453C-80F7-C45B24219C6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44339" y="1139073"/>
            <a:ext cx="9813302" cy="4873625"/>
          </a:xfrm>
        </p:spPr>
        <p:txBody>
          <a:bodyPr>
            <a:normAutofit/>
          </a:bodyPr>
          <a:lstStyle/>
          <a:p>
            <a:pPr marL="274320" indent="-274320">
              <a:buNone/>
              <a:defRPr/>
            </a:pPr>
            <a:r>
              <a:rPr lang="en-US" b="1" dirty="0" err="1"/>
              <a:t>Mengkombinasikan</a:t>
            </a:r>
            <a:r>
              <a:rPr lang="en-US" b="1" dirty="0"/>
              <a:t> </a:t>
            </a:r>
            <a:r>
              <a:rPr lang="en-US" b="1" dirty="0" err="1"/>
              <a:t>Proposisi</a:t>
            </a:r>
            <a:r>
              <a:rPr lang="en-US" b="1" dirty="0"/>
              <a:t> </a:t>
            </a:r>
            <a:endParaRPr lang="en-US" dirty="0"/>
          </a:p>
          <a:p>
            <a:pPr marL="274320" indent="-274320">
              <a:buFont typeface="Wingdings"/>
              <a:buChar char=""/>
              <a:defRPr/>
            </a:pPr>
            <a:endParaRPr lang="en-US" dirty="0"/>
          </a:p>
          <a:p>
            <a:pPr marL="274320" indent="-274320">
              <a:buNone/>
              <a:defRPr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. </a:t>
            </a:r>
          </a:p>
          <a:p>
            <a:pPr marL="274320" indent="-274320">
              <a:buNone/>
              <a:defRPr/>
            </a:pPr>
            <a:r>
              <a:rPr lang="en-US" dirty="0"/>
              <a:t>1. </a:t>
            </a:r>
            <a:r>
              <a:rPr lang="en-US" b="1" dirty="0" err="1"/>
              <a:t>Konjungsi</a:t>
            </a:r>
            <a:r>
              <a:rPr lang="en-US" dirty="0"/>
              <a:t> (</a:t>
            </a:r>
            <a:r>
              <a:rPr lang="en-US" i="1" dirty="0"/>
              <a:t>conjunction</a:t>
            </a:r>
            <a:r>
              <a:rPr lang="en-US" dirty="0"/>
              <a:t>):</a:t>
            </a:r>
            <a:r>
              <a:rPr lang="en-US" i="1" dirty="0"/>
              <a:t>  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q. 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,</a:t>
            </a:r>
          </a:p>
          <a:p>
            <a:pPr marL="274320" indent="-274320">
              <a:buNone/>
              <a:defRPr/>
            </a:pPr>
            <a:endParaRPr lang="en-US" dirty="0"/>
          </a:p>
          <a:p>
            <a:pPr marL="274320" indent="-274320">
              <a:buNone/>
              <a:defRPr/>
            </a:pPr>
            <a:r>
              <a:rPr lang="en-US" dirty="0"/>
              <a:t>2.</a:t>
            </a:r>
            <a:r>
              <a:rPr lang="en-US" b="1" dirty="0"/>
              <a:t> </a:t>
            </a:r>
            <a:r>
              <a:rPr lang="en-US" b="1" dirty="0" err="1"/>
              <a:t>Disjungsi</a:t>
            </a:r>
            <a:r>
              <a:rPr lang="en-US" dirty="0"/>
              <a:t> (</a:t>
            </a:r>
            <a:r>
              <a:rPr lang="en-US" i="1" dirty="0"/>
              <a:t>disjunction</a:t>
            </a:r>
            <a:r>
              <a:rPr lang="en-US" dirty="0"/>
              <a:t>):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q . </a:t>
            </a:r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  <a:p>
            <a:pPr marL="274320" indent="-274320">
              <a:buNone/>
              <a:defRPr/>
            </a:pPr>
            <a:endParaRPr lang="en-US" dirty="0"/>
          </a:p>
          <a:p>
            <a:pPr marL="274320" indent="-274320">
              <a:buNone/>
              <a:defRPr/>
            </a:pPr>
            <a:r>
              <a:rPr lang="en-US" dirty="0"/>
              <a:t>3. </a:t>
            </a:r>
            <a:r>
              <a:rPr lang="en-US" b="1" dirty="0" err="1"/>
              <a:t>Ingkaran</a:t>
            </a:r>
            <a:r>
              <a:rPr lang="en-US" dirty="0"/>
              <a:t> (</a:t>
            </a:r>
            <a:r>
              <a:rPr lang="en-US" i="1" dirty="0"/>
              <a:t>negation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: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p.</a:t>
            </a:r>
            <a:r>
              <a:rPr lang="en-US" dirty="0"/>
              <a:t>  </a:t>
            </a:r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dirty="0">
                <a:sym typeface="Symbol"/>
              </a:rPr>
              <a:t></a:t>
            </a:r>
            <a:r>
              <a:rPr lang="en-US" i="1" dirty="0"/>
              <a:t>p</a:t>
            </a:r>
            <a:endParaRPr lang="en-US" dirty="0"/>
          </a:p>
          <a:p>
            <a:pPr marL="274320" indent="-274320">
              <a:buNone/>
              <a:defRPr/>
            </a:pPr>
            <a:r>
              <a:rPr lang="en-US" dirty="0"/>
              <a:t> 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proposisi</a:t>
            </a:r>
            <a:r>
              <a:rPr lang="en-US" b="1" dirty="0"/>
              <a:t> </a:t>
            </a:r>
            <a:r>
              <a:rPr lang="en-US" b="1" dirty="0" err="1"/>
              <a:t>atomik</a:t>
            </a:r>
            <a:endParaRPr lang="en-US" dirty="0"/>
          </a:p>
          <a:p>
            <a:pPr marL="274320" indent="-274320">
              <a:buFont typeface="Wingdings"/>
              <a:buChar char=""/>
              <a:defRPr/>
            </a:pP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b="1" dirty="0" err="1"/>
              <a:t>proposisi</a:t>
            </a:r>
            <a:r>
              <a:rPr lang="en-US" b="1" dirty="0"/>
              <a:t> </a:t>
            </a:r>
            <a:r>
              <a:rPr lang="en-US" b="1" dirty="0" err="1"/>
              <a:t>majemuk</a:t>
            </a:r>
            <a:r>
              <a:rPr lang="en-US" dirty="0"/>
              <a:t> (</a:t>
            </a:r>
            <a:r>
              <a:rPr lang="en-US" i="1" dirty="0"/>
              <a:t>compound proposition)</a:t>
            </a:r>
            <a:endParaRPr lang="en-US" dirty="0"/>
          </a:p>
          <a:p>
            <a:pPr marL="274320" indent="-274320"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F8F8135D-3A2C-43C9-AFB3-DBB86B834F1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95C3FD-6963-45C8-B938-015E1A90099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1719943" y="992187"/>
            <a:ext cx="83820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Arenski" pitchFamily="2" charset="0"/>
              </a:rPr>
              <a:t>Contoh</a:t>
            </a:r>
            <a:r>
              <a:rPr lang="en-US" sz="2800" b="1" dirty="0">
                <a:latin typeface="Arenski" pitchFamily="2" charset="0"/>
              </a:rPr>
              <a:t> 3</a:t>
            </a:r>
            <a:r>
              <a:rPr lang="en-US" b="1" dirty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proposisi-proposisi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		</a:t>
            </a:r>
          </a:p>
          <a:p>
            <a:pPr>
              <a:buFont typeface="Wingdings" pitchFamily="2" charset="2"/>
              <a:buNone/>
            </a:pPr>
            <a:r>
              <a:rPr lang="en-US" i="1" dirty="0"/>
              <a:t>	p</a:t>
            </a:r>
            <a:r>
              <a:rPr lang="en-US" dirty="0"/>
              <a:t> :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i="1" dirty="0"/>
              <a:t>	q</a:t>
            </a:r>
            <a:r>
              <a:rPr lang="en-US" dirty="0"/>
              <a:t> : </a:t>
            </a:r>
            <a:r>
              <a:rPr lang="en-US" dirty="0" err="1"/>
              <a:t>Murid-murid</a:t>
            </a:r>
            <a:r>
              <a:rPr lang="en-US" dirty="0"/>
              <a:t> </a:t>
            </a:r>
            <a:r>
              <a:rPr lang="en-US" dirty="0" err="1"/>
              <a:t>diliburkan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: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murid-murid</a:t>
            </a:r>
            <a:r>
              <a:rPr lang="en-US" dirty="0"/>
              <a:t> </a:t>
            </a:r>
            <a:r>
              <a:rPr lang="en-US" dirty="0" err="1"/>
              <a:t>diliburkan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  <a:p>
            <a:r>
              <a:rPr lang="en-US" i="1" dirty="0"/>
              <a:t> 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 :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murid-murid</a:t>
            </a:r>
            <a:r>
              <a:rPr lang="en-US" dirty="0"/>
              <a:t> </a:t>
            </a:r>
            <a:r>
              <a:rPr lang="en-US" dirty="0" err="1"/>
              <a:t>diliburkan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</a:t>
            </a:r>
            <a:r>
              <a:rPr lang="en-US" i="1" dirty="0"/>
              <a:t>p</a:t>
            </a:r>
            <a:r>
              <a:rPr lang="en-US" dirty="0"/>
              <a:t>	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: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i="1" dirty="0" err="1"/>
              <a:t>tidak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1517</Words>
  <Application>Microsoft Office PowerPoint</Application>
  <PresentationFormat>Widescreen</PresentationFormat>
  <Paragraphs>440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Arenski</vt:lpstr>
      <vt:lpstr>Arial</vt:lpstr>
      <vt:lpstr>Arial Black</vt:lpstr>
      <vt:lpstr>Calibri</vt:lpstr>
      <vt:lpstr>Comic Sans MS</vt:lpstr>
      <vt:lpstr>Signika</vt:lpstr>
      <vt:lpstr>Symbol</vt:lpstr>
      <vt:lpstr>Times New Roman</vt:lpstr>
      <vt:lpstr>Wingdings</vt:lpstr>
      <vt:lpstr>1_Custom Design</vt:lpstr>
      <vt:lpstr>Equation</vt:lpstr>
      <vt:lpstr>Pertemuan ke_2 PENDAHULUAN LOGIKA PROPOSISI</vt:lpstr>
      <vt:lpstr>PowerPoint Presentation</vt:lpstr>
      <vt:lpstr>LOGIKA</vt:lpstr>
      <vt:lpstr>LOGIKA</vt:lpstr>
      <vt:lpstr>Proposisi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104</cp:revision>
  <dcterms:created xsi:type="dcterms:W3CDTF">2020-07-23T01:18:59Z</dcterms:created>
  <dcterms:modified xsi:type="dcterms:W3CDTF">2022-02-28T08:27:02Z</dcterms:modified>
</cp:coreProperties>
</file>