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6"/>
  </p:notesMasterIdLst>
  <p:sldIdLst>
    <p:sldId id="257" r:id="rId2"/>
    <p:sldId id="289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16" r:id="rId11"/>
    <p:sldId id="306" r:id="rId12"/>
    <p:sldId id="307" r:id="rId13"/>
    <p:sldId id="309" r:id="rId14"/>
    <p:sldId id="304" r:id="rId15"/>
    <p:sldId id="294" r:id="rId16"/>
    <p:sldId id="302" r:id="rId17"/>
    <p:sldId id="303" r:id="rId18"/>
    <p:sldId id="305" r:id="rId19"/>
    <p:sldId id="314" r:id="rId20"/>
    <p:sldId id="315" r:id="rId21"/>
    <p:sldId id="310" r:id="rId22"/>
    <p:sldId id="311" r:id="rId23"/>
    <p:sldId id="312" r:id="rId24"/>
    <p:sldId id="313" r:id="rId25"/>
    <p:sldId id="341" r:id="rId26"/>
    <p:sldId id="342" r:id="rId27"/>
    <p:sldId id="357" r:id="rId28"/>
    <p:sldId id="358" r:id="rId29"/>
    <p:sldId id="359" r:id="rId30"/>
    <p:sldId id="360" r:id="rId31"/>
    <p:sldId id="361" r:id="rId32"/>
    <p:sldId id="362" r:id="rId33"/>
    <p:sldId id="343" r:id="rId34"/>
    <p:sldId id="3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7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22463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0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ke_4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KALIMAT BERKUANTOR DAN METODE INFERENS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 err="1">
                <a:latin typeface="Arenski" pitchFamily="2" charset="0"/>
              </a:rPr>
              <a:t>Contoh</a:t>
            </a:r>
            <a:endParaRPr lang="en-MY" dirty="0">
              <a:latin typeface="Arenski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a. </a:t>
            </a:r>
            <a:r>
              <a:rPr lang="en-MY" sz="2400" dirty="0" err="1">
                <a:solidFill>
                  <a:srgbClr val="080808"/>
                </a:solidFill>
              </a:rPr>
              <a:t>Negasi</a:t>
            </a:r>
            <a:r>
              <a:rPr lang="en-MY" sz="2400" dirty="0">
                <a:solidFill>
                  <a:srgbClr val="080808"/>
                </a:solidFill>
              </a:rPr>
              <a:t> (</a:t>
            </a:r>
            <a:r>
              <a:rPr lang="en-MY" sz="2400" dirty="0" err="1">
                <a:solidFill>
                  <a:srgbClr val="080808"/>
                </a:solidFill>
              </a:rPr>
              <a:t>Ingkaran</a:t>
            </a:r>
            <a:r>
              <a:rPr lang="en-MY" sz="2400" dirty="0">
                <a:solidFill>
                  <a:srgbClr val="080808"/>
                </a:solidFill>
              </a:rPr>
              <a:t>) </a:t>
            </a:r>
            <a:r>
              <a:rPr lang="en-MY" sz="2400" dirty="0" err="1">
                <a:solidFill>
                  <a:srgbClr val="080808"/>
                </a:solidFill>
              </a:rPr>
              <a:t>dari</a:t>
            </a:r>
            <a:r>
              <a:rPr lang="en-MY" sz="2400" dirty="0">
                <a:solidFill>
                  <a:srgbClr val="080808"/>
                </a:solidFill>
              </a:rPr>
              <a:t>  </a:t>
            </a:r>
            <a:r>
              <a:rPr lang="en-MY" sz="2400" dirty="0" err="1">
                <a:solidFill>
                  <a:srgbClr val="080808"/>
                </a:solidFill>
              </a:rPr>
              <a:t>pernyataan</a:t>
            </a:r>
            <a:r>
              <a:rPr lang="en-MY" sz="2400" dirty="0">
                <a:solidFill>
                  <a:srgbClr val="080808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“</a:t>
            </a:r>
            <a:r>
              <a:rPr lang="en-MY" sz="2400" dirty="0" err="1">
                <a:solidFill>
                  <a:srgbClr val="080808"/>
                </a:solidFill>
              </a:rPr>
              <a:t>Semua</a:t>
            </a:r>
            <a:r>
              <a:rPr lang="en-MY" sz="2400" dirty="0">
                <a:solidFill>
                  <a:srgbClr val="080808"/>
                </a:solidFill>
              </a:rPr>
              <a:t> orang </a:t>
            </a:r>
            <a:r>
              <a:rPr lang="en-MY" sz="2400" dirty="0" err="1">
                <a:solidFill>
                  <a:srgbClr val="080808"/>
                </a:solidFill>
              </a:rPr>
              <a:t>berkaki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dua</a:t>
            </a:r>
            <a:r>
              <a:rPr lang="en-MY" sz="2400" dirty="0">
                <a:solidFill>
                  <a:srgbClr val="080808"/>
                </a:solidFill>
              </a:rPr>
              <a:t>“  </a:t>
            </a:r>
            <a:br>
              <a:rPr lang="en-MY" sz="2400" dirty="0">
                <a:solidFill>
                  <a:srgbClr val="080808"/>
                </a:solidFill>
              </a:rPr>
            </a:br>
            <a:r>
              <a:rPr lang="en-MY" sz="2400" dirty="0" err="1">
                <a:solidFill>
                  <a:srgbClr val="080808"/>
                </a:solidFill>
              </a:rPr>
              <a:t>adalah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“ Ada orang </a:t>
            </a:r>
            <a:r>
              <a:rPr lang="en-MY" sz="2400" dirty="0" err="1">
                <a:solidFill>
                  <a:srgbClr val="080808"/>
                </a:solidFill>
              </a:rPr>
              <a:t>tidak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berkaki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dua</a:t>
            </a:r>
            <a:r>
              <a:rPr lang="en-MY" sz="2400" dirty="0">
                <a:solidFill>
                  <a:srgbClr val="080808"/>
                </a:solidFill>
              </a:rPr>
              <a:t>   ”</a:t>
            </a:r>
            <a:br>
              <a:rPr lang="en-MY" sz="2400" dirty="0">
                <a:solidFill>
                  <a:srgbClr val="080808"/>
                </a:solidFill>
              </a:rPr>
            </a:br>
            <a:r>
              <a:rPr lang="en-MY" sz="2400" dirty="0">
                <a:solidFill>
                  <a:srgbClr val="080808"/>
                </a:solidFill>
              </a:rPr>
              <a:t>	      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b. </a:t>
            </a:r>
            <a:r>
              <a:rPr lang="en-MY" sz="2400" dirty="0" err="1">
                <a:solidFill>
                  <a:srgbClr val="080808"/>
                </a:solidFill>
              </a:rPr>
              <a:t>Negasi</a:t>
            </a:r>
            <a:r>
              <a:rPr lang="en-MY" sz="2400" dirty="0">
                <a:solidFill>
                  <a:srgbClr val="080808"/>
                </a:solidFill>
              </a:rPr>
              <a:t> (</a:t>
            </a:r>
            <a:r>
              <a:rPr lang="en-MY" sz="2400" dirty="0" err="1">
                <a:solidFill>
                  <a:srgbClr val="080808"/>
                </a:solidFill>
              </a:rPr>
              <a:t>Ingkaran</a:t>
            </a:r>
            <a:r>
              <a:rPr lang="en-MY" sz="2400" dirty="0">
                <a:solidFill>
                  <a:srgbClr val="080808"/>
                </a:solidFill>
              </a:rPr>
              <a:t>) </a:t>
            </a:r>
            <a:r>
              <a:rPr lang="en-MY" sz="2400" dirty="0" err="1">
                <a:solidFill>
                  <a:srgbClr val="080808"/>
                </a:solidFill>
              </a:rPr>
              <a:t>dari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pernyataan</a:t>
            </a:r>
            <a:r>
              <a:rPr lang="en-MY" sz="2400" dirty="0">
                <a:solidFill>
                  <a:srgbClr val="080808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“ Ada </a:t>
            </a:r>
            <a:r>
              <a:rPr lang="en-MY" sz="2400" dirty="0" err="1">
                <a:solidFill>
                  <a:srgbClr val="080808"/>
                </a:solidFill>
              </a:rPr>
              <a:t>siswa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sedang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berkelahi</a:t>
            </a:r>
            <a:r>
              <a:rPr lang="en-MY" sz="2400" dirty="0">
                <a:solidFill>
                  <a:srgbClr val="080808"/>
                </a:solidFill>
              </a:rPr>
              <a:t> “</a:t>
            </a:r>
            <a:br>
              <a:rPr lang="en-MY" sz="2400" dirty="0">
                <a:solidFill>
                  <a:srgbClr val="080808"/>
                </a:solidFill>
              </a:rPr>
            </a:br>
            <a:r>
              <a:rPr lang="en-MY" sz="2400" dirty="0" err="1">
                <a:solidFill>
                  <a:srgbClr val="080808"/>
                </a:solidFill>
              </a:rPr>
              <a:t>adalah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“ </a:t>
            </a:r>
            <a:r>
              <a:rPr lang="en-MY" sz="2400" dirty="0" err="1">
                <a:solidFill>
                  <a:srgbClr val="080808"/>
                </a:solidFill>
              </a:rPr>
              <a:t>Semua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siswa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tidak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berkelahi</a:t>
            </a:r>
            <a:r>
              <a:rPr lang="en-MY" sz="2400" dirty="0">
                <a:solidFill>
                  <a:srgbClr val="080808"/>
                </a:solidFill>
              </a:rPr>
              <a:t> “                                                   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1108650-32AC-4B88-AFD4-4C0F5A0834A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994D75-000B-48FB-B18C-8CEFE9F0093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7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045" y="1516233"/>
            <a:ext cx="101149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>
                <a:sym typeface="Symbol"/>
              </a:rPr>
              <a:t>Negasi proposisi :</a:t>
            </a:r>
          </a:p>
          <a:p>
            <a:pPr algn="ctr"/>
            <a:r>
              <a:rPr lang="id-ID" sz="2800" i="1" dirty="0">
                <a:solidFill>
                  <a:srgbClr val="0000FF"/>
                </a:solidFill>
                <a:sym typeface="Symbol"/>
              </a:rPr>
              <a:t> “ semua pria adalah orang kuat ”</a:t>
            </a:r>
          </a:p>
          <a:p>
            <a:pPr algn="just"/>
            <a:r>
              <a:rPr lang="id-ID" sz="2800" dirty="0">
                <a:sym typeface="Symbol"/>
              </a:rPr>
              <a:t>Adalah :</a:t>
            </a:r>
          </a:p>
          <a:p>
            <a:pPr algn="ctr"/>
            <a:r>
              <a:rPr lang="id-ID" sz="2800" dirty="0">
                <a:sym typeface="Symbol"/>
              </a:rPr>
              <a:t>“tidak benar bahwa semua pria adalah orang kuat “</a:t>
            </a:r>
          </a:p>
          <a:p>
            <a:pPr algn="just"/>
            <a:r>
              <a:rPr lang="id-ID" sz="2800" dirty="0">
                <a:sym typeface="Symbol"/>
              </a:rPr>
              <a:t>Artinya ada pria minimal satu orang yang tidak kuat, maka ditulis :</a:t>
            </a:r>
          </a:p>
          <a:p>
            <a:pPr algn="just"/>
            <a:r>
              <a:rPr lang="id-ID" sz="2800" dirty="0">
                <a:sym typeface="Symbol"/>
              </a:rPr>
              <a:t>Jika M menyatakan himpunan pria, maka ditulis :</a:t>
            </a:r>
          </a:p>
          <a:p>
            <a:pPr algn="just"/>
            <a:r>
              <a:rPr lang="id-ID" sz="2800" dirty="0">
                <a:sym typeface="Symbol"/>
              </a:rPr>
              <a:t>(xM)(x kuat)  (xM)(x tidak kuat)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DF041D-624E-40DE-909F-F6F9882AEA2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7AC3BA8-897F-4AA3-90D4-69F8623EF35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7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577" y="1196752"/>
            <a:ext cx="75936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>
                <a:sym typeface="Symbol"/>
              </a:rPr>
              <a:t>Pernyata</a:t>
            </a:r>
            <a:r>
              <a:rPr lang="en-US" sz="2800" dirty="0">
                <a:sym typeface="Symbol"/>
              </a:rPr>
              <a:t>an</a:t>
            </a:r>
            <a:r>
              <a:rPr lang="id-ID" sz="2800" dirty="0">
                <a:sym typeface="Symbol"/>
              </a:rPr>
              <a:t> ini </a:t>
            </a:r>
          </a:p>
          <a:p>
            <a:pPr algn="just"/>
            <a:r>
              <a:rPr lang="id-ID" sz="2800" dirty="0">
                <a:sym typeface="Symbol"/>
              </a:rPr>
              <a:t>(xM)(x kuat)  (xM)(x tidak kuat) dapat ditulis :</a:t>
            </a:r>
          </a:p>
          <a:p>
            <a:pPr algn="ctr"/>
            <a:r>
              <a:rPr lang="id-ID" sz="2800" dirty="0">
                <a:sym typeface="Symbol"/>
              </a:rPr>
              <a:t>(xM).p(x)  (xM).p(x)</a:t>
            </a:r>
          </a:p>
          <a:p>
            <a:pPr algn="ctr"/>
            <a:endParaRPr lang="id-ID" sz="2800" dirty="0">
              <a:sym typeface="Symbol"/>
            </a:endParaRPr>
          </a:p>
          <a:p>
            <a:pPr algn="just"/>
            <a:r>
              <a:rPr lang="id-ID" sz="2800" dirty="0">
                <a:sym typeface="Symbol"/>
              </a:rPr>
              <a:t>Demikian juga :</a:t>
            </a:r>
          </a:p>
          <a:p>
            <a:pPr algn="ctr"/>
            <a:r>
              <a:rPr lang="id-ID" sz="2800" dirty="0">
                <a:sym typeface="Symbol"/>
              </a:rPr>
              <a:t>(xM).p(x)  (xM).p(x)</a:t>
            </a:r>
          </a:p>
          <a:p>
            <a:pPr algn="just"/>
            <a:endParaRPr lang="id-ID" sz="2800" dirty="0">
              <a:sym typeface="Symbol"/>
            </a:endParaRPr>
          </a:p>
          <a:p>
            <a:pPr algn="just"/>
            <a:r>
              <a:rPr lang="id-ID" sz="2800" dirty="0">
                <a:sym typeface="Symbol"/>
              </a:rPr>
              <a:t>Dengan kata lain :</a:t>
            </a:r>
          </a:p>
          <a:p>
            <a:pPr algn="just"/>
            <a:r>
              <a:rPr lang="id-ID" sz="2800" dirty="0">
                <a:sym typeface="Symbol"/>
              </a:rPr>
              <a:t>Tidak benar bahwa untuk setiap aA.p(a) 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Benar</a:t>
            </a:r>
            <a:r>
              <a:rPr lang="id-ID" sz="2800" dirty="0">
                <a:sym typeface="Symbol"/>
              </a:rPr>
              <a:t>  eqivalen dengan terdapat  aA sehingga p(a) 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Salah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72C0AB-7E2D-49EF-8A64-DE121EEB8E2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8DED519-3ACA-4E82-9F9F-BC785898C8C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7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9577" y="1340769"/>
            <a:ext cx="75936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>
                <a:sym typeface="Symbol"/>
              </a:rPr>
              <a:t>Negasi Proposisi :</a:t>
            </a:r>
          </a:p>
          <a:p>
            <a:pPr algn="just"/>
            <a:endParaRPr lang="id-ID" sz="2800" dirty="0">
              <a:solidFill>
                <a:srgbClr val="0000FF"/>
              </a:solidFill>
              <a:sym typeface="Symbol"/>
            </a:endParaRP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1. p  q	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Konjungsi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		p  q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2. p  q	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Disjungsi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		p  q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3. p  q	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Implikasi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		p  q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4. p  q	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Biimplikasi	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	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p  q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						p  q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5. q  p	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Konvers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		q  p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6. p  q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Invers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		p  q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7. q  p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Kontraposisi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	q  p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8. p  p	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Tautologi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		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p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  p</a:t>
            </a:r>
          </a:p>
          <a:p>
            <a:pPr algn="just"/>
            <a:r>
              <a:rPr lang="id-ID" sz="2800" dirty="0">
                <a:solidFill>
                  <a:srgbClr val="0000FF"/>
                </a:solidFill>
                <a:sym typeface="Symbol"/>
              </a:rPr>
              <a:t>9. p  p		</a:t>
            </a:r>
            <a:r>
              <a:rPr lang="id-ID" sz="2800" dirty="0">
                <a:solidFill>
                  <a:srgbClr val="080808"/>
                </a:solidFill>
                <a:sym typeface="Symbol"/>
              </a:rPr>
              <a:t>Kontradiksi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	</a:t>
            </a:r>
            <a:r>
              <a:rPr lang="id-ID" sz="2800" dirty="0">
                <a:solidFill>
                  <a:srgbClr val="0000FF"/>
                </a:solidFill>
                <a:sym typeface="Symbol"/>
              </a:rPr>
              <a:t>	p  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330A1D-7417-4934-8FAA-962477A4A5F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7EDDC2A-5054-4BDB-AED0-929AF3923F1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9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10" y="870982"/>
            <a:ext cx="10369485" cy="563563"/>
          </a:xfrm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lang="id-ID" b="1" dirty="0">
                <a:effectLst/>
                <a:latin typeface="Calibri"/>
                <a:ea typeface="Calibri"/>
                <a:cs typeface="Times New Roman"/>
              </a:rPr>
              <a:t>Fungsi Proposisi Lebih dari Satu Variabel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161" y="1434545"/>
            <a:ext cx="10671142" cy="5248275"/>
          </a:xfrm>
        </p:spPr>
        <p:txBody>
          <a:bodyPr>
            <a:normAutofit lnSpcReduction="10000"/>
          </a:bodyPr>
          <a:lstStyle/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Jika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P = {pria}, W = {wanita}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dan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pernyataan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: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“x menikah dengan y”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maka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M(x,y) adalah fungsi pernyataan pada P x W.</a:t>
            </a: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Jika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A = {bilangan asli}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dan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pernyataan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“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3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+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y –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4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z &lt; 1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1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”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maka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K(x,y,z) adalah fungsi pernyataan pada A x A x A.</a:t>
            </a: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	</a:t>
            </a:r>
          </a:p>
          <a:p>
            <a:pPr lvl="0" algn="just">
              <a:buClr>
                <a:srgbClr val="4477DE"/>
              </a:buClr>
              <a:buSzPct val="65000"/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ungsi pernyataan:</a:t>
            </a:r>
            <a:endParaRPr lang="id-ID" sz="16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p(x,y) atau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z p(x,y,z)</a:t>
            </a: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en-US" sz="1600" kern="0" dirty="0">
                <a:solidFill>
                  <a:srgbClr val="000000"/>
                </a:solidFill>
                <a:latin typeface="Tahoma"/>
              </a:rPr>
              <a:t>Akan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memiliki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nilai kebenaran.</a:t>
            </a:r>
            <a:endParaRPr lang="id-ID" sz="1600" i="1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		</a:t>
            </a:r>
          </a:p>
          <a:p>
            <a:pPr algn="just">
              <a:buClr>
                <a:srgbClr val="4477DE"/>
              </a:buClr>
              <a:buSzPct val="65000"/>
              <a:buFont typeface="Wingdings" pitchFamily="2" charset="2"/>
              <a:buChar char="§"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Negasi pernyataan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(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lebih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dari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satu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variabel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):</a:t>
            </a:r>
            <a:endParaRPr lang="id-ID" sz="1600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~ [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{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p(x,y)}]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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~ [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p(x,y)]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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~ p(x,y)</a:t>
            </a:r>
            <a:endParaRPr lang="id-ID" sz="1600" i="1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endParaRPr lang="en-US" sz="1600" i="1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Contoh :</a:t>
            </a:r>
            <a:endParaRPr lang="id-ID" sz="1600" kern="0" dirty="0">
              <a:solidFill>
                <a:srgbClr val="000000"/>
              </a:solidFill>
              <a:latin typeface="Tahoma"/>
              <a:ea typeface="Lucida Sans Unicode" pitchFamily="34" charset="0"/>
              <a:cs typeface="Lucida Sans Unicode" pitchFamily="34" charset="0"/>
            </a:endParaRPr>
          </a:p>
          <a:p>
            <a:pPr marL="609600" indent="-609600">
              <a:buClr>
                <a:srgbClr val="4477DE"/>
              </a:buClr>
              <a:buSzPct val="65000"/>
              <a:buNone/>
            </a:pP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Diketahui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P = {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Dodo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Didi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, D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ede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}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dan W = {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Yuni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Kartika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}, serta p(x,y) = x adalah kakak y.</a:t>
            </a:r>
          </a:p>
          <a:p>
            <a:pPr marL="609600" indent="-609600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	Tuliskan negasi dari pernyataan :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P,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W, p(x,y)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!</a:t>
            </a:r>
            <a:endParaRPr lang="id-ID" sz="1600" i="1" kern="0" dirty="0">
              <a:solidFill>
                <a:srgbClr val="000000"/>
              </a:solidFill>
              <a:latin typeface="Tahoma"/>
            </a:endParaRPr>
          </a:p>
          <a:p>
            <a:pPr marL="609600" indent="-609600">
              <a:buClr>
                <a:srgbClr val="4477DE"/>
              </a:buClr>
              <a:buSzPct val="65000"/>
              <a:buNone/>
            </a:pPr>
            <a:r>
              <a:rPr lang="id-ID" sz="1600" i="1" kern="0" dirty="0">
                <a:solidFill>
                  <a:srgbClr val="000000"/>
                </a:solidFill>
                <a:latin typeface="Tahoma"/>
              </a:rPr>
              <a:t>Jawab :</a:t>
            </a:r>
          </a:p>
          <a:p>
            <a:pPr marL="609600" indent="-609600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	~ [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P {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W p(x,y)}]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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P, ~ [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W, p(x,y)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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P,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sz="16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W, ~ p(x,y)</a:t>
            </a:r>
          </a:p>
          <a:p>
            <a:pPr marL="609600" indent="-609600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Jika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di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baca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:</a:t>
            </a:r>
          </a:p>
          <a:p>
            <a:pPr marL="609600" indent="-609600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“Setiap anggota P adalah kakak dari paling sedikit satu anggota W”</a:t>
            </a: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Negasi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nya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: </a:t>
            </a: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“Tidak benar bahwa setiap anggota P adalah kakak dari paling sedikit satu anggota W”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atau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</a:p>
          <a:p>
            <a:pPr marL="609600" indent="-609600" algn="just"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“Ada anggota P yang bukan kakak dari semua anggota W”.</a:t>
            </a:r>
          </a:p>
          <a:p>
            <a:endParaRPr lang="en-MY" sz="32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4A40686-D888-4F75-B61C-2D4754512B2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AA110C-A0A0-4545-BF2A-6D1C4CE5110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3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Soal-soal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934" y="1846729"/>
            <a:ext cx="8229600" cy="5248275"/>
          </a:xfrm>
        </p:spPr>
        <p:txBody>
          <a:bodyPr/>
          <a:lstStyle/>
          <a:p>
            <a:pPr marL="363538" indent="-363538">
              <a:buNone/>
              <a:tabLst>
                <a:tab pos="363538" algn="l"/>
              </a:tabLst>
            </a:pPr>
            <a:r>
              <a:rPr lang="sv-SE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1. 	Tentukanlah Invers, Konvers dan Kontraposisi dari pernyataan berikut :</a:t>
            </a:r>
          </a:p>
          <a:p>
            <a:pPr marL="763588" lvl="1" indent="-363538">
              <a:buNone/>
            </a:pPr>
            <a:r>
              <a:rPr lang="sv-SE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a. Jika Suplo siswa SMP, maka ia sudah lulus SD</a:t>
            </a:r>
          </a:p>
          <a:p>
            <a:pPr marL="400050" lvl="1" indent="0">
              <a:buNone/>
            </a:pPr>
            <a:r>
              <a:rPr lang="sv-SE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b. Jika x = 4, maka x</a:t>
            </a:r>
            <a:r>
              <a:rPr lang="sv-SE" sz="2000" baseline="30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v-SE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= 16</a:t>
            </a:r>
          </a:p>
          <a:p>
            <a:pPr marL="400050" lvl="1" indent="0">
              <a:buNone/>
            </a:pPr>
            <a:r>
              <a:rPr lang="sv-SE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c. Jika x – 1 &gt; 0, maka x</a:t>
            </a:r>
            <a:r>
              <a:rPr lang="sv-SE" sz="2000" baseline="30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v-SE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– 5x + 4 &gt;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2. 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Carilah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kebenaran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tabel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kebenaran</a:t>
            </a:r>
            <a:endParaRPr lang="en-US" sz="2000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(p v q) </a:t>
            </a:r>
            <a:r>
              <a:rPr lang="el-GR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Λ 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r v  t   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(~q </a:t>
            </a:r>
            <a:r>
              <a:rPr lang="el-GR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Λ 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p) ↔ (~p v q)  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p → (p ↔ ~q)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Tentukanlah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negasi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a.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Suplo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bukan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siswa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SMP,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ia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belum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lulus SD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b.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x = 4, </a:t>
            </a:r>
            <a:r>
              <a:rPr lang="en-US" sz="2000" dirty="0" err="1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sz="2000" baseline="30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 = 16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858A8C3-3B15-459C-A251-177491AE72E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09A388-6B67-433D-8571-F99AABE5DF5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76326"/>
            <a:ext cx="8229600" cy="5232995"/>
          </a:xfrm>
        </p:spPr>
        <p:txBody>
          <a:bodyPr/>
          <a:lstStyle/>
          <a:p>
            <a:pPr marL="268288" indent="-268288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kern="0" dirty="0">
                <a:solidFill>
                  <a:srgbClr val="000000"/>
                </a:solidFill>
                <a:latin typeface="Tahoma"/>
              </a:rPr>
              <a:t>4. 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Semesta pembicaraan pernyataan-pernyataan berikut ini adalah X = {1, 2, 3, 4, 5}.</a:t>
            </a:r>
          </a:p>
          <a:p>
            <a:pPr marL="268288" indent="-268288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kern="0" dirty="0">
                <a:solidFill>
                  <a:srgbClr val="000000"/>
                </a:solidFill>
                <a:latin typeface="Tahoma"/>
              </a:rPr>
              <a:t>	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Tentukan nilai kebenaran setiap pernyataan berikut ini, kemudian tentukan negasinya !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268288" indent="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a.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(4 + x &lt; 10)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268288" indent="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b.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(4 + x = 7)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268288" indent="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c.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(4 + 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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7)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268288" indent="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d.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(4 + x &gt; 8)</a:t>
            </a:r>
          </a:p>
          <a:p>
            <a:pPr marL="268288" indent="-268288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dirty="0">
                <a:solidFill>
                  <a:srgbClr val="000000"/>
                </a:solidFill>
                <a:latin typeface="Tahoma"/>
              </a:rPr>
              <a:t>5</a:t>
            </a:r>
            <a:r>
              <a:rPr lang="en-MY" kern="0" dirty="0">
                <a:solidFill>
                  <a:srgbClr val="000000"/>
                </a:solidFill>
                <a:latin typeface="Tahoma"/>
              </a:rPr>
              <a:t>. 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Tentukan nilai kebenaran dari setiap pernyataan berikut ini dengan semesta pembicaraan himpunan A {1, 2, 3}.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35560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a.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 + y = 1) 		h. 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y + 1)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35560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b.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 + y = 1) 		i. 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+ y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20)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35560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c.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 + y = 1) 		j. 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+ y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13)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35560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d.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y + 1) 		k.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+ y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13)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35560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e.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y + 1) 		l. 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+ y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13)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35560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f.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z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+ y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z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) 	m.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z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+ y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z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)</a:t>
            </a: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355600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g.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z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+ y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z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) 	n. 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y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z (x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+ y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&lt; z</a:t>
            </a:r>
            <a:r>
              <a:rPr lang="id-ID" kern="0" baseline="3000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)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9928ADC-75DE-45AB-A443-FACE60E0C26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1A2F7E-6A4A-4EA8-81E5-64AC390E783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3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355" y="1459674"/>
            <a:ext cx="9744637" cy="2976563"/>
          </a:xfrm>
        </p:spPr>
        <p:txBody>
          <a:bodyPr>
            <a:normAutofit fontScale="85000" lnSpcReduction="10000"/>
          </a:bodyPr>
          <a:lstStyle/>
          <a:p>
            <a:pPr marL="623888" indent="-623888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sz="2000" kern="0" dirty="0">
                <a:solidFill>
                  <a:srgbClr val="000000"/>
                </a:solidFill>
                <a:latin typeface="Tahoma"/>
              </a:rPr>
              <a:t>6. T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entukan negasi pernyataan-pernyataan berikut ini !</a:t>
            </a:r>
            <a:endParaRPr lang="id-ID" sz="20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623888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		a.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p(x)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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y q(y)</a:t>
            </a:r>
            <a:endParaRPr lang="id-ID" sz="20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623888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		b.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p(x)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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y q(y)</a:t>
            </a:r>
            <a:endParaRPr lang="id-ID" sz="20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623888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		c.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p(x)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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y q(y)</a:t>
            </a:r>
            <a:endParaRPr lang="id-ID" sz="20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623888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		d.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p(x)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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y ~ q(y)</a:t>
            </a:r>
          </a:p>
          <a:p>
            <a:pPr marL="0" indent="0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sz="2000" kern="0" dirty="0">
                <a:solidFill>
                  <a:srgbClr val="000000"/>
                </a:solidFill>
                <a:latin typeface="Tahoma"/>
              </a:rPr>
              <a:t>7. 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Diketahui himpunan A = {1, 2, 3, . . ., 10}.</a:t>
            </a:r>
            <a:endParaRPr lang="en-MY" sz="2000" kern="0" dirty="0">
              <a:solidFill>
                <a:srgbClr val="000000"/>
              </a:solidFill>
              <a:latin typeface="Tahoma"/>
            </a:endParaRPr>
          </a:p>
          <a:p>
            <a:pPr marL="623888" indent="-623888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sz="2000" kern="0" dirty="0">
                <a:solidFill>
                  <a:srgbClr val="000000"/>
                </a:solidFill>
                <a:latin typeface="Tahoma"/>
              </a:rPr>
              <a:t>	      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Perhatikan bentuk-bentuk simbolik berikut ini :</a:t>
            </a:r>
            <a:endParaRPr lang="id-ID" sz="20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623888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		a.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y (x + y &lt; 14)		c.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y (x + y &lt; 14)</a:t>
            </a:r>
            <a:endParaRPr lang="id-ID" sz="20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23888" indent="-623888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973138" algn="l"/>
              </a:tabLst>
            </a:pPr>
            <a:r>
              <a:rPr lang="en-MY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		b.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y (x + y &lt; 14)		d.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(x + y &lt; 10)</a:t>
            </a:r>
            <a:endParaRPr lang="en-MY" sz="2000" kern="0" dirty="0">
              <a:solidFill>
                <a:srgbClr val="000000"/>
              </a:solidFill>
              <a:latin typeface="Tahoma"/>
            </a:endParaRPr>
          </a:p>
          <a:p>
            <a:pPr marL="174625" indent="0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2000" kern="0" dirty="0">
                <a:solidFill>
                  <a:srgbClr val="000000"/>
                </a:solidFill>
                <a:latin typeface="Tahoma"/>
              </a:rPr>
              <a:t>Termasuk pernyataan atau kalimat terbukakah bentuk itu ? </a:t>
            </a: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 marL="174625" indent="0" algn="just" defTabSz="525463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2000" kern="0" dirty="0">
                <a:solidFill>
                  <a:srgbClr val="000000"/>
                </a:solidFill>
                <a:latin typeface="Tahoma"/>
              </a:rPr>
              <a:t>Jika pernyataan, tentukan nilai kebenaran</a:t>
            </a:r>
            <a:r>
              <a:rPr lang="en-US" sz="2000" dirty="0" err="1">
                <a:solidFill>
                  <a:srgbClr val="000000"/>
                </a:solidFill>
                <a:latin typeface="Tahoma"/>
              </a:rPr>
              <a:t>ya</a:t>
            </a:r>
            <a:r>
              <a:rPr lang="en-US" sz="200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dan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tentukan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juga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himpunan penyelesaiannya.</a:t>
            </a:r>
          </a:p>
          <a:p>
            <a:pPr lvl="0" algn="just">
              <a:buClr>
                <a:srgbClr val="4C59D2"/>
              </a:buClr>
            </a:pPr>
            <a:endParaRPr lang="en-MY" sz="4400" dirty="0">
              <a:solidFill>
                <a:srgbClr val="003366"/>
              </a:solidFill>
            </a:endParaRPr>
          </a:p>
          <a:p>
            <a:pPr algn="just"/>
            <a:endParaRPr lang="en-MY" sz="4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A59B020-FB6A-478A-ABF2-3E86A3B2BA0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FA7E2A-BE27-4F15-B218-8F0EA5E09B0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4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807" y="1337126"/>
            <a:ext cx="9744637" cy="2976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prstClr val="black"/>
                </a:solidFill>
                <a:sym typeface="Symbol"/>
              </a:rPr>
              <a:t>8. </a:t>
            </a:r>
            <a:r>
              <a:rPr lang="id-ID" sz="2200" dirty="0">
                <a:solidFill>
                  <a:prstClr val="black"/>
                </a:solidFill>
                <a:sym typeface="Symbol"/>
              </a:rPr>
              <a:t>Negasikan </a:t>
            </a:r>
            <a:r>
              <a:rPr lang="en-US" sz="2200" dirty="0" err="1">
                <a:solidFill>
                  <a:prstClr val="black"/>
                </a:solidFill>
                <a:sym typeface="Symbol"/>
              </a:rPr>
              <a:t>pernyataan</a:t>
            </a:r>
            <a:r>
              <a:rPr lang="en-US" sz="22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2200" dirty="0" err="1">
                <a:solidFill>
                  <a:prstClr val="black"/>
                </a:solidFill>
                <a:sym typeface="Symbol"/>
              </a:rPr>
              <a:t>berikut</a:t>
            </a:r>
            <a:r>
              <a:rPr lang="id-ID" sz="2200" dirty="0">
                <a:solidFill>
                  <a:prstClr val="black"/>
                </a:solidFill>
                <a:sym typeface="Symbol"/>
              </a:rPr>
              <a:t>:</a:t>
            </a:r>
          </a:p>
          <a:p>
            <a:pPr marL="514350" indent="-514350" algn="just">
              <a:buFontTx/>
              <a:buAutoNum type="alphaLcPeriod"/>
            </a:pPr>
            <a:r>
              <a:rPr lang="id-ID" sz="2200" dirty="0">
                <a:solidFill>
                  <a:prstClr val="black"/>
                </a:solidFill>
                <a:sym typeface="Symbol"/>
              </a:rPr>
              <a:t>Jika guru tidak hadir maka beberapa siswa tidak melengkapi pekerjaan rumahnya</a:t>
            </a:r>
          </a:p>
          <a:p>
            <a:pPr marL="514350" indent="-514350" algn="just">
              <a:buFontTx/>
              <a:buAutoNum type="alphaLcPeriod"/>
            </a:pPr>
            <a:r>
              <a:rPr lang="id-ID" sz="2200" dirty="0">
                <a:solidFill>
                  <a:prstClr val="black"/>
                </a:solidFill>
                <a:sym typeface="Symbol"/>
              </a:rPr>
              <a:t>Semua siswa telah melengkapi pekerjaan rumahnya dan guru tersebut hadir</a:t>
            </a:r>
          </a:p>
          <a:p>
            <a:pPr marL="514350" indent="-514350" algn="just">
              <a:buFontTx/>
              <a:buAutoNum type="alphaLcPeriod"/>
            </a:pPr>
            <a:r>
              <a:rPr lang="id-ID" sz="2200" dirty="0">
                <a:solidFill>
                  <a:prstClr val="black"/>
                </a:solidFill>
                <a:sym typeface="Symbol"/>
              </a:rPr>
              <a:t>Beberapa siswa tidak melengkapi pekerjaan rumahnya atau guru tidak hadir</a:t>
            </a:r>
          </a:p>
          <a:p>
            <a:pPr marL="0" indent="0">
              <a:buNone/>
            </a:pPr>
            <a:r>
              <a:rPr lang="id-ID" sz="2200" dirty="0">
                <a:cs typeface="Arial" panose="020B0604020202020204" pitchFamily="34" charset="0"/>
                <a:sym typeface="Symbol"/>
              </a:rPr>
              <a:t>9. </a:t>
            </a:r>
            <a:r>
              <a:rPr lang="id-ID" sz="2200" dirty="0">
                <a:cs typeface="Arial" panose="020B0604020202020204" pitchFamily="34" charset="0"/>
              </a:rPr>
              <a:t>Diketahui sebuah argumen sebagai berikut :</a:t>
            </a:r>
          </a:p>
          <a:p>
            <a:pPr marL="285750" indent="-285750">
              <a:buNone/>
            </a:pPr>
            <a:r>
              <a:rPr lang="id-ID" sz="2200" i="1" dirty="0">
                <a:cs typeface="Arial" panose="020B0604020202020204" pitchFamily="34" charset="0"/>
              </a:rPr>
              <a:t>    p </a:t>
            </a:r>
            <a:r>
              <a:rPr lang="id-ID" sz="2200" i="1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id-ID" sz="2200" i="1" dirty="0">
                <a:cs typeface="Arial" panose="020B0604020202020204" pitchFamily="34" charset="0"/>
              </a:rPr>
              <a:t> q,  q </a:t>
            </a:r>
            <a:r>
              <a:rPr lang="id-ID" sz="2200" i="1" dirty="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id-ID" sz="2200" i="1" dirty="0">
                <a:cs typeface="Arial" panose="020B0604020202020204" pitchFamily="34" charset="0"/>
              </a:rPr>
              <a:t> r , ~r  kesimpulannya adalah ~p. Buktkan apakah    argumen yang valid?. Buktikan dengan tabel kebenaran</a:t>
            </a:r>
            <a:r>
              <a:rPr lang="id-ID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d-ID" sz="2400" dirty="0">
              <a:latin typeface="Gill Sans MT"/>
              <a:sym typeface="Symbol"/>
            </a:endParaRPr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1A5ACC4-2089-44BA-A846-2C6EC647AD3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58D459-203C-4211-A727-EE9536BEBED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3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4392" y="1328127"/>
            <a:ext cx="75936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d-ID" sz="3200" dirty="0">
              <a:solidFill>
                <a:srgbClr val="080808"/>
              </a:solidFill>
            </a:endParaRPr>
          </a:p>
          <a:p>
            <a:pPr algn="just"/>
            <a:r>
              <a:rPr lang="id-ID" sz="3200" dirty="0">
                <a:solidFill>
                  <a:srgbClr val="080808"/>
                </a:solidFill>
              </a:rPr>
              <a:t>Argumen adalah sebuah pernyataan dari sekumpulan proposisi  </a:t>
            </a:r>
            <a:r>
              <a:rPr lang="id-ID" sz="3200" i="1" dirty="0">
                <a:solidFill>
                  <a:srgbClr val="080808"/>
                </a:solidFill>
              </a:rPr>
              <a:t>p</a:t>
            </a:r>
            <a:r>
              <a:rPr lang="id-ID" sz="3200" i="1" baseline="-25000" dirty="0">
                <a:solidFill>
                  <a:srgbClr val="080808"/>
                </a:solidFill>
              </a:rPr>
              <a:t>1</a:t>
            </a:r>
            <a:r>
              <a:rPr lang="id-ID" sz="3200" i="1" dirty="0">
                <a:solidFill>
                  <a:srgbClr val="080808"/>
                </a:solidFill>
              </a:rPr>
              <a:t>,  p</a:t>
            </a:r>
            <a:r>
              <a:rPr lang="id-ID" sz="3200" i="1" baseline="-25000" dirty="0">
                <a:solidFill>
                  <a:srgbClr val="080808"/>
                </a:solidFill>
              </a:rPr>
              <a:t>2</a:t>
            </a:r>
            <a:r>
              <a:rPr lang="id-ID" sz="3200" i="1" dirty="0">
                <a:solidFill>
                  <a:srgbClr val="080808"/>
                </a:solidFill>
              </a:rPr>
              <a:t>,  p</a:t>
            </a:r>
            <a:r>
              <a:rPr lang="id-ID" sz="3200" i="1" baseline="-25000" dirty="0">
                <a:solidFill>
                  <a:srgbClr val="080808"/>
                </a:solidFill>
              </a:rPr>
              <a:t>3</a:t>
            </a:r>
            <a:r>
              <a:rPr lang="id-ID" sz="3200" i="1" dirty="0">
                <a:solidFill>
                  <a:srgbClr val="080808"/>
                </a:solidFill>
              </a:rPr>
              <a:t>, . . . . . </a:t>
            </a:r>
            <a:r>
              <a:rPr lang="id-ID" sz="3200" dirty="0">
                <a:solidFill>
                  <a:srgbClr val="080808"/>
                </a:solidFill>
              </a:rPr>
              <a:t>yang diketahui dan biasanya disebut </a:t>
            </a:r>
            <a:r>
              <a:rPr lang="id-ID" sz="3200" i="1" dirty="0">
                <a:solidFill>
                  <a:srgbClr val="080808"/>
                </a:solidFill>
              </a:rPr>
              <a:t>Premise</a:t>
            </a:r>
            <a:r>
              <a:rPr lang="id-ID" sz="3200" dirty="0">
                <a:solidFill>
                  <a:srgbClr val="080808"/>
                </a:solidFill>
              </a:rPr>
              <a:t> dan menghasilkan (sebagai konsekuennya) proposisi lainya Q yang disebut </a:t>
            </a:r>
            <a:r>
              <a:rPr lang="id-ID" sz="3200" i="1" dirty="0">
                <a:solidFill>
                  <a:srgbClr val="080808"/>
                </a:solidFill>
              </a:rPr>
              <a:t>Konklusi</a:t>
            </a:r>
            <a:endParaRPr lang="id-ID" sz="3200" dirty="0">
              <a:solidFill>
                <a:srgbClr val="080808"/>
              </a:solidFill>
            </a:endParaRPr>
          </a:p>
          <a:p>
            <a:pPr algn="just"/>
            <a:r>
              <a:rPr lang="id-ID" sz="3200" dirty="0">
                <a:solidFill>
                  <a:srgbClr val="080808"/>
                </a:solidFill>
              </a:rPr>
              <a:t> </a:t>
            </a:r>
          </a:p>
          <a:p>
            <a:pPr algn="ctr"/>
            <a:r>
              <a:rPr lang="id-ID" sz="3200" i="1" dirty="0">
                <a:solidFill>
                  <a:srgbClr val="080808"/>
                </a:solidFill>
              </a:rPr>
              <a:t>p</a:t>
            </a:r>
            <a:r>
              <a:rPr lang="id-ID" sz="3200" i="1" baseline="-25000" dirty="0">
                <a:solidFill>
                  <a:srgbClr val="080808"/>
                </a:solidFill>
              </a:rPr>
              <a:t>1</a:t>
            </a:r>
            <a:r>
              <a:rPr lang="id-ID" sz="3200" i="1" dirty="0">
                <a:solidFill>
                  <a:srgbClr val="080808"/>
                </a:solidFill>
              </a:rPr>
              <a:t>,  p</a:t>
            </a:r>
            <a:r>
              <a:rPr lang="id-ID" sz="3200" i="1" baseline="-25000" dirty="0">
                <a:solidFill>
                  <a:srgbClr val="080808"/>
                </a:solidFill>
              </a:rPr>
              <a:t>2</a:t>
            </a:r>
            <a:r>
              <a:rPr lang="id-ID" sz="3200" i="1" dirty="0">
                <a:solidFill>
                  <a:srgbClr val="080808"/>
                </a:solidFill>
              </a:rPr>
              <a:t>, . . . . , p</a:t>
            </a:r>
            <a:r>
              <a:rPr lang="id-ID" sz="3200" i="1" baseline="-25000" dirty="0">
                <a:solidFill>
                  <a:srgbClr val="080808"/>
                </a:solidFill>
              </a:rPr>
              <a:t>n</a:t>
            </a:r>
            <a:r>
              <a:rPr lang="id-ID" sz="3200" i="1" dirty="0">
                <a:solidFill>
                  <a:srgbClr val="080808"/>
                </a:solidFill>
              </a:rPr>
              <a:t> </a:t>
            </a:r>
            <a:r>
              <a:rPr lang="id-ID" sz="3200" i="1" dirty="0">
                <a:solidFill>
                  <a:srgbClr val="080808"/>
                </a:solidFill>
                <a:sym typeface="Symbol"/>
              </a:rPr>
              <a:t> </a:t>
            </a:r>
            <a:r>
              <a:rPr lang="id-ID" sz="3200" i="1" dirty="0">
                <a:solidFill>
                  <a:srgbClr val="080808"/>
                </a:solidFill>
              </a:rPr>
              <a:t>Q</a:t>
            </a:r>
          </a:p>
          <a:p>
            <a:pPr algn="ctr"/>
            <a:endParaRPr lang="id-ID" sz="3200" i="1" dirty="0">
              <a:solidFill>
                <a:srgbClr val="080808"/>
              </a:solidFill>
              <a:sym typeface="Symbol"/>
            </a:endParaRPr>
          </a:p>
          <a:p>
            <a:pPr algn="ctr"/>
            <a:r>
              <a:rPr lang="id-ID" sz="3200" i="1" dirty="0">
                <a:solidFill>
                  <a:srgbClr val="080808"/>
                </a:solidFill>
                <a:sym typeface="Symbol"/>
              </a:rPr>
              <a:t>Premis			konklusi</a:t>
            </a:r>
            <a:endParaRPr lang="id-ID" sz="3200" dirty="0">
              <a:solidFill>
                <a:srgbClr val="080808"/>
              </a:solidFill>
              <a:sym typeface="Symbol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7989107" y="5464983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4667240" y="5429264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E7333A-EB89-4E0B-8F52-8A2C4E737A46}"/>
              </a:ext>
            </a:extLst>
          </p:cNvPr>
          <p:cNvSpPr txBox="1"/>
          <p:nvPr/>
        </p:nvSpPr>
        <p:spPr>
          <a:xfrm>
            <a:off x="2614392" y="1021301"/>
            <a:ext cx="741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3600" dirty="0">
                <a:solidFill>
                  <a:srgbClr val="0070C0"/>
                </a:solidFill>
              </a:rPr>
              <a:t>Argumen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35D949A9-7FAE-43D7-A50D-CF5D0BF1DF1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C87012D5-A5B4-4848-B103-4BD73978259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8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Autofit/>
          </a:bodyPr>
          <a:lstStyle/>
          <a:p>
            <a:pPr marL="0" marR="19685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kuantor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kuantor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argument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kebenaran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3917" y="674400"/>
            <a:ext cx="321471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olidFill>
                  <a:srgbClr val="080808"/>
                </a:solidFill>
              </a:rPr>
              <a:t>Atau :</a:t>
            </a:r>
          </a:p>
          <a:p>
            <a:pPr algn="just"/>
            <a:endParaRPr lang="id-ID" sz="3200" dirty="0">
              <a:solidFill>
                <a:srgbClr val="080808"/>
              </a:solidFill>
              <a:sym typeface="Symbol"/>
            </a:endParaRP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p</a:t>
            </a:r>
            <a:r>
              <a:rPr lang="id-ID" sz="3200" i="1" baseline="-25000" dirty="0">
                <a:solidFill>
                  <a:srgbClr val="080808"/>
                </a:solidFill>
                <a:sym typeface="Symbol"/>
              </a:rPr>
              <a:t>1</a:t>
            </a: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p</a:t>
            </a:r>
            <a:r>
              <a:rPr lang="id-ID" sz="3200" i="1" baseline="-25000" dirty="0">
                <a:solidFill>
                  <a:srgbClr val="080808"/>
                </a:solidFill>
                <a:sym typeface="Symbol"/>
              </a:rPr>
              <a:t>2</a:t>
            </a: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.</a:t>
            </a: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.	     premise</a:t>
            </a: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.</a:t>
            </a: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.</a:t>
            </a: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p</a:t>
            </a:r>
            <a:r>
              <a:rPr lang="id-ID" sz="3200" i="1" baseline="-25000" dirty="0">
                <a:solidFill>
                  <a:srgbClr val="080808"/>
                </a:solidFill>
                <a:sym typeface="Symbol"/>
              </a:rPr>
              <a:t>n</a:t>
            </a:r>
          </a:p>
          <a:p>
            <a:pPr algn="just"/>
            <a:endParaRPr lang="id-ID" sz="3200" i="1" dirty="0">
              <a:solidFill>
                <a:srgbClr val="080808"/>
              </a:solidFill>
              <a:sym typeface="Symbol"/>
            </a:endParaRP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Q	     konklusi	</a:t>
            </a:r>
          </a:p>
        </p:txBody>
      </p:sp>
      <p:sp>
        <p:nvSpPr>
          <p:cNvPr id="3" name="Right Brace 2"/>
          <p:cNvSpPr/>
          <p:nvPr/>
        </p:nvSpPr>
        <p:spPr>
          <a:xfrm>
            <a:off x="2857431" y="2071678"/>
            <a:ext cx="428628" cy="3000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>
            <a:off x="2152479" y="5411439"/>
            <a:ext cx="33575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8215" y="1802161"/>
            <a:ext cx="4000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olidFill>
                  <a:srgbClr val="080808"/>
                </a:solidFill>
              </a:rPr>
              <a:t>Sebuah argumen dikatakan valid jika Q (konklusi) bernilai Benar bilamana semua premise </a:t>
            </a:r>
            <a:r>
              <a:rPr lang="id-ID" sz="3200" i="1" dirty="0">
                <a:solidFill>
                  <a:srgbClr val="080808"/>
                </a:solidFill>
              </a:rPr>
              <a:t>p</a:t>
            </a:r>
            <a:r>
              <a:rPr lang="id-ID" sz="3200" i="1" baseline="-25000" dirty="0">
                <a:solidFill>
                  <a:srgbClr val="080808"/>
                </a:solidFill>
              </a:rPr>
              <a:t>1</a:t>
            </a:r>
            <a:r>
              <a:rPr lang="id-ID" sz="3200" i="1" dirty="0">
                <a:solidFill>
                  <a:srgbClr val="080808"/>
                </a:solidFill>
              </a:rPr>
              <a:t>, p</a:t>
            </a:r>
            <a:r>
              <a:rPr lang="id-ID" sz="3200" i="1" baseline="-25000" dirty="0">
                <a:solidFill>
                  <a:srgbClr val="080808"/>
                </a:solidFill>
              </a:rPr>
              <a:t>2</a:t>
            </a:r>
            <a:r>
              <a:rPr lang="id-ID" sz="3200" i="1" dirty="0">
                <a:solidFill>
                  <a:srgbClr val="080808"/>
                </a:solidFill>
              </a:rPr>
              <a:t>, p</a:t>
            </a:r>
            <a:r>
              <a:rPr lang="id-ID" sz="3200" i="1" baseline="-25000" dirty="0">
                <a:solidFill>
                  <a:srgbClr val="080808"/>
                </a:solidFill>
              </a:rPr>
              <a:t>3</a:t>
            </a:r>
            <a:r>
              <a:rPr lang="id-ID" sz="3200" i="1" dirty="0">
                <a:solidFill>
                  <a:srgbClr val="080808"/>
                </a:solidFill>
              </a:rPr>
              <a:t>.......p</a:t>
            </a:r>
            <a:r>
              <a:rPr lang="id-ID" sz="3200" i="1" baseline="-25000" dirty="0">
                <a:solidFill>
                  <a:srgbClr val="080808"/>
                </a:solidFill>
              </a:rPr>
              <a:t>n</a:t>
            </a:r>
            <a:r>
              <a:rPr lang="id-ID" sz="3200" dirty="0">
                <a:solidFill>
                  <a:srgbClr val="080808"/>
                </a:solidFill>
              </a:rPr>
              <a:t> bernilai Benar</a:t>
            </a:r>
            <a:r>
              <a:rPr lang="id-ID" sz="3200" i="1" dirty="0">
                <a:solidFill>
                  <a:srgbClr val="080808"/>
                </a:solidFill>
                <a:sym typeface="Symbol"/>
              </a:rPr>
              <a:t>	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92F3DE1-56D3-4377-9714-800EC961F18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53032F4-CF27-4CEC-943D-2B62016BFB6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74277" y="856357"/>
            <a:ext cx="95587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olidFill>
                  <a:srgbClr val="080808"/>
                </a:solidFill>
              </a:rPr>
              <a:t>Contoh</a:t>
            </a:r>
            <a:r>
              <a:rPr lang="en-US" sz="3200" dirty="0">
                <a:solidFill>
                  <a:srgbClr val="080808"/>
                </a:solidFill>
              </a:rPr>
              <a:t>-</a:t>
            </a:r>
            <a:r>
              <a:rPr lang="en-US" sz="3200" dirty="0" err="1">
                <a:solidFill>
                  <a:srgbClr val="080808"/>
                </a:solidFill>
              </a:rPr>
              <a:t>Contoh</a:t>
            </a:r>
            <a:r>
              <a:rPr lang="en-US" sz="3200" dirty="0">
                <a:solidFill>
                  <a:srgbClr val="080808"/>
                </a:solidFill>
              </a:rPr>
              <a:t>:</a:t>
            </a:r>
            <a:endParaRPr lang="id-ID" sz="3200" dirty="0">
              <a:solidFill>
                <a:srgbClr val="080808"/>
              </a:solidFill>
            </a:endParaRPr>
          </a:p>
          <a:p>
            <a:pPr algn="just"/>
            <a:endParaRPr lang="id-ID" sz="3200" i="1" dirty="0">
              <a:solidFill>
                <a:srgbClr val="080808"/>
              </a:solidFill>
              <a:sym typeface="Symbol"/>
            </a:endParaRPr>
          </a:p>
          <a:p>
            <a:pPr algn="just"/>
            <a:r>
              <a:rPr lang="id-ID" sz="3200" dirty="0">
                <a:solidFill>
                  <a:srgbClr val="080808"/>
                </a:solidFill>
                <a:sym typeface="Symbol"/>
              </a:rPr>
              <a:t>Diketahui sebuah argumen berikut :</a:t>
            </a: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p  q,  q  r    p  r</a:t>
            </a:r>
          </a:p>
          <a:p>
            <a:pPr algn="just"/>
            <a:endParaRPr lang="id-ID" sz="3200" i="1" dirty="0">
              <a:solidFill>
                <a:srgbClr val="080808"/>
              </a:solidFill>
              <a:sym typeface="Symbol"/>
            </a:endParaRPr>
          </a:p>
          <a:p>
            <a:pPr algn="just"/>
            <a:r>
              <a:rPr lang="id-ID" sz="3200" dirty="0">
                <a:solidFill>
                  <a:srgbClr val="080808"/>
                </a:solidFill>
                <a:sym typeface="Symbol"/>
              </a:rPr>
              <a:t>Bentuk ini sama halnya dengan :</a:t>
            </a:r>
          </a:p>
          <a:p>
            <a:pPr algn="just"/>
            <a:endParaRPr lang="id-ID" sz="3200" dirty="0">
              <a:solidFill>
                <a:srgbClr val="080808"/>
              </a:solidFill>
              <a:sym typeface="Symbol"/>
            </a:endParaRP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p  q	premis 1</a:t>
            </a: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q  r  	premis 2</a:t>
            </a:r>
          </a:p>
          <a:p>
            <a:pPr algn="just"/>
            <a:endParaRPr lang="id-ID" sz="3200" i="1" dirty="0">
              <a:solidFill>
                <a:srgbClr val="080808"/>
              </a:solidFill>
              <a:sym typeface="Symbol"/>
            </a:endParaRPr>
          </a:p>
          <a:p>
            <a:pPr algn="just"/>
            <a:r>
              <a:rPr lang="id-ID" sz="3200" i="1" dirty="0">
                <a:solidFill>
                  <a:srgbClr val="080808"/>
                </a:solidFill>
                <a:sym typeface="Symbol"/>
              </a:rPr>
              <a:t>p  r	konklusi</a:t>
            </a:r>
          </a:p>
          <a:p>
            <a:pPr algn="just"/>
            <a:endParaRPr lang="id-ID" sz="3200" dirty="0">
              <a:solidFill>
                <a:srgbClr val="080808"/>
              </a:solidFill>
              <a:sym typeface="Symbo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578" y="5496281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4">
            <a:extLst>
              <a:ext uri="{FF2B5EF4-FFF2-40B4-BE49-F238E27FC236}">
                <a16:creationId xmlns:a16="http://schemas.microsoft.com/office/drawing/2014/main" id="{3C8FB484-9E3B-4B53-AE2F-DACBCDDECA6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E8A2B08-088A-4915-9D40-E193A145896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9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4674" y="831259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Tabel Kebenaranya 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42876"/>
              </p:ext>
            </p:extLst>
          </p:nvPr>
        </p:nvGraphicFramePr>
        <p:xfrm>
          <a:off x="2772145" y="1532918"/>
          <a:ext cx="6096000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p</a:t>
                      </a:r>
                      <a:r>
                        <a:rPr lang="id-ID" sz="2000" i="1" dirty="0">
                          <a:sym typeface="Symbol"/>
                        </a:rPr>
                        <a:t> q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>
                          <a:sym typeface="Symbol"/>
                        </a:rPr>
                        <a:t>q  r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>
                          <a:sym typeface="Symbol"/>
                        </a:rPr>
                        <a:t> p r</a:t>
                      </a:r>
                      <a:endParaRPr lang="id-ID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3819" y="5380553"/>
            <a:ext cx="7786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Argumen itu valid, karena nilai kedua premis B maka konklusinya juga B </a:t>
            </a:r>
          </a:p>
        </p:txBody>
      </p:sp>
      <p:sp>
        <p:nvSpPr>
          <p:cNvPr id="6" name="Left Arrow 5"/>
          <p:cNvSpPr/>
          <p:nvPr/>
        </p:nvSpPr>
        <p:spPr>
          <a:xfrm>
            <a:off x="8918805" y="1940787"/>
            <a:ext cx="500066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Left Arrow 7"/>
          <p:cNvSpPr/>
          <p:nvPr/>
        </p:nvSpPr>
        <p:spPr>
          <a:xfrm>
            <a:off x="8911856" y="3589232"/>
            <a:ext cx="500066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Left Arrow 9"/>
          <p:cNvSpPr/>
          <p:nvPr/>
        </p:nvSpPr>
        <p:spPr>
          <a:xfrm>
            <a:off x="8918805" y="4380882"/>
            <a:ext cx="500066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Left Arrow 10"/>
          <p:cNvSpPr/>
          <p:nvPr/>
        </p:nvSpPr>
        <p:spPr>
          <a:xfrm>
            <a:off x="8923722" y="4811188"/>
            <a:ext cx="500066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DEE6EAE-8EB2-4E10-9948-0A48A8EF9BA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623FBDBA-FBBB-4A6E-A39A-CA0AA91C5A4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73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584" y="1124744"/>
            <a:ext cx="77867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d-ID" sz="3200" i="1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Diketahui sebuah argumen berikut :</a:t>
            </a:r>
          </a:p>
          <a:p>
            <a:pPr algn="just"/>
            <a:r>
              <a:rPr lang="id-ID" sz="3200" i="1" dirty="0">
                <a:sym typeface="Symbol"/>
              </a:rPr>
              <a:t>p  q,  q  (p r)   p  r</a:t>
            </a:r>
          </a:p>
          <a:p>
            <a:pPr algn="just"/>
            <a:endParaRPr lang="id-ID" sz="3200" i="1" dirty="0">
              <a:sym typeface="Symbol"/>
            </a:endParaRPr>
          </a:p>
          <a:p>
            <a:pPr algn="just"/>
            <a:r>
              <a:rPr lang="id-ID" sz="3200" dirty="0">
                <a:sym typeface="Symbol"/>
              </a:rPr>
              <a:t>Bentuk ini sama halnya dengan :</a:t>
            </a:r>
          </a:p>
          <a:p>
            <a:pPr algn="just"/>
            <a:endParaRPr lang="id-ID" sz="3200" dirty="0">
              <a:sym typeface="Symbol"/>
            </a:endParaRPr>
          </a:p>
          <a:p>
            <a:pPr algn="just"/>
            <a:r>
              <a:rPr lang="id-ID" sz="3200" i="1" dirty="0">
                <a:sym typeface="Symbol"/>
              </a:rPr>
              <a:t>p  q		premis 1</a:t>
            </a:r>
          </a:p>
          <a:p>
            <a:pPr algn="just"/>
            <a:r>
              <a:rPr lang="id-ID" sz="3200" i="1" dirty="0">
                <a:sym typeface="Symbol"/>
              </a:rPr>
              <a:t>q  (p r)  	premis 2</a:t>
            </a:r>
          </a:p>
          <a:p>
            <a:pPr algn="just"/>
            <a:endParaRPr lang="id-ID" sz="3200" i="1" dirty="0">
              <a:sym typeface="Symbol"/>
            </a:endParaRPr>
          </a:p>
          <a:p>
            <a:pPr algn="just"/>
            <a:r>
              <a:rPr lang="id-ID" sz="3200" i="1" dirty="0">
                <a:sym typeface="Symbol"/>
              </a:rPr>
              <a:t>p  r	</a:t>
            </a:r>
            <a:r>
              <a:rPr lang="en-US" sz="3200" i="1" dirty="0">
                <a:sym typeface="Symbol"/>
              </a:rPr>
              <a:t>       </a:t>
            </a:r>
            <a:r>
              <a:rPr lang="id-ID" sz="3200" i="1" dirty="0">
                <a:sym typeface="Symbol"/>
              </a:rPr>
              <a:t>konklusi</a:t>
            </a:r>
          </a:p>
          <a:p>
            <a:pPr algn="just"/>
            <a:endParaRPr lang="id-ID" sz="3200" dirty="0">
              <a:sym typeface="Symbo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24100" y="5072074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4">
            <a:extLst>
              <a:ext uri="{FF2B5EF4-FFF2-40B4-BE49-F238E27FC236}">
                <a16:creationId xmlns:a16="http://schemas.microsoft.com/office/drawing/2014/main" id="{5F649F23-51E3-4FA4-A3B8-E112E751FE1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426FD5A2-6754-410B-ADE4-92849640152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83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4991" y="820540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Tabel Kebenaranya 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79834"/>
              </p:ext>
            </p:extLst>
          </p:nvPr>
        </p:nvGraphicFramePr>
        <p:xfrm>
          <a:off x="2809852" y="1501202"/>
          <a:ext cx="6572295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p </a:t>
                      </a:r>
                      <a:r>
                        <a:rPr lang="id-ID" sz="2000" i="1" dirty="0">
                          <a:sym typeface="Symbol"/>
                        </a:rPr>
                        <a:t> r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/>
                        <a:t>p</a:t>
                      </a:r>
                      <a:r>
                        <a:rPr lang="id-ID" sz="2000" i="1" dirty="0">
                          <a:sym typeface="Symbol"/>
                        </a:rPr>
                        <a:t> q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>
                          <a:sym typeface="Symbol"/>
                        </a:rPr>
                        <a:t>q  (p  r)</a:t>
                      </a:r>
                      <a:endParaRPr lang="id-ID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i="1" dirty="0">
                          <a:sym typeface="Symbol"/>
                        </a:rPr>
                        <a:t> p r</a:t>
                      </a:r>
                      <a:endParaRPr lang="id-ID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2672" y="5259136"/>
            <a:ext cx="7786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Argumen itu tidak valid, karena baris ke 2 nilai kedua premis B tetapi nilai  konklusinya S </a:t>
            </a:r>
          </a:p>
        </p:txBody>
      </p:sp>
      <p:sp>
        <p:nvSpPr>
          <p:cNvPr id="6" name="Left Arrow 5"/>
          <p:cNvSpPr/>
          <p:nvPr/>
        </p:nvSpPr>
        <p:spPr>
          <a:xfrm>
            <a:off x="9487317" y="2371862"/>
            <a:ext cx="500066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CA559900-25CD-4F45-A4B1-564505BD065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CD9A524-25D5-4AA0-BB1C-949E8C3DB17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5707" y="1442782"/>
            <a:ext cx="8320585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PRINCIPLE LOGIKA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Apabila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suatu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implikasi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diketahui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benar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beserta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diketahui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juga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benarnya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anteseden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maka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dapat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disimpulkan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benarnya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</a:rPr>
              <a:t>konsekwen</a:t>
            </a:r>
            <a:r>
              <a:rPr lang="en-US" sz="2000" dirty="0">
                <a:latin typeface="Times New Roman" pitchFamily="18" charset="0"/>
                <a:ea typeface="Times New Roman" pitchFamily="18" charset="0"/>
              </a:rPr>
              <a:t>.</a:t>
            </a:r>
            <a:endParaRPr lang="en-US" sz="1100" dirty="0"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ea typeface="Times New Roman" pitchFamily="18" charset="0"/>
              </a:rPr>
              <a:t>			</a:t>
            </a:r>
            <a:r>
              <a:rPr lang="en-US" dirty="0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</a:t>
            </a:r>
            <a:r>
              <a:rPr lang="en-US" dirty="0">
                <a:latin typeface="Times New Roman" pitchFamily="18" charset="0"/>
                <a:ea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dirty="0">
                <a:latin typeface="Times New Roman" pitchFamily="18" charset="0"/>
                <a:ea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</a:t>
            </a:r>
            <a:endParaRPr lang="en-US" sz="1200" dirty="0"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			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ym typeface="Symbol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ym typeface="Symbol" pitchFamily="18" charset="2"/>
              </a:rPr>
              <a:t>		                                             </a:t>
            </a:r>
            <a:r>
              <a:rPr lang="el-GR" sz="2000" dirty="0">
                <a:sym typeface="Symbol" pitchFamily="18" charset="2"/>
              </a:rPr>
              <a:t>β</a:t>
            </a:r>
            <a:endParaRPr lang="en-US" sz="2000" dirty="0">
              <a:sym typeface="Symbol" pitchFamily="18" charset="2"/>
            </a:endParaRPr>
          </a:p>
          <a:p>
            <a:pPr lvl="0"/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dinamakan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/>
              <a:t>modus ponens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3" name="Line 1"/>
          <p:cNvSpPr>
            <a:spLocks noChangeShapeType="1"/>
          </p:cNvSpPr>
          <p:nvPr/>
        </p:nvSpPr>
        <p:spPr bwMode="auto">
          <a:xfrm>
            <a:off x="4624118" y="3333161"/>
            <a:ext cx="1368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 dirty="0"/>
          </a:p>
        </p:txBody>
      </p:sp>
      <p:sp>
        <p:nvSpPr>
          <p:cNvPr id="7" name="Rectangle 6"/>
          <p:cNvSpPr/>
          <p:nvPr/>
        </p:nvSpPr>
        <p:spPr>
          <a:xfrm>
            <a:off x="2133600" y="4547413"/>
            <a:ext cx="792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Arenski" pitchFamily="2" charset="0"/>
              </a:rPr>
              <a:t>Contoh</a:t>
            </a:r>
            <a:r>
              <a:rPr lang="en-US" sz="2000" b="1" dirty="0">
                <a:latin typeface="Arenski" pitchFamily="2" charset="0"/>
              </a:rPr>
              <a:t>:</a:t>
            </a:r>
            <a:endParaRPr lang="en-MY" sz="2000" b="1" dirty="0">
              <a:latin typeface="Arenski" pitchFamily="2" charset="0"/>
            </a:endParaRPr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Desi</a:t>
            </a:r>
            <a:r>
              <a:rPr lang="en-US" sz="2000" dirty="0"/>
              <a:t>  </a:t>
            </a:r>
            <a:r>
              <a:rPr lang="en-US" sz="2000" dirty="0" err="1"/>
              <a:t>cantik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cowok</a:t>
            </a:r>
            <a:r>
              <a:rPr lang="en-US" sz="2000" dirty="0"/>
              <a:t> yang </a:t>
            </a:r>
            <a:r>
              <a:rPr lang="en-US" sz="2000" dirty="0" err="1"/>
              <a:t>menaksir</a:t>
            </a:r>
            <a:endParaRPr lang="en-MY" sz="2000" dirty="0"/>
          </a:p>
          <a:p>
            <a:r>
              <a:rPr lang="en-US" sz="2000" dirty="0" err="1"/>
              <a:t>Desi</a:t>
            </a:r>
            <a:r>
              <a:rPr lang="en-US" sz="2000" dirty="0"/>
              <a:t> </a:t>
            </a:r>
            <a:r>
              <a:rPr lang="en-US" sz="2000" dirty="0" err="1"/>
              <a:t>cantik</a:t>
            </a:r>
            <a:r>
              <a:rPr lang="en-US" sz="2000" dirty="0"/>
              <a:t>  </a:t>
            </a:r>
            <a:endParaRPr lang="en-MY" sz="2000" dirty="0"/>
          </a:p>
          <a:p>
            <a:r>
              <a:rPr lang="en-US" sz="2000" dirty="0" err="1"/>
              <a:t>Kesimpulannya</a:t>
            </a:r>
            <a:r>
              <a:rPr lang="en-US" sz="2000" dirty="0"/>
              <a:t> :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cowok</a:t>
            </a:r>
            <a:r>
              <a:rPr lang="en-US" sz="2000" dirty="0"/>
              <a:t> yang </a:t>
            </a:r>
            <a:r>
              <a:rPr lang="en-US" sz="2000" dirty="0" err="1"/>
              <a:t>menaksir</a:t>
            </a:r>
            <a:endParaRPr lang="en-MY" sz="20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86CFE00-771F-4572-8213-07B6FD8A8A5E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71AD650E-0D71-45FB-B0A4-1F35EFA61FE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5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12794" y="1953065"/>
            <a:ext cx="832058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implikasi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, </a:t>
            </a:r>
            <a:r>
              <a:rPr lang="en-US" sz="2000" dirty="0" err="1"/>
              <a:t>beserta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salahnya</a:t>
            </a:r>
            <a:r>
              <a:rPr lang="en-US" sz="2000" dirty="0"/>
              <a:t> </a:t>
            </a:r>
            <a:r>
              <a:rPr lang="en-US" sz="2000" dirty="0" err="1"/>
              <a:t>konsekwen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disimpulkan</a:t>
            </a:r>
            <a:r>
              <a:rPr lang="en-US" sz="2000" dirty="0"/>
              <a:t> </a:t>
            </a:r>
            <a:r>
              <a:rPr lang="en-US" sz="2000" dirty="0" err="1"/>
              <a:t>salahnya</a:t>
            </a:r>
            <a:r>
              <a:rPr lang="en-US" sz="2000" dirty="0"/>
              <a:t> </a:t>
            </a:r>
            <a:r>
              <a:rPr lang="en-US" sz="2000" dirty="0" err="1"/>
              <a:t>anteseden</a:t>
            </a:r>
            <a:r>
              <a:rPr lang="en-US" sz="2000" dirty="0"/>
              <a:t>.</a:t>
            </a:r>
            <a:endParaRPr lang="en-MY" sz="2000" dirty="0"/>
          </a:p>
          <a:p>
            <a:r>
              <a:rPr lang="en-US" sz="2000" dirty="0"/>
              <a:t>			</a:t>
            </a:r>
            <a:r>
              <a:rPr lang="en-US" sz="2000" dirty="0">
                <a:sym typeface="Symbol"/>
              </a:rPr>
              <a:t></a:t>
            </a:r>
            <a:r>
              <a:rPr lang="en-US" sz="2000" dirty="0"/>
              <a:t> 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   </a:t>
            </a:r>
            <a:r>
              <a:rPr lang="en-US" sz="2000" dirty="0">
                <a:sym typeface="Symbol"/>
              </a:rPr>
              <a:t></a:t>
            </a:r>
            <a:endParaRPr lang="en-MY" sz="2000" dirty="0"/>
          </a:p>
          <a:p>
            <a:r>
              <a:rPr lang="en-US" sz="2000" dirty="0"/>
              <a:t>			          ~</a:t>
            </a:r>
            <a:r>
              <a:rPr lang="en-US" sz="2000" dirty="0">
                <a:sym typeface="Symbol"/>
              </a:rPr>
              <a:t></a:t>
            </a:r>
            <a:endParaRPr lang="en-MY" sz="2000" dirty="0"/>
          </a:p>
          <a:p>
            <a:r>
              <a:rPr lang="en-US" sz="2000" dirty="0"/>
              <a:t>			~</a:t>
            </a:r>
            <a:r>
              <a:rPr lang="en-US" sz="2000" dirty="0">
                <a:sym typeface="Symbol"/>
              </a:rPr>
              <a:t></a:t>
            </a:r>
            <a:endParaRPr lang="en-MY" sz="2000" dirty="0"/>
          </a:p>
          <a:p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dinamakan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/>
              <a:t>modus </a:t>
            </a:r>
            <a:r>
              <a:rPr lang="en-US" sz="2000" b="1" dirty="0" err="1"/>
              <a:t>tollens</a:t>
            </a:r>
            <a:r>
              <a:rPr lang="en-US" sz="2000" dirty="0"/>
              <a:t>.</a:t>
            </a:r>
            <a:endParaRPr lang="en-MY" sz="2000" dirty="0"/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>
            <a:off x="4504898" y="3245963"/>
            <a:ext cx="1368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1986887" y="4352042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Arenski" pitchFamily="2" charset="0"/>
              </a:rPr>
              <a:t>Contoh</a:t>
            </a:r>
            <a:r>
              <a:rPr lang="en-US" sz="2000" b="1" dirty="0">
                <a:latin typeface="Arenski" pitchFamily="2" charset="0"/>
              </a:rPr>
              <a:t>:</a:t>
            </a:r>
            <a:endParaRPr lang="en-MY" sz="2000" b="1" dirty="0">
              <a:latin typeface="Arenski" pitchFamily="2" charset="0"/>
            </a:endParaRPr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hujan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memakai</a:t>
            </a:r>
            <a:r>
              <a:rPr lang="en-US" sz="2000" dirty="0"/>
              <a:t> </a:t>
            </a:r>
            <a:r>
              <a:rPr lang="en-US" sz="2000" dirty="0" err="1"/>
              <a:t>payung</a:t>
            </a:r>
            <a:endParaRPr lang="en-MY" sz="2000" dirty="0"/>
          </a:p>
          <a:p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memakai</a:t>
            </a:r>
            <a:r>
              <a:rPr lang="en-US" sz="2000" dirty="0"/>
              <a:t> </a:t>
            </a:r>
            <a:r>
              <a:rPr lang="en-US" sz="2000" dirty="0" err="1"/>
              <a:t>payung</a:t>
            </a:r>
            <a:r>
              <a:rPr lang="en-US" sz="2000" dirty="0"/>
              <a:t> </a:t>
            </a:r>
            <a:endParaRPr lang="en-MY" sz="2000" dirty="0"/>
          </a:p>
          <a:p>
            <a:r>
              <a:rPr lang="en-US" sz="2000" dirty="0" err="1"/>
              <a:t>Kesimpulannya</a:t>
            </a:r>
            <a:r>
              <a:rPr lang="en-US" sz="2000" dirty="0"/>
              <a:t> :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hujan</a:t>
            </a:r>
            <a:endParaRPr lang="en-MY" sz="20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C10FF60-6C5C-4059-A347-34AB031E84CD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2AF27DD2-5935-4D5B-908B-A6AEC44606E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4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4392" y="955032"/>
            <a:ext cx="5832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prstClr val="black"/>
                </a:solidFill>
                <a:latin typeface="Gill Sans MT"/>
              </a:rPr>
              <a:t>Equivalence Elimination (EE)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8998" y="1729950"/>
            <a:ext cx="7786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prstClr val="black"/>
                </a:solidFill>
                <a:latin typeface="Gill Sans MT"/>
              </a:rPr>
              <a:t>Secara simbol dinyatakan sebagai berikut :</a:t>
            </a:r>
          </a:p>
          <a:p>
            <a:r>
              <a:rPr lang="id-ID" sz="3200" dirty="0">
                <a:solidFill>
                  <a:prstClr val="black"/>
                </a:solidFill>
                <a:latin typeface="Gill Sans MT"/>
              </a:rPr>
              <a:t>	</a:t>
            </a:r>
            <a:r>
              <a:rPr lang="id-ID" sz="3200" i="1" dirty="0">
                <a:solidFill>
                  <a:prstClr val="black"/>
                </a:solidFill>
                <a:latin typeface="Gill Sans MT"/>
              </a:rPr>
              <a:t>p </a:t>
            </a:r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 q		premis 1		</a:t>
            </a: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	p  q		konklusi	 atau</a:t>
            </a: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	q  p	</a:t>
            </a:r>
          </a:p>
          <a:p>
            <a:endParaRPr lang="id-ID" sz="3200" i="1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Toni mandi jika dan hanya jika Ia pergi ke pasar  </a:t>
            </a:r>
          </a:p>
          <a:p>
            <a:endParaRPr lang="id-ID" sz="3200" i="1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</a:rPr>
              <a:t>JikaToni mandi maka ia pergi ke pasar</a:t>
            </a: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</a:rPr>
              <a:t>Jika Ia pergi ke pasar maka Toni mandi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09305" y="2858679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4">
            <a:extLst>
              <a:ext uri="{FF2B5EF4-FFF2-40B4-BE49-F238E27FC236}">
                <a16:creationId xmlns:a16="http://schemas.microsoft.com/office/drawing/2014/main" id="{7922BFDA-240B-4AC8-9F71-52874D7E87E9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9F38DD4F-C040-460B-AF67-B48C62A8F3B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67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5855" y="1241813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prstClr val="black"/>
                </a:solidFill>
                <a:latin typeface="Gill Sans MT"/>
              </a:rPr>
              <a:t>Contoh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855" y="2112471"/>
            <a:ext cx="778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Budi membeli es krim jika dan hanya jika udara panas</a:t>
            </a:r>
          </a:p>
          <a:p>
            <a:endParaRPr lang="id-ID" sz="3200" i="1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Jika Budi membeli es krim maka udara panas</a:t>
            </a: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Jika udara panas maka Budi membeli es krim</a:t>
            </a:r>
          </a:p>
          <a:p>
            <a:endParaRPr lang="id-ID" sz="3200" i="1" dirty="0">
              <a:solidFill>
                <a:prstClr val="black"/>
              </a:solidFill>
              <a:latin typeface="Gill Sans MT"/>
              <a:sym typeface="Symbol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B803E43-48E0-4BB6-A1E3-8B89C5E1EC77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CA36A01-E448-4080-A167-E48F0748A88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11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569" y="909818"/>
            <a:ext cx="508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prstClr val="black"/>
                </a:solidFill>
                <a:latin typeface="Gill Sans MT"/>
              </a:rPr>
              <a:t>Silogisme Disjungtif (SD)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539" y="1748803"/>
            <a:ext cx="77867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prstClr val="black"/>
                </a:solidFill>
                <a:latin typeface="Gill Sans MT"/>
              </a:rPr>
              <a:t>Secara simbol dinyatakan sebagai berikut :</a:t>
            </a:r>
          </a:p>
          <a:p>
            <a:r>
              <a:rPr lang="id-ID" sz="2800" dirty="0">
                <a:solidFill>
                  <a:prstClr val="black"/>
                </a:solidFill>
                <a:latin typeface="Gill Sans MT"/>
              </a:rPr>
              <a:t>	</a:t>
            </a:r>
            <a:r>
              <a:rPr lang="id-ID" sz="2800" i="1" dirty="0">
                <a:solidFill>
                  <a:prstClr val="black"/>
                </a:solidFill>
                <a:latin typeface="Gill Sans MT"/>
              </a:rPr>
              <a:t>p </a:t>
            </a:r>
            <a:r>
              <a:rPr lang="id-ID" sz="2800" i="1" dirty="0">
                <a:solidFill>
                  <a:prstClr val="black"/>
                </a:solidFill>
                <a:latin typeface="Gill Sans MT"/>
                <a:sym typeface="Symbol"/>
              </a:rPr>
              <a:t> q		premis 1		</a:t>
            </a:r>
          </a:p>
          <a:p>
            <a:r>
              <a:rPr lang="id-ID" sz="2800" i="1" dirty="0">
                <a:solidFill>
                  <a:prstClr val="black"/>
                </a:solidFill>
                <a:latin typeface="Gill Sans MT"/>
                <a:sym typeface="Symbol"/>
              </a:rPr>
              <a:t>	 p		premis 2</a:t>
            </a:r>
          </a:p>
          <a:p>
            <a:r>
              <a:rPr lang="id-ID" sz="2800" i="1" dirty="0">
                <a:solidFill>
                  <a:prstClr val="black"/>
                </a:solidFill>
                <a:latin typeface="Gill Sans MT"/>
                <a:sym typeface="Symbol"/>
              </a:rPr>
              <a:t>	q 		 konklusi</a:t>
            </a:r>
          </a:p>
          <a:p>
            <a:endParaRPr lang="id-ID" sz="2800" i="1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2800" i="1" dirty="0">
                <a:solidFill>
                  <a:prstClr val="black"/>
                </a:solidFill>
                <a:latin typeface="Gill Sans MT"/>
                <a:sym typeface="Symbol"/>
              </a:rPr>
              <a:t>Atau</a:t>
            </a:r>
          </a:p>
          <a:p>
            <a:r>
              <a:rPr lang="id-ID" sz="2800" dirty="0">
                <a:solidFill>
                  <a:prstClr val="black"/>
                </a:solidFill>
                <a:latin typeface="Gill Sans MT"/>
              </a:rPr>
              <a:t>	</a:t>
            </a:r>
            <a:r>
              <a:rPr lang="id-ID" sz="2800" i="1" dirty="0">
                <a:solidFill>
                  <a:prstClr val="black"/>
                </a:solidFill>
                <a:latin typeface="Gill Sans MT"/>
              </a:rPr>
              <a:t>p </a:t>
            </a:r>
            <a:r>
              <a:rPr lang="id-ID" sz="2800" i="1" dirty="0">
                <a:solidFill>
                  <a:prstClr val="black"/>
                </a:solidFill>
                <a:latin typeface="Gill Sans MT"/>
                <a:sym typeface="Symbol"/>
              </a:rPr>
              <a:t> q		premis 1		</a:t>
            </a:r>
          </a:p>
          <a:p>
            <a:r>
              <a:rPr lang="id-ID" sz="2800" i="1" dirty="0">
                <a:solidFill>
                  <a:prstClr val="black"/>
                </a:solidFill>
                <a:latin typeface="Gill Sans MT"/>
                <a:sym typeface="Symbol"/>
              </a:rPr>
              <a:t>	 q		premis 2</a:t>
            </a:r>
          </a:p>
          <a:p>
            <a:r>
              <a:rPr lang="id-ID" sz="2800" i="1" dirty="0">
                <a:solidFill>
                  <a:prstClr val="black"/>
                </a:solidFill>
                <a:latin typeface="Gill Sans MT"/>
                <a:sym typeface="Symbol"/>
              </a:rPr>
              <a:t>	p 		konklusi</a:t>
            </a:r>
          </a:p>
          <a:p>
            <a:endParaRPr lang="id-ID" sz="2800" i="1" dirty="0">
              <a:solidFill>
                <a:prstClr val="black"/>
              </a:solidFill>
              <a:latin typeface="Gill Sans MT"/>
              <a:sym typeface="Symbo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60569" y="308340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60569" y="525858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4">
            <a:extLst>
              <a:ext uri="{FF2B5EF4-FFF2-40B4-BE49-F238E27FC236}">
                <a16:creationId xmlns:a16="http://schemas.microsoft.com/office/drawing/2014/main" id="{748291DB-3FF4-44E5-B7FB-FB353E10A099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D10E927C-335E-4BAE-B8E1-592F2163FB8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0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KUANTOR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Fungsi pernyataan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adalah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suatu kalimat terbuka yang ditulis sebagai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(x) yang bersifat bahwa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(a) bernilai benar atau salah untuk setiap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nilai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dimana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a adalah anggota dari semesta pembicaraan.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	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Contoh :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1.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+ x &gt;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5</a:t>
            </a:r>
            <a:endParaRPr lang="id-ID" sz="1600" kern="0" dirty="0">
              <a:solidFill>
                <a:srgbClr val="000000"/>
              </a:solidFill>
              <a:latin typeface="Tahoma"/>
            </a:endParaRPr>
          </a:p>
          <a:p>
            <a:pPr marL="268288" indent="-268288" algn="just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268288" algn="l"/>
              </a:tabLst>
            </a:pPr>
            <a:r>
              <a:rPr lang="en-US" sz="1600" kern="0" dirty="0">
                <a:solidFill>
                  <a:srgbClr val="000000"/>
                </a:solidFill>
                <a:latin typeface="Tahoma"/>
              </a:rPr>
              <a:t>	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(x) akan merupakan fungsi pernyataan pada A = himpunan bilangan asli. </a:t>
            </a:r>
            <a:endParaRPr lang="en-US" sz="1600" kern="0" dirty="0">
              <a:solidFill>
                <a:srgbClr val="000000"/>
              </a:solidFill>
              <a:latin typeface="Tahoma"/>
            </a:endParaRPr>
          </a:p>
          <a:p>
            <a:pPr marL="268288" indent="-268288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2. Jika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+ x &gt; 5 didefinisikan pada A = himpunan bilangan asli, maka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(x) bernilai benar untuk x =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4,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5, 6, 7, . . .</a:t>
            </a:r>
          </a:p>
          <a:p>
            <a:pPr marL="268288" indent="-268288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1600" kern="0" dirty="0">
                <a:solidFill>
                  <a:srgbClr val="000000"/>
                </a:solidFill>
                <a:latin typeface="Tahoma"/>
              </a:rPr>
              <a:t>3. 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 Jika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(x) = x + 3 &lt; 1 didefinisikan pada A = himpunan bilangan asli, maka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(x) bernilai salah untuk x = 1, 2, 3, . 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1600" kern="0" dirty="0">
                <a:solidFill>
                  <a:srgbClr val="000000"/>
                </a:solidFill>
                <a:latin typeface="Tahoma"/>
              </a:rPr>
              <a:t>		</a:t>
            </a:r>
          </a:p>
          <a:p>
            <a:pPr marL="0" indent="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1600" kern="0" dirty="0">
                <a:solidFill>
                  <a:srgbClr val="000000"/>
                </a:solidFill>
                <a:latin typeface="Tahoma"/>
              </a:rPr>
              <a:t>T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erlihat bahwa fungsi pernyataan 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(x) yang didefinisikan pada suatu himpunan tertentu akan bernilai benar untuk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:</a:t>
            </a:r>
          </a:p>
          <a:p>
            <a:pPr lvl="0" algn="just">
              <a:spcBef>
                <a:spcPct val="10000"/>
              </a:spcBef>
              <a:buClr>
                <a:srgbClr val="4477DE"/>
              </a:buClr>
              <a:buSzPct val="65000"/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000000"/>
                </a:solidFill>
                <a:latin typeface="Tahoma"/>
              </a:rPr>
              <a:t>S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emua anggota semesta pembicaraan, </a:t>
            </a:r>
            <a:endParaRPr lang="en-US" sz="1600" kern="0" dirty="0">
              <a:solidFill>
                <a:srgbClr val="000000"/>
              </a:solidFill>
              <a:latin typeface="Tahoma"/>
            </a:endParaRPr>
          </a:p>
          <a:p>
            <a:pPr lvl="0" algn="just">
              <a:spcBef>
                <a:spcPct val="10000"/>
              </a:spcBef>
              <a:buClr>
                <a:srgbClr val="4477DE"/>
              </a:buClr>
              <a:buSzPct val="65000"/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000000"/>
                </a:solidFill>
                <a:latin typeface="Tahoma"/>
              </a:rPr>
              <a:t>B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eberapa anggota semesta pembicaraan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atau</a:t>
            </a:r>
            <a:endParaRPr lang="en-US" sz="1600" kern="0" dirty="0">
              <a:solidFill>
                <a:srgbClr val="000000"/>
              </a:solidFill>
              <a:latin typeface="Tahoma"/>
            </a:endParaRPr>
          </a:p>
          <a:p>
            <a:pPr lvl="0" algn="just">
              <a:spcBef>
                <a:spcPct val="10000"/>
              </a:spcBef>
              <a:buClr>
                <a:srgbClr val="4477DE"/>
              </a:buClr>
              <a:buSzPct val="65000"/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000000"/>
                </a:solidFill>
                <a:latin typeface="Tahoma"/>
              </a:rPr>
              <a:t>T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idak ada anggota yang memenuhi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dari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semesta</a:t>
            </a:r>
            <a:r>
              <a:rPr lang="en-US" sz="16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Tahoma"/>
              </a:rPr>
              <a:t>pembicaraan</a:t>
            </a:r>
            <a:r>
              <a:rPr lang="id-ID" sz="1600" kern="0" dirty="0">
                <a:solidFill>
                  <a:srgbClr val="000000"/>
                </a:solidFill>
                <a:latin typeface="Tahoma"/>
              </a:rPr>
              <a:t>.</a:t>
            </a:r>
            <a:endParaRPr lang="en-MY" sz="16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E9454C5-F0FE-4784-A88D-98102E155A1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20C8AD-52B5-47B1-B84C-1F149C3ED4F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62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5167" y="770473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prstClr val="black"/>
                </a:solidFill>
                <a:latin typeface="Gill Sans MT"/>
              </a:rPr>
              <a:t>Contoh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167" y="1490302"/>
            <a:ext cx="10256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Budi membeli es krim atau Bapak ke kantor</a:t>
            </a: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Budi tidak membeli es krim</a:t>
            </a:r>
          </a:p>
          <a:p>
            <a:endParaRPr lang="id-ID" sz="3200" i="1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Bapak ke kantor</a:t>
            </a:r>
          </a:p>
          <a:p>
            <a:endParaRPr lang="id-ID" sz="3200" i="1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Budi membeli es krim atau Bapak ke kantor</a:t>
            </a: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Bapak tidak ke kantor</a:t>
            </a:r>
          </a:p>
          <a:p>
            <a:endParaRPr lang="id-ID" sz="3200" i="1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Budi membeli es krim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195BA75-DB2F-4947-8001-47682D4AD7F2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E12F0B5-F4FE-4EED-BCA9-9FD40196B3A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8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3952" y="907988"/>
            <a:ext cx="5035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prstClr val="black"/>
                </a:solidFill>
                <a:latin typeface="Gill Sans MT"/>
              </a:rPr>
              <a:t>Silogisme Hipotesis (SH)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539" y="1492763"/>
            <a:ext cx="77867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prstClr val="black"/>
                </a:solidFill>
                <a:latin typeface="Gill Sans MT"/>
              </a:rPr>
              <a:t>Secara simbol dinyatakan sebagai berikut :</a:t>
            </a:r>
          </a:p>
          <a:p>
            <a:r>
              <a:rPr lang="id-ID" sz="3200" dirty="0">
                <a:solidFill>
                  <a:prstClr val="black"/>
                </a:solidFill>
                <a:latin typeface="Gill Sans MT"/>
              </a:rPr>
              <a:t>	</a:t>
            </a:r>
            <a:r>
              <a:rPr lang="id-ID" sz="3200" i="1" dirty="0">
                <a:solidFill>
                  <a:prstClr val="black"/>
                </a:solidFill>
                <a:latin typeface="Gill Sans MT"/>
              </a:rPr>
              <a:t>p </a:t>
            </a:r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 q		premis 1		</a:t>
            </a: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	q  r		premis 2</a:t>
            </a: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	p  r 		 konklusi</a:t>
            </a:r>
          </a:p>
          <a:p>
            <a:endParaRPr lang="id-ID" sz="3200" i="1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Contoh </a:t>
            </a:r>
            <a:r>
              <a:rPr lang="en-US" sz="3200" i="1" dirty="0">
                <a:solidFill>
                  <a:prstClr val="black"/>
                </a:solidFill>
                <a:latin typeface="Gill Sans MT"/>
                <a:sym typeface="Symbol"/>
              </a:rPr>
              <a:t>1</a:t>
            </a:r>
            <a:r>
              <a:rPr lang="id-ID" sz="3200" i="1" dirty="0">
                <a:solidFill>
                  <a:prstClr val="black"/>
                </a:solidFill>
                <a:latin typeface="Gill Sans MT"/>
                <a:sym typeface="Symbol"/>
              </a:rPr>
              <a:t>:</a:t>
            </a:r>
          </a:p>
          <a:p>
            <a:r>
              <a:rPr lang="id-ID" sz="3200" dirty="0">
                <a:solidFill>
                  <a:prstClr val="black"/>
                </a:solidFill>
                <a:latin typeface="Gill Sans MT"/>
                <a:sym typeface="Symbol"/>
              </a:rPr>
              <a:t>Jika Toni mandi maka saya pergi kuliah</a:t>
            </a:r>
          </a:p>
          <a:p>
            <a:r>
              <a:rPr lang="id-ID" sz="3200" dirty="0">
                <a:solidFill>
                  <a:prstClr val="black"/>
                </a:solidFill>
                <a:latin typeface="Gill Sans MT"/>
                <a:sym typeface="Symbol"/>
              </a:rPr>
              <a:t>Jika saya pergi kuliah maka Jono tidur</a:t>
            </a:r>
          </a:p>
          <a:p>
            <a:endParaRPr lang="id-ID" sz="3200" dirty="0">
              <a:solidFill>
                <a:prstClr val="black"/>
              </a:solidFill>
              <a:latin typeface="Gill Sans MT"/>
              <a:sym typeface="Symbol"/>
            </a:endParaRPr>
          </a:p>
          <a:p>
            <a:r>
              <a:rPr lang="id-ID" sz="3200" dirty="0">
                <a:solidFill>
                  <a:prstClr val="black"/>
                </a:solidFill>
                <a:latin typeface="Gill Sans MT"/>
                <a:sym typeface="Symbol"/>
              </a:rPr>
              <a:t>Jika Toni mandi maka Jono tidur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52329" y="308362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4">
            <a:extLst>
              <a:ext uri="{FF2B5EF4-FFF2-40B4-BE49-F238E27FC236}">
                <a16:creationId xmlns:a16="http://schemas.microsoft.com/office/drawing/2014/main" id="{6CEF5609-6269-4BB4-97AA-392F909316CF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DA7FA34D-1E54-4DC4-8E98-2203E3FF898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8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enski" pitchFamily="2" charset="0"/>
                <a:ea typeface="+mn-ea"/>
                <a:cs typeface="+mn-cs"/>
              </a:rPr>
              <a:t>Contoh:1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solidFill>
                  <a:prstClr val="black"/>
                </a:solidFill>
                <a:sym typeface="Symbol"/>
              </a:rPr>
              <a:t>Jika Toni mandi maka saya pergi kuliah</a:t>
            </a:r>
          </a:p>
          <a:p>
            <a:r>
              <a:rPr lang="id-ID" sz="2400" dirty="0">
                <a:solidFill>
                  <a:prstClr val="black"/>
                </a:solidFill>
                <a:sym typeface="Symbol"/>
              </a:rPr>
              <a:t>Jika saya pergi kuliah maka Jono tidur</a:t>
            </a:r>
          </a:p>
          <a:p>
            <a:r>
              <a:rPr lang="id-ID" sz="2400" dirty="0">
                <a:solidFill>
                  <a:prstClr val="black"/>
                </a:solidFill>
                <a:sym typeface="Symbol"/>
              </a:rPr>
              <a:t>Toni mandi</a:t>
            </a:r>
          </a:p>
          <a:p>
            <a:r>
              <a:rPr lang="en-US" sz="2400" dirty="0"/>
              <a:t>Kesimpulan:?</a:t>
            </a:r>
            <a:endParaRPr lang="id-ID" sz="2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84DAE661-3336-4F88-AACC-EFA65DE48C6C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C1D3F2-0AF5-49F4-8BB7-8A040AF19BB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9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8654" y="1668546"/>
            <a:ext cx="8225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enski" pitchFamily="2" charset="0"/>
              </a:rPr>
              <a:t>Contoh:2</a:t>
            </a:r>
            <a:endParaRPr lang="en-MY" sz="2400" b="1" dirty="0">
              <a:latin typeface="Arenski" pitchFamily="2" charset="0"/>
            </a:endParaRPr>
          </a:p>
          <a:p>
            <a:r>
              <a:rPr lang="en-US" sz="2400" dirty="0" err="1"/>
              <a:t>Jika</a:t>
            </a:r>
            <a:r>
              <a:rPr lang="en-US" sz="2400" dirty="0"/>
              <a:t> Anda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bersalah</a:t>
            </a:r>
            <a:endParaRPr lang="en-MY" sz="2400" dirty="0"/>
          </a:p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bersalah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minta</a:t>
            </a:r>
            <a:r>
              <a:rPr lang="en-US" sz="2400" dirty="0"/>
              <a:t> </a:t>
            </a:r>
            <a:r>
              <a:rPr lang="en-US" sz="2400" dirty="0" err="1"/>
              <a:t>maaf</a:t>
            </a:r>
            <a:endParaRPr lang="en-MY" sz="2400" dirty="0"/>
          </a:p>
          <a:p>
            <a:r>
              <a:rPr lang="en-US" sz="2400" dirty="0" err="1"/>
              <a:t>Kesimpulannya</a:t>
            </a:r>
            <a:r>
              <a:rPr lang="en-US" sz="2400" dirty="0"/>
              <a:t> :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minta</a:t>
            </a:r>
            <a:r>
              <a:rPr lang="en-US" sz="2400" dirty="0"/>
              <a:t> </a:t>
            </a:r>
            <a:r>
              <a:rPr lang="en-US" sz="2400" dirty="0" err="1"/>
              <a:t>maaf</a:t>
            </a:r>
            <a:endParaRPr lang="en-MY" sz="24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33A3B66-519B-4F25-837D-30CFA04A2901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11D4890-7618-4D25-9A4B-BFFF8EF5A02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89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8AC58-E23A-42F1-87BB-A5EA28446D8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6900" y="879835"/>
            <a:ext cx="84582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enski" pitchFamily="2" charset="0"/>
              </a:rPr>
              <a:t>Soal-soal</a:t>
            </a:r>
            <a:endParaRPr lang="en-US" b="1" dirty="0">
              <a:latin typeface="Arenski" pitchFamily="2" charset="0"/>
            </a:endParaRPr>
          </a:p>
          <a:p>
            <a:r>
              <a:rPr lang="en-US" dirty="0"/>
              <a:t>1. </a:t>
            </a:r>
            <a:r>
              <a:rPr lang="en-US" dirty="0" err="1"/>
              <a:t>Misalkan</a:t>
            </a:r>
            <a:r>
              <a:rPr lang="en-US" dirty="0"/>
              <a:t> </a:t>
            </a:r>
            <a:endParaRPr lang="en-MY" dirty="0"/>
          </a:p>
          <a:p>
            <a:pPr marL="627063" lvl="1" indent="-354013"/>
            <a:r>
              <a:rPr lang="en-US" i="1" dirty="0"/>
              <a:t>x</a:t>
            </a:r>
            <a:r>
              <a:rPr lang="en-US" dirty="0"/>
              <a:t> : 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berusia</a:t>
            </a:r>
            <a:r>
              <a:rPr lang="en-US" dirty="0"/>
              <a:t> 17 </a:t>
            </a:r>
            <a:r>
              <a:rPr lang="en-US" dirty="0" err="1"/>
              <a:t>tahun</a:t>
            </a:r>
            <a:endParaRPr lang="en-MY" dirty="0"/>
          </a:p>
          <a:p>
            <a:pPr marL="627063" lvl="1" indent="-354013"/>
            <a:r>
              <a:rPr lang="en-US" i="1" dirty="0"/>
              <a:t>y </a:t>
            </a:r>
            <a:r>
              <a:rPr lang="en-US" dirty="0"/>
              <a:t>:  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SIM</a:t>
            </a:r>
            <a:endParaRPr lang="en-MY" dirty="0"/>
          </a:p>
          <a:p>
            <a:pPr marL="627063" lvl="1" indent="-354013"/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preposisi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:</a:t>
            </a:r>
            <a:endParaRPr lang="en-MY" dirty="0"/>
          </a:p>
          <a:p>
            <a:pPr marL="627063" lvl="1" indent="-354013">
              <a:buFont typeface="+mj-lt"/>
              <a:buAutoNum type="alphaLcParenR"/>
            </a:pP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berusia</a:t>
            </a:r>
            <a:r>
              <a:rPr lang="en-US" dirty="0"/>
              <a:t> 17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SIM.</a:t>
            </a:r>
            <a:endParaRPr lang="en-MY" dirty="0"/>
          </a:p>
          <a:p>
            <a:pPr marL="627063" lvl="1" indent="-354013">
              <a:buFont typeface="+mj-lt"/>
              <a:buAutoNum type="alphaLcParenR"/>
            </a:pP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agar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SIM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berusia</a:t>
            </a:r>
            <a:r>
              <a:rPr lang="en-US" dirty="0"/>
              <a:t> 17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MY" dirty="0"/>
          </a:p>
          <a:p>
            <a:pPr marL="627063" lvl="1" indent="-354013">
              <a:buFont typeface="+mj-lt"/>
              <a:buAutoNum type="alphaLcParenR"/>
            </a:pP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agar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SIM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berusia</a:t>
            </a:r>
            <a:r>
              <a:rPr lang="en-US" dirty="0"/>
              <a:t> 17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MY" dirty="0"/>
          </a:p>
          <a:p>
            <a:pPr marL="627063" lvl="1" indent="-354013">
              <a:buFont typeface="+mj-lt"/>
              <a:buAutoNum type="alphaL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SIM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berusia</a:t>
            </a:r>
            <a:r>
              <a:rPr lang="en-US" dirty="0"/>
              <a:t> 17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MY" dirty="0"/>
          </a:p>
          <a:p>
            <a:pPr marL="627063" lvl="1" indent="-354013">
              <a:buFont typeface="+mj-lt"/>
              <a:buAutoNum type="alphaLcParenR"/>
            </a:pP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SIM </a:t>
            </a:r>
            <a:r>
              <a:rPr lang="en-US" dirty="0" err="1"/>
              <a:t>bilamana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berusia</a:t>
            </a:r>
            <a:r>
              <a:rPr lang="en-US" dirty="0"/>
              <a:t> 17 </a:t>
            </a:r>
            <a:r>
              <a:rPr lang="en-US" dirty="0" err="1"/>
              <a:t>tahun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dirty="0" err="1"/>
              <a:t>Misalkan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Pascal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		     </a:t>
            </a:r>
            <a:endParaRPr lang="id-ID" dirty="0"/>
          </a:p>
          <a:p>
            <a:r>
              <a:rPr lang="id-ID" b="1" dirty="0"/>
              <a:t>	</a:t>
            </a:r>
            <a:r>
              <a:rPr lang="en-US" b="1" dirty="0"/>
              <a:t>if</a:t>
            </a:r>
            <a:r>
              <a:rPr lang="en-US" dirty="0"/>
              <a:t> x &gt; y </a:t>
            </a:r>
            <a:r>
              <a:rPr lang="en-US" b="1" dirty="0"/>
              <a:t>then</a:t>
            </a:r>
            <a:r>
              <a:rPr lang="en-US" dirty="0"/>
              <a:t> y:=x+10;	</a:t>
            </a:r>
            <a:endParaRPr lang="en-MY" dirty="0"/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if-then </a:t>
            </a:r>
            <a:r>
              <a:rPr lang="en-US" dirty="0" err="1"/>
              <a:t>jika</a:t>
            </a:r>
            <a:r>
              <a:rPr lang="en-US" dirty="0"/>
              <a:t>: </a:t>
            </a:r>
            <a:endParaRPr lang="en-MY" dirty="0"/>
          </a:p>
          <a:p>
            <a:r>
              <a:rPr lang="en-US" dirty="0"/>
              <a:t>(i)   </a:t>
            </a:r>
            <a:r>
              <a:rPr lang="en-US" i="1" dirty="0"/>
              <a:t>x</a:t>
            </a:r>
            <a:r>
              <a:rPr lang="en-US" dirty="0"/>
              <a:t> = 2, </a:t>
            </a:r>
            <a:r>
              <a:rPr lang="en-US" i="1" dirty="0"/>
              <a:t>y</a:t>
            </a:r>
            <a:r>
              <a:rPr lang="en-US" dirty="0"/>
              <a:t> = 1</a:t>
            </a:r>
            <a:endParaRPr lang="en-MY" dirty="0"/>
          </a:p>
          <a:p>
            <a:pPr marL="400050" indent="-400050">
              <a:buAutoNum type="romanLcParenBoth" startAt="2"/>
            </a:pPr>
            <a:r>
              <a:rPr lang="en-US" i="1" dirty="0"/>
              <a:t>x</a:t>
            </a:r>
            <a:r>
              <a:rPr lang="en-US" dirty="0"/>
              <a:t> = 3, </a:t>
            </a:r>
            <a:r>
              <a:rPr lang="en-US" i="1" dirty="0"/>
              <a:t>y</a:t>
            </a:r>
            <a:r>
              <a:rPr lang="en-US" dirty="0"/>
              <a:t> = 5? </a:t>
            </a:r>
          </a:p>
          <a:p>
            <a:pPr lvl="0"/>
            <a:r>
              <a:rPr lang="en-US" dirty="0"/>
              <a:t>3. </a:t>
            </a:r>
            <a:r>
              <a:rPr lang="en-US" sz="2000" dirty="0" err="1"/>
              <a:t>Buktikan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kebenaran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:</a:t>
            </a:r>
            <a:endParaRPr lang="en-MY" sz="2000" dirty="0"/>
          </a:p>
          <a:p>
            <a:pPr lvl="1"/>
            <a:r>
              <a:rPr lang="en-US" sz="2000" dirty="0"/>
              <a:t>a. p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(q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/>
              <a:t> r) = (p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q)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/>
              <a:t> (p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r )</a:t>
            </a:r>
            <a:endParaRPr lang="en-MY" sz="2000" dirty="0"/>
          </a:p>
          <a:p>
            <a:pPr lvl="1"/>
            <a:r>
              <a:rPr lang="en-US" sz="2000" dirty="0"/>
              <a:t>b. p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(q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/>
              <a:t> r) = (p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q)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/>
              <a:t> (p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/>
              <a:t> r )</a:t>
            </a:r>
            <a:endParaRPr lang="en-MY" sz="2000" dirty="0"/>
          </a:p>
          <a:p>
            <a:endParaRPr lang="en-MY" dirty="0"/>
          </a:p>
          <a:p>
            <a:endParaRPr lang="en-MY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D1BCECA-07D6-42AF-8816-C4121AC0E1BB}"/>
              </a:ext>
            </a:extLst>
          </p:cNvPr>
          <p:cNvSpPr txBox="1">
            <a:spLocks/>
          </p:cNvSpPr>
          <p:nvPr/>
        </p:nvSpPr>
        <p:spPr>
          <a:xfrm>
            <a:off x="5539592" y="217818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F89E94A-74B4-4293-866E-6DAB361E74C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4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sz="2400" dirty="0" err="1"/>
              <a:t>Kuantor</a:t>
            </a:r>
            <a:r>
              <a:rPr lang="en-MY" sz="2400" dirty="0"/>
              <a:t> </a:t>
            </a:r>
            <a:r>
              <a:rPr lang="en-MY" sz="2400" dirty="0" err="1"/>
              <a:t>Umum</a:t>
            </a:r>
            <a:r>
              <a:rPr lang="en-MY" sz="2400" dirty="0"/>
              <a:t> (</a:t>
            </a:r>
            <a:r>
              <a:rPr lang="en-MY" sz="2400" dirty="0" err="1"/>
              <a:t>Kuantor</a:t>
            </a:r>
            <a:r>
              <a:rPr lang="en-MY" sz="2400" dirty="0"/>
              <a:t> Universal)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400" kern="0" dirty="0" err="1">
                <a:solidFill>
                  <a:srgbClr val="000000"/>
                </a:solidFill>
                <a:latin typeface="Tahoma"/>
              </a:rPr>
              <a:t>Disimbolkan</a:t>
            </a:r>
            <a:r>
              <a:rPr lang="en-US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Tahoma"/>
              </a:rPr>
              <a:t>dengan</a:t>
            </a:r>
            <a:r>
              <a:rPr lang="en-US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,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dibaca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:</a:t>
            </a:r>
          </a:p>
          <a:p>
            <a:pPr lvl="0" algn="just">
              <a:spcBef>
                <a:spcPct val="10000"/>
              </a:spcBef>
              <a:buClr>
                <a:srgbClr val="4477DE"/>
              </a:buClr>
              <a:buSzPct val="65000"/>
              <a:buFont typeface="Wingdings" pitchFamily="2" charset="2"/>
              <a:buChar char="§"/>
            </a:pPr>
            <a:r>
              <a:rPr lang="en-MY" sz="2400" kern="0" dirty="0">
                <a:solidFill>
                  <a:srgbClr val="000000"/>
                </a:solidFill>
                <a:latin typeface="Tahoma"/>
              </a:rPr>
              <a:t> “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untuk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semua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”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atau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</a:p>
          <a:p>
            <a:pPr lvl="0" algn="just">
              <a:spcBef>
                <a:spcPct val="10000"/>
              </a:spcBef>
              <a:buClr>
                <a:srgbClr val="4477DE"/>
              </a:buClr>
              <a:buSzPct val="65000"/>
              <a:buFont typeface="Wingdings" pitchFamily="2" charset="2"/>
              <a:buChar char="§"/>
            </a:pPr>
            <a:r>
              <a:rPr lang="en-MY" sz="2400" kern="0" dirty="0">
                <a:solidFill>
                  <a:srgbClr val="000000"/>
                </a:solidFill>
                <a:latin typeface="Tahoma"/>
              </a:rPr>
              <a:t>“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untuk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setiap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”  </a:t>
            </a:r>
            <a:r>
              <a:rPr lang="en-MY" sz="2400" kern="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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kuantor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umum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. 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endParaRPr lang="en-MY" sz="2400" kern="0" dirty="0">
              <a:solidFill>
                <a:srgbClr val="000000"/>
              </a:solidFill>
              <a:latin typeface="Tahoma"/>
            </a:endParaRPr>
          </a:p>
          <a:p>
            <a:pPr marL="0" indent="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Apabila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f(x)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adalah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fungsi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proposi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si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pada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suatu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MY" sz="2400" kern="0" dirty="0" err="1">
                <a:solidFill>
                  <a:srgbClr val="000000"/>
                </a:solidFill>
                <a:latin typeface="Tahoma"/>
              </a:rPr>
              <a:t>himpunan</a:t>
            </a:r>
            <a:r>
              <a:rPr lang="en-MY" sz="2400" kern="0" dirty="0">
                <a:solidFill>
                  <a:srgbClr val="000000"/>
                </a:solidFill>
                <a:latin typeface="Tahoma"/>
              </a:rPr>
              <a:t> A 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maka (</a:t>
            </a:r>
            <a:r>
              <a:rPr lang="id-ID" sz="24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24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 A) </a:t>
            </a:r>
            <a:r>
              <a:rPr lang="en-US" sz="24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(x) atau </a:t>
            </a:r>
            <a:r>
              <a:rPr lang="id-ID" sz="24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x, </a:t>
            </a:r>
            <a:r>
              <a:rPr lang="en-US" sz="24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(x) atau </a:t>
            </a:r>
            <a:r>
              <a:rPr lang="id-ID" sz="24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sz="24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(x) adalah suatu pernyataan</a:t>
            </a:r>
            <a:r>
              <a:rPr lang="en-US" sz="24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id-ID" sz="2400" kern="0" dirty="0">
                <a:solidFill>
                  <a:srgbClr val="000000"/>
                </a:solidFill>
                <a:latin typeface="Tahoma"/>
              </a:rPr>
              <a:t> yang dapat dibaca</a:t>
            </a:r>
            <a:r>
              <a:rPr lang="en-US" sz="2400" kern="0" dirty="0">
                <a:solidFill>
                  <a:srgbClr val="000000"/>
                </a:solidFill>
                <a:latin typeface="Tahoma"/>
              </a:rPr>
              <a:t>:</a:t>
            </a:r>
          </a:p>
          <a:p>
            <a:pPr marL="0" indent="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endParaRPr lang="en-US" sz="2400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2400" kern="0" dirty="0">
                <a:solidFill>
                  <a:srgbClr val="000000"/>
                </a:solidFill>
                <a:latin typeface="Tahoma"/>
              </a:rPr>
              <a:t> “</a:t>
            </a:r>
            <a:r>
              <a:rPr lang="id-ID" sz="2400" i="1" kern="0" dirty="0">
                <a:solidFill>
                  <a:srgbClr val="000000"/>
                </a:solidFill>
                <a:latin typeface="Tahoma"/>
              </a:rPr>
              <a:t>Untuk setiap x elemen A, </a:t>
            </a:r>
            <a:r>
              <a:rPr lang="en-US" sz="2400" i="1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400" i="1" kern="0" dirty="0">
                <a:solidFill>
                  <a:srgbClr val="000000"/>
                </a:solidFill>
                <a:latin typeface="Tahoma"/>
              </a:rPr>
              <a:t>(x) merupakan pernyataan</a:t>
            </a:r>
            <a:r>
              <a:rPr lang="en-US" sz="2400" i="1" kern="0" dirty="0">
                <a:solidFill>
                  <a:srgbClr val="000000"/>
                </a:solidFill>
                <a:latin typeface="Tahoma"/>
              </a:rPr>
              <a:t>”</a:t>
            </a:r>
            <a:r>
              <a:rPr lang="id-ID" sz="2400" i="1" kern="0" dirty="0">
                <a:solidFill>
                  <a:srgbClr val="000000"/>
                </a:solidFill>
                <a:latin typeface="Tahoma"/>
              </a:rPr>
              <a:t> “Untuk semua x, berlaku </a:t>
            </a:r>
            <a:r>
              <a:rPr lang="en-US" sz="2400" i="1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400" i="1" kern="0" dirty="0">
                <a:solidFill>
                  <a:srgbClr val="000000"/>
                </a:solidFill>
                <a:latin typeface="Tahoma"/>
              </a:rPr>
              <a:t>(x)”.</a:t>
            </a:r>
          </a:p>
          <a:p>
            <a:endParaRPr lang="en-MY" sz="48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4372478-2408-4F4C-90D7-F16262BAECD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115A36-8F84-4EB3-81B1-D70A9BD912E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5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075185"/>
            <a:ext cx="9744637" cy="809251"/>
          </a:xfrm>
        </p:spPr>
        <p:txBody>
          <a:bodyPr/>
          <a:lstStyle/>
          <a:p>
            <a:pPr algn="ctr"/>
            <a:r>
              <a:rPr lang="en-US" dirty="0" err="1">
                <a:latin typeface="Arenski" pitchFamily="2" charset="0"/>
              </a:rPr>
              <a:t>Contoh</a:t>
            </a:r>
            <a:r>
              <a:rPr lang="en-US" dirty="0">
                <a:latin typeface="Arenski" pitchFamily="2" charset="0"/>
              </a:rPr>
              <a:t> </a:t>
            </a:r>
            <a:endParaRPr lang="en-MY" dirty="0">
              <a:latin typeface="Arenski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631825" algn="l"/>
              </a:tabLst>
            </a:pPr>
            <a:r>
              <a:rPr lang="id-ID" kern="0" dirty="0">
                <a:solidFill>
                  <a:srgbClr val="000000"/>
                </a:solidFill>
                <a:latin typeface="Tahoma"/>
              </a:rPr>
              <a:t>1. </a:t>
            </a:r>
            <a:r>
              <a:rPr lang="en-US" kern="0" dirty="0">
                <a:solidFill>
                  <a:srgbClr val="000000"/>
                </a:solidFill>
                <a:latin typeface="Tahoma"/>
              </a:rPr>
              <a:t>	f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(x) = x tidak kekal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631825" algn="l"/>
              </a:tabLst>
            </a:pPr>
            <a:r>
              <a:rPr lang="en-US" kern="0" dirty="0">
                <a:solidFill>
                  <a:srgbClr val="000000"/>
                </a:solidFill>
                <a:latin typeface="Tahoma"/>
              </a:rPr>
              <a:t>   	f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(manusia) = Manusia tidak kekal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631825" algn="l"/>
              </a:tabLst>
            </a:pPr>
            <a:r>
              <a:rPr lang="en-US" kern="0" dirty="0">
                <a:solidFill>
                  <a:srgbClr val="000000"/>
                </a:solidFill>
                <a:latin typeface="Tahoma"/>
              </a:rPr>
              <a:t>   	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maka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x, </a:t>
            </a:r>
            <a:r>
              <a:rPr lang="en-US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{manusia}, </a:t>
            </a:r>
            <a:r>
              <a:rPr lang="en-US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(x) = semua manusia tidak kekal </a:t>
            </a:r>
            <a:r>
              <a:rPr lang="en-US" kern="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 </a:t>
            </a:r>
            <a:r>
              <a:rPr lang="en-US" kern="0" dirty="0" err="1">
                <a:solidFill>
                  <a:srgbClr val="000000"/>
                </a:solidFill>
                <a:latin typeface="Tahoma"/>
                <a:sym typeface="Wingdings" pitchFamily="2" charset="2"/>
              </a:rPr>
              <a:t>bernilai</a:t>
            </a:r>
            <a:r>
              <a:rPr lang="en-US" kern="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 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Benar</a:t>
            </a:r>
            <a:endParaRPr lang="en-US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631825" algn="l"/>
              </a:tabLst>
            </a:pPr>
            <a:endParaRPr lang="id-ID" i="1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631825" algn="l"/>
              </a:tabLst>
            </a:pP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2. </a:t>
            </a:r>
            <a:r>
              <a:rPr lang="en-US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	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(x + 3 &gt; 1)</a:t>
            </a:r>
            <a:r>
              <a:rPr lang="en-US" kern="0" dirty="0">
                <a:solidFill>
                  <a:srgbClr val="000000"/>
                </a:solidFill>
                <a:latin typeface="Tahoma"/>
              </a:rPr>
              <a:t>,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 pada A = {bilangan asli} </a:t>
            </a:r>
            <a:r>
              <a:rPr lang="en-US" kern="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 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bernilai benar.</a:t>
            </a:r>
            <a:endParaRPr lang="en-US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631825" algn="l"/>
              </a:tabLst>
            </a:pPr>
            <a:endParaRPr lang="id-ID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  <a:tabLst>
                <a:tab pos="631825" algn="l"/>
              </a:tabLst>
            </a:pP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3. </a:t>
            </a:r>
            <a:r>
              <a:rPr lang="en-US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	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id-ID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x (x + 3 &lt; 1) pada A = {bilangan asli} </a:t>
            </a:r>
            <a:r>
              <a:rPr lang="en-US" kern="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 </a:t>
            </a:r>
            <a:r>
              <a:rPr lang="id-ID" kern="0" dirty="0">
                <a:solidFill>
                  <a:srgbClr val="000000"/>
                </a:solidFill>
                <a:latin typeface="Tahoma"/>
              </a:rPr>
              <a:t>bernilai salah.</a:t>
            </a:r>
            <a:endParaRPr lang="id-ID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dirty="0">
                <a:solidFill>
                  <a:srgbClr val="000000"/>
                </a:solidFill>
                <a:latin typeface="Tahoma"/>
              </a:rPr>
              <a:t>	</a:t>
            </a:r>
          </a:p>
          <a:p>
            <a:endParaRPr lang="en-MY" sz="4400" dirty="0"/>
          </a:p>
          <a:p>
            <a:pPr marL="0" indent="0">
              <a:buNone/>
            </a:pPr>
            <a:endParaRPr lang="en-MY" sz="4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ABDEE7E-DC63-4EE7-8928-E1E5E851ED2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46DE4D-94D0-4AED-95BC-EFF1B644534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678" y="1155806"/>
            <a:ext cx="9083894" cy="563563"/>
          </a:xfrm>
        </p:spPr>
        <p:txBody>
          <a:bodyPr/>
          <a:lstStyle/>
          <a:p>
            <a:pPr algn="ctr"/>
            <a:r>
              <a:rPr lang="en-MY" dirty="0" err="1"/>
              <a:t>Kuantor</a:t>
            </a:r>
            <a:r>
              <a:rPr lang="en-MY" dirty="0"/>
              <a:t> </a:t>
            </a:r>
            <a:r>
              <a:rPr lang="en-MY" dirty="0" err="1"/>
              <a:t>Khusus</a:t>
            </a:r>
            <a:r>
              <a:rPr lang="en-MY" dirty="0"/>
              <a:t> (</a:t>
            </a:r>
            <a:r>
              <a:rPr lang="en-MY" dirty="0" err="1"/>
              <a:t>Kuantor</a:t>
            </a:r>
            <a:r>
              <a:rPr lang="en-MY" dirty="0"/>
              <a:t> </a:t>
            </a:r>
            <a:r>
              <a:rPr lang="en-MY" dirty="0" err="1"/>
              <a:t>Eksistensial</a:t>
            </a:r>
            <a:r>
              <a:rPr lang="en-MY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26" y="1940718"/>
            <a:ext cx="9744637" cy="3479694"/>
          </a:xfrm>
        </p:spPr>
        <p:txBody>
          <a:bodyPr>
            <a:normAutofit fontScale="62500" lnSpcReduction="20000"/>
          </a:bodyPr>
          <a:lstStyle/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900" kern="0" dirty="0">
                <a:solidFill>
                  <a:srgbClr val="000000"/>
                </a:solidFill>
                <a:latin typeface="Tahoma"/>
              </a:rPr>
              <a:t>Dis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imbol</a:t>
            </a:r>
            <a:r>
              <a:rPr lang="en-US" sz="2900" kern="0" dirty="0" err="1">
                <a:solidFill>
                  <a:srgbClr val="000000"/>
                </a:solidFill>
                <a:latin typeface="Tahoma"/>
              </a:rPr>
              <a:t>kan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900" kern="0" dirty="0" err="1">
                <a:solidFill>
                  <a:srgbClr val="000000"/>
                </a:solidFill>
                <a:latin typeface="Tahoma"/>
              </a:rPr>
              <a:t>dengan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9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</a:t>
            </a:r>
            <a:r>
              <a:rPr lang="en-US" sz="29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,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 dibaca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: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 </a:t>
            </a:r>
            <a:endParaRPr lang="en-US" sz="2900" kern="0" dirty="0">
              <a:solidFill>
                <a:srgbClr val="000000"/>
              </a:solidFill>
              <a:latin typeface="Tahoma"/>
            </a:endParaRPr>
          </a:p>
          <a:p>
            <a:pPr lvl="1" algn="just">
              <a:spcBef>
                <a:spcPct val="10000"/>
              </a:spcBef>
              <a:buClr>
                <a:srgbClr val="4477DE"/>
              </a:buClr>
              <a:buSzPct val="65000"/>
            </a:pPr>
            <a:r>
              <a:rPr lang="id-ID" sz="2900" kern="0" dirty="0">
                <a:solidFill>
                  <a:srgbClr val="000000"/>
                </a:solidFill>
                <a:latin typeface="Tahoma"/>
              </a:rPr>
              <a:t>“ada” atau </a:t>
            </a:r>
            <a:endParaRPr lang="en-US" sz="2900" kern="0" dirty="0">
              <a:solidFill>
                <a:srgbClr val="000000"/>
              </a:solidFill>
              <a:latin typeface="Tahoma"/>
            </a:endParaRPr>
          </a:p>
          <a:p>
            <a:pPr lvl="1" algn="just">
              <a:spcBef>
                <a:spcPct val="10000"/>
              </a:spcBef>
              <a:buClr>
                <a:srgbClr val="4477DE"/>
              </a:buClr>
              <a:buSzPct val="65000"/>
            </a:pPr>
            <a:r>
              <a:rPr lang="id-ID" sz="2900" kern="0" dirty="0">
                <a:solidFill>
                  <a:srgbClr val="000000"/>
                </a:solidFill>
                <a:latin typeface="Tahoma"/>
              </a:rPr>
              <a:t>“untuk beberapa” atau </a:t>
            </a:r>
            <a:endParaRPr lang="en-US" sz="2900" kern="0" dirty="0">
              <a:solidFill>
                <a:srgbClr val="000000"/>
              </a:solidFill>
              <a:latin typeface="Tahoma"/>
            </a:endParaRPr>
          </a:p>
          <a:p>
            <a:pPr lvl="1" algn="just">
              <a:spcBef>
                <a:spcPct val="10000"/>
              </a:spcBef>
              <a:buClr>
                <a:srgbClr val="4477DE"/>
              </a:buClr>
              <a:buSzPct val="65000"/>
            </a:pPr>
            <a:r>
              <a:rPr lang="id-ID" sz="2900" kern="0" dirty="0">
                <a:solidFill>
                  <a:srgbClr val="000000"/>
                </a:solidFill>
                <a:latin typeface="Tahoma"/>
              </a:rPr>
              <a:t>“untuk paling sedikit satu” </a:t>
            </a:r>
            <a:r>
              <a:rPr lang="en-US" sz="2900" kern="0" dirty="0" err="1">
                <a:solidFill>
                  <a:srgbClr val="000000"/>
                </a:solidFill>
                <a:latin typeface="Tahoma"/>
              </a:rPr>
              <a:t>atau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 </a:t>
            </a:r>
          </a:p>
          <a:p>
            <a:pPr lvl="1" algn="just">
              <a:spcBef>
                <a:spcPct val="10000"/>
              </a:spcBef>
              <a:buClr>
                <a:srgbClr val="4477DE"/>
              </a:buClr>
              <a:buSzPct val="65000"/>
            </a:pPr>
            <a:r>
              <a:rPr lang="en-US" sz="2900" kern="0" dirty="0">
                <a:solidFill>
                  <a:srgbClr val="000000"/>
                </a:solidFill>
                <a:latin typeface="Tahoma"/>
              </a:rPr>
              <a:t>“</a:t>
            </a:r>
            <a:r>
              <a:rPr lang="en-US" sz="2900" kern="0" dirty="0" err="1">
                <a:solidFill>
                  <a:srgbClr val="000000"/>
                </a:solidFill>
                <a:latin typeface="Tahoma"/>
              </a:rPr>
              <a:t>terdapat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”  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90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 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disebut kuantor khusus. </a:t>
            </a:r>
            <a:endParaRPr lang="en-US" sz="2900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endParaRPr lang="en-US" sz="2900" dirty="0">
              <a:solidFill>
                <a:srgbClr val="000000"/>
              </a:solidFill>
              <a:latin typeface="Tahoma"/>
            </a:endParaRPr>
          </a:p>
          <a:p>
            <a:pPr marL="0" indent="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900" kern="0" dirty="0" err="1">
                <a:solidFill>
                  <a:srgbClr val="000000"/>
                </a:solidFill>
                <a:latin typeface="Tahoma"/>
              </a:rPr>
              <a:t>Apabila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 f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(x) adalah fungsi pernyataan pada himpunan tertentu A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,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 maka (</a:t>
            </a:r>
            <a:r>
              <a:rPr lang="id-ID" sz="29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29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 A) 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(x) atau </a:t>
            </a:r>
            <a:r>
              <a:rPr lang="id-ID" sz="29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x! 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(x) atau </a:t>
            </a:r>
            <a:r>
              <a:rPr lang="id-ID" sz="29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(x) adalah suatu pernyataan yang dibaca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:</a:t>
            </a:r>
          </a:p>
          <a:p>
            <a:pPr lvl="1" algn="just">
              <a:spcBef>
                <a:spcPct val="10000"/>
              </a:spcBef>
              <a:buClr>
                <a:srgbClr val="4477DE"/>
              </a:buClr>
              <a:buSzPct val="65000"/>
            </a:pPr>
            <a:r>
              <a:rPr lang="id-ID" sz="2900" kern="0" dirty="0">
                <a:solidFill>
                  <a:srgbClr val="000000"/>
                </a:solidFill>
                <a:latin typeface="Tahoma"/>
              </a:rPr>
              <a:t> “Ada x elemen A, sedemikian hingga 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(x) merupakan pernyataan” atau </a:t>
            </a:r>
            <a:endParaRPr lang="en-US" sz="2900" kern="0" dirty="0">
              <a:solidFill>
                <a:srgbClr val="000000"/>
              </a:solidFill>
              <a:latin typeface="Tahoma"/>
            </a:endParaRPr>
          </a:p>
          <a:p>
            <a:pPr lvl="1" algn="just">
              <a:spcBef>
                <a:spcPct val="10000"/>
              </a:spcBef>
              <a:buClr>
                <a:srgbClr val="4477DE"/>
              </a:buClr>
              <a:buSzPct val="65000"/>
            </a:pPr>
            <a:r>
              <a:rPr lang="id-ID" sz="2900" kern="0" dirty="0">
                <a:solidFill>
                  <a:srgbClr val="000000"/>
                </a:solidFill>
                <a:latin typeface="Tahoma"/>
              </a:rPr>
              <a:t>“Untuk beberapa x, 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(x)”. </a:t>
            </a:r>
            <a:endParaRPr lang="en-US" sz="2900" kern="0" dirty="0">
              <a:solidFill>
                <a:srgbClr val="000000"/>
              </a:solidFill>
              <a:latin typeface="Tahoma"/>
            </a:endParaRPr>
          </a:p>
          <a:p>
            <a:pPr lvl="1" algn="just">
              <a:spcBef>
                <a:spcPct val="10000"/>
              </a:spcBef>
              <a:buClr>
                <a:srgbClr val="4477DE"/>
              </a:buClr>
              <a:buSzPct val="65000"/>
            </a:pPr>
            <a:r>
              <a:rPr lang="en-US" sz="2900" kern="0" dirty="0" err="1">
                <a:solidFill>
                  <a:srgbClr val="000000"/>
                </a:solidFill>
                <a:latin typeface="Tahoma"/>
              </a:rPr>
              <a:t>Untuk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900" kern="0" dirty="0" err="1">
                <a:solidFill>
                  <a:srgbClr val="000000"/>
                </a:solidFill>
                <a:latin typeface="Tahoma"/>
              </a:rPr>
              <a:t>simbol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29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!</a:t>
            </a:r>
            <a:r>
              <a:rPr lang="en-US" sz="29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id-ID" sz="2900" kern="0" dirty="0">
                <a:solidFill>
                  <a:srgbClr val="000000"/>
                </a:solidFill>
                <a:latin typeface="Tahoma"/>
              </a:rPr>
              <a:t>menyatakan “Ada hanya satu”.</a:t>
            </a:r>
            <a:endParaRPr lang="id-ID" sz="2900" i="1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2900" i="1" kern="0" dirty="0">
                <a:solidFill>
                  <a:srgbClr val="000000"/>
                </a:solidFill>
                <a:latin typeface="Tahoma"/>
              </a:rPr>
              <a:t>	</a:t>
            </a: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2400" i="1" kern="0" dirty="0">
                <a:solidFill>
                  <a:srgbClr val="000000"/>
                </a:solidFill>
                <a:latin typeface="Tahoma"/>
              </a:rPr>
              <a:t>	</a:t>
            </a:r>
            <a:endParaRPr lang="en-MY" sz="48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D56DACC-490F-4BD8-A422-BABC649DA92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517F81-B744-425F-8D2E-2AD986046DD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2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enski" pitchFamily="2" charset="0"/>
              </a:rPr>
              <a:t>Contoh</a:t>
            </a:r>
            <a:endParaRPr lang="en-MY" dirty="0">
              <a:latin typeface="Arenski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2000" kern="0" dirty="0">
                <a:solidFill>
                  <a:srgbClr val="000000"/>
                </a:solidFill>
                <a:latin typeface="Tahoma"/>
              </a:rPr>
              <a:t>1.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(x) = x adalah wanita</a:t>
            </a: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    f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(perwira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Polisi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) = Perwira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Polisi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adalah wanita</a:t>
            </a:r>
            <a:endParaRPr lang="en-US" sz="200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   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x!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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{perwira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Polisi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},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terdapat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perwira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Polisi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adalah wanita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 </a:t>
            </a:r>
          </a:p>
          <a:p>
            <a:pPr marL="268288" indent="-268288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	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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  <a:sym typeface="Wingdings" pitchFamily="2" charset="2"/>
              </a:rPr>
              <a:t>bernila</a:t>
            </a:r>
            <a:r>
              <a:rPr lang="en-US" sz="200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i 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Benar</a:t>
            </a: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endParaRPr lang="id-ID" sz="20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2. 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(x +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2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&lt; 5) pada A = {bilangan asli}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, 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</a:t>
            </a: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 marL="268288" indent="-268288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	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 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bernilai </a:t>
            </a:r>
            <a:r>
              <a:rPr lang="en-US" sz="2000" dirty="0" err="1">
                <a:solidFill>
                  <a:srgbClr val="000000"/>
                </a:solidFill>
                <a:latin typeface="Tahoma"/>
              </a:rPr>
              <a:t>Benar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.</a:t>
            </a: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endParaRPr lang="id-ID" sz="2000" kern="0" dirty="0">
              <a:solidFill>
                <a:srgbClr val="000000"/>
              </a:solidFill>
              <a:latin typeface="Tahoma"/>
              <a:sym typeface="Symbol" pitchFamily="18" charset="2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3. 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(x) = </a:t>
            </a:r>
            <a:r>
              <a:rPr lang="id-ID" sz="20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x (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-1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-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 x &gt; 1) pada A = {bilangan asli}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,   </a:t>
            </a:r>
          </a:p>
          <a:p>
            <a:pPr marL="268288" indent="-268288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	</a:t>
            </a:r>
            <a:r>
              <a:rPr lang="en-US" sz="2000" kern="0" dirty="0">
                <a:solidFill>
                  <a:srgbClr val="000000"/>
                </a:solidFill>
                <a:latin typeface="Tahoma"/>
                <a:sym typeface="Wingdings" pitchFamily="2" charset="2"/>
              </a:rPr>
              <a:t>  </a:t>
            </a:r>
            <a:r>
              <a:rPr lang="id-ID" sz="2000" kern="0" dirty="0">
                <a:solidFill>
                  <a:srgbClr val="000000"/>
                </a:solidFill>
                <a:latin typeface="Tahoma"/>
              </a:rPr>
              <a:t>bernilai salah.</a:t>
            </a:r>
            <a:endParaRPr lang="id-ID" sz="2000" dirty="0">
              <a:solidFill>
                <a:srgbClr val="000000"/>
              </a:solidFill>
              <a:latin typeface="Tahoma"/>
            </a:endParaRPr>
          </a:p>
          <a:p>
            <a:pPr marL="609600" indent="-609600" algn="just">
              <a:spcBef>
                <a:spcPct val="10000"/>
              </a:spcBef>
              <a:buClr>
                <a:srgbClr val="4477DE"/>
              </a:buClr>
              <a:buSzPct val="65000"/>
              <a:buNone/>
            </a:pPr>
            <a:endParaRPr lang="id-ID" sz="2000" dirty="0">
              <a:solidFill>
                <a:srgbClr val="000000"/>
              </a:solidFill>
              <a:latin typeface="Tahoma"/>
            </a:endParaRPr>
          </a:p>
          <a:p>
            <a:endParaRPr lang="en-MY" sz="4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9002F80-B3E5-41EC-924A-153C5E85C4B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38E988-0B0D-4EEB-B811-56B9938B999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1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 err="1"/>
              <a:t>Negasi</a:t>
            </a:r>
            <a:r>
              <a:rPr lang="en-MY" dirty="0"/>
              <a:t> </a:t>
            </a:r>
            <a:r>
              <a:rPr lang="en-MY" dirty="0" err="1"/>
              <a:t>Berkuantor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x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orang/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benda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/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objek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f(x)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pekerjaan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sifat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orang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benda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objek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hukum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pengingkaran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0" algn="just">
              <a:buClr>
                <a:srgbClr val="4477DE"/>
              </a:buClr>
              <a:buSzPct val="65000"/>
              <a:buFont typeface="Wingdings" pitchFamily="2" charset="2"/>
              <a:buChar char="q"/>
            </a:pPr>
            <a:r>
              <a:rPr lang="en-MY" sz="3200" kern="0" dirty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 [</a:t>
            </a:r>
            <a:r>
              <a:rPr lang="id-ID" sz="32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sz="3200" kern="0" dirty="0">
                <a:solidFill>
                  <a:srgbClr val="000000"/>
                </a:solidFill>
                <a:latin typeface="Tahoma"/>
              </a:rPr>
              <a:t>f(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x)] </a:t>
            </a:r>
            <a:r>
              <a:rPr lang="id-ID" sz="32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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32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MY" sz="3200" kern="0" dirty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(x)</a:t>
            </a:r>
            <a:endParaRPr lang="en-US" sz="3200" dirty="0">
              <a:solidFill>
                <a:srgbClr val="000000"/>
              </a:solidFill>
              <a:latin typeface="Tahoma"/>
            </a:endParaRPr>
          </a:p>
          <a:p>
            <a:pPr lvl="0" algn="just">
              <a:buClr>
                <a:srgbClr val="4477DE"/>
              </a:buClr>
              <a:buSzPct val="65000"/>
              <a:buFont typeface="Wingdings" pitchFamily="2" charset="2"/>
              <a:buChar char="q"/>
            </a:pPr>
            <a:r>
              <a:rPr lang="en-MY" sz="3200" kern="0" dirty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 [</a:t>
            </a:r>
            <a:r>
              <a:rPr lang="id-ID" sz="32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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US" sz="32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(x)</a:t>
            </a:r>
            <a:r>
              <a:rPr lang="en-US" sz="3200" dirty="0">
                <a:solidFill>
                  <a:srgbClr val="000000"/>
                </a:solidFill>
                <a:latin typeface="Tahoma"/>
              </a:rPr>
              <a:t>]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32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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id-ID" sz="3200" kern="0" dirty="0">
                <a:solidFill>
                  <a:srgbClr val="000000"/>
                </a:solidFill>
                <a:latin typeface="Tahoma"/>
                <a:sym typeface="Symbol" pitchFamily="18" charset="2"/>
              </a:rPr>
              <a:t>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x </a:t>
            </a:r>
            <a:r>
              <a:rPr lang="en-MY" sz="3200" kern="0" dirty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kern="0" dirty="0">
                <a:solidFill>
                  <a:srgbClr val="000000"/>
                </a:solidFill>
                <a:latin typeface="Tahoma"/>
              </a:rPr>
              <a:t>f</a:t>
            </a:r>
            <a:r>
              <a:rPr lang="id-ID" sz="3200" kern="0" dirty="0">
                <a:solidFill>
                  <a:srgbClr val="000000"/>
                </a:solidFill>
                <a:latin typeface="Tahoma"/>
              </a:rPr>
              <a:t>(x)</a:t>
            </a:r>
            <a:endParaRPr lang="en-MY" sz="60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66CA56C-7682-43D6-873F-52FF059C51C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ABB756-C2C0-4A67-BB9F-FFC8D5502B0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 err="1">
                <a:latin typeface="Arenski" pitchFamily="2" charset="0"/>
              </a:rPr>
              <a:t>Contoh</a:t>
            </a:r>
            <a:endParaRPr lang="en-MY" dirty="0">
              <a:latin typeface="Arenski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a. </a:t>
            </a:r>
            <a:r>
              <a:rPr lang="en-MY" sz="2400" dirty="0" err="1">
                <a:solidFill>
                  <a:srgbClr val="080808"/>
                </a:solidFill>
              </a:rPr>
              <a:t>Negasi</a:t>
            </a:r>
            <a:r>
              <a:rPr lang="en-MY" sz="2400" dirty="0">
                <a:solidFill>
                  <a:srgbClr val="080808"/>
                </a:solidFill>
              </a:rPr>
              <a:t> (</a:t>
            </a:r>
            <a:r>
              <a:rPr lang="en-MY" sz="2400" dirty="0" err="1">
                <a:solidFill>
                  <a:srgbClr val="080808"/>
                </a:solidFill>
              </a:rPr>
              <a:t>Ingkaran</a:t>
            </a:r>
            <a:r>
              <a:rPr lang="en-MY" sz="2400" dirty="0">
                <a:solidFill>
                  <a:srgbClr val="080808"/>
                </a:solidFill>
              </a:rPr>
              <a:t>) </a:t>
            </a:r>
            <a:r>
              <a:rPr lang="en-MY" sz="2400" dirty="0" err="1">
                <a:solidFill>
                  <a:srgbClr val="080808"/>
                </a:solidFill>
              </a:rPr>
              <a:t>dari</a:t>
            </a:r>
            <a:r>
              <a:rPr lang="en-MY" sz="2400" dirty="0">
                <a:solidFill>
                  <a:srgbClr val="080808"/>
                </a:solidFill>
              </a:rPr>
              <a:t>  </a:t>
            </a:r>
            <a:r>
              <a:rPr lang="en-MY" sz="2400" dirty="0" err="1">
                <a:solidFill>
                  <a:srgbClr val="080808"/>
                </a:solidFill>
              </a:rPr>
              <a:t>pernyataan</a:t>
            </a:r>
            <a:r>
              <a:rPr lang="en-MY" sz="2400" dirty="0">
                <a:solidFill>
                  <a:srgbClr val="080808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“</a:t>
            </a:r>
            <a:r>
              <a:rPr lang="en-MY" sz="2400" dirty="0" err="1">
                <a:solidFill>
                  <a:srgbClr val="080808"/>
                </a:solidFill>
              </a:rPr>
              <a:t>Semua</a:t>
            </a:r>
            <a:r>
              <a:rPr lang="en-MY" sz="2400" dirty="0">
                <a:solidFill>
                  <a:srgbClr val="080808"/>
                </a:solidFill>
              </a:rPr>
              <a:t> orang </a:t>
            </a:r>
            <a:r>
              <a:rPr lang="en-MY" sz="2400" dirty="0" err="1">
                <a:solidFill>
                  <a:srgbClr val="080808"/>
                </a:solidFill>
              </a:rPr>
              <a:t>berkaki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dua</a:t>
            </a:r>
            <a:r>
              <a:rPr lang="en-MY" sz="2400" dirty="0">
                <a:solidFill>
                  <a:srgbClr val="080808"/>
                </a:solidFill>
              </a:rPr>
              <a:t>“  </a:t>
            </a:r>
            <a:br>
              <a:rPr lang="en-MY" sz="2400" dirty="0">
                <a:solidFill>
                  <a:srgbClr val="080808"/>
                </a:solidFill>
              </a:rPr>
            </a:br>
            <a:r>
              <a:rPr lang="en-MY" sz="2400" dirty="0" err="1">
                <a:solidFill>
                  <a:srgbClr val="080808"/>
                </a:solidFill>
              </a:rPr>
              <a:t>adalah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“ Ada orang </a:t>
            </a:r>
            <a:r>
              <a:rPr lang="en-MY" sz="2400" dirty="0" err="1">
                <a:solidFill>
                  <a:srgbClr val="080808"/>
                </a:solidFill>
              </a:rPr>
              <a:t>tidak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berkaki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dua</a:t>
            </a:r>
            <a:r>
              <a:rPr lang="en-MY" sz="2400" dirty="0">
                <a:solidFill>
                  <a:srgbClr val="080808"/>
                </a:solidFill>
              </a:rPr>
              <a:t>   ”</a:t>
            </a:r>
            <a:br>
              <a:rPr lang="en-MY" sz="2400" dirty="0">
                <a:solidFill>
                  <a:srgbClr val="080808"/>
                </a:solidFill>
              </a:rPr>
            </a:br>
            <a:r>
              <a:rPr lang="en-MY" sz="2400" dirty="0">
                <a:solidFill>
                  <a:srgbClr val="080808"/>
                </a:solidFill>
              </a:rPr>
              <a:t>	      </a:t>
            </a:r>
          </a:p>
          <a:p>
            <a:pPr marL="0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b. </a:t>
            </a:r>
            <a:r>
              <a:rPr lang="en-MY" sz="2400" dirty="0" err="1">
                <a:solidFill>
                  <a:srgbClr val="080808"/>
                </a:solidFill>
              </a:rPr>
              <a:t>Negasi</a:t>
            </a:r>
            <a:r>
              <a:rPr lang="en-MY" sz="2400" dirty="0">
                <a:solidFill>
                  <a:srgbClr val="080808"/>
                </a:solidFill>
              </a:rPr>
              <a:t> (</a:t>
            </a:r>
            <a:r>
              <a:rPr lang="en-MY" sz="2400" dirty="0" err="1">
                <a:solidFill>
                  <a:srgbClr val="080808"/>
                </a:solidFill>
              </a:rPr>
              <a:t>Ingkaran</a:t>
            </a:r>
            <a:r>
              <a:rPr lang="en-MY" sz="2400" dirty="0">
                <a:solidFill>
                  <a:srgbClr val="080808"/>
                </a:solidFill>
              </a:rPr>
              <a:t>) </a:t>
            </a:r>
            <a:r>
              <a:rPr lang="en-MY" sz="2400" dirty="0" err="1">
                <a:solidFill>
                  <a:srgbClr val="080808"/>
                </a:solidFill>
              </a:rPr>
              <a:t>dari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pernyataan</a:t>
            </a:r>
            <a:r>
              <a:rPr lang="en-MY" sz="2400" dirty="0">
                <a:solidFill>
                  <a:srgbClr val="080808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“ Ada </a:t>
            </a:r>
            <a:r>
              <a:rPr lang="en-MY" sz="2400" dirty="0" err="1">
                <a:solidFill>
                  <a:srgbClr val="080808"/>
                </a:solidFill>
              </a:rPr>
              <a:t>siswa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sedang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berkelahi</a:t>
            </a:r>
            <a:r>
              <a:rPr lang="en-MY" sz="2400" dirty="0">
                <a:solidFill>
                  <a:srgbClr val="080808"/>
                </a:solidFill>
              </a:rPr>
              <a:t> “</a:t>
            </a:r>
            <a:br>
              <a:rPr lang="en-MY" sz="2400" dirty="0">
                <a:solidFill>
                  <a:srgbClr val="080808"/>
                </a:solidFill>
              </a:rPr>
            </a:br>
            <a:r>
              <a:rPr lang="en-MY" sz="2400" dirty="0" err="1">
                <a:solidFill>
                  <a:srgbClr val="080808"/>
                </a:solidFill>
              </a:rPr>
              <a:t>adalah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MY" sz="2400" dirty="0">
                <a:solidFill>
                  <a:srgbClr val="080808"/>
                </a:solidFill>
              </a:rPr>
              <a:t>“ </a:t>
            </a:r>
            <a:r>
              <a:rPr lang="en-MY" sz="2400" dirty="0" err="1">
                <a:solidFill>
                  <a:srgbClr val="080808"/>
                </a:solidFill>
              </a:rPr>
              <a:t>Semua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siswa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tidak</a:t>
            </a:r>
            <a:r>
              <a:rPr lang="en-MY" sz="2400" dirty="0">
                <a:solidFill>
                  <a:srgbClr val="080808"/>
                </a:solidFill>
              </a:rPr>
              <a:t> </a:t>
            </a:r>
            <a:r>
              <a:rPr lang="en-MY" sz="2400" dirty="0" err="1">
                <a:solidFill>
                  <a:srgbClr val="080808"/>
                </a:solidFill>
              </a:rPr>
              <a:t>berkelahi</a:t>
            </a:r>
            <a:r>
              <a:rPr lang="en-MY" sz="2400" dirty="0">
                <a:solidFill>
                  <a:srgbClr val="080808"/>
                </a:solidFill>
              </a:rPr>
              <a:t> “                                                   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D7F85EE-2847-4B51-94AE-CECEE726534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8CF3D1-A09F-47FA-BCB8-8A15A71F9B51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0512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Words>3420</Words>
  <Application>Microsoft Office PowerPoint</Application>
  <PresentationFormat>Widescreen</PresentationFormat>
  <Paragraphs>567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Arenski</vt:lpstr>
      <vt:lpstr>Arial</vt:lpstr>
      <vt:lpstr>Arial Black</vt:lpstr>
      <vt:lpstr>Calibri</vt:lpstr>
      <vt:lpstr>Comic Sans MS</vt:lpstr>
      <vt:lpstr>Gill Sans MT</vt:lpstr>
      <vt:lpstr>Lucida Sans Unicode</vt:lpstr>
      <vt:lpstr>Signika</vt:lpstr>
      <vt:lpstr>Symbol</vt:lpstr>
      <vt:lpstr>Tahoma</vt:lpstr>
      <vt:lpstr>Times New Roman</vt:lpstr>
      <vt:lpstr>Wingdings</vt:lpstr>
      <vt:lpstr>1_Custom Design</vt:lpstr>
      <vt:lpstr>Pertemuan ke_4 KALIMAT BERKUANTOR DAN METODE INFERENS</vt:lpstr>
      <vt:lpstr>PowerPoint Presentation</vt:lpstr>
      <vt:lpstr>KUANTOR</vt:lpstr>
      <vt:lpstr>Kuantor Umum (Kuantor Universal)</vt:lpstr>
      <vt:lpstr>Contoh </vt:lpstr>
      <vt:lpstr>Kuantor Khusus (Kuantor Eksistensial)</vt:lpstr>
      <vt:lpstr>Contoh</vt:lpstr>
      <vt:lpstr>Negasi Berkuantor</vt:lpstr>
      <vt:lpstr>Contoh</vt:lpstr>
      <vt:lpstr>Contoh</vt:lpstr>
      <vt:lpstr>PowerPoint Presentation</vt:lpstr>
      <vt:lpstr>PowerPoint Presentation</vt:lpstr>
      <vt:lpstr>PowerPoint Presentation</vt:lpstr>
      <vt:lpstr>Fungsi Proposisi Lebih dari Satu Variabel</vt:lpstr>
      <vt:lpstr>Soal-soal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Contoh:1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105</cp:revision>
  <dcterms:created xsi:type="dcterms:W3CDTF">2020-07-23T01:18:59Z</dcterms:created>
  <dcterms:modified xsi:type="dcterms:W3CDTF">2022-02-28T08:32:15Z</dcterms:modified>
</cp:coreProperties>
</file>