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3"/>
  </p:notesMasterIdLst>
  <p:sldIdLst>
    <p:sldId id="257" r:id="rId2"/>
    <p:sldId id="289" r:id="rId3"/>
    <p:sldId id="364" r:id="rId4"/>
    <p:sldId id="370" r:id="rId5"/>
    <p:sldId id="366" r:id="rId6"/>
    <p:sldId id="368" r:id="rId7"/>
    <p:sldId id="372" r:id="rId8"/>
    <p:sldId id="374" r:id="rId9"/>
    <p:sldId id="376" r:id="rId10"/>
    <p:sldId id="378" r:id="rId11"/>
    <p:sldId id="380" r:id="rId12"/>
    <p:sldId id="384" r:id="rId13"/>
    <p:sldId id="386" r:id="rId14"/>
    <p:sldId id="388" r:id="rId15"/>
    <p:sldId id="390" r:id="rId16"/>
    <p:sldId id="392" r:id="rId17"/>
    <p:sldId id="394" r:id="rId18"/>
    <p:sldId id="396" r:id="rId19"/>
    <p:sldId id="398" r:id="rId20"/>
    <p:sldId id="400" r:id="rId21"/>
    <p:sldId id="44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1" autoAdjust="0"/>
    <p:restoredTop sz="94649" autoAdjust="0"/>
  </p:normalViewPr>
  <p:slideViewPr>
    <p:cSldViewPr snapToGrid="0">
      <p:cViewPr varScale="1">
        <p:scale>
          <a:sx n="59" d="100"/>
          <a:sy n="59" d="100"/>
        </p:scale>
        <p:origin x="72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pPr/>
              <a:t>28/02/2022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12192000" cy="224631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0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4991099"/>
            <a:ext cx="4778189" cy="709221"/>
          </a:xfrm>
        </p:spPr>
        <p:txBody>
          <a:bodyPr>
            <a:normAutofit/>
          </a:bodyPr>
          <a:lstStyle/>
          <a:p>
            <a:r>
              <a:rPr lang="en-ID" sz="1600" dirty="0"/>
              <a:t>Tim </a:t>
            </a:r>
            <a:r>
              <a:rPr lang="en-ID" sz="1600" dirty="0" err="1"/>
              <a:t>pengampu</a:t>
            </a:r>
            <a:endParaRPr lang="en-ID" sz="1600" dirty="0"/>
          </a:p>
          <a:p>
            <a:r>
              <a:rPr lang="en-ID" sz="1600" dirty="0"/>
              <a:t>2022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1326" y="1979112"/>
            <a:ext cx="9521439" cy="2326188"/>
          </a:xfrm>
        </p:spPr>
        <p:txBody>
          <a:bodyPr>
            <a:normAutofit/>
          </a:bodyPr>
          <a:lstStyle/>
          <a:p>
            <a:pPr algn="ctr"/>
            <a:r>
              <a:rPr lang="en-US" altLang="id-ID" sz="4000" dirty="0" err="1">
                <a:latin typeface="Comic Sans MS" pitchFamily="66" charset="0"/>
              </a:rPr>
              <a:t>Pertemuan</a:t>
            </a:r>
            <a:r>
              <a:rPr lang="en-US" altLang="id-ID" sz="4000" dirty="0">
                <a:latin typeface="Comic Sans MS" pitchFamily="66" charset="0"/>
              </a:rPr>
              <a:t> </a:t>
            </a:r>
            <a:r>
              <a:rPr lang="en-US" altLang="id-ID" sz="4000" err="1">
                <a:latin typeface="Comic Sans MS" pitchFamily="66" charset="0"/>
              </a:rPr>
              <a:t>ke</a:t>
            </a:r>
            <a:r>
              <a:rPr lang="en-US" altLang="id-ID" sz="4000">
                <a:latin typeface="Comic Sans MS" pitchFamily="66" charset="0"/>
              </a:rPr>
              <a:t>_5</a:t>
            </a:r>
            <a:br>
              <a:rPr lang="en-US" altLang="id-ID" sz="4000" dirty="0">
                <a:latin typeface="Comic Sans MS" pitchFamily="66" charset="0"/>
              </a:rPr>
            </a:br>
            <a:r>
              <a:rPr lang="en-US" altLang="id-ID" sz="4000" dirty="0">
                <a:latin typeface="Comic Sans MS" pitchFamily="66" charset="0"/>
              </a:rPr>
              <a:t>LOGIKA ENTAILMENT</a:t>
            </a:r>
            <a:endParaRPr lang="en-ID" sz="4000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179496" y="665384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412" y="827556"/>
            <a:ext cx="88639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i="1" dirty="0"/>
              <a:t>	</a:t>
            </a:r>
            <a:r>
              <a:rPr lang="en-US" sz="3200" i="1" dirty="0" err="1"/>
              <a:t>apakah</a:t>
            </a:r>
            <a:r>
              <a:rPr lang="en-US" sz="3200" i="1" dirty="0"/>
              <a:t> </a:t>
            </a:r>
            <a:r>
              <a:rPr lang="en-US" sz="3200" i="1" dirty="0" err="1"/>
              <a:t>Premis</a:t>
            </a:r>
            <a:r>
              <a:rPr lang="en-US" sz="3200" dirty="0"/>
              <a:t> </a:t>
            </a:r>
            <a:r>
              <a:rPr lang="en-US" sz="3200" i="1" dirty="0"/>
              <a:t>p Logical Entailment </a:t>
            </a:r>
          </a:p>
          <a:p>
            <a:pPr algn="just"/>
            <a:r>
              <a:rPr lang="en-US" sz="3200" i="1" dirty="0"/>
              <a:t>	</a:t>
            </a:r>
            <a:r>
              <a:rPr lang="en-US" sz="3200" dirty="0"/>
              <a:t>(</a:t>
            </a:r>
            <a:r>
              <a:rPr lang="en-US" sz="3200" i="1" dirty="0"/>
              <a:t>p </a:t>
            </a:r>
            <a:r>
              <a:rPr lang="en-US" sz="3200" i="1" dirty="0">
                <a:sym typeface="Symbol"/>
              </a:rPr>
              <a:t> q) </a:t>
            </a:r>
            <a:r>
              <a:rPr lang="en-US" sz="3200" i="1" dirty="0" err="1">
                <a:sym typeface="Symbol"/>
              </a:rPr>
              <a:t>atau</a:t>
            </a:r>
            <a:r>
              <a:rPr lang="en-US" sz="3200" i="1" dirty="0">
                <a:sym typeface="Symbol"/>
              </a:rPr>
              <a:t> {p} | = (p  q)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24100" y="1940492"/>
          <a:ext cx="1571636" cy="259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10116" y="1785926"/>
            <a:ext cx="5357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i="1" dirty="0" err="1"/>
              <a:t>Untuk</a:t>
            </a:r>
            <a:r>
              <a:rPr lang="en-US" sz="3200" i="1" dirty="0"/>
              <a:t> </a:t>
            </a:r>
            <a:r>
              <a:rPr lang="en-US" sz="3200" i="1" dirty="0" err="1"/>
              <a:t>Premis</a:t>
            </a:r>
            <a:r>
              <a:rPr lang="en-US" sz="3200" dirty="0"/>
              <a:t> </a:t>
            </a:r>
            <a:r>
              <a:rPr lang="en-US" sz="3200" i="1" dirty="0"/>
              <a:t>p </a:t>
            </a:r>
            <a:r>
              <a:rPr lang="en-US" sz="3200" i="1" dirty="0" err="1"/>
              <a:t>coret</a:t>
            </a:r>
            <a:r>
              <a:rPr lang="en-US" sz="3200" i="1" dirty="0"/>
              <a:t> </a:t>
            </a:r>
            <a:r>
              <a:rPr lang="en-US" sz="3200" i="1" dirty="0" err="1"/>
              <a:t>interpretasi</a:t>
            </a:r>
            <a:r>
              <a:rPr lang="en-US" sz="3200" i="1" dirty="0"/>
              <a:t> yang </a:t>
            </a:r>
            <a:r>
              <a:rPr lang="en-US" sz="3200" i="1" dirty="0" err="1"/>
              <a:t>bernilai</a:t>
            </a:r>
            <a:r>
              <a:rPr lang="en-US" sz="3200" i="1" dirty="0"/>
              <a:t> S,  </a:t>
            </a:r>
            <a:r>
              <a:rPr lang="en-US" sz="3200" i="1" dirty="0" err="1"/>
              <a:t>yaitu</a:t>
            </a:r>
            <a:r>
              <a:rPr lang="en-US" sz="3200" i="1" dirty="0"/>
              <a:t> </a:t>
            </a:r>
            <a:r>
              <a:rPr lang="en-US" sz="3200" i="1" dirty="0" err="1"/>
              <a:t>interpretasi</a:t>
            </a:r>
            <a:r>
              <a:rPr lang="en-US" sz="3200" i="1" dirty="0"/>
              <a:t> </a:t>
            </a:r>
            <a:r>
              <a:rPr lang="en-US" sz="3200" i="1" dirty="0" err="1"/>
              <a:t>ke</a:t>
            </a:r>
            <a:r>
              <a:rPr lang="en-US" sz="3200" i="1" dirty="0"/>
              <a:t> 3 </a:t>
            </a:r>
            <a:r>
              <a:rPr lang="en-US" sz="3200" i="1" dirty="0" err="1"/>
              <a:t>dan</a:t>
            </a:r>
            <a:r>
              <a:rPr lang="en-US" sz="3200" i="1" dirty="0"/>
              <a:t> </a:t>
            </a:r>
            <a:r>
              <a:rPr lang="en-US" sz="3200" i="1" dirty="0" err="1"/>
              <a:t>ke</a:t>
            </a:r>
            <a:r>
              <a:rPr lang="en-US" sz="3200" i="1" dirty="0"/>
              <a:t> 4</a:t>
            </a:r>
            <a:r>
              <a:rPr lang="en-US" sz="3200" i="1" dirty="0">
                <a:sym typeface="Symbol"/>
              </a:rPr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67174" y="1928802"/>
          <a:ext cx="54767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83731" y="3568205"/>
            <a:ext cx="53578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(</a:t>
            </a:r>
            <a:r>
              <a:rPr lang="en-US" sz="3200" i="1" dirty="0"/>
              <a:t>p </a:t>
            </a:r>
            <a:r>
              <a:rPr lang="en-US" sz="3200" i="1" dirty="0">
                <a:sym typeface="Symbol"/>
              </a:rPr>
              <a:t> q) </a:t>
            </a:r>
            <a:r>
              <a:rPr lang="en-US" sz="3200" i="1" dirty="0" err="1">
                <a:sym typeface="Symbol"/>
              </a:rPr>
              <a:t>bernilai</a:t>
            </a:r>
            <a:r>
              <a:rPr lang="en-US" sz="3200" i="1" dirty="0">
                <a:sym typeface="Symbol"/>
              </a:rPr>
              <a:t> B </a:t>
            </a:r>
            <a:r>
              <a:rPr lang="en-US" sz="3200" i="1" dirty="0" err="1">
                <a:sym typeface="Symbol"/>
              </a:rPr>
              <a:t>jika</a:t>
            </a:r>
            <a:r>
              <a:rPr lang="en-US" sz="3200" i="1" dirty="0">
                <a:sym typeface="Symbol"/>
              </a:rPr>
              <a:t> </a:t>
            </a:r>
            <a:r>
              <a:rPr lang="en-US" sz="3200" i="1" dirty="0" err="1"/>
              <a:t>Premis</a:t>
            </a:r>
            <a:r>
              <a:rPr lang="en-US" sz="3200" dirty="0"/>
              <a:t> </a:t>
            </a:r>
            <a:r>
              <a:rPr lang="en-US" sz="3200" i="1" dirty="0"/>
              <a:t>p </a:t>
            </a:r>
            <a:r>
              <a:rPr lang="en-US" sz="3200" i="1" dirty="0" err="1"/>
              <a:t>bernilai</a:t>
            </a:r>
            <a:r>
              <a:rPr lang="en-US" sz="3200" i="1" dirty="0"/>
              <a:t> B </a:t>
            </a:r>
            <a:r>
              <a:rPr lang="en-US" sz="3200" i="1" dirty="0" err="1"/>
              <a:t>dan</a:t>
            </a:r>
            <a:r>
              <a:rPr lang="en-US" sz="3200" i="1" dirty="0"/>
              <a:t> </a:t>
            </a:r>
            <a:r>
              <a:rPr lang="en-US" sz="3200" i="1" dirty="0" err="1"/>
              <a:t>premis</a:t>
            </a:r>
            <a:r>
              <a:rPr lang="en-US" sz="3200" i="1" dirty="0"/>
              <a:t> q </a:t>
            </a:r>
            <a:r>
              <a:rPr lang="en-US" sz="3200" i="1" dirty="0" err="1"/>
              <a:t>jika</a:t>
            </a:r>
            <a:r>
              <a:rPr lang="en-US" sz="3200" i="1" dirty="0"/>
              <a:t> </a:t>
            </a:r>
            <a:r>
              <a:rPr lang="en-US" sz="3200" i="1" dirty="0" err="1"/>
              <a:t>ada</a:t>
            </a:r>
            <a:r>
              <a:rPr lang="en-US" sz="3200" i="1" dirty="0"/>
              <a:t> </a:t>
            </a:r>
            <a:r>
              <a:rPr lang="en-US" sz="3200" i="1" dirty="0" err="1"/>
              <a:t>bisa</a:t>
            </a:r>
            <a:r>
              <a:rPr lang="en-US" sz="3200" i="1" dirty="0"/>
              <a:t> </a:t>
            </a:r>
            <a:r>
              <a:rPr lang="en-US" sz="3200" i="1" dirty="0" err="1"/>
              <a:t>bernilai</a:t>
            </a:r>
            <a:r>
              <a:rPr lang="en-US" sz="3200" i="1" dirty="0"/>
              <a:t> B </a:t>
            </a:r>
            <a:r>
              <a:rPr lang="en-US" sz="3200" i="1" dirty="0" err="1"/>
              <a:t>ataupun</a:t>
            </a:r>
            <a:r>
              <a:rPr lang="en-US" sz="3200" i="1" dirty="0"/>
              <a:t> S </a:t>
            </a:r>
            <a:r>
              <a:rPr lang="en-US" sz="3200" i="1" dirty="0" err="1"/>
              <a:t>tidak</a:t>
            </a:r>
            <a:r>
              <a:rPr lang="en-US" sz="3200" i="1" dirty="0"/>
              <a:t> </a:t>
            </a:r>
            <a:r>
              <a:rPr lang="en-US" sz="3200" i="1" dirty="0" err="1"/>
              <a:t>pengaruh</a:t>
            </a:r>
            <a:r>
              <a:rPr lang="en-US" sz="3200" i="1" dirty="0">
                <a:sym typeface="Symbol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95539" y="5861958"/>
            <a:ext cx="7593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i="1" dirty="0" err="1">
                <a:sym typeface="Symbol"/>
              </a:rPr>
              <a:t>Jadi</a:t>
            </a:r>
            <a:r>
              <a:rPr lang="en-US" sz="3200" i="1" dirty="0">
                <a:sym typeface="Symbol"/>
              </a:rPr>
              <a:t> {p} | = (p  q)</a:t>
            </a: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EB1C861A-F15D-442F-94D9-B272F6A856F0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129AFC8-7299-43E7-9C4D-1BA8B0D0E230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4598" y="781953"/>
            <a:ext cx="96530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i="1" dirty="0"/>
              <a:t>	</a:t>
            </a:r>
            <a:r>
              <a:rPr lang="en-US" sz="2800" i="1" dirty="0" err="1"/>
              <a:t>apakah</a:t>
            </a:r>
            <a:r>
              <a:rPr lang="en-US" sz="2800" i="1" dirty="0"/>
              <a:t> </a:t>
            </a:r>
            <a:r>
              <a:rPr lang="en-US" sz="2800" i="1" dirty="0" err="1"/>
              <a:t>Premis</a:t>
            </a:r>
            <a:r>
              <a:rPr lang="en-US" sz="2800" dirty="0"/>
              <a:t> </a:t>
            </a:r>
            <a:r>
              <a:rPr lang="en-US" sz="2800" i="1" dirty="0"/>
              <a:t>p Logical Entailment </a:t>
            </a:r>
          </a:p>
          <a:p>
            <a:pPr algn="just"/>
            <a:r>
              <a:rPr lang="en-US" sz="2800" i="1" dirty="0"/>
              <a:t>	</a:t>
            </a:r>
            <a:r>
              <a:rPr lang="en-US" sz="2800" dirty="0"/>
              <a:t>(</a:t>
            </a:r>
            <a:r>
              <a:rPr lang="en-US" sz="2800" i="1" dirty="0"/>
              <a:t>p </a:t>
            </a:r>
            <a:r>
              <a:rPr lang="en-US" sz="2800" i="1" dirty="0">
                <a:sym typeface="Symbol"/>
              </a:rPr>
              <a:t> q) </a:t>
            </a:r>
            <a:r>
              <a:rPr lang="en-US" sz="2800" i="1" dirty="0" err="1">
                <a:sym typeface="Symbol"/>
              </a:rPr>
              <a:t>atau</a:t>
            </a:r>
            <a:r>
              <a:rPr lang="en-US" sz="2800" i="1" dirty="0">
                <a:sym typeface="Symbol"/>
              </a:rPr>
              <a:t> {p} | = (p  q)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24100" y="1797616"/>
          <a:ext cx="1571636" cy="259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10116" y="1714488"/>
            <a:ext cx="5357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i="1" dirty="0" err="1"/>
              <a:t>Untuk</a:t>
            </a:r>
            <a:r>
              <a:rPr lang="en-US" sz="3200" i="1" dirty="0"/>
              <a:t> </a:t>
            </a:r>
            <a:r>
              <a:rPr lang="en-US" sz="3200" i="1" dirty="0" err="1"/>
              <a:t>Premis</a:t>
            </a:r>
            <a:r>
              <a:rPr lang="en-US" sz="3200" dirty="0"/>
              <a:t> </a:t>
            </a:r>
            <a:r>
              <a:rPr lang="en-US" sz="3200" i="1" dirty="0"/>
              <a:t>p </a:t>
            </a:r>
            <a:r>
              <a:rPr lang="en-US" sz="3200" i="1" dirty="0" err="1"/>
              <a:t>coret</a:t>
            </a:r>
            <a:r>
              <a:rPr lang="en-US" sz="3200" i="1" dirty="0"/>
              <a:t> </a:t>
            </a:r>
            <a:r>
              <a:rPr lang="en-US" sz="3200" i="1" dirty="0" err="1"/>
              <a:t>interpretasi</a:t>
            </a:r>
            <a:r>
              <a:rPr lang="en-US" sz="3200" i="1" dirty="0"/>
              <a:t> yang </a:t>
            </a:r>
            <a:r>
              <a:rPr lang="en-US" sz="3200" i="1" dirty="0" err="1"/>
              <a:t>bernilai</a:t>
            </a:r>
            <a:r>
              <a:rPr lang="en-US" sz="3200" i="1" dirty="0"/>
              <a:t> S,  </a:t>
            </a:r>
            <a:r>
              <a:rPr lang="en-US" sz="3200" i="1" dirty="0" err="1"/>
              <a:t>yaitu</a:t>
            </a:r>
            <a:r>
              <a:rPr lang="en-US" sz="3200" i="1" dirty="0"/>
              <a:t> </a:t>
            </a:r>
            <a:r>
              <a:rPr lang="en-US" sz="3200" i="1" dirty="0" err="1"/>
              <a:t>interpretasi</a:t>
            </a:r>
            <a:r>
              <a:rPr lang="en-US" sz="3200" i="1" dirty="0"/>
              <a:t> </a:t>
            </a:r>
            <a:r>
              <a:rPr lang="en-US" sz="3200" i="1" dirty="0" err="1"/>
              <a:t>ke</a:t>
            </a:r>
            <a:r>
              <a:rPr lang="en-US" sz="3200" i="1" dirty="0"/>
              <a:t> 3 </a:t>
            </a:r>
            <a:r>
              <a:rPr lang="en-US" sz="3200" i="1" dirty="0" err="1"/>
              <a:t>dan</a:t>
            </a:r>
            <a:r>
              <a:rPr lang="en-US" sz="3200" i="1" dirty="0"/>
              <a:t> </a:t>
            </a:r>
            <a:r>
              <a:rPr lang="en-US" sz="3200" i="1" dirty="0" err="1"/>
              <a:t>ke</a:t>
            </a:r>
            <a:r>
              <a:rPr lang="en-US" sz="3200" i="1" dirty="0"/>
              <a:t> 4</a:t>
            </a:r>
            <a:r>
              <a:rPr lang="en-US" sz="3200" i="1" dirty="0">
                <a:sym typeface="Symbol"/>
              </a:rPr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67174" y="1785926"/>
          <a:ext cx="54767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810117" y="3429001"/>
            <a:ext cx="53578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(</a:t>
            </a:r>
            <a:r>
              <a:rPr lang="en-US" sz="3200" i="1" dirty="0"/>
              <a:t>p </a:t>
            </a:r>
            <a:r>
              <a:rPr lang="en-US" sz="3200" i="1" dirty="0">
                <a:sym typeface="Symbol"/>
              </a:rPr>
              <a:t> q) </a:t>
            </a:r>
            <a:r>
              <a:rPr lang="en-US" sz="3200" i="1" dirty="0" err="1">
                <a:sym typeface="Symbol"/>
              </a:rPr>
              <a:t>bernilai</a:t>
            </a:r>
            <a:r>
              <a:rPr lang="en-US" sz="3200" i="1" dirty="0">
                <a:sym typeface="Symbol"/>
              </a:rPr>
              <a:t> B, </a:t>
            </a:r>
            <a:r>
              <a:rPr lang="en-US" sz="3200" i="1" dirty="0" err="1">
                <a:sym typeface="Symbol"/>
              </a:rPr>
              <a:t>jika</a:t>
            </a:r>
            <a:r>
              <a:rPr lang="en-US" sz="3200" i="1" dirty="0">
                <a:sym typeface="Symbol"/>
              </a:rPr>
              <a:t> </a:t>
            </a:r>
            <a:r>
              <a:rPr lang="en-US" sz="3200" i="1" dirty="0" err="1"/>
              <a:t>Premis</a:t>
            </a:r>
            <a:r>
              <a:rPr lang="en-US" sz="3200" dirty="0"/>
              <a:t> </a:t>
            </a:r>
            <a:r>
              <a:rPr lang="en-US" sz="3200" i="1" dirty="0"/>
              <a:t>p </a:t>
            </a:r>
            <a:r>
              <a:rPr lang="en-US" sz="3200" i="1" dirty="0" err="1"/>
              <a:t>bernilai</a:t>
            </a:r>
            <a:r>
              <a:rPr lang="en-US" sz="3200" i="1" dirty="0"/>
              <a:t> B </a:t>
            </a:r>
            <a:r>
              <a:rPr lang="en-US" sz="3200" i="1" dirty="0" err="1"/>
              <a:t>dan</a:t>
            </a:r>
            <a:r>
              <a:rPr lang="en-US" sz="3200" i="1" dirty="0"/>
              <a:t> </a:t>
            </a:r>
            <a:r>
              <a:rPr lang="en-US" sz="3200" i="1" dirty="0" err="1"/>
              <a:t>premis</a:t>
            </a:r>
            <a:r>
              <a:rPr lang="en-US" sz="3200" i="1" dirty="0"/>
              <a:t> q </a:t>
            </a:r>
            <a:r>
              <a:rPr lang="en-US" sz="3200" i="1" dirty="0" err="1"/>
              <a:t>juga</a:t>
            </a:r>
            <a:r>
              <a:rPr lang="en-US" sz="3200" i="1" dirty="0"/>
              <a:t> </a:t>
            </a:r>
            <a:r>
              <a:rPr lang="en-US" sz="3200" i="1" dirty="0" err="1"/>
              <a:t>bernilai</a:t>
            </a:r>
            <a:r>
              <a:rPr lang="en-US" sz="3200" i="1" dirty="0"/>
              <a:t> B, </a:t>
            </a:r>
            <a:r>
              <a:rPr lang="en-US" sz="3200" i="1" dirty="0" err="1"/>
              <a:t>tetapi</a:t>
            </a:r>
            <a:r>
              <a:rPr lang="en-US" sz="3200" i="1" dirty="0"/>
              <a:t> </a:t>
            </a:r>
            <a:r>
              <a:rPr lang="en-US" sz="3200" i="1" dirty="0" err="1"/>
              <a:t>pada</a:t>
            </a:r>
            <a:r>
              <a:rPr lang="en-US" sz="3200" i="1" dirty="0"/>
              <a:t> </a:t>
            </a:r>
            <a:r>
              <a:rPr lang="en-US" sz="3200" i="1" dirty="0" err="1"/>
              <a:t>baris</a:t>
            </a:r>
            <a:r>
              <a:rPr lang="en-US" sz="3200" i="1" dirty="0"/>
              <a:t> 2 </a:t>
            </a:r>
            <a:r>
              <a:rPr lang="en-US" sz="3200" i="1" dirty="0" err="1"/>
              <a:t>premis</a:t>
            </a:r>
            <a:r>
              <a:rPr lang="en-US" sz="3200" i="1" dirty="0"/>
              <a:t> q </a:t>
            </a:r>
            <a:r>
              <a:rPr lang="en-US" sz="3200" i="1" dirty="0" err="1"/>
              <a:t>bernilai</a:t>
            </a:r>
            <a:r>
              <a:rPr lang="en-US" sz="3200" i="1" dirty="0"/>
              <a:t> S, </a:t>
            </a:r>
            <a:r>
              <a:rPr lang="en-US" sz="3200" i="1" dirty="0" err="1"/>
              <a:t>maka</a:t>
            </a:r>
            <a:r>
              <a:rPr lang="en-US" sz="3200" i="1" dirty="0"/>
              <a:t> </a:t>
            </a:r>
            <a:r>
              <a:rPr lang="en-US" sz="3200" i="1" dirty="0" err="1"/>
              <a:t>tidak</a:t>
            </a:r>
            <a:r>
              <a:rPr lang="en-US" sz="3200" i="1" dirty="0"/>
              <a:t> </a:t>
            </a:r>
            <a:r>
              <a:rPr lang="en-US" sz="3200" i="1" dirty="0" err="1"/>
              <a:t>memenuhi</a:t>
            </a:r>
            <a:r>
              <a:rPr lang="en-US" sz="3200" i="1" dirty="0">
                <a:sym typeface="Symbol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4275" y="6254778"/>
            <a:ext cx="7593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i="1" dirty="0" err="1">
                <a:sym typeface="Symbol"/>
              </a:rPr>
              <a:t>Jadi</a:t>
            </a:r>
            <a:r>
              <a:rPr lang="en-US" sz="3200" i="1" dirty="0">
                <a:sym typeface="Symbol"/>
              </a:rPr>
              <a:t> {p} |   (p  q)</a:t>
            </a: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ECF48765-ADDD-45E5-8F81-31ABC20C9EFF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AF8E6F31-44DF-414C-BB3F-1BA3ED7C2D83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2673" y="752120"/>
            <a:ext cx="75936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err="1"/>
              <a:t>Contoh</a:t>
            </a:r>
            <a:r>
              <a:rPr lang="en-US" sz="3200" dirty="0"/>
              <a:t> 4 :</a:t>
            </a:r>
          </a:p>
          <a:p>
            <a:pPr algn="just"/>
            <a:r>
              <a:rPr lang="en-US" sz="3200" i="1" dirty="0"/>
              <a:t>	</a:t>
            </a:r>
            <a:r>
              <a:rPr lang="en-US" sz="3200" i="1" dirty="0" err="1"/>
              <a:t>apakah</a:t>
            </a:r>
            <a:r>
              <a:rPr lang="en-US" sz="3200" i="1" dirty="0"/>
              <a:t> </a:t>
            </a:r>
            <a:r>
              <a:rPr lang="en-US" sz="3200" i="1" dirty="0" err="1"/>
              <a:t>Premis</a:t>
            </a:r>
            <a:r>
              <a:rPr lang="en-US" sz="3200" dirty="0"/>
              <a:t> </a:t>
            </a:r>
            <a:r>
              <a:rPr lang="en-US" sz="3200" i="1" dirty="0"/>
              <a:t>p, q Logical Entailment </a:t>
            </a:r>
          </a:p>
          <a:p>
            <a:pPr algn="just"/>
            <a:r>
              <a:rPr lang="en-US" sz="3200" i="1" dirty="0"/>
              <a:t>	</a:t>
            </a:r>
            <a:r>
              <a:rPr lang="en-US" sz="3200" dirty="0"/>
              <a:t>(</a:t>
            </a:r>
            <a:r>
              <a:rPr lang="en-US" sz="3200" i="1" dirty="0"/>
              <a:t>p </a:t>
            </a:r>
            <a:r>
              <a:rPr lang="en-US" sz="3200" i="1" dirty="0">
                <a:sym typeface="Symbol"/>
              </a:rPr>
              <a:t> q) </a:t>
            </a:r>
            <a:r>
              <a:rPr lang="en-US" sz="3200" i="1" dirty="0" err="1">
                <a:sym typeface="Symbol"/>
              </a:rPr>
              <a:t>atau</a:t>
            </a:r>
            <a:r>
              <a:rPr lang="en-US" sz="3200" i="1" dirty="0">
                <a:sym typeface="Symbol"/>
              </a:rPr>
              <a:t> {p, q} | = (p  q)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24100" y="2481274"/>
          <a:ext cx="1571636" cy="259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41810" y="3113551"/>
            <a:ext cx="5357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i="1" dirty="0" err="1"/>
              <a:t>Untuk</a:t>
            </a:r>
            <a:r>
              <a:rPr lang="en-US" sz="3200" i="1" dirty="0"/>
              <a:t> </a:t>
            </a:r>
            <a:r>
              <a:rPr lang="en-US" sz="3200" i="1" dirty="0" err="1"/>
              <a:t>Premis</a:t>
            </a:r>
            <a:r>
              <a:rPr lang="en-US" sz="3200" dirty="0"/>
              <a:t> </a:t>
            </a:r>
            <a:r>
              <a:rPr lang="en-US" sz="3200" i="1" dirty="0"/>
              <a:t>p </a:t>
            </a:r>
            <a:r>
              <a:rPr lang="en-US" sz="3200" i="1" dirty="0" err="1"/>
              <a:t>coret</a:t>
            </a:r>
            <a:r>
              <a:rPr lang="en-US" sz="3200" i="1" dirty="0"/>
              <a:t> </a:t>
            </a:r>
            <a:r>
              <a:rPr lang="en-US" sz="3200" i="1" dirty="0" err="1"/>
              <a:t>interpretasi</a:t>
            </a:r>
            <a:r>
              <a:rPr lang="en-US" sz="3200" i="1" dirty="0"/>
              <a:t> yang </a:t>
            </a:r>
            <a:r>
              <a:rPr lang="en-US" sz="3200" i="1" dirty="0" err="1"/>
              <a:t>bernilai</a:t>
            </a:r>
            <a:r>
              <a:rPr lang="en-US" sz="3200" i="1" dirty="0"/>
              <a:t> S,  </a:t>
            </a:r>
            <a:r>
              <a:rPr lang="en-US" sz="3200" i="1" dirty="0" err="1"/>
              <a:t>yaitu</a:t>
            </a:r>
            <a:r>
              <a:rPr lang="en-US" sz="3200" i="1" dirty="0"/>
              <a:t> </a:t>
            </a:r>
            <a:r>
              <a:rPr lang="en-US" sz="3200" i="1" dirty="0" err="1"/>
              <a:t>interpretasi</a:t>
            </a:r>
            <a:r>
              <a:rPr lang="en-US" sz="3200" i="1" dirty="0"/>
              <a:t> </a:t>
            </a:r>
            <a:r>
              <a:rPr lang="en-US" sz="3200" i="1" dirty="0" err="1"/>
              <a:t>ke</a:t>
            </a:r>
            <a:r>
              <a:rPr lang="en-US" sz="3200" i="1" dirty="0"/>
              <a:t> 3 </a:t>
            </a:r>
            <a:r>
              <a:rPr lang="en-US" sz="3200" i="1" dirty="0" err="1"/>
              <a:t>dan</a:t>
            </a:r>
            <a:r>
              <a:rPr lang="en-US" sz="3200" i="1" dirty="0"/>
              <a:t> </a:t>
            </a:r>
            <a:r>
              <a:rPr lang="en-US" sz="3200" i="1" dirty="0" err="1"/>
              <a:t>ke</a:t>
            </a:r>
            <a:r>
              <a:rPr lang="en-US" sz="3200" i="1" dirty="0"/>
              <a:t> 4</a:t>
            </a:r>
            <a:r>
              <a:rPr lang="en-US" sz="3200" i="1" dirty="0">
                <a:sym typeface="Symbol"/>
              </a:rPr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67174" y="2469584"/>
          <a:ext cx="54767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Subtitle 4">
            <a:extLst>
              <a:ext uri="{FF2B5EF4-FFF2-40B4-BE49-F238E27FC236}">
                <a16:creationId xmlns:a16="http://schemas.microsoft.com/office/drawing/2014/main" id="{612C9105-0D57-45C6-84EC-794ED827C702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A984C629-D038-47BC-8F0E-4EFFC4E69E22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95538" y="264720"/>
          <a:ext cx="1571636" cy="259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47260" y="1234676"/>
            <a:ext cx="5357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i="1" dirty="0" err="1"/>
              <a:t>Untuk</a:t>
            </a:r>
            <a:r>
              <a:rPr lang="en-US" sz="3200" i="1" dirty="0"/>
              <a:t> </a:t>
            </a:r>
            <a:r>
              <a:rPr lang="en-US" sz="3200" i="1" dirty="0" err="1"/>
              <a:t>Premis</a:t>
            </a:r>
            <a:r>
              <a:rPr lang="en-US" sz="3200" dirty="0"/>
              <a:t> </a:t>
            </a:r>
            <a:r>
              <a:rPr lang="en-US" sz="3200" i="1" dirty="0"/>
              <a:t>q </a:t>
            </a:r>
            <a:r>
              <a:rPr lang="en-US" sz="3200" i="1" dirty="0" err="1"/>
              <a:t>coret</a:t>
            </a:r>
            <a:r>
              <a:rPr lang="en-US" sz="3200" i="1" dirty="0"/>
              <a:t> </a:t>
            </a:r>
            <a:r>
              <a:rPr lang="en-US" sz="3200" i="1" dirty="0" err="1"/>
              <a:t>interpretasi</a:t>
            </a:r>
            <a:r>
              <a:rPr lang="en-US" sz="3200" i="1" dirty="0"/>
              <a:t> yang </a:t>
            </a:r>
            <a:r>
              <a:rPr lang="en-US" sz="3200" i="1" dirty="0" err="1"/>
              <a:t>bernilai</a:t>
            </a:r>
            <a:r>
              <a:rPr lang="en-US" sz="3200" i="1" dirty="0"/>
              <a:t> S,  </a:t>
            </a:r>
            <a:r>
              <a:rPr lang="en-US" sz="3200" i="1" dirty="0" err="1"/>
              <a:t>yaitu</a:t>
            </a:r>
            <a:r>
              <a:rPr lang="en-US" sz="3200" i="1" dirty="0"/>
              <a:t> </a:t>
            </a:r>
            <a:r>
              <a:rPr lang="en-US" sz="3200" i="1" dirty="0" err="1"/>
              <a:t>interpretasi</a:t>
            </a:r>
            <a:r>
              <a:rPr lang="en-US" sz="3200" i="1" dirty="0"/>
              <a:t> </a:t>
            </a:r>
            <a:r>
              <a:rPr lang="en-US" sz="3200" i="1" dirty="0" err="1"/>
              <a:t>ke</a:t>
            </a:r>
            <a:r>
              <a:rPr lang="en-US" sz="3200" i="1" dirty="0"/>
              <a:t> 2 </a:t>
            </a:r>
            <a:r>
              <a:rPr lang="en-US" sz="3200" i="1" dirty="0" err="1"/>
              <a:t>dan</a:t>
            </a:r>
            <a:r>
              <a:rPr lang="en-US" sz="3200" i="1" dirty="0"/>
              <a:t> </a:t>
            </a:r>
            <a:r>
              <a:rPr lang="en-US" sz="3200" i="1" dirty="0" err="1"/>
              <a:t>ke</a:t>
            </a:r>
            <a:r>
              <a:rPr lang="en-US" sz="3200" i="1" dirty="0"/>
              <a:t> 4</a:t>
            </a:r>
            <a:r>
              <a:rPr lang="en-US" sz="3200" i="1" dirty="0">
                <a:sym typeface="Symbol"/>
              </a:rPr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38612" y="253030"/>
          <a:ext cx="54767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52993" y="3709104"/>
            <a:ext cx="53578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i="1" dirty="0" err="1"/>
              <a:t>Untuk</a:t>
            </a:r>
            <a:r>
              <a:rPr lang="en-US" sz="3200" i="1" dirty="0"/>
              <a:t> </a:t>
            </a:r>
            <a:r>
              <a:rPr lang="en-US" sz="3200" i="1" dirty="0" err="1"/>
              <a:t>Premis</a:t>
            </a:r>
            <a:r>
              <a:rPr lang="en-US" sz="3200" dirty="0"/>
              <a:t> p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i="1" dirty="0"/>
              <a:t>q </a:t>
            </a:r>
            <a:r>
              <a:rPr lang="en-US" sz="3200" i="1" dirty="0" err="1"/>
              <a:t>gabungan</a:t>
            </a:r>
            <a:r>
              <a:rPr lang="en-US" sz="3200" i="1" dirty="0"/>
              <a:t> </a:t>
            </a:r>
            <a:r>
              <a:rPr lang="en-US" sz="3200" i="1" dirty="0" err="1"/>
              <a:t>diperoleh</a:t>
            </a:r>
            <a:r>
              <a:rPr lang="en-US" sz="3200" i="1" dirty="0"/>
              <a:t> (p</a:t>
            </a:r>
            <a:r>
              <a:rPr lang="en-US" sz="3200" i="1" dirty="0">
                <a:sym typeface="Symbol"/>
              </a:rPr>
              <a:t> q) </a:t>
            </a:r>
            <a:r>
              <a:rPr lang="en-US" sz="3200" i="1" dirty="0" err="1">
                <a:sym typeface="Symbol"/>
              </a:rPr>
              <a:t>bernilai</a:t>
            </a:r>
            <a:r>
              <a:rPr lang="en-US" sz="3200" i="1" dirty="0">
                <a:sym typeface="Symbol"/>
              </a:rPr>
              <a:t> B </a:t>
            </a:r>
            <a:r>
              <a:rPr lang="en-US" sz="3200" i="1" dirty="0" err="1">
                <a:sym typeface="Symbol"/>
              </a:rPr>
              <a:t>jika</a:t>
            </a:r>
            <a:r>
              <a:rPr lang="en-US" sz="3200" i="1" dirty="0">
                <a:sym typeface="Symbol"/>
              </a:rPr>
              <a:t> </a:t>
            </a:r>
            <a:r>
              <a:rPr lang="en-US" sz="3200" i="1" dirty="0" err="1">
                <a:sym typeface="Symbol"/>
              </a:rPr>
              <a:t>premis</a:t>
            </a:r>
            <a:r>
              <a:rPr lang="en-US" sz="3200" i="1" dirty="0">
                <a:sym typeface="Symbol"/>
              </a:rPr>
              <a:t> p </a:t>
            </a:r>
            <a:r>
              <a:rPr lang="en-US" sz="3200" i="1" dirty="0" err="1">
                <a:sym typeface="Symbol"/>
              </a:rPr>
              <a:t>dan</a:t>
            </a:r>
            <a:r>
              <a:rPr lang="en-US" sz="3200" i="1" dirty="0">
                <a:sym typeface="Symbol"/>
              </a:rPr>
              <a:t> q </a:t>
            </a:r>
            <a:r>
              <a:rPr lang="en-US" sz="3200" i="1" dirty="0" err="1">
                <a:sym typeface="Symbol"/>
              </a:rPr>
              <a:t>bernilai</a:t>
            </a:r>
            <a:r>
              <a:rPr lang="en-US" sz="3200" i="1" dirty="0">
                <a:sym typeface="Symbol"/>
              </a:rPr>
              <a:t> B, </a:t>
            </a:r>
            <a:r>
              <a:rPr lang="en-US" sz="3200" i="1" dirty="0" err="1">
                <a:sym typeface="Symbol"/>
              </a:rPr>
              <a:t>jadi</a:t>
            </a:r>
            <a:r>
              <a:rPr lang="en-US" sz="3200" i="1" dirty="0">
                <a:sym typeface="Symbol"/>
              </a:rPr>
              <a:t> :</a:t>
            </a:r>
          </a:p>
          <a:p>
            <a:pPr algn="just"/>
            <a:endParaRPr lang="en-US" sz="3200" i="1" dirty="0">
              <a:sym typeface="Symbol"/>
            </a:endParaRPr>
          </a:p>
          <a:p>
            <a:pPr algn="just"/>
            <a:r>
              <a:rPr lang="en-US" sz="3200" i="1" dirty="0"/>
              <a:t> </a:t>
            </a:r>
            <a:r>
              <a:rPr lang="en-US" sz="3200" i="1" dirty="0" err="1">
                <a:sym typeface="Symbol"/>
              </a:rPr>
              <a:t>Jadi</a:t>
            </a:r>
            <a:r>
              <a:rPr lang="en-US" sz="3200" i="1" dirty="0">
                <a:sym typeface="Symbol"/>
              </a:rPr>
              <a:t> {p, q} | = (p  q)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616320" y="3695720"/>
          <a:ext cx="1571636" cy="259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259394" y="3684030"/>
          <a:ext cx="54767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Subtitle 4">
            <a:extLst>
              <a:ext uri="{FF2B5EF4-FFF2-40B4-BE49-F238E27FC236}">
                <a16:creationId xmlns:a16="http://schemas.microsoft.com/office/drawing/2014/main" id="{1819B7C4-4C57-401A-92C2-DCA252B45BC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1CEF8B0-B305-438E-90CB-E168AFD6AF24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9561" y="580531"/>
            <a:ext cx="75936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err="1"/>
              <a:t>Contoh</a:t>
            </a:r>
            <a:r>
              <a:rPr lang="en-US" sz="3200" dirty="0"/>
              <a:t> 5 :</a:t>
            </a:r>
          </a:p>
          <a:p>
            <a:pPr algn="just"/>
            <a:r>
              <a:rPr lang="en-US" sz="3200" i="1" dirty="0"/>
              <a:t>	</a:t>
            </a:r>
            <a:r>
              <a:rPr lang="en-US" sz="3200" i="1" dirty="0">
                <a:sym typeface="Symbol"/>
              </a:rPr>
              <a:t>{p(</a:t>
            </a:r>
            <a:r>
              <a:rPr lang="en-US" sz="3200" i="1" dirty="0" err="1">
                <a:sym typeface="Symbol"/>
              </a:rPr>
              <a:t>qr</a:t>
            </a:r>
            <a:r>
              <a:rPr lang="en-US" sz="3200" i="1" dirty="0">
                <a:sym typeface="Symbol"/>
              </a:rPr>
              <a:t>), p} | = (</a:t>
            </a:r>
            <a:r>
              <a:rPr lang="en-US" sz="3200" i="1" dirty="0" err="1">
                <a:sym typeface="Symbol"/>
              </a:rPr>
              <a:t>qr</a:t>
            </a:r>
            <a:r>
              <a:rPr lang="en-US" sz="3200" i="1" dirty="0">
                <a:sym typeface="Symbol"/>
              </a:rPr>
              <a:t>) 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65665" y="1695456"/>
          <a:ext cx="1571637" cy="466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3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81554" y="1785926"/>
            <a:ext cx="53578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i="1" dirty="0" err="1"/>
              <a:t>Untuk</a:t>
            </a:r>
            <a:r>
              <a:rPr lang="en-US" sz="2800" i="1" dirty="0"/>
              <a:t> </a:t>
            </a:r>
            <a:r>
              <a:rPr lang="en-US" sz="2800" i="1" dirty="0" err="1"/>
              <a:t>Premis</a:t>
            </a:r>
            <a:r>
              <a:rPr lang="en-US" sz="2800" dirty="0"/>
              <a:t> </a:t>
            </a:r>
            <a:r>
              <a:rPr lang="en-US" sz="2800" i="1" dirty="0">
                <a:sym typeface="Symbol"/>
              </a:rPr>
              <a:t>p(</a:t>
            </a:r>
            <a:r>
              <a:rPr lang="en-US" sz="2800" i="1" dirty="0" err="1">
                <a:sym typeface="Symbol"/>
              </a:rPr>
              <a:t>qr</a:t>
            </a:r>
            <a:r>
              <a:rPr lang="en-US" sz="2800" i="1" dirty="0">
                <a:sym typeface="Symbol"/>
              </a:rPr>
              <a:t>)</a:t>
            </a:r>
            <a:r>
              <a:rPr lang="en-US" sz="2800" i="1" dirty="0"/>
              <a:t> </a:t>
            </a:r>
            <a:r>
              <a:rPr lang="en-US" sz="2800" i="1" dirty="0" err="1"/>
              <a:t>coret</a:t>
            </a:r>
            <a:r>
              <a:rPr lang="en-US" sz="2800" i="1" dirty="0"/>
              <a:t> </a:t>
            </a:r>
            <a:r>
              <a:rPr lang="en-US" sz="2800" i="1" dirty="0" err="1"/>
              <a:t>interpretasi</a:t>
            </a:r>
            <a:r>
              <a:rPr lang="en-US" sz="2800" i="1" dirty="0"/>
              <a:t> yang </a:t>
            </a:r>
            <a:r>
              <a:rPr lang="en-US" sz="2800" i="1" dirty="0" err="1"/>
              <a:t>bernilai</a:t>
            </a:r>
            <a:r>
              <a:rPr lang="en-US" sz="2800" i="1" dirty="0"/>
              <a:t> S,  </a:t>
            </a:r>
            <a:r>
              <a:rPr lang="en-US" sz="2800" i="1" dirty="0" err="1"/>
              <a:t>yaitu</a:t>
            </a:r>
            <a:r>
              <a:rPr lang="en-US" sz="2800" i="1" dirty="0"/>
              <a:t> </a:t>
            </a:r>
          </a:p>
          <a:p>
            <a:pPr marL="514350" indent="-514350" algn="just">
              <a:buAutoNum type="arabicPeriod"/>
            </a:pPr>
            <a:r>
              <a:rPr lang="en-US" sz="2800" i="1" dirty="0">
                <a:sym typeface="Symbol"/>
              </a:rPr>
              <a:t>p(</a:t>
            </a:r>
            <a:r>
              <a:rPr lang="en-US" sz="2800" i="1" dirty="0" err="1">
                <a:sym typeface="Symbol"/>
              </a:rPr>
              <a:t>qr</a:t>
            </a:r>
            <a:r>
              <a:rPr lang="en-US" sz="2800" i="1" dirty="0">
                <a:sym typeface="Symbol"/>
              </a:rPr>
              <a:t>)</a:t>
            </a:r>
            <a:r>
              <a:rPr lang="en-US" sz="2800" i="1" dirty="0"/>
              <a:t>  </a:t>
            </a:r>
            <a:r>
              <a:rPr lang="en-US" sz="2800" i="1" dirty="0" err="1"/>
              <a:t>bernilai</a:t>
            </a:r>
            <a:r>
              <a:rPr lang="en-US" sz="2800" i="1" dirty="0"/>
              <a:t> S </a:t>
            </a:r>
            <a:r>
              <a:rPr lang="en-US" sz="2800" i="1" dirty="0" err="1"/>
              <a:t>jika</a:t>
            </a:r>
            <a:r>
              <a:rPr lang="en-US" sz="2800" i="1" dirty="0"/>
              <a:t> p </a:t>
            </a:r>
            <a:r>
              <a:rPr lang="en-US" sz="2800" i="1" dirty="0" err="1"/>
              <a:t>bernilai</a:t>
            </a:r>
            <a:r>
              <a:rPr lang="en-US" sz="2800" i="1" dirty="0"/>
              <a:t> B </a:t>
            </a:r>
            <a:r>
              <a:rPr lang="en-US" sz="2800" i="1" dirty="0" err="1"/>
              <a:t>dan</a:t>
            </a:r>
            <a:r>
              <a:rPr lang="en-US" sz="2800" i="1" dirty="0"/>
              <a:t> </a:t>
            </a:r>
            <a:r>
              <a:rPr lang="en-US" sz="2800" i="1" dirty="0">
                <a:sym typeface="Symbol"/>
              </a:rPr>
              <a:t>(</a:t>
            </a:r>
            <a:r>
              <a:rPr lang="en-US" sz="2800" i="1" dirty="0" err="1">
                <a:sym typeface="Symbol"/>
              </a:rPr>
              <a:t>qr</a:t>
            </a:r>
            <a:r>
              <a:rPr lang="en-US" sz="2800" i="1" dirty="0">
                <a:sym typeface="Symbol"/>
              </a:rPr>
              <a:t>) </a:t>
            </a:r>
            <a:r>
              <a:rPr lang="en-US" sz="2800" i="1" dirty="0" err="1">
                <a:sym typeface="Symbol"/>
              </a:rPr>
              <a:t>bernilai</a:t>
            </a:r>
            <a:r>
              <a:rPr lang="en-US" sz="2800" i="1" dirty="0">
                <a:sym typeface="Symbol"/>
              </a:rPr>
              <a:t> S, </a:t>
            </a:r>
          </a:p>
          <a:p>
            <a:pPr marL="514350" indent="-514350" algn="just">
              <a:buAutoNum type="arabicPeriod"/>
            </a:pPr>
            <a:r>
              <a:rPr lang="en-US" sz="2800" i="1" dirty="0">
                <a:sym typeface="Symbol"/>
              </a:rPr>
              <a:t>agar (</a:t>
            </a:r>
            <a:r>
              <a:rPr lang="en-US" sz="2800" i="1" dirty="0" err="1">
                <a:sym typeface="Symbol"/>
              </a:rPr>
              <a:t>qr</a:t>
            </a:r>
            <a:r>
              <a:rPr lang="en-US" sz="2800" i="1" dirty="0">
                <a:sym typeface="Symbol"/>
              </a:rPr>
              <a:t>) </a:t>
            </a:r>
            <a:r>
              <a:rPr lang="en-US" sz="2800" i="1" dirty="0" err="1">
                <a:sym typeface="Symbol"/>
              </a:rPr>
              <a:t>bernilai</a:t>
            </a:r>
            <a:r>
              <a:rPr lang="en-US" sz="2800" i="1" dirty="0">
                <a:sym typeface="Symbol"/>
              </a:rPr>
              <a:t> S, </a:t>
            </a:r>
            <a:r>
              <a:rPr lang="en-US" sz="2800" i="1" dirty="0" err="1">
                <a:sym typeface="Symbol"/>
              </a:rPr>
              <a:t>maka</a:t>
            </a:r>
            <a:r>
              <a:rPr lang="en-US" sz="2800" i="1" dirty="0">
                <a:sym typeface="Symbol"/>
              </a:rPr>
              <a:t> q </a:t>
            </a:r>
            <a:r>
              <a:rPr lang="en-US" sz="2800" i="1" dirty="0" err="1">
                <a:sym typeface="Symbol"/>
              </a:rPr>
              <a:t>bernilai</a:t>
            </a:r>
            <a:r>
              <a:rPr lang="en-US" sz="2800" i="1" dirty="0">
                <a:sym typeface="Symbol"/>
              </a:rPr>
              <a:t> B </a:t>
            </a:r>
            <a:r>
              <a:rPr lang="en-US" sz="2800" i="1" dirty="0" err="1">
                <a:sym typeface="Symbol"/>
              </a:rPr>
              <a:t>dan</a:t>
            </a:r>
            <a:r>
              <a:rPr lang="en-US" sz="2800" i="1" dirty="0">
                <a:sym typeface="Symbol"/>
              </a:rPr>
              <a:t> r </a:t>
            </a:r>
            <a:r>
              <a:rPr lang="en-US" sz="2800" i="1" dirty="0" err="1">
                <a:sym typeface="Symbol"/>
              </a:rPr>
              <a:t>bernilai</a:t>
            </a:r>
            <a:r>
              <a:rPr lang="en-US" sz="2800" i="1" dirty="0">
                <a:sym typeface="Symbol"/>
              </a:rPr>
              <a:t> S, </a:t>
            </a:r>
            <a:r>
              <a:rPr lang="en-US" sz="2800" i="1" dirty="0" err="1">
                <a:sym typeface="Symbol"/>
              </a:rPr>
              <a:t>jadi</a:t>
            </a:r>
            <a:r>
              <a:rPr lang="en-US" sz="2800" i="1" dirty="0">
                <a:sym typeface="Symbol"/>
              </a:rPr>
              <a:t> </a:t>
            </a:r>
            <a:r>
              <a:rPr lang="en-US" sz="2800" i="1" dirty="0" err="1">
                <a:sym typeface="Symbol"/>
              </a:rPr>
              <a:t>interpretasi</a:t>
            </a:r>
            <a:r>
              <a:rPr lang="en-US" sz="2800" i="1" dirty="0">
                <a:sym typeface="Symbol"/>
              </a:rPr>
              <a:t> yang </a:t>
            </a:r>
            <a:r>
              <a:rPr lang="en-US" sz="2800" i="1" dirty="0" err="1">
                <a:sym typeface="Symbol"/>
              </a:rPr>
              <a:t>bernilai</a:t>
            </a:r>
            <a:r>
              <a:rPr lang="en-US" sz="2800" i="1" dirty="0">
                <a:sym typeface="Symbol"/>
              </a:rPr>
              <a:t> S </a:t>
            </a:r>
            <a:r>
              <a:rPr lang="en-US" sz="2800" i="1" dirty="0" err="1">
                <a:sym typeface="Symbol"/>
              </a:rPr>
              <a:t>adalah</a:t>
            </a:r>
            <a:r>
              <a:rPr lang="en-US" sz="2800" i="1" dirty="0">
                <a:sym typeface="Symbol"/>
              </a:rPr>
              <a:t> : </a:t>
            </a:r>
            <a:r>
              <a:rPr lang="en-US" sz="2800" i="1" dirty="0" err="1">
                <a:sym typeface="Symbol"/>
              </a:rPr>
              <a:t>interpretasi</a:t>
            </a:r>
            <a:r>
              <a:rPr lang="en-US" sz="2800" i="1" dirty="0">
                <a:sym typeface="Symbol"/>
              </a:rPr>
              <a:t> 2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08738" y="1683766"/>
          <a:ext cx="547670" cy="466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Subtitle 4">
            <a:extLst>
              <a:ext uri="{FF2B5EF4-FFF2-40B4-BE49-F238E27FC236}">
                <a16:creationId xmlns:a16="http://schemas.microsoft.com/office/drawing/2014/main" id="{25A23089-9C7A-4C4C-8D0D-7771B56AD841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985632BA-A7AA-4614-A1D9-F62E3941DAE8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37999"/>
              </p:ext>
            </p:extLst>
          </p:nvPr>
        </p:nvGraphicFramePr>
        <p:xfrm>
          <a:off x="2329995" y="1281782"/>
          <a:ext cx="1571637" cy="466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3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21483" y="1859340"/>
            <a:ext cx="5357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i="1" dirty="0" err="1"/>
              <a:t>Untuk</a:t>
            </a:r>
            <a:r>
              <a:rPr lang="en-US" sz="3200" i="1" dirty="0"/>
              <a:t> </a:t>
            </a:r>
            <a:r>
              <a:rPr lang="en-US" sz="3200" i="1" dirty="0" err="1"/>
              <a:t>Premis</a:t>
            </a:r>
            <a:r>
              <a:rPr lang="en-US" sz="3200" dirty="0"/>
              <a:t> </a:t>
            </a:r>
            <a:r>
              <a:rPr lang="en-US" sz="3200" i="1" dirty="0">
                <a:sym typeface="Symbol"/>
              </a:rPr>
              <a:t>p </a:t>
            </a:r>
            <a:r>
              <a:rPr lang="en-US" sz="3200" i="1" dirty="0" err="1">
                <a:sym typeface="Symbol"/>
              </a:rPr>
              <a:t>coret</a:t>
            </a:r>
            <a:r>
              <a:rPr lang="en-US" sz="3200" i="1" dirty="0"/>
              <a:t> </a:t>
            </a:r>
            <a:r>
              <a:rPr lang="en-US" sz="3200" i="1" dirty="0" err="1"/>
              <a:t>interpretasi</a:t>
            </a:r>
            <a:r>
              <a:rPr lang="en-US" sz="3200" i="1" dirty="0"/>
              <a:t> yang </a:t>
            </a:r>
            <a:r>
              <a:rPr lang="en-US" sz="3200" i="1" dirty="0" err="1"/>
              <a:t>bernilai</a:t>
            </a:r>
            <a:r>
              <a:rPr lang="en-US" sz="3200" i="1" dirty="0"/>
              <a:t> S,  </a:t>
            </a:r>
            <a:r>
              <a:rPr lang="en-US" sz="3200" i="1" dirty="0" err="1"/>
              <a:t>yaitu</a:t>
            </a:r>
            <a:r>
              <a:rPr lang="en-US" sz="3200" i="1" dirty="0"/>
              <a:t>  5, 6, 7, </a:t>
            </a:r>
            <a:r>
              <a:rPr lang="en-US" sz="3200" i="1" dirty="0" err="1"/>
              <a:t>dan</a:t>
            </a:r>
            <a:r>
              <a:rPr lang="en-US" sz="3200" i="1" dirty="0"/>
              <a:t> 8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278130"/>
              </p:ext>
            </p:extLst>
          </p:nvPr>
        </p:nvGraphicFramePr>
        <p:xfrm>
          <a:off x="3843923" y="1281782"/>
          <a:ext cx="547670" cy="466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Subtitle 4">
            <a:extLst>
              <a:ext uri="{FF2B5EF4-FFF2-40B4-BE49-F238E27FC236}">
                <a16:creationId xmlns:a16="http://schemas.microsoft.com/office/drawing/2014/main" id="{331724FE-695A-40A4-B45C-C8D18A5CB135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C5A51333-A3A3-420B-A4C6-8A7CEEE16C77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742846"/>
              </p:ext>
            </p:extLst>
          </p:nvPr>
        </p:nvGraphicFramePr>
        <p:xfrm>
          <a:off x="2132032" y="1394904"/>
          <a:ext cx="1571637" cy="466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3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02117" y="1166842"/>
            <a:ext cx="53578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i="1" dirty="0" err="1"/>
              <a:t>Gabungan</a:t>
            </a:r>
            <a:r>
              <a:rPr lang="en-US" sz="3200" i="1" dirty="0"/>
              <a:t> </a:t>
            </a:r>
            <a:r>
              <a:rPr lang="en-US" sz="3200" i="1" dirty="0" err="1"/>
              <a:t>interpretasi</a:t>
            </a:r>
            <a:r>
              <a:rPr lang="en-US" sz="3200" i="1" dirty="0"/>
              <a:t> yang </a:t>
            </a:r>
            <a:r>
              <a:rPr lang="en-US" sz="3200" i="1" dirty="0" err="1"/>
              <a:t>bernilai</a:t>
            </a:r>
            <a:r>
              <a:rPr lang="en-US" sz="3200" i="1" dirty="0"/>
              <a:t> S </a:t>
            </a:r>
            <a:r>
              <a:rPr lang="en-US" sz="3200" i="1" dirty="0" err="1"/>
              <a:t>adalah</a:t>
            </a:r>
            <a:r>
              <a:rPr lang="en-US" sz="3200" i="1" dirty="0"/>
              <a:t>, 2, 5, 6, 7, 8 </a:t>
            </a:r>
            <a:r>
              <a:rPr lang="en-US" sz="3200" i="1" dirty="0" err="1"/>
              <a:t>sehingga</a:t>
            </a:r>
            <a:r>
              <a:rPr lang="en-US" sz="3200" i="1" dirty="0"/>
              <a:t> </a:t>
            </a:r>
            <a:r>
              <a:rPr lang="en-US" sz="3200" i="1" dirty="0">
                <a:sym typeface="Symbol"/>
              </a:rPr>
              <a:t>(</a:t>
            </a:r>
            <a:r>
              <a:rPr lang="en-US" sz="3200" i="1" dirty="0" err="1">
                <a:sym typeface="Symbol"/>
              </a:rPr>
              <a:t>qr</a:t>
            </a:r>
            <a:r>
              <a:rPr lang="en-US" sz="3200" i="1" dirty="0">
                <a:sym typeface="Symbol"/>
              </a:rPr>
              <a:t>) </a:t>
            </a:r>
            <a:r>
              <a:rPr lang="en-US" sz="3200" i="1" dirty="0" err="1">
                <a:sym typeface="Symbol"/>
              </a:rPr>
              <a:t>akan</a:t>
            </a:r>
            <a:r>
              <a:rPr lang="en-US" sz="3200" i="1" dirty="0">
                <a:sym typeface="Symbol"/>
              </a:rPr>
              <a:t> </a:t>
            </a:r>
            <a:r>
              <a:rPr lang="en-US" sz="3200" i="1" dirty="0" err="1">
                <a:sym typeface="Symbol"/>
              </a:rPr>
              <a:t>bernilai</a:t>
            </a:r>
            <a:r>
              <a:rPr lang="en-US" sz="3200" i="1" dirty="0">
                <a:sym typeface="Symbol"/>
              </a:rPr>
              <a:t> B </a:t>
            </a:r>
            <a:r>
              <a:rPr lang="en-US" sz="3200" i="1" dirty="0" err="1">
                <a:sym typeface="Symbol"/>
              </a:rPr>
              <a:t>jika</a:t>
            </a:r>
            <a:r>
              <a:rPr lang="en-US" sz="3200" i="1" dirty="0">
                <a:sym typeface="Symbol"/>
              </a:rPr>
              <a:t> :</a:t>
            </a:r>
          </a:p>
          <a:p>
            <a:pPr marL="514350" indent="-514350" algn="just">
              <a:buAutoNum type="alphaLcPeriod"/>
            </a:pPr>
            <a:r>
              <a:rPr lang="en-US" sz="3200" i="1" dirty="0">
                <a:sym typeface="Symbol"/>
              </a:rPr>
              <a:t>p = B, q = B, r = B</a:t>
            </a:r>
            <a:r>
              <a:rPr lang="en-US" sz="3200" i="1" dirty="0"/>
              <a:t> </a:t>
            </a:r>
          </a:p>
          <a:p>
            <a:pPr marL="514350" indent="-514350" algn="just">
              <a:buAutoNum type="alphaLcPeriod"/>
            </a:pPr>
            <a:r>
              <a:rPr lang="en-US" sz="3200" i="1" dirty="0">
                <a:sym typeface="Symbol"/>
              </a:rPr>
              <a:t>p = B, q = S, r = B</a:t>
            </a:r>
            <a:r>
              <a:rPr lang="en-US" sz="3200" i="1" dirty="0"/>
              <a:t> </a:t>
            </a:r>
          </a:p>
          <a:p>
            <a:pPr marL="514350" indent="-514350" algn="just">
              <a:buAutoNum type="alphaLcPeriod"/>
            </a:pPr>
            <a:r>
              <a:rPr lang="en-US" sz="3200" i="1" dirty="0">
                <a:sym typeface="Symbol"/>
              </a:rPr>
              <a:t>p = B, q = S, r = S</a:t>
            </a:r>
            <a:r>
              <a:rPr lang="en-US" sz="3200" i="1" dirty="0"/>
              <a:t> </a:t>
            </a:r>
          </a:p>
          <a:p>
            <a:pPr marL="514350" indent="-514350" algn="just">
              <a:buAutoNum type="alphaLcPeriod"/>
            </a:pPr>
            <a:endParaRPr lang="en-US" sz="3200" i="1" dirty="0"/>
          </a:p>
          <a:p>
            <a:pPr marL="514350" indent="-514350" algn="ctr"/>
            <a:r>
              <a:rPr lang="en-US" sz="3200" i="1" dirty="0" err="1">
                <a:sym typeface="Symbol"/>
              </a:rPr>
              <a:t>Jadi</a:t>
            </a:r>
            <a:r>
              <a:rPr lang="en-US" sz="3200" i="1" dirty="0">
                <a:sym typeface="Symbol"/>
              </a:rPr>
              <a:t> {p(</a:t>
            </a:r>
            <a:r>
              <a:rPr lang="en-US" sz="3200" i="1" dirty="0" err="1">
                <a:sym typeface="Symbol"/>
              </a:rPr>
              <a:t>qr</a:t>
            </a:r>
            <a:r>
              <a:rPr lang="en-US" sz="3200" i="1" dirty="0">
                <a:sym typeface="Symbol"/>
              </a:rPr>
              <a:t>), p} | = (</a:t>
            </a:r>
            <a:r>
              <a:rPr lang="en-US" sz="3200" i="1" dirty="0" err="1">
                <a:sym typeface="Symbol"/>
              </a:rPr>
              <a:t>qr</a:t>
            </a:r>
            <a:r>
              <a:rPr lang="en-US" sz="3200" i="1" dirty="0">
                <a:sym typeface="Symbol"/>
              </a:rPr>
              <a:t>)</a:t>
            </a:r>
            <a:endParaRPr lang="en-US" sz="3200" i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979251"/>
              </p:ext>
            </p:extLst>
          </p:nvPr>
        </p:nvGraphicFramePr>
        <p:xfrm>
          <a:off x="3633703" y="1394904"/>
          <a:ext cx="547670" cy="466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Subtitle 4">
            <a:extLst>
              <a:ext uri="{FF2B5EF4-FFF2-40B4-BE49-F238E27FC236}">
                <a16:creationId xmlns:a16="http://schemas.microsoft.com/office/drawing/2014/main" id="{CE971180-FAC1-4D76-B9F5-880984943FC2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2F3A63E9-B708-46D7-94AA-CDF467653F8D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98307" y="1242314"/>
            <a:ext cx="75936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err="1"/>
              <a:t>Contoh</a:t>
            </a:r>
            <a:r>
              <a:rPr lang="en-US" sz="3200" dirty="0"/>
              <a:t> 6:</a:t>
            </a:r>
          </a:p>
          <a:p>
            <a:pPr algn="just"/>
            <a:r>
              <a:rPr lang="en-US" sz="3200" i="1" dirty="0"/>
              <a:t>	</a:t>
            </a:r>
            <a:r>
              <a:rPr lang="en-US" sz="3200" i="1" dirty="0">
                <a:sym typeface="Symbol"/>
              </a:rPr>
              <a:t>{</a:t>
            </a:r>
            <a:r>
              <a:rPr lang="en-US" sz="3200" i="1" dirty="0" err="1">
                <a:sym typeface="Symbol"/>
              </a:rPr>
              <a:t>pq</a:t>
            </a:r>
            <a:r>
              <a:rPr lang="en-US" sz="3200" i="1" dirty="0">
                <a:sym typeface="Symbol"/>
              </a:rPr>
              <a:t>, </a:t>
            </a:r>
            <a:r>
              <a:rPr lang="en-US" sz="3200" i="1" dirty="0" err="1">
                <a:sym typeface="Symbol"/>
              </a:rPr>
              <a:t>qr</a:t>
            </a:r>
            <a:r>
              <a:rPr lang="en-US" sz="3200" i="1" dirty="0">
                <a:sym typeface="Symbol"/>
              </a:rPr>
              <a:t>, r} | = (r) 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65665" y="1428736"/>
          <a:ext cx="1571637" cy="466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3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17224" y="2729404"/>
            <a:ext cx="53578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en-US" sz="3200" i="1" dirty="0" err="1"/>
              <a:t>Untuk</a:t>
            </a:r>
            <a:r>
              <a:rPr lang="en-US" sz="3200" i="1" dirty="0"/>
              <a:t> </a:t>
            </a:r>
            <a:r>
              <a:rPr lang="en-US" sz="3200" i="1" dirty="0" err="1"/>
              <a:t>Premis</a:t>
            </a:r>
            <a:r>
              <a:rPr lang="en-US" sz="3200" dirty="0"/>
              <a:t> </a:t>
            </a:r>
            <a:r>
              <a:rPr lang="en-US" sz="3200" i="1" dirty="0" err="1">
                <a:sym typeface="Symbol"/>
              </a:rPr>
              <a:t>pq</a:t>
            </a:r>
            <a:r>
              <a:rPr lang="en-US" sz="3200" i="1" dirty="0"/>
              <a:t> </a:t>
            </a:r>
            <a:r>
              <a:rPr lang="en-US" sz="3200" i="1" dirty="0" err="1"/>
              <a:t>coret</a:t>
            </a:r>
            <a:r>
              <a:rPr lang="en-US" sz="3200" i="1" dirty="0"/>
              <a:t> </a:t>
            </a:r>
            <a:r>
              <a:rPr lang="en-US" sz="3200" i="1" dirty="0" err="1"/>
              <a:t>interpretasi</a:t>
            </a:r>
            <a:r>
              <a:rPr lang="en-US" sz="3200" i="1" dirty="0"/>
              <a:t> yang </a:t>
            </a:r>
            <a:r>
              <a:rPr lang="en-US" sz="3200" i="1" dirty="0" err="1"/>
              <a:t>bernilai</a:t>
            </a:r>
            <a:r>
              <a:rPr lang="en-US" sz="3200" i="1" dirty="0"/>
              <a:t> S,  </a:t>
            </a:r>
            <a:r>
              <a:rPr lang="en-US" sz="3200" i="1" dirty="0" err="1"/>
              <a:t>yaitu</a:t>
            </a:r>
            <a:r>
              <a:rPr lang="en-US" sz="3200" i="1" dirty="0"/>
              <a:t> </a:t>
            </a:r>
            <a:r>
              <a:rPr lang="en-US" sz="3200" i="1" dirty="0" err="1"/>
              <a:t>interpretasi</a:t>
            </a:r>
            <a:r>
              <a:rPr lang="en-US" sz="3200" i="1" dirty="0"/>
              <a:t> 3 </a:t>
            </a:r>
            <a:r>
              <a:rPr lang="en-US" sz="3200" i="1" dirty="0" err="1"/>
              <a:t>dan</a:t>
            </a:r>
            <a:r>
              <a:rPr lang="en-US" sz="3200" i="1" dirty="0"/>
              <a:t> 4</a:t>
            </a:r>
          </a:p>
          <a:p>
            <a:pPr marL="514350" indent="-514350" algn="just">
              <a:buAutoNum type="arabicPeriod"/>
            </a:pPr>
            <a:endParaRPr lang="en-US" sz="3200" i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08738" y="1428736"/>
          <a:ext cx="547670" cy="466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Subtitle 4">
            <a:extLst>
              <a:ext uri="{FF2B5EF4-FFF2-40B4-BE49-F238E27FC236}">
                <a16:creationId xmlns:a16="http://schemas.microsoft.com/office/drawing/2014/main" id="{91DAF9D9-99AB-48C4-9CF2-A1E1438F1CC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10AD2673-E9BC-4DBA-B1F6-484B0EB1260D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913529"/>
              </p:ext>
            </p:extLst>
          </p:nvPr>
        </p:nvGraphicFramePr>
        <p:xfrm>
          <a:off x="2461526" y="1364806"/>
          <a:ext cx="1571637" cy="466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3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59006" y="2105726"/>
            <a:ext cx="53578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/>
            <a:r>
              <a:rPr lang="en-US" sz="3200" i="1" dirty="0"/>
              <a:t>2. </a:t>
            </a:r>
            <a:r>
              <a:rPr lang="en-US" sz="3200" i="1" dirty="0" err="1"/>
              <a:t>Untuk</a:t>
            </a:r>
            <a:r>
              <a:rPr lang="en-US" sz="3200" i="1" dirty="0"/>
              <a:t> </a:t>
            </a:r>
            <a:r>
              <a:rPr lang="en-US" sz="3200" i="1" dirty="0" err="1"/>
              <a:t>premis</a:t>
            </a:r>
            <a:r>
              <a:rPr lang="en-US" sz="3200" i="1" dirty="0"/>
              <a:t> </a:t>
            </a:r>
            <a:r>
              <a:rPr lang="en-US" sz="3200" i="1" dirty="0" err="1">
                <a:sym typeface="Symbol"/>
              </a:rPr>
              <a:t>qr</a:t>
            </a:r>
            <a:r>
              <a:rPr lang="en-US" sz="3200" i="1" dirty="0">
                <a:sym typeface="Symbol"/>
              </a:rPr>
              <a:t> </a:t>
            </a:r>
            <a:r>
              <a:rPr lang="en-US" sz="3200" i="1" dirty="0" err="1">
                <a:sym typeface="Symbol"/>
              </a:rPr>
              <a:t>coret</a:t>
            </a:r>
            <a:r>
              <a:rPr lang="en-US" sz="3200" i="1" dirty="0">
                <a:sym typeface="Symbol"/>
              </a:rPr>
              <a:t> </a:t>
            </a:r>
            <a:r>
              <a:rPr lang="en-US" sz="3200" i="1" dirty="0" err="1">
                <a:sym typeface="Symbol"/>
              </a:rPr>
              <a:t>interpretasi</a:t>
            </a:r>
            <a:r>
              <a:rPr lang="en-US" sz="3200" i="1" dirty="0">
                <a:sym typeface="Symbol"/>
              </a:rPr>
              <a:t> yang </a:t>
            </a:r>
            <a:r>
              <a:rPr lang="en-US" sz="3200" i="1" dirty="0" err="1">
                <a:sym typeface="Symbol"/>
              </a:rPr>
              <a:t>bernilai</a:t>
            </a:r>
            <a:r>
              <a:rPr lang="en-US" sz="3200" i="1" dirty="0">
                <a:sym typeface="Symbol"/>
              </a:rPr>
              <a:t> S </a:t>
            </a:r>
            <a:r>
              <a:rPr lang="en-US" sz="3200" i="1" dirty="0" err="1">
                <a:sym typeface="Symbol"/>
              </a:rPr>
              <a:t>yaitu</a:t>
            </a:r>
            <a:r>
              <a:rPr lang="en-US" sz="3200" i="1" dirty="0">
                <a:sym typeface="Symbol"/>
              </a:rPr>
              <a:t> </a:t>
            </a:r>
            <a:r>
              <a:rPr lang="en-US" sz="3200" i="1" dirty="0" err="1">
                <a:sym typeface="Symbol"/>
              </a:rPr>
              <a:t>interpretasi</a:t>
            </a:r>
            <a:r>
              <a:rPr lang="en-US" sz="3200" i="1" dirty="0">
                <a:sym typeface="Symbol"/>
              </a:rPr>
              <a:t> 2 </a:t>
            </a:r>
            <a:r>
              <a:rPr lang="en-US" sz="3200" i="1" dirty="0" err="1">
                <a:sym typeface="Symbol"/>
              </a:rPr>
              <a:t>dan</a:t>
            </a:r>
            <a:r>
              <a:rPr lang="en-US" sz="3200" i="1" dirty="0">
                <a:sym typeface="Symbol"/>
              </a:rPr>
              <a:t> 6</a:t>
            </a:r>
          </a:p>
          <a:p>
            <a:pPr marL="514350" indent="-514350" algn="just"/>
            <a:endParaRPr lang="en-US" sz="3200" i="1" dirty="0">
              <a:sym typeface="Symbo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154160"/>
              </p:ext>
            </p:extLst>
          </p:nvPr>
        </p:nvGraphicFramePr>
        <p:xfrm>
          <a:off x="4033163" y="1364806"/>
          <a:ext cx="547670" cy="466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Subtitle 4">
            <a:extLst>
              <a:ext uri="{FF2B5EF4-FFF2-40B4-BE49-F238E27FC236}">
                <a16:creationId xmlns:a16="http://schemas.microsoft.com/office/drawing/2014/main" id="{BCF22E52-1D2C-485D-A1F8-027AC4D192B7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01F105EC-4459-442C-9A4B-080F9E95BC9D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65665" y="785794"/>
          <a:ext cx="1571637" cy="466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3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81554" y="876265"/>
            <a:ext cx="53578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/>
            <a:r>
              <a:rPr lang="en-US" sz="3200" i="1" dirty="0">
                <a:sym typeface="Symbol"/>
              </a:rPr>
              <a:t>3. </a:t>
            </a:r>
            <a:r>
              <a:rPr lang="en-US" sz="3200" i="1" dirty="0" err="1">
                <a:sym typeface="Symbol"/>
              </a:rPr>
              <a:t>Untuk</a:t>
            </a:r>
            <a:r>
              <a:rPr lang="en-US" sz="3200" i="1" dirty="0">
                <a:sym typeface="Symbol"/>
              </a:rPr>
              <a:t> </a:t>
            </a:r>
            <a:r>
              <a:rPr lang="en-US" sz="3200" i="1" dirty="0" err="1">
                <a:sym typeface="Symbol"/>
              </a:rPr>
              <a:t>premis</a:t>
            </a:r>
            <a:r>
              <a:rPr lang="en-US" sz="3200" i="1" dirty="0">
                <a:sym typeface="Symbol"/>
              </a:rPr>
              <a:t> r </a:t>
            </a:r>
            <a:r>
              <a:rPr lang="en-US" sz="3200" i="1" dirty="0" err="1">
                <a:sym typeface="Symbol"/>
              </a:rPr>
              <a:t>coret</a:t>
            </a:r>
            <a:r>
              <a:rPr lang="en-US" sz="3200" i="1" dirty="0">
                <a:sym typeface="Symbol"/>
              </a:rPr>
              <a:t> </a:t>
            </a:r>
            <a:r>
              <a:rPr lang="en-US" sz="3200" i="1" dirty="0" err="1">
                <a:sym typeface="Symbol"/>
              </a:rPr>
              <a:t>interpretasi</a:t>
            </a:r>
            <a:r>
              <a:rPr lang="en-US" sz="3200" i="1" dirty="0">
                <a:sym typeface="Symbol"/>
              </a:rPr>
              <a:t> yang </a:t>
            </a:r>
            <a:r>
              <a:rPr lang="en-US" sz="3200" i="1" dirty="0" err="1">
                <a:sym typeface="Symbol"/>
              </a:rPr>
              <a:t>bernilai</a:t>
            </a:r>
            <a:r>
              <a:rPr lang="en-US" sz="3200" i="1" dirty="0">
                <a:sym typeface="Symbol"/>
              </a:rPr>
              <a:t> S </a:t>
            </a:r>
            <a:r>
              <a:rPr lang="en-US" sz="3200" i="1" dirty="0" err="1">
                <a:sym typeface="Symbol"/>
              </a:rPr>
              <a:t>yaitu</a:t>
            </a:r>
            <a:r>
              <a:rPr lang="en-US" sz="3200" i="1" dirty="0">
                <a:sym typeface="Symbol"/>
              </a:rPr>
              <a:t> </a:t>
            </a:r>
            <a:r>
              <a:rPr lang="en-US" sz="3200" i="1" dirty="0" err="1">
                <a:sym typeface="Symbol"/>
              </a:rPr>
              <a:t>interpretasi</a:t>
            </a:r>
            <a:r>
              <a:rPr lang="en-US" sz="3200" i="1" dirty="0">
                <a:sym typeface="Symbol"/>
              </a:rPr>
              <a:t> 2, 4, 6, </a:t>
            </a:r>
            <a:r>
              <a:rPr lang="en-US" sz="3200" i="1" dirty="0" err="1">
                <a:sym typeface="Symbol"/>
              </a:rPr>
              <a:t>dan</a:t>
            </a:r>
            <a:r>
              <a:rPr lang="en-US" sz="3200" i="1" dirty="0">
                <a:sym typeface="Symbol"/>
              </a:rPr>
              <a:t> 8 </a:t>
            </a:r>
            <a:endParaRPr lang="en-US" sz="3200" i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08738" y="785794"/>
          <a:ext cx="547670" cy="466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2270C15-B8CE-48FC-A56F-EBD05437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58958-0DCA-4906-9C4E-6353175A8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A83D1BD6-A4B2-4431-A9E7-7F5390CCB30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D6B2ECA0-AE95-4C29-AABB-01DB4CCF8F81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356;p47">
            <a:extLst>
              <a:ext uri="{FF2B5EF4-FFF2-40B4-BE49-F238E27FC236}">
                <a16:creationId xmlns:a16="http://schemas.microsoft.com/office/drawing/2014/main" id="{942724DC-AE87-4A9C-AA09-44FE39AC5C2A}"/>
              </a:ext>
            </a:extLst>
          </p:cNvPr>
          <p:cNvGrpSpPr/>
          <p:nvPr/>
        </p:nvGrpSpPr>
        <p:grpSpPr>
          <a:xfrm>
            <a:off x="6766082" y="1245824"/>
            <a:ext cx="4462973" cy="3941789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:a16="http://schemas.microsoft.com/office/drawing/2014/main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:a16="http://schemas.microsoft.com/office/drawing/2014/main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:a16="http://schemas.microsoft.com/office/drawing/2014/main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:a16="http://schemas.microsoft.com/office/drawing/2014/main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:a16="http://schemas.microsoft.com/office/drawing/2014/main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:a16="http://schemas.microsoft.com/office/drawing/2014/main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:a16="http://schemas.microsoft.com/office/drawing/2014/main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:a16="http://schemas.microsoft.com/office/drawing/2014/main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:a16="http://schemas.microsoft.com/office/drawing/2014/main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:a16="http://schemas.microsoft.com/office/drawing/2014/main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:a16="http://schemas.microsoft.com/office/drawing/2014/main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:a16="http://schemas.microsoft.com/office/drawing/2014/main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:a16="http://schemas.microsoft.com/office/drawing/2014/main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:a16="http://schemas.microsoft.com/office/drawing/2014/main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:a16="http://schemas.microsoft.com/office/drawing/2014/main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:a16="http://schemas.microsoft.com/office/drawing/2014/main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:a16="http://schemas.microsoft.com/office/drawing/2014/main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:a16="http://schemas.microsoft.com/office/drawing/2014/main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:a16="http://schemas.microsoft.com/office/drawing/2014/main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:a16="http://schemas.microsoft.com/office/drawing/2014/main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:a16="http://schemas.microsoft.com/office/drawing/2014/main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:a16="http://schemas.microsoft.com/office/drawing/2014/main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:a16="http://schemas.microsoft.com/office/drawing/2014/main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:a16="http://schemas.microsoft.com/office/drawing/2014/main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:a16="http://schemas.microsoft.com/office/drawing/2014/main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:a16="http://schemas.microsoft.com/office/drawing/2014/main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:a16="http://schemas.microsoft.com/office/drawing/2014/main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:a16="http://schemas.microsoft.com/office/drawing/2014/main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:a16="http://schemas.microsoft.com/office/drawing/2014/main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:a16="http://schemas.microsoft.com/office/drawing/2014/main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:a16="http://schemas.microsoft.com/office/drawing/2014/main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:a16="http://schemas.microsoft.com/office/drawing/2014/main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:a16="http://schemas.microsoft.com/office/drawing/2014/main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:a16="http://schemas.microsoft.com/office/drawing/2014/main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:a16="http://schemas.microsoft.com/office/drawing/2014/main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:a16="http://schemas.microsoft.com/office/drawing/2014/main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:a16="http://schemas.microsoft.com/office/drawing/2014/main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:a16="http://schemas.microsoft.com/office/drawing/2014/main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:a16="http://schemas.microsoft.com/office/drawing/2014/main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:a16="http://schemas.microsoft.com/office/drawing/2014/main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:a16="http://schemas.microsoft.com/office/drawing/2014/main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:a16="http://schemas.microsoft.com/office/drawing/2014/main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:a16="http://schemas.microsoft.com/office/drawing/2014/main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:a16="http://schemas.microsoft.com/office/drawing/2014/main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:a16="http://schemas.microsoft.com/office/drawing/2014/main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:a16="http://schemas.microsoft.com/office/drawing/2014/main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:a16="http://schemas.microsoft.com/office/drawing/2014/main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:a16="http://schemas.microsoft.com/office/drawing/2014/main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:a16="http://schemas.microsoft.com/office/drawing/2014/main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:a16="http://schemas.microsoft.com/office/drawing/2014/main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:a16="http://schemas.microsoft.com/office/drawing/2014/main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:a16="http://schemas.microsoft.com/office/drawing/2014/main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:a16="http://schemas.microsoft.com/office/drawing/2014/main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:a16="http://schemas.microsoft.com/office/drawing/2014/main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:a16="http://schemas.microsoft.com/office/drawing/2014/main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:a16="http://schemas.microsoft.com/office/drawing/2014/main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:a16="http://schemas.microsoft.com/office/drawing/2014/main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:a16="http://schemas.microsoft.com/office/drawing/2014/main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:a16="http://schemas.microsoft.com/office/drawing/2014/main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:a16="http://schemas.microsoft.com/office/drawing/2014/main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:a16="http://schemas.microsoft.com/office/drawing/2014/main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:a16="http://schemas.microsoft.com/office/drawing/2014/main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:a16="http://schemas.microsoft.com/office/drawing/2014/main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:a16="http://schemas.microsoft.com/office/drawing/2014/main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:a16="http://schemas.microsoft.com/office/drawing/2014/main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:a16="http://schemas.microsoft.com/office/drawing/2014/main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:a16="http://schemas.microsoft.com/office/drawing/2014/main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:a16="http://schemas.microsoft.com/office/drawing/2014/main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:a16="http://schemas.microsoft.com/office/drawing/2014/main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:a16="http://schemas.microsoft.com/office/drawing/2014/main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:a16="http://schemas.microsoft.com/office/drawing/2014/main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:a16="http://schemas.microsoft.com/office/drawing/2014/main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:a16="http://schemas.microsoft.com/office/drawing/2014/main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:a16="http://schemas.microsoft.com/office/drawing/2014/main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:a16="http://schemas.microsoft.com/office/drawing/2014/main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Subtitle 4">
            <a:extLst>
              <a:ext uri="{FF2B5EF4-FFF2-40B4-BE49-F238E27FC236}">
                <a16:creationId xmlns:a16="http://schemas.microsoft.com/office/drawing/2014/main" id="{72E9DC22-17E8-DB46-BE53-FBBE25308694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7" name="Subtitle 4">
            <a:extLst>
              <a:ext uri="{FF2B5EF4-FFF2-40B4-BE49-F238E27FC236}">
                <a16:creationId xmlns:a16="http://schemas.microsoft.com/office/drawing/2014/main" id="{E91FC173-7104-1145-8029-80F5815B55F2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BDE7A5-8B93-4B23-8D60-1527F6D5B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Capaian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Pembelajaran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ID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4A59-8C3A-4BA5-990D-629484E61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8" y="2357718"/>
            <a:ext cx="4630755" cy="2349810"/>
          </a:xfrm>
        </p:spPr>
        <p:txBody>
          <a:bodyPr>
            <a:noAutofit/>
          </a:bodyPr>
          <a:lstStyle/>
          <a:p>
            <a:pPr marL="0" marR="19685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id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 mempelajari materi ini mahasiswa diharapkan dapat mengetahui dan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menjelaskan</a:t>
            </a:r>
            <a:r>
              <a:rPr lang="id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tentang deduksi, logika entailment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693314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992397"/>
              </p:ext>
            </p:extLst>
          </p:nvPr>
        </p:nvGraphicFramePr>
        <p:xfrm>
          <a:off x="2461526" y="1037478"/>
          <a:ext cx="1571637" cy="466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3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32243" y="828506"/>
            <a:ext cx="535785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/>
            <a:r>
              <a:rPr lang="en-US" sz="3200" i="1" dirty="0"/>
              <a:t>	</a:t>
            </a:r>
            <a:r>
              <a:rPr lang="en-US" sz="3200" i="1" dirty="0" err="1"/>
              <a:t>Jika</a:t>
            </a:r>
            <a:r>
              <a:rPr lang="en-US" sz="3200" i="1" dirty="0"/>
              <a:t> </a:t>
            </a:r>
            <a:r>
              <a:rPr lang="en-US" sz="3200" i="1" dirty="0" err="1"/>
              <a:t>Tabel</a:t>
            </a:r>
            <a:r>
              <a:rPr lang="en-US" sz="3200" i="1" dirty="0"/>
              <a:t> 1, 2, </a:t>
            </a:r>
            <a:r>
              <a:rPr lang="en-US" sz="3200" i="1" dirty="0" err="1"/>
              <a:t>dan</a:t>
            </a:r>
            <a:r>
              <a:rPr lang="en-US" sz="3200" i="1" dirty="0"/>
              <a:t> 3 </a:t>
            </a:r>
            <a:r>
              <a:rPr lang="en-US" sz="3200" i="1" dirty="0" err="1"/>
              <a:t>digabung</a:t>
            </a:r>
            <a:r>
              <a:rPr lang="en-US" sz="3200" i="1" dirty="0"/>
              <a:t>, </a:t>
            </a:r>
            <a:r>
              <a:rPr lang="en-US" sz="3200" i="1" dirty="0" err="1"/>
              <a:t>maka</a:t>
            </a:r>
            <a:r>
              <a:rPr lang="en-US" sz="3200" i="1" dirty="0"/>
              <a:t> </a:t>
            </a:r>
            <a:r>
              <a:rPr lang="en-US" sz="3200" i="1" dirty="0" err="1"/>
              <a:t>diperoleh</a:t>
            </a:r>
            <a:endParaRPr lang="en-US" sz="3200" i="1" dirty="0"/>
          </a:p>
          <a:p>
            <a:pPr marL="514350" indent="-514350" algn="just"/>
            <a:endParaRPr lang="en-US" sz="3200" i="1" dirty="0"/>
          </a:p>
          <a:p>
            <a:pPr marL="514350" indent="-514350" algn="just"/>
            <a:r>
              <a:rPr lang="en-US" sz="3200" i="1" dirty="0"/>
              <a:t>	</a:t>
            </a:r>
            <a:r>
              <a:rPr lang="en-US" sz="3200" i="1" dirty="0" err="1"/>
              <a:t>Diperoleh</a:t>
            </a:r>
            <a:r>
              <a:rPr lang="en-US" sz="3200" i="1" dirty="0"/>
              <a:t> </a:t>
            </a:r>
            <a:r>
              <a:rPr lang="en-US" sz="3200" i="1" dirty="0" err="1"/>
              <a:t>interpretasi</a:t>
            </a:r>
            <a:r>
              <a:rPr lang="en-US" sz="3200" i="1" dirty="0"/>
              <a:t> yang </a:t>
            </a:r>
            <a:r>
              <a:rPr lang="en-US" sz="3200" i="1" dirty="0" err="1"/>
              <a:t>tidak</a:t>
            </a:r>
            <a:r>
              <a:rPr lang="en-US" sz="3200" i="1" dirty="0"/>
              <a:t> </a:t>
            </a:r>
            <a:r>
              <a:rPr lang="en-US" sz="3200" i="1" dirty="0" err="1"/>
              <a:t>tercoret</a:t>
            </a:r>
            <a:r>
              <a:rPr lang="en-US" sz="3200" i="1" dirty="0"/>
              <a:t> </a:t>
            </a:r>
            <a:r>
              <a:rPr lang="en-US" sz="3200" i="1" dirty="0" err="1"/>
              <a:t>adalah</a:t>
            </a:r>
            <a:r>
              <a:rPr lang="en-US" sz="3200" i="1" dirty="0"/>
              <a:t> </a:t>
            </a:r>
            <a:r>
              <a:rPr lang="en-US" sz="3200" i="1" dirty="0" err="1"/>
              <a:t>interpretasi</a:t>
            </a:r>
            <a:r>
              <a:rPr lang="en-US" sz="3200" i="1" dirty="0"/>
              <a:t> yang </a:t>
            </a:r>
            <a:r>
              <a:rPr lang="en-US" sz="3200" i="1" dirty="0" err="1"/>
              <a:t>bernilai</a:t>
            </a:r>
            <a:r>
              <a:rPr lang="en-US" sz="3200" i="1" dirty="0"/>
              <a:t> B </a:t>
            </a:r>
            <a:r>
              <a:rPr lang="en-US" sz="3200" i="1" dirty="0" err="1"/>
              <a:t>hal</a:t>
            </a:r>
            <a:r>
              <a:rPr lang="en-US" sz="3200" i="1" dirty="0"/>
              <a:t> </a:t>
            </a:r>
            <a:r>
              <a:rPr lang="en-US" sz="3200" i="1" dirty="0" err="1"/>
              <a:t>ini</a:t>
            </a:r>
            <a:r>
              <a:rPr lang="en-US" sz="3200" i="1" dirty="0"/>
              <a:t> </a:t>
            </a:r>
            <a:r>
              <a:rPr lang="en-US" sz="3200" i="1" dirty="0" err="1"/>
              <a:t>sesuai</a:t>
            </a:r>
            <a:r>
              <a:rPr lang="en-US" sz="3200" i="1" dirty="0"/>
              <a:t> </a:t>
            </a:r>
            <a:r>
              <a:rPr lang="en-US" sz="3200" i="1" dirty="0" err="1"/>
              <a:t>dengan</a:t>
            </a:r>
            <a:r>
              <a:rPr lang="en-US" sz="3200" i="1" dirty="0"/>
              <a:t> </a:t>
            </a:r>
            <a:r>
              <a:rPr lang="en-US" sz="3200" i="1" dirty="0" err="1"/>
              <a:t>premis</a:t>
            </a:r>
            <a:r>
              <a:rPr lang="en-US" sz="3200" i="1" dirty="0"/>
              <a:t> r, </a:t>
            </a:r>
            <a:r>
              <a:rPr lang="en-US" sz="3200" i="1" dirty="0" err="1"/>
              <a:t>jadi</a:t>
            </a:r>
            <a:r>
              <a:rPr lang="en-US" sz="3200" i="1" dirty="0"/>
              <a:t> </a:t>
            </a:r>
            <a:r>
              <a:rPr lang="en-US" sz="3200" i="1" dirty="0" err="1"/>
              <a:t>terbukti</a:t>
            </a:r>
            <a:r>
              <a:rPr lang="en-US" sz="3200" i="1" dirty="0"/>
              <a:t> </a:t>
            </a:r>
            <a:r>
              <a:rPr lang="en-US" sz="3200" i="1" dirty="0" err="1"/>
              <a:t>bahwa</a:t>
            </a:r>
            <a:endParaRPr lang="en-US" sz="3200" i="1" dirty="0"/>
          </a:p>
          <a:p>
            <a:pPr marL="514350" indent="-514350" algn="just"/>
            <a:endParaRPr lang="en-US" sz="3200" i="1" dirty="0"/>
          </a:p>
          <a:p>
            <a:pPr marL="514350" indent="-514350" algn="ctr"/>
            <a:r>
              <a:rPr lang="en-US" sz="3200" i="1" dirty="0">
                <a:sym typeface="Symbol"/>
              </a:rPr>
              <a:t>{</a:t>
            </a:r>
            <a:r>
              <a:rPr lang="en-US" sz="3200" i="1" dirty="0" err="1">
                <a:sym typeface="Symbol"/>
              </a:rPr>
              <a:t>pq</a:t>
            </a:r>
            <a:r>
              <a:rPr lang="en-US" sz="3200" i="1" dirty="0">
                <a:sym typeface="Symbol"/>
              </a:rPr>
              <a:t>, </a:t>
            </a:r>
            <a:r>
              <a:rPr lang="en-US" sz="3200" i="1" dirty="0" err="1">
                <a:sym typeface="Symbol"/>
              </a:rPr>
              <a:t>qr</a:t>
            </a:r>
            <a:r>
              <a:rPr lang="en-US" sz="3200" i="1" dirty="0">
                <a:sym typeface="Symbol"/>
              </a:rPr>
              <a:t>, r} | = (r)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446537"/>
              </p:ext>
            </p:extLst>
          </p:nvPr>
        </p:nvGraphicFramePr>
        <p:xfrm>
          <a:off x="4033163" y="1037478"/>
          <a:ext cx="547670" cy="466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Subtitle 4">
            <a:extLst>
              <a:ext uri="{FF2B5EF4-FFF2-40B4-BE49-F238E27FC236}">
                <a16:creationId xmlns:a16="http://schemas.microsoft.com/office/drawing/2014/main" id="{9775DD37-FA00-4605-8CD5-E048A70A0D92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0740C78D-0CA8-47A2-B48C-A2FD168206DF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24101" y="941627"/>
            <a:ext cx="68431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Soal</a:t>
            </a:r>
            <a:r>
              <a:rPr lang="en-US" sz="3200" dirty="0"/>
              <a:t> </a:t>
            </a:r>
            <a:r>
              <a:rPr lang="en-US" sz="3200" dirty="0" err="1"/>
              <a:t>Latihan</a:t>
            </a:r>
            <a:r>
              <a:rPr lang="en-US" sz="3200" dirty="0"/>
              <a:t> </a:t>
            </a:r>
          </a:p>
          <a:p>
            <a:r>
              <a:rPr lang="en-US" sz="3200" dirty="0" err="1"/>
              <a:t>Apakah</a:t>
            </a:r>
            <a:r>
              <a:rPr lang="en-US" sz="3200" dirty="0"/>
              <a:t> </a:t>
            </a:r>
            <a:r>
              <a:rPr lang="en-US" sz="3200" dirty="0" err="1"/>
              <a:t>pernyataan</a:t>
            </a:r>
            <a:r>
              <a:rPr lang="en-US" sz="3200" dirty="0"/>
              <a:t> </a:t>
            </a:r>
            <a:r>
              <a:rPr lang="en-US" sz="3200" dirty="0" err="1"/>
              <a:t>di</a:t>
            </a:r>
            <a:r>
              <a:rPr lang="en-US" sz="3200" dirty="0"/>
              <a:t> </a:t>
            </a:r>
            <a:r>
              <a:rPr lang="en-US" sz="3200" dirty="0" err="1"/>
              <a:t>bawah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Logical </a:t>
            </a:r>
          </a:p>
          <a:p>
            <a:r>
              <a:rPr lang="en-US" sz="3200" dirty="0"/>
              <a:t>Entailment ?: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24101" y="2698038"/>
            <a:ext cx="77867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 err="1"/>
              <a:t>Apakah</a:t>
            </a:r>
            <a:r>
              <a:rPr lang="en-US" sz="3200" dirty="0"/>
              <a:t> </a:t>
            </a:r>
            <a:r>
              <a:rPr lang="en-US" sz="3200" i="1" dirty="0">
                <a:sym typeface="Symbol"/>
              </a:rPr>
              <a:t>{</a:t>
            </a:r>
            <a:r>
              <a:rPr lang="en-US" sz="3200" i="1" dirty="0" err="1">
                <a:sym typeface="Symbol"/>
              </a:rPr>
              <a:t>pq</a:t>
            </a:r>
            <a:r>
              <a:rPr lang="en-US" sz="3200" i="1" dirty="0">
                <a:sym typeface="Symbol"/>
              </a:rPr>
              <a:t>, </a:t>
            </a:r>
            <a:r>
              <a:rPr lang="en-US" sz="3200" i="1" dirty="0" err="1">
                <a:sym typeface="Symbol"/>
              </a:rPr>
              <a:t>qr</a:t>
            </a:r>
            <a:r>
              <a:rPr lang="en-US" sz="3200" i="1" dirty="0">
                <a:sym typeface="Symbol"/>
              </a:rPr>
              <a:t>,} | = (</a:t>
            </a:r>
            <a:r>
              <a:rPr lang="en-US" sz="3200" i="1" dirty="0" err="1">
                <a:sym typeface="Symbol"/>
              </a:rPr>
              <a:t>pr</a:t>
            </a:r>
            <a:r>
              <a:rPr lang="en-US" sz="3200" i="1" dirty="0">
                <a:sym typeface="Symbol"/>
              </a:rPr>
              <a:t>) ? </a:t>
            </a:r>
            <a:r>
              <a:rPr lang="en-US" sz="3200" i="1" dirty="0" err="1">
                <a:sym typeface="Symbol"/>
              </a:rPr>
              <a:t>Buktikan</a:t>
            </a:r>
            <a:r>
              <a:rPr lang="en-US" sz="3200" i="1" dirty="0">
                <a:sym typeface="Symbol"/>
              </a:rPr>
              <a:t> !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 err="1"/>
              <a:t>Apakah</a:t>
            </a:r>
            <a:r>
              <a:rPr lang="en-US" sz="3200" dirty="0"/>
              <a:t> {</a:t>
            </a:r>
            <a:r>
              <a:rPr lang="en-US" sz="3200" dirty="0">
                <a:sym typeface="Symbol"/>
              </a:rPr>
              <a:t></a:t>
            </a:r>
            <a:r>
              <a:rPr lang="en-US" sz="3200" dirty="0" err="1">
                <a:sym typeface="Symbol"/>
              </a:rPr>
              <a:t>pr</a:t>
            </a:r>
            <a:r>
              <a:rPr lang="en-US" sz="3200" dirty="0">
                <a:sym typeface="Symbol"/>
              </a:rPr>
              <a:t>, </a:t>
            </a:r>
            <a:r>
              <a:rPr lang="en-US" sz="3200" dirty="0" err="1">
                <a:sym typeface="Symbol"/>
              </a:rPr>
              <a:t>p</a:t>
            </a:r>
            <a:r>
              <a:rPr lang="en-US" sz="3200" i="1" dirty="0" err="1">
                <a:sym typeface="Symbol"/>
              </a:rPr>
              <a:t>q</a:t>
            </a:r>
            <a:r>
              <a:rPr lang="en-US" sz="3200" i="1" dirty="0">
                <a:sym typeface="Symbol"/>
              </a:rPr>
              <a:t>, </a:t>
            </a:r>
            <a:r>
              <a:rPr lang="en-US" sz="3200" dirty="0">
                <a:sym typeface="Symbol"/>
              </a:rPr>
              <a:t>p} = (r) ?</a:t>
            </a:r>
          </a:p>
          <a:p>
            <a:pPr marL="514350" indent="-514350">
              <a:buFontTx/>
              <a:buAutoNum type="arabicPeriod"/>
            </a:pPr>
            <a:r>
              <a:rPr lang="en-US" sz="3200" dirty="0" err="1"/>
              <a:t>Apakah</a:t>
            </a:r>
            <a:r>
              <a:rPr lang="en-US" sz="3200" dirty="0"/>
              <a:t> {</a:t>
            </a:r>
            <a:r>
              <a:rPr lang="en-US" sz="3200" dirty="0" err="1">
                <a:sym typeface="Symbol"/>
              </a:rPr>
              <a:t>pq</a:t>
            </a:r>
            <a:r>
              <a:rPr lang="en-US" sz="3200" dirty="0">
                <a:sym typeface="Symbol"/>
              </a:rPr>
              <a:t>, m</a:t>
            </a:r>
            <a:r>
              <a:rPr lang="en-US" sz="3200" i="1" dirty="0">
                <a:sym typeface="Symbol"/>
              </a:rPr>
              <a:t>(</a:t>
            </a:r>
            <a:r>
              <a:rPr lang="en-US" sz="3200" i="1" dirty="0" err="1">
                <a:sym typeface="Symbol"/>
              </a:rPr>
              <a:t>pq</a:t>
            </a:r>
            <a:r>
              <a:rPr lang="en-US" sz="3200" i="1" dirty="0">
                <a:sym typeface="Symbol"/>
              </a:rPr>
              <a:t>)</a:t>
            </a:r>
            <a:r>
              <a:rPr lang="en-US" sz="3200" dirty="0">
                <a:sym typeface="Symbol"/>
              </a:rPr>
              <a:t>} = (</a:t>
            </a:r>
            <a:r>
              <a:rPr lang="en-US" sz="3200" dirty="0" err="1">
                <a:sym typeface="Symbol"/>
              </a:rPr>
              <a:t>mq</a:t>
            </a:r>
            <a:r>
              <a:rPr lang="en-US" sz="3200" dirty="0">
                <a:sym typeface="Symbol"/>
              </a:rPr>
              <a:t>) ?</a:t>
            </a:r>
          </a:p>
          <a:p>
            <a:pPr marL="514350" indent="-514350">
              <a:buFontTx/>
              <a:buAutoNum type="arabicPeriod"/>
            </a:pPr>
            <a:r>
              <a:rPr lang="en-US" sz="3200" dirty="0" err="1"/>
              <a:t>Apakah</a:t>
            </a:r>
            <a:r>
              <a:rPr lang="en-US" sz="3200" dirty="0"/>
              <a:t> {</a:t>
            </a:r>
            <a:r>
              <a:rPr lang="en-US" sz="3200" dirty="0" err="1"/>
              <a:t>m</a:t>
            </a:r>
            <a:r>
              <a:rPr lang="en-US" sz="3200" dirty="0" err="1">
                <a:sym typeface="Symbol"/>
              </a:rPr>
              <a:t>p</a:t>
            </a:r>
            <a:r>
              <a:rPr lang="en-US" sz="3200" dirty="0">
                <a:sym typeface="Symbol"/>
              </a:rPr>
              <a:t>, q</a:t>
            </a:r>
            <a:r>
              <a:rPr lang="en-US" sz="3200" i="1" dirty="0">
                <a:sym typeface="Symbol"/>
              </a:rPr>
              <a:t>(</a:t>
            </a:r>
            <a:r>
              <a:rPr lang="en-US" sz="3200" i="1" dirty="0" err="1">
                <a:sym typeface="Symbol"/>
              </a:rPr>
              <a:t>mp</a:t>
            </a:r>
            <a:r>
              <a:rPr lang="en-US" sz="3200" i="1" dirty="0">
                <a:sym typeface="Symbol"/>
              </a:rPr>
              <a:t>)</a:t>
            </a:r>
            <a:r>
              <a:rPr lang="en-US" sz="3200" dirty="0">
                <a:sym typeface="Symbol"/>
              </a:rPr>
              <a:t>} = (</a:t>
            </a:r>
            <a:r>
              <a:rPr lang="en-US" sz="3200" dirty="0" err="1">
                <a:sym typeface="Symbol"/>
              </a:rPr>
              <a:t>qp</a:t>
            </a:r>
            <a:r>
              <a:rPr lang="en-US" sz="3200" dirty="0">
                <a:sym typeface="Symbol"/>
              </a:rPr>
              <a:t>) ?</a:t>
            </a:r>
          </a:p>
          <a:p>
            <a:pPr marL="514350" indent="-514350">
              <a:buFontTx/>
              <a:buAutoNum type="arabicPeriod"/>
            </a:pPr>
            <a:r>
              <a:rPr lang="en-US" sz="3200" dirty="0" err="1"/>
              <a:t>Apakah</a:t>
            </a:r>
            <a:r>
              <a:rPr lang="en-US" sz="3200" dirty="0"/>
              <a:t> {</a:t>
            </a:r>
            <a:r>
              <a:rPr lang="en-US" sz="3200" dirty="0" err="1"/>
              <a:t>p</a:t>
            </a:r>
            <a:r>
              <a:rPr lang="en-US" sz="3200" dirty="0" err="1">
                <a:sym typeface="Symbol"/>
              </a:rPr>
              <a:t>q</a:t>
            </a:r>
            <a:r>
              <a:rPr lang="en-US" sz="3200" dirty="0">
                <a:sym typeface="Symbol"/>
              </a:rPr>
              <a:t>, s</a:t>
            </a:r>
            <a:r>
              <a:rPr lang="en-US" sz="3200" i="1" dirty="0">
                <a:sym typeface="Symbol"/>
              </a:rPr>
              <a:t>(p q), s</a:t>
            </a:r>
            <a:r>
              <a:rPr lang="en-US" sz="3200" dirty="0">
                <a:sym typeface="Symbol"/>
              </a:rPr>
              <a:t>} = (q) ?</a:t>
            </a:r>
          </a:p>
          <a:p>
            <a:pPr marL="514350" indent="-514350">
              <a:buFontTx/>
              <a:buAutoNum type="arabicPeriod"/>
            </a:pPr>
            <a:endParaRPr lang="en-US" sz="3200" dirty="0">
              <a:sym typeface="Symbol"/>
            </a:endParaRPr>
          </a:p>
          <a:p>
            <a:pPr marL="514350" indent="-514350">
              <a:buAutoNum type="arabicPeriod"/>
            </a:pPr>
            <a:endParaRPr lang="en-US" sz="3200" dirty="0"/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3BFB805C-D09F-429C-9F5A-BFD493AD5033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2795CC3B-E442-4299-AEB9-0F8771BECFAD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75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0643" y="1026470"/>
            <a:ext cx="9841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A. </a:t>
            </a:r>
            <a:r>
              <a:rPr lang="en-US" sz="3200" dirty="0" err="1">
                <a:solidFill>
                  <a:srgbClr val="0070C0"/>
                </a:solidFill>
              </a:rPr>
              <a:t>Deduksi</a:t>
            </a:r>
            <a:endParaRPr lang="id-ID" sz="32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0643" y="1841242"/>
            <a:ext cx="98415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err="1"/>
              <a:t>Deduksi</a:t>
            </a:r>
            <a:r>
              <a:rPr lang="en-US" sz="3200" dirty="0"/>
              <a:t> </a:t>
            </a:r>
            <a:r>
              <a:rPr lang="en-US" sz="3200" dirty="0" err="1"/>
              <a:t>menurut</a:t>
            </a:r>
            <a:r>
              <a:rPr lang="en-US" sz="3200" dirty="0"/>
              <a:t> </a:t>
            </a:r>
            <a:r>
              <a:rPr lang="en-US" sz="3200" dirty="0" err="1"/>
              <a:t>Kamus</a:t>
            </a:r>
            <a:r>
              <a:rPr lang="en-US" sz="3200" dirty="0"/>
              <a:t> </a:t>
            </a:r>
            <a:r>
              <a:rPr lang="en-US" sz="3200" dirty="0" err="1"/>
              <a:t>Besar</a:t>
            </a:r>
            <a:r>
              <a:rPr lang="en-US" sz="3200" dirty="0"/>
              <a:t> </a:t>
            </a:r>
            <a:r>
              <a:rPr lang="en-US" sz="3200" dirty="0" err="1"/>
              <a:t>Bahasa</a:t>
            </a:r>
            <a:r>
              <a:rPr lang="en-US" sz="3200" dirty="0"/>
              <a:t> Indonesia (KBBI) </a:t>
            </a:r>
            <a:r>
              <a:rPr lang="en-US" sz="3200" dirty="0" err="1"/>
              <a:t>adalah</a:t>
            </a:r>
            <a:r>
              <a:rPr lang="en-US" sz="3200" dirty="0"/>
              <a:t> :</a:t>
            </a:r>
          </a:p>
          <a:p>
            <a:pPr algn="just"/>
            <a:r>
              <a:rPr lang="en-US" sz="3200" dirty="0" err="1"/>
              <a:t>Penarikan</a:t>
            </a:r>
            <a:r>
              <a:rPr lang="en-US" sz="3200" dirty="0"/>
              <a:t> </a:t>
            </a:r>
            <a:r>
              <a:rPr lang="en-US" sz="3200" dirty="0" err="1"/>
              <a:t>Kesimpulan</a:t>
            </a:r>
            <a:r>
              <a:rPr lang="en-US" sz="3200" dirty="0"/>
              <a:t> </a:t>
            </a:r>
            <a:r>
              <a:rPr lang="en-US" sz="3200" i="1" dirty="0"/>
              <a:t>(conclusion)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keadaan</a:t>
            </a:r>
            <a:r>
              <a:rPr lang="en-US" sz="3200" dirty="0"/>
              <a:t> </a:t>
            </a:r>
            <a:r>
              <a:rPr lang="en-US" sz="3200" dirty="0" err="1"/>
              <a:t>umum</a:t>
            </a:r>
            <a:r>
              <a:rPr lang="en-US" sz="3200" dirty="0"/>
              <a:t> </a:t>
            </a:r>
            <a:r>
              <a:rPr lang="en-US" sz="3200" dirty="0" err="1"/>
              <a:t>menjadi</a:t>
            </a:r>
            <a:r>
              <a:rPr lang="en-US" sz="3200" dirty="0"/>
              <a:t> </a:t>
            </a:r>
            <a:r>
              <a:rPr lang="en-US" sz="3200" dirty="0" err="1"/>
              <a:t>khusus</a:t>
            </a:r>
            <a:endParaRPr lang="en-US" sz="3200" dirty="0"/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Di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Deduksi</a:t>
            </a:r>
            <a:r>
              <a:rPr lang="en-US" sz="3200" dirty="0"/>
              <a:t>, </a:t>
            </a:r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Kesimpulan</a:t>
            </a:r>
            <a:r>
              <a:rPr lang="en-US" sz="3200" dirty="0"/>
              <a:t> </a:t>
            </a:r>
            <a:r>
              <a:rPr lang="en-US" sz="3200" i="1" dirty="0"/>
              <a:t>(conclusion) </a:t>
            </a:r>
            <a:r>
              <a:rPr lang="en-US" sz="3200" dirty="0" err="1"/>
              <a:t>selalu</a:t>
            </a:r>
            <a:r>
              <a:rPr lang="en-US" sz="3200" dirty="0"/>
              <a:t> </a:t>
            </a:r>
            <a:r>
              <a:rPr lang="en-US" sz="3200" dirty="0" err="1"/>
              <a:t>bernilai</a:t>
            </a:r>
            <a:r>
              <a:rPr lang="en-US" sz="3200" dirty="0"/>
              <a:t> </a:t>
            </a:r>
            <a:r>
              <a:rPr lang="en-US" sz="3200" dirty="0" err="1"/>
              <a:t>Benar</a:t>
            </a:r>
            <a:r>
              <a:rPr lang="en-US" sz="3200" dirty="0"/>
              <a:t>, </a:t>
            </a:r>
            <a:r>
              <a:rPr lang="en-US" sz="3200" dirty="0" err="1"/>
              <a:t>jika</a:t>
            </a:r>
            <a:r>
              <a:rPr lang="en-US" sz="3200" dirty="0"/>
              <a:t> </a:t>
            </a:r>
            <a:r>
              <a:rPr lang="en-US" sz="3200" dirty="0" err="1"/>
              <a:t>Alasanya</a:t>
            </a:r>
            <a:r>
              <a:rPr lang="en-US" sz="3200" dirty="0"/>
              <a:t> </a:t>
            </a:r>
            <a:r>
              <a:rPr lang="en-US" sz="3200" i="1" dirty="0"/>
              <a:t>(premise)</a:t>
            </a:r>
            <a:r>
              <a:rPr lang="en-US" sz="3200" dirty="0"/>
              <a:t> </a:t>
            </a:r>
            <a:r>
              <a:rPr lang="en-US" sz="3200" dirty="0" err="1"/>
              <a:t>Benar</a:t>
            </a:r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EA368E89-D2B8-443E-8723-B8AC2BA48371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86101D56-736B-414E-83C4-BADEED216289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8923" y="1635236"/>
            <a:ext cx="102846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err="1"/>
              <a:t>Contoh</a:t>
            </a:r>
            <a:r>
              <a:rPr lang="en-US" sz="3200" dirty="0"/>
              <a:t> :</a:t>
            </a:r>
          </a:p>
          <a:p>
            <a:pPr algn="just"/>
            <a:r>
              <a:rPr lang="en-US" sz="3200" dirty="0" err="1"/>
              <a:t>Jika</a:t>
            </a:r>
            <a:r>
              <a:rPr lang="en-US" sz="3200" dirty="0"/>
              <a:t> </a:t>
            </a:r>
            <a:r>
              <a:rPr lang="en-US" sz="3200" dirty="0" err="1"/>
              <a:t>ada</a:t>
            </a:r>
            <a:r>
              <a:rPr lang="en-US" sz="3200" dirty="0"/>
              <a:t> </a:t>
            </a:r>
            <a:r>
              <a:rPr lang="en-US" sz="3200" i="1" dirty="0" err="1"/>
              <a:t>Premis</a:t>
            </a:r>
            <a:r>
              <a:rPr lang="en-US" sz="3200" dirty="0"/>
              <a:t> </a:t>
            </a:r>
            <a:r>
              <a:rPr lang="en-US" sz="3200" i="1" dirty="0"/>
              <a:t>p</a:t>
            </a:r>
            <a:r>
              <a:rPr lang="en-US" sz="3200" dirty="0"/>
              <a:t>, </a:t>
            </a:r>
            <a:r>
              <a:rPr lang="en-US" sz="3200" dirty="0" err="1"/>
              <a:t>maka</a:t>
            </a:r>
            <a:r>
              <a:rPr lang="en-US" sz="3200" dirty="0"/>
              <a:t> (</a:t>
            </a:r>
            <a:r>
              <a:rPr lang="en-US" sz="3200" i="1" dirty="0"/>
              <a:t>p </a:t>
            </a:r>
            <a:r>
              <a:rPr lang="en-US" sz="3200" i="1" dirty="0">
                <a:sym typeface="Symbol"/>
              </a:rPr>
              <a:t> q)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merupakan</a:t>
            </a:r>
            <a:r>
              <a:rPr lang="en-US" sz="3200" dirty="0">
                <a:sym typeface="Symbol"/>
              </a:rPr>
              <a:t> </a:t>
            </a:r>
            <a:r>
              <a:rPr lang="en-US" sz="3200" i="1" dirty="0">
                <a:sym typeface="Symbol"/>
              </a:rPr>
              <a:t>conclusion</a:t>
            </a:r>
            <a:r>
              <a:rPr lang="en-US" sz="3200" dirty="0">
                <a:sym typeface="Symbol"/>
              </a:rPr>
              <a:t>,  </a:t>
            </a:r>
            <a:r>
              <a:rPr lang="en-US" sz="3200" dirty="0" err="1">
                <a:sym typeface="Symbol"/>
              </a:rPr>
              <a:t>tetapi</a:t>
            </a:r>
            <a:r>
              <a:rPr lang="en-US" sz="3200" dirty="0">
                <a:sym typeface="Symbol"/>
              </a:rPr>
              <a:t> </a:t>
            </a:r>
            <a:r>
              <a:rPr lang="en-US" sz="3200" i="1" dirty="0">
                <a:sym typeface="Symbol"/>
              </a:rPr>
              <a:t>(p  q) </a:t>
            </a:r>
            <a:r>
              <a:rPr lang="en-US" sz="3200" dirty="0" err="1">
                <a:sym typeface="Symbol"/>
              </a:rPr>
              <a:t>bukan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merupakan</a:t>
            </a:r>
            <a:r>
              <a:rPr lang="en-US" sz="3200" dirty="0">
                <a:sym typeface="Symbol"/>
              </a:rPr>
              <a:t> </a:t>
            </a:r>
            <a:r>
              <a:rPr lang="en-US" sz="3200" i="1" dirty="0">
                <a:sym typeface="Symbol"/>
              </a:rPr>
              <a:t>conclusion, </a:t>
            </a:r>
            <a:r>
              <a:rPr lang="en-US" sz="3200" dirty="0" err="1">
                <a:sym typeface="Symbol"/>
              </a:rPr>
              <a:t>mengapa</a:t>
            </a:r>
            <a:r>
              <a:rPr lang="en-US" sz="3200" dirty="0">
                <a:sym typeface="Symbol"/>
              </a:rPr>
              <a:t> ?</a:t>
            </a:r>
          </a:p>
          <a:p>
            <a:pPr algn="just"/>
            <a:endParaRPr lang="en-US" sz="3200" dirty="0">
              <a:sym typeface="Symbol"/>
            </a:endParaRPr>
          </a:p>
          <a:p>
            <a:pPr algn="just"/>
            <a:r>
              <a:rPr lang="en-US" sz="3200" dirty="0" err="1">
                <a:sym typeface="Symbol"/>
              </a:rPr>
              <a:t>Karena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jika</a:t>
            </a:r>
            <a:r>
              <a:rPr lang="en-US" sz="3200" dirty="0">
                <a:sym typeface="Symbol"/>
              </a:rPr>
              <a:t> </a:t>
            </a:r>
            <a:r>
              <a:rPr lang="en-US" sz="3200" i="1" dirty="0"/>
              <a:t>p </a:t>
            </a:r>
            <a:r>
              <a:rPr lang="en-US" sz="3200" dirty="0"/>
              <a:t>BENAR,  </a:t>
            </a:r>
            <a:r>
              <a:rPr lang="en-US" sz="3200" dirty="0" err="1"/>
              <a:t>maka</a:t>
            </a:r>
            <a:r>
              <a:rPr lang="en-US" sz="3200" dirty="0"/>
              <a:t> (</a:t>
            </a:r>
            <a:r>
              <a:rPr lang="en-US" sz="3200" i="1" dirty="0"/>
              <a:t>p </a:t>
            </a:r>
            <a:r>
              <a:rPr lang="en-US" sz="3200" i="1" dirty="0">
                <a:sym typeface="Symbol"/>
              </a:rPr>
              <a:t> q) </a:t>
            </a:r>
            <a:r>
              <a:rPr lang="en-US" sz="3200" dirty="0" err="1">
                <a:sym typeface="Symbol"/>
              </a:rPr>
              <a:t>juga</a:t>
            </a:r>
            <a:r>
              <a:rPr lang="en-US" sz="3200" dirty="0">
                <a:sym typeface="Symbol"/>
              </a:rPr>
              <a:t> B </a:t>
            </a:r>
            <a:r>
              <a:rPr lang="en-US" sz="3200" dirty="0" err="1">
                <a:sym typeface="Symbol"/>
              </a:rPr>
              <a:t>tanpa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terpengaruh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dengan</a:t>
            </a:r>
            <a:r>
              <a:rPr lang="en-US" sz="3200" dirty="0">
                <a:sym typeface="Symbol"/>
              </a:rPr>
              <a:t> </a:t>
            </a:r>
            <a:r>
              <a:rPr lang="en-US" sz="3200" i="1" dirty="0">
                <a:sym typeface="Symbol"/>
              </a:rPr>
              <a:t>q,  </a:t>
            </a:r>
            <a:r>
              <a:rPr lang="en-US" sz="3200" dirty="0" err="1">
                <a:sym typeface="Symbol"/>
              </a:rPr>
              <a:t>jadi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/>
              <a:t>(</a:t>
            </a:r>
            <a:r>
              <a:rPr lang="en-US" sz="3200" i="1" dirty="0"/>
              <a:t>p </a:t>
            </a:r>
            <a:r>
              <a:rPr lang="en-US" sz="3200" i="1" dirty="0">
                <a:sym typeface="Symbol"/>
              </a:rPr>
              <a:t> q)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merupakan</a:t>
            </a:r>
            <a:r>
              <a:rPr lang="en-US" sz="3200" i="1" dirty="0">
                <a:sym typeface="Symbol"/>
              </a:rPr>
              <a:t> conclusion</a:t>
            </a:r>
            <a:endParaRPr lang="en-US" sz="3200" dirty="0">
              <a:sym typeface="Symbol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9AC97F-66CD-429F-88C5-66A789B4004E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C9CF5E2D-FF09-463E-8B64-398A6135CF7E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2046" y="1346979"/>
            <a:ext cx="100583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err="1"/>
              <a:t>Jika</a:t>
            </a:r>
            <a:r>
              <a:rPr lang="en-US" sz="3200" dirty="0"/>
              <a:t> </a:t>
            </a:r>
            <a:r>
              <a:rPr lang="en-US" sz="3200" i="1" dirty="0" err="1"/>
              <a:t>Premis</a:t>
            </a:r>
            <a:r>
              <a:rPr lang="en-US" sz="3200" dirty="0"/>
              <a:t> </a:t>
            </a:r>
            <a:r>
              <a:rPr lang="en-US" sz="3200" i="1" dirty="0"/>
              <a:t>p </a:t>
            </a:r>
            <a:r>
              <a:rPr lang="en-US" sz="3200" dirty="0" err="1"/>
              <a:t>Benar</a:t>
            </a:r>
            <a:r>
              <a:rPr lang="en-US" sz="3200" dirty="0"/>
              <a:t>,  </a:t>
            </a:r>
            <a:r>
              <a:rPr lang="en-US" sz="3200" dirty="0" err="1"/>
              <a:t>maka</a:t>
            </a:r>
            <a:r>
              <a:rPr lang="en-US" sz="3200" dirty="0"/>
              <a:t> </a:t>
            </a:r>
            <a:r>
              <a:rPr lang="en-US" sz="3200" i="1" dirty="0">
                <a:sym typeface="Symbol"/>
              </a:rPr>
              <a:t>(p  q) </a:t>
            </a:r>
            <a:r>
              <a:rPr lang="en-US" sz="3200" dirty="0" err="1">
                <a:sym typeface="Symbol"/>
              </a:rPr>
              <a:t>bisa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bernilai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Benar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juga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bisa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bernilai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Salah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tergantung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nilai</a:t>
            </a:r>
            <a:r>
              <a:rPr lang="en-US" sz="3200" dirty="0">
                <a:sym typeface="Symbol"/>
              </a:rPr>
              <a:t> </a:t>
            </a:r>
            <a:r>
              <a:rPr lang="en-US" sz="3200" i="1" dirty="0">
                <a:sym typeface="Symbol"/>
              </a:rPr>
              <a:t>q</a:t>
            </a:r>
            <a:r>
              <a:rPr lang="en-US" sz="3200" dirty="0">
                <a:sym typeface="Symbol"/>
              </a:rPr>
              <a:t>, </a:t>
            </a:r>
            <a:r>
              <a:rPr lang="en-US" sz="3200" dirty="0" err="1">
                <a:sym typeface="Symbol"/>
              </a:rPr>
              <a:t>maka</a:t>
            </a:r>
            <a:r>
              <a:rPr lang="en-US" sz="3200" dirty="0">
                <a:sym typeface="Symbol"/>
              </a:rPr>
              <a:t> </a:t>
            </a:r>
            <a:r>
              <a:rPr lang="en-US" sz="3200" i="1" dirty="0">
                <a:sym typeface="Symbol"/>
              </a:rPr>
              <a:t>(p  q) </a:t>
            </a:r>
            <a:r>
              <a:rPr lang="en-US" sz="3200" dirty="0" err="1">
                <a:sym typeface="Symbol"/>
              </a:rPr>
              <a:t>bukan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merupakan</a:t>
            </a:r>
            <a:r>
              <a:rPr lang="en-US" sz="3200" dirty="0">
                <a:sym typeface="Symbol"/>
              </a:rPr>
              <a:t> </a:t>
            </a:r>
            <a:r>
              <a:rPr lang="en-US" sz="3200" i="1" dirty="0">
                <a:sym typeface="Symbol"/>
              </a:rPr>
              <a:t>conclusion.</a:t>
            </a:r>
            <a:endParaRPr lang="en-US" sz="3200" dirty="0">
              <a:sym typeface="Symbol"/>
            </a:endParaRPr>
          </a:p>
          <a:p>
            <a:pPr algn="just"/>
            <a:endParaRPr lang="en-US" sz="3200" dirty="0">
              <a:sym typeface="Symbol"/>
            </a:endParaRPr>
          </a:p>
          <a:p>
            <a:pPr algn="just"/>
            <a:r>
              <a:rPr lang="en-US" sz="3200" dirty="0" err="1">
                <a:sym typeface="Symbol"/>
              </a:rPr>
              <a:t>Jika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ada</a:t>
            </a:r>
            <a:r>
              <a:rPr lang="en-US" sz="3200" dirty="0">
                <a:sym typeface="Symbol"/>
              </a:rPr>
              <a:t> </a:t>
            </a:r>
            <a:r>
              <a:rPr lang="en-US" sz="3200" i="1" dirty="0" err="1">
                <a:sym typeface="Symbol"/>
              </a:rPr>
              <a:t>Premis</a:t>
            </a:r>
            <a:r>
              <a:rPr lang="en-US" sz="3200" i="1" dirty="0">
                <a:sym typeface="Symbol"/>
              </a:rPr>
              <a:t> p, q, </a:t>
            </a:r>
            <a:r>
              <a:rPr lang="en-US" sz="3200" dirty="0" err="1">
                <a:sym typeface="Symbol"/>
              </a:rPr>
              <a:t>maka</a:t>
            </a:r>
            <a:r>
              <a:rPr lang="en-US" sz="3200" dirty="0">
                <a:sym typeface="Symbol"/>
              </a:rPr>
              <a:t> </a:t>
            </a:r>
            <a:r>
              <a:rPr lang="en-US" sz="3200" i="1" dirty="0">
                <a:sym typeface="Symbol"/>
              </a:rPr>
              <a:t>(p  q) </a:t>
            </a:r>
            <a:r>
              <a:rPr lang="en-US" sz="3200" dirty="0" err="1">
                <a:sym typeface="Symbol"/>
              </a:rPr>
              <a:t>merupakan</a:t>
            </a:r>
            <a:r>
              <a:rPr lang="en-US" sz="3200" dirty="0">
                <a:sym typeface="Symbol"/>
              </a:rPr>
              <a:t> </a:t>
            </a:r>
            <a:r>
              <a:rPr lang="en-US" sz="3200" i="1" dirty="0">
                <a:sym typeface="Symbol"/>
              </a:rPr>
              <a:t>conclusion,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karena</a:t>
            </a:r>
            <a:r>
              <a:rPr lang="en-US" sz="3200" dirty="0">
                <a:sym typeface="Symbol"/>
              </a:rPr>
              <a:t> </a:t>
            </a:r>
            <a:r>
              <a:rPr lang="en-US" sz="3200" i="1" dirty="0">
                <a:sym typeface="Symbol"/>
              </a:rPr>
              <a:t>(p  q) </a:t>
            </a:r>
            <a:r>
              <a:rPr lang="en-US" sz="3200" dirty="0" err="1">
                <a:sym typeface="Symbol"/>
              </a:rPr>
              <a:t>akan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bernilai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Benar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jika</a:t>
            </a:r>
            <a:r>
              <a:rPr lang="en-US" sz="3200" dirty="0">
                <a:sym typeface="Symbol"/>
              </a:rPr>
              <a:t> </a:t>
            </a:r>
            <a:r>
              <a:rPr lang="en-US" sz="3200" i="1" dirty="0">
                <a:sym typeface="Symbol"/>
              </a:rPr>
              <a:t>p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bernilai</a:t>
            </a:r>
            <a:r>
              <a:rPr lang="en-US" sz="3200" dirty="0">
                <a:sym typeface="Symbol"/>
              </a:rPr>
              <a:t> B </a:t>
            </a:r>
            <a:r>
              <a:rPr lang="en-US" sz="3200" dirty="0" err="1">
                <a:sym typeface="Symbol"/>
              </a:rPr>
              <a:t>dan</a:t>
            </a:r>
            <a:r>
              <a:rPr lang="en-US" sz="3200" dirty="0">
                <a:sym typeface="Symbol"/>
              </a:rPr>
              <a:t> </a:t>
            </a:r>
            <a:r>
              <a:rPr lang="en-US" sz="3200" i="1" dirty="0">
                <a:sym typeface="Symbol"/>
              </a:rPr>
              <a:t>q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bernilai</a:t>
            </a:r>
            <a:r>
              <a:rPr lang="en-US" sz="3200" dirty="0">
                <a:sym typeface="Symbol"/>
              </a:rPr>
              <a:t> B, </a:t>
            </a:r>
            <a:r>
              <a:rPr lang="en-US" sz="3200" dirty="0" err="1">
                <a:sym typeface="Symbol"/>
              </a:rPr>
              <a:t>dimana</a:t>
            </a:r>
            <a:r>
              <a:rPr lang="en-US" sz="3200" i="1" dirty="0">
                <a:sym typeface="Symbol"/>
              </a:rPr>
              <a:t> </a:t>
            </a:r>
            <a:r>
              <a:rPr lang="en-US" sz="3200" i="1" dirty="0" err="1">
                <a:sym typeface="Symbol"/>
              </a:rPr>
              <a:t>premis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disyaratkan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harus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bernilai</a:t>
            </a:r>
            <a:r>
              <a:rPr lang="en-US" sz="3200" dirty="0">
                <a:sym typeface="Symbol"/>
              </a:rPr>
              <a:t> B agar </a:t>
            </a:r>
            <a:r>
              <a:rPr lang="en-US" sz="3200" dirty="0" err="1">
                <a:sym typeface="Symbol"/>
              </a:rPr>
              <a:t>mendapatkan</a:t>
            </a:r>
            <a:r>
              <a:rPr lang="en-US" sz="3200" dirty="0">
                <a:sym typeface="Symbol"/>
              </a:rPr>
              <a:t> </a:t>
            </a:r>
            <a:r>
              <a:rPr lang="en-US" sz="3200" i="1" dirty="0" err="1">
                <a:sym typeface="Symbol"/>
              </a:rPr>
              <a:t>conlusion</a:t>
            </a:r>
            <a:r>
              <a:rPr lang="en-US" sz="3200" dirty="0">
                <a:sym typeface="Symbol"/>
              </a:rPr>
              <a:t> yang </a:t>
            </a:r>
            <a:r>
              <a:rPr lang="en-US" sz="3200" dirty="0" err="1">
                <a:sym typeface="Symbol"/>
              </a:rPr>
              <a:t>Benar</a:t>
            </a:r>
            <a:r>
              <a:rPr lang="en-US" sz="3200" dirty="0">
                <a:sym typeface="Symbol"/>
              </a:rPr>
              <a:t>  </a:t>
            </a:r>
            <a:r>
              <a:rPr lang="en-US" sz="3200" i="1" dirty="0">
                <a:sym typeface="Symbol"/>
              </a:rPr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55B9A95-0215-425C-B4A9-33630474D05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0EDB6592-692B-44E8-9F90-32A6FCD299FF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7762" y="1045324"/>
            <a:ext cx="10036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Logical Entailment</a:t>
            </a:r>
            <a:endParaRPr lang="en-US" sz="3200" i="1" dirty="0">
              <a:solidFill>
                <a:srgbClr val="0070C0"/>
              </a:solidFill>
              <a:sym typeface="Symbo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7762" y="1905506"/>
            <a:ext cx="101023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Logical Entailment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id-ID" sz="3200" dirty="0"/>
              <a:t>Implikasi logis yang benar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id-ID" sz="3200" dirty="0"/>
              <a:t>relevan atau tersambung. Misalnya, "Jika semua anjing adalah mamalia, maka Socrates adalah manusia" adalah benar, menurut logika klasik, tetapi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relevan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tersambung</a:t>
            </a:r>
            <a:r>
              <a:rPr lang="en-US" sz="3200" dirty="0"/>
              <a:t>, </a:t>
            </a:r>
            <a:r>
              <a:rPr lang="id-ID" sz="3200" dirty="0"/>
              <a:t>"Relevansi logika" merupakan upaya untuk mengharuskan implikasi tersambung dengan benar</a:t>
            </a:r>
            <a:r>
              <a:rPr lang="en-US" sz="3200" dirty="0"/>
              <a:t>.</a:t>
            </a:r>
            <a:endParaRPr lang="en-US" sz="3200" i="1" dirty="0">
              <a:sym typeface="Symbol"/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D0011FCC-BC4E-4F80-9140-51CAB397861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04F9F908-CC18-4984-8B8A-A01BD91CD174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0899" y="1324150"/>
            <a:ext cx="1029406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himpunan</a:t>
            </a:r>
            <a:r>
              <a:rPr lang="en-US" sz="3200" dirty="0"/>
              <a:t> </a:t>
            </a:r>
            <a:r>
              <a:rPr lang="en-US" sz="3200" dirty="0">
                <a:sym typeface="Symbol"/>
              </a:rPr>
              <a:t> </a:t>
            </a:r>
            <a:r>
              <a:rPr lang="id-ID" sz="3200" dirty="0">
                <a:sym typeface="Symbol"/>
              </a:rPr>
              <a:t>(baca: </a:t>
            </a:r>
            <a:r>
              <a:rPr lang="id-ID" sz="3200" i="1" dirty="0">
                <a:sym typeface="Symbol"/>
              </a:rPr>
              <a:t>delta</a:t>
            </a:r>
            <a:r>
              <a:rPr lang="id-ID" sz="3200" dirty="0">
                <a:sym typeface="Symbol"/>
              </a:rPr>
              <a:t>) </a:t>
            </a:r>
            <a:r>
              <a:rPr lang="en-US" sz="3200" dirty="0" err="1">
                <a:sym typeface="Symbol"/>
              </a:rPr>
              <a:t>secara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logis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mengandung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kesimpulan</a:t>
            </a:r>
            <a:r>
              <a:rPr lang="en-US" sz="3200" dirty="0">
                <a:sym typeface="Symbol"/>
              </a:rPr>
              <a:t> </a:t>
            </a:r>
            <a:r>
              <a:rPr lang="en-US" sz="3200" i="1" dirty="0">
                <a:sym typeface="Symbol"/>
              </a:rPr>
              <a:t>(conclusion)</a:t>
            </a:r>
            <a:r>
              <a:rPr lang="en-US" sz="3200" dirty="0">
                <a:sym typeface="Symbol"/>
              </a:rPr>
              <a:t>  </a:t>
            </a:r>
            <a:r>
              <a:rPr lang="id-ID" sz="3200" dirty="0">
                <a:sym typeface="Symbol"/>
              </a:rPr>
              <a:t>(baca: </a:t>
            </a:r>
            <a:r>
              <a:rPr lang="id-ID" sz="3200" i="1" dirty="0">
                <a:sym typeface="Symbol"/>
              </a:rPr>
              <a:t>varphi</a:t>
            </a:r>
            <a:r>
              <a:rPr lang="id-ID" sz="3200" dirty="0">
                <a:sym typeface="Symbol"/>
              </a:rPr>
              <a:t>) </a:t>
            </a:r>
            <a:r>
              <a:rPr lang="en-US" sz="3200" dirty="0" err="1">
                <a:sym typeface="Symbol"/>
              </a:rPr>
              <a:t>dan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ditulis</a:t>
            </a:r>
            <a:r>
              <a:rPr lang="en-US" sz="3200" dirty="0">
                <a:sym typeface="Symbol"/>
              </a:rPr>
              <a:t> :</a:t>
            </a:r>
          </a:p>
          <a:p>
            <a:pPr algn="just"/>
            <a:endParaRPr lang="en-US" sz="1400" dirty="0">
              <a:sym typeface="Symbol"/>
            </a:endParaRPr>
          </a:p>
          <a:p>
            <a:pPr algn="ctr"/>
            <a:r>
              <a:rPr lang="en-US" sz="6000" dirty="0">
                <a:solidFill>
                  <a:srgbClr val="FF0000"/>
                </a:solidFill>
                <a:sym typeface="Symbol"/>
              </a:rPr>
              <a:t>= </a:t>
            </a:r>
          </a:p>
          <a:p>
            <a:pPr algn="ctr"/>
            <a:endParaRPr lang="en-US" sz="1200" dirty="0">
              <a:sym typeface="Symbol"/>
            </a:endParaRPr>
          </a:p>
          <a:p>
            <a:pPr algn="just"/>
            <a:r>
              <a:rPr lang="en-US" sz="3200" dirty="0" err="1">
                <a:sym typeface="Symbol"/>
              </a:rPr>
              <a:t>jika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dan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hanya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jika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interpretasi</a:t>
            </a:r>
            <a:r>
              <a:rPr lang="en-US" sz="3200" dirty="0">
                <a:sym typeface="Symbol"/>
              </a:rPr>
              <a:t> yang </a:t>
            </a:r>
            <a:r>
              <a:rPr lang="en-US" sz="3200" dirty="0" err="1">
                <a:sym typeface="Symbol"/>
              </a:rPr>
              <a:t>memenuhi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himpunan</a:t>
            </a:r>
            <a:r>
              <a:rPr lang="en-US" sz="3200" dirty="0">
                <a:sym typeface="Symbol"/>
              </a:rPr>
              <a:t>  </a:t>
            </a:r>
            <a:r>
              <a:rPr lang="en-US" sz="3200" dirty="0" err="1">
                <a:sym typeface="Symbol"/>
              </a:rPr>
              <a:t>juga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memenuhi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kesimpulan</a:t>
            </a:r>
            <a:r>
              <a:rPr lang="en-US" sz="3200" dirty="0">
                <a:sym typeface="Symbol"/>
              </a:rPr>
              <a:t> </a:t>
            </a:r>
          </a:p>
          <a:p>
            <a:pPr algn="just"/>
            <a:endParaRPr lang="en-US" sz="3200" i="1" dirty="0">
              <a:sym typeface="Symbol"/>
            </a:endParaRPr>
          </a:p>
          <a:p>
            <a:pPr algn="just"/>
            <a:endParaRPr lang="en-US" sz="3200" i="1" dirty="0">
              <a:sym typeface="Symbol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8AD7221-D2A1-4CC9-8043-F8AE06C5EF12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824708D1-C4D7-405D-A35F-F33C60FD4A28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3958" y="735291"/>
            <a:ext cx="907801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err="1"/>
              <a:t>Contoh</a:t>
            </a:r>
            <a:r>
              <a:rPr lang="en-US" sz="3200" dirty="0"/>
              <a:t> 1 :</a:t>
            </a:r>
          </a:p>
          <a:p>
            <a:pPr algn="just"/>
            <a:r>
              <a:rPr lang="en-US" sz="3200" i="1" dirty="0"/>
              <a:t>	</a:t>
            </a:r>
            <a:r>
              <a:rPr lang="en-US" sz="3200" i="1" dirty="0" err="1"/>
              <a:t>Premis</a:t>
            </a:r>
            <a:r>
              <a:rPr lang="en-US" sz="3200" dirty="0"/>
              <a:t> </a:t>
            </a:r>
            <a:r>
              <a:rPr lang="en-US" sz="3200" i="1" dirty="0"/>
              <a:t>p :</a:t>
            </a:r>
          </a:p>
          <a:p>
            <a:pPr algn="just"/>
            <a:r>
              <a:rPr lang="en-US" sz="3200" i="1" dirty="0"/>
              <a:t>	Conclusion : </a:t>
            </a:r>
            <a:r>
              <a:rPr lang="en-US" sz="3200" dirty="0"/>
              <a:t>(</a:t>
            </a:r>
            <a:r>
              <a:rPr lang="en-US" sz="3200" i="1" dirty="0"/>
              <a:t>p </a:t>
            </a:r>
            <a:r>
              <a:rPr lang="en-US" sz="3200" i="1" dirty="0">
                <a:sym typeface="Symbol"/>
              </a:rPr>
              <a:t> q)</a:t>
            </a:r>
          </a:p>
          <a:p>
            <a:pPr algn="just"/>
            <a:r>
              <a:rPr lang="en-US" sz="3200" dirty="0">
                <a:sym typeface="Symbol"/>
              </a:rPr>
              <a:t>	Hal </a:t>
            </a:r>
            <a:r>
              <a:rPr lang="en-US" sz="3200" dirty="0" err="1">
                <a:sym typeface="Symbol"/>
              </a:rPr>
              <a:t>ini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dapat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ditulis</a:t>
            </a:r>
            <a:r>
              <a:rPr lang="en-US" sz="3200" dirty="0">
                <a:sym typeface="Symbol"/>
              </a:rPr>
              <a:t> : {p}</a:t>
            </a:r>
            <a:r>
              <a:rPr lang="en-US" sz="3200" dirty="0"/>
              <a:t>= (p </a:t>
            </a:r>
            <a:r>
              <a:rPr lang="en-US" sz="3200" dirty="0">
                <a:sym typeface="Symbol"/>
              </a:rPr>
              <a:t> q)</a:t>
            </a:r>
            <a:r>
              <a:rPr lang="en-US" sz="3200" i="1" dirty="0">
                <a:sym typeface="Symbol"/>
              </a:rPr>
              <a:t> </a:t>
            </a:r>
          </a:p>
          <a:p>
            <a:pPr algn="just"/>
            <a:r>
              <a:rPr lang="en-US" sz="3200" dirty="0">
                <a:sym typeface="Symbol"/>
              </a:rPr>
              <a:t>	</a:t>
            </a:r>
          </a:p>
          <a:p>
            <a:pPr algn="just"/>
            <a:r>
              <a:rPr lang="en-US" sz="3200" i="1" dirty="0" err="1"/>
              <a:t>Premis</a:t>
            </a:r>
            <a:r>
              <a:rPr lang="en-US" sz="3200" dirty="0"/>
              <a:t> </a:t>
            </a:r>
            <a:r>
              <a:rPr lang="en-US" sz="3200" i="1" dirty="0"/>
              <a:t>p :</a:t>
            </a:r>
          </a:p>
          <a:p>
            <a:pPr algn="just"/>
            <a:r>
              <a:rPr lang="en-US" sz="3200" i="1" dirty="0"/>
              <a:t>No -Conclusion : </a:t>
            </a:r>
            <a:r>
              <a:rPr lang="en-US" sz="3200" dirty="0"/>
              <a:t>(</a:t>
            </a:r>
            <a:r>
              <a:rPr lang="en-US" sz="3200" i="1" dirty="0"/>
              <a:t>p </a:t>
            </a:r>
            <a:r>
              <a:rPr lang="en-US" sz="3200" i="1" dirty="0">
                <a:sym typeface="Symbol"/>
              </a:rPr>
              <a:t> q)</a:t>
            </a:r>
          </a:p>
          <a:p>
            <a:pPr algn="just"/>
            <a:r>
              <a:rPr lang="en-US" sz="3200" dirty="0">
                <a:sym typeface="Symbol"/>
              </a:rPr>
              <a:t>Hal </a:t>
            </a:r>
            <a:r>
              <a:rPr lang="en-US" sz="3200" dirty="0" err="1">
                <a:sym typeface="Symbol"/>
              </a:rPr>
              <a:t>ini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dapat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ditulis</a:t>
            </a:r>
            <a:r>
              <a:rPr lang="en-US" sz="3200" dirty="0">
                <a:sym typeface="Symbol"/>
              </a:rPr>
              <a:t> : {p}</a:t>
            </a:r>
            <a:r>
              <a:rPr lang="en-US" sz="3200" dirty="0"/>
              <a:t> (p </a:t>
            </a:r>
            <a:r>
              <a:rPr lang="en-US" sz="3200" dirty="0">
                <a:sym typeface="Symbol"/>
              </a:rPr>
              <a:t> q)</a:t>
            </a:r>
            <a:r>
              <a:rPr lang="en-US" sz="3200" i="1" dirty="0">
                <a:sym typeface="Symbol"/>
              </a:rPr>
              <a:t> </a:t>
            </a:r>
          </a:p>
          <a:p>
            <a:pPr algn="just"/>
            <a:endParaRPr lang="en-US" sz="3200" dirty="0">
              <a:sym typeface="Symbol"/>
            </a:endParaRPr>
          </a:p>
          <a:p>
            <a:pPr algn="just"/>
            <a:r>
              <a:rPr lang="en-US" sz="3200" i="1" dirty="0"/>
              <a:t>	</a:t>
            </a:r>
            <a:r>
              <a:rPr lang="en-US" sz="3200" i="1" dirty="0" err="1"/>
              <a:t>Premis</a:t>
            </a:r>
            <a:r>
              <a:rPr lang="en-US" sz="3200" dirty="0"/>
              <a:t> </a:t>
            </a:r>
            <a:r>
              <a:rPr lang="en-US" sz="3200" i="1" dirty="0"/>
              <a:t>p, q :</a:t>
            </a:r>
          </a:p>
          <a:p>
            <a:pPr algn="just"/>
            <a:r>
              <a:rPr lang="en-US" sz="3200" i="1" dirty="0"/>
              <a:t>	Conclusion : </a:t>
            </a:r>
            <a:r>
              <a:rPr lang="en-US" sz="3200" dirty="0"/>
              <a:t>(</a:t>
            </a:r>
            <a:r>
              <a:rPr lang="en-US" sz="3200" i="1" dirty="0"/>
              <a:t>p </a:t>
            </a:r>
            <a:r>
              <a:rPr lang="en-US" sz="3200" dirty="0">
                <a:sym typeface="Symbol"/>
              </a:rPr>
              <a:t> </a:t>
            </a:r>
            <a:r>
              <a:rPr lang="en-US" sz="3200" i="1" dirty="0">
                <a:sym typeface="Symbol"/>
              </a:rPr>
              <a:t>q)</a:t>
            </a:r>
          </a:p>
          <a:p>
            <a:pPr algn="just"/>
            <a:r>
              <a:rPr lang="en-US" sz="3200" dirty="0">
                <a:sym typeface="Symbol"/>
              </a:rPr>
              <a:t>	Hal </a:t>
            </a:r>
            <a:r>
              <a:rPr lang="en-US" sz="3200" dirty="0" err="1">
                <a:sym typeface="Symbol"/>
              </a:rPr>
              <a:t>ini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dapat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ditulis</a:t>
            </a:r>
            <a:r>
              <a:rPr lang="en-US" sz="3200" dirty="0">
                <a:sym typeface="Symbol"/>
              </a:rPr>
              <a:t> : {p</a:t>
            </a:r>
            <a:r>
              <a:rPr lang="id-ID" sz="3200" dirty="0">
                <a:sym typeface="Symbol"/>
              </a:rPr>
              <a:t>,q</a:t>
            </a:r>
            <a:r>
              <a:rPr lang="en-US" sz="3200" dirty="0">
                <a:sym typeface="Symbol"/>
              </a:rPr>
              <a:t>}</a:t>
            </a:r>
            <a:r>
              <a:rPr lang="en-US" sz="3200" dirty="0"/>
              <a:t>= (p </a:t>
            </a:r>
            <a:r>
              <a:rPr lang="en-US" sz="3200" dirty="0">
                <a:sym typeface="Symbol"/>
              </a:rPr>
              <a:t> q)</a:t>
            </a:r>
            <a:r>
              <a:rPr lang="en-US" sz="3200" i="1" dirty="0">
                <a:sym typeface="Symbol"/>
              </a:rPr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7636879-1BE3-45C0-9FEE-181964547947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F674A2F8-0B2D-4902-BB18-B585270F6C01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0644" y="1166842"/>
            <a:ext cx="103600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err="1"/>
              <a:t>Metode</a:t>
            </a:r>
            <a:r>
              <a:rPr lang="en-US" sz="3200" dirty="0"/>
              <a:t> </a:t>
            </a:r>
            <a:r>
              <a:rPr lang="en-US" sz="3200" dirty="0" err="1"/>
              <a:t>Tabel</a:t>
            </a:r>
            <a:r>
              <a:rPr lang="en-US" sz="3200" dirty="0"/>
              <a:t> </a:t>
            </a:r>
            <a:r>
              <a:rPr lang="en-US" sz="3200" dirty="0" err="1"/>
              <a:t>Kebenaran</a:t>
            </a:r>
            <a:r>
              <a:rPr lang="en-US" sz="3200" dirty="0"/>
              <a:t> :</a:t>
            </a:r>
          </a:p>
          <a:p>
            <a:pPr algn="just"/>
            <a:endParaRPr lang="en-US" sz="3200" i="1" dirty="0">
              <a:sym typeface="Symbol"/>
            </a:endParaRPr>
          </a:p>
          <a:p>
            <a:pPr algn="just"/>
            <a:r>
              <a:rPr lang="en-US" sz="3200" dirty="0" err="1">
                <a:sym typeface="Symbol"/>
              </a:rPr>
              <a:t>Untuk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mengetahui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suatu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himpunan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premis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menghasilkan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kesimpulan</a:t>
            </a:r>
            <a:r>
              <a:rPr lang="en-US" sz="3200" dirty="0">
                <a:sym typeface="Symbol"/>
              </a:rPr>
              <a:t> yang </a:t>
            </a:r>
            <a:r>
              <a:rPr lang="en-US" sz="3200" dirty="0" err="1">
                <a:sym typeface="Symbol"/>
              </a:rPr>
              <a:t>logis</a:t>
            </a:r>
            <a:r>
              <a:rPr lang="en-US" sz="3200" dirty="0">
                <a:sym typeface="Symbol"/>
              </a:rPr>
              <a:t>, </a:t>
            </a:r>
            <a:r>
              <a:rPr lang="en-US" sz="3200" dirty="0" err="1">
                <a:sym typeface="Symbol"/>
              </a:rPr>
              <a:t>maka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dapat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menggunakan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Tabel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Kebenaran</a:t>
            </a:r>
            <a:r>
              <a:rPr lang="en-US" sz="3200" dirty="0">
                <a:sym typeface="Symbol"/>
              </a:rPr>
              <a:t>, </a:t>
            </a:r>
            <a:r>
              <a:rPr lang="en-US" sz="3200" dirty="0" err="1">
                <a:sym typeface="Symbol"/>
              </a:rPr>
              <a:t>dengan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langkah</a:t>
            </a:r>
            <a:r>
              <a:rPr lang="en-US" sz="3200" dirty="0">
                <a:sym typeface="Symbol"/>
              </a:rPr>
              <a:t> :</a:t>
            </a:r>
          </a:p>
          <a:p>
            <a:pPr marL="514350" indent="-514350" algn="just">
              <a:buAutoNum type="arabicPeriod"/>
            </a:pPr>
            <a:r>
              <a:rPr lang="en-US" sz="3200" dirty="0" err="1">
                <a:sym typeface="Symbol"/>
              </a:rPr>
              <a:t>Tentukan</a:t>
            </a:r>
            <a:r>
              <a:rPr lang="en-US" sz="3200" dirty="0">
                <a:sym typeface="Symbol"/>
              </a:rPr>
              <a:t> (</a:t>
            </a:r>
            <a:r>
              <a:rPr lang="en-US" sz="3200" dirty="0" err="1">
                <a:sym typeface="Symbol"/>
              </a:rPr>
              <a:t>coret</a:t>
            </a:r>
            <a:r>
              <a:rPr lang="en-US" sz="3200" dirty="0">
                <a:sym typeface="Symbol"/>
              </a:rPr>
              <a:t>) </a:t>
            </a:r>
            <a:r>
              <a:rPr lang="en-US" sz="3200" dirty="0" err="1">
                <a:sym typeface="Symbol"/>
              </a:rPr>
              <a:t>interpretasi</a:t>
            </a:r>
            <a:r>
              <a:rPr lang="en-US" sz="3200" dirty="0">
                <a:sym typeface="Symbol"/>
              </a:rPr>
              <a:t> (</a:t>
            </a:r>
            <a:r>
              <a:rPr lang="en-US" sz="3200" dirty="0" err="1">
                <a:sym typeface="Symbol"/>
              </a:rPr>
              <a:t>baris</a:t>
            </a:r>
            <a:r>
              <a:rPr lang="en-US" sz="3200" dirty="0">
                <a:sym typeface="Symbol"/>
              </a:rPr>
              <a:t>) yang </a:t>
            </a:r>
            <a:r>
              <a:rPr lang="en-US" sz="3200" dirty="0" err="1">
                <a:sym typeface="Symbol"/>
              </a:rPr>
              <a:t>tidak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memenuhi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syarat</a:t>
            </a:r>
            <a:endParaRPr lang="en-US" sz="3200" dirty="0">
              <a:sym typeface="Symbol"/>
            </a:endParaRPr>
          </a:p>
          <a:p>
            <a:pPr marL="514350" indent="-514350" algn="just">
              <a:buAutoNum type="arabicPeriod"/>
            </a:pPr>
            <a:r>
              <a:rPr lang="en-US" sz="3200" dirty="0" err="1">
                <a:sym typeface="Symbol"/>
              </a:rPr>
              <a:t>Lakukan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untuk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setiap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premis</a:t>
            </a:r>
            <a:r>
              <a:rPr lang="en-US" sz="3200" dirty="0">
                <a:sym typeface="Symbol"/>
              </a:rPr>
              <a:t> yang </a:t>
            </a:r>
            <a:r>
              <a:rPr lang="en-US" sz="3200" dirty="0" err="1">
                <a:sym typeface="Symbol"/>
              </a:rPr>
              <a:t>diketahui</a:t>
            </a:r>
            <a:endParaRPr lang="en-US" sz="3200" dirty="0">
              <a:sym typeface="Symbol"/>
            </a:endParaRPr>
          </a:p>
          <a:p>
            <a:pPr marL="514350" indent="-514350" algn="just">
              <a:buAutoNum type="arabicPeriod"/>
            </a:pPr>
            <a:r>
              <a:rPr lang="en-US" sz="3200" dirty="0" err="1">
                <a:sym typeface="Symbol"/>
              </a:rPr>
              <a:t>Interpretasi</a:t>
            </a:r>
            <a:r>
              <a:rPr lang="en-US" sz="3200" dirty="0">
                <a:sym typeface="Symbol"/>
              </a:rPr>
              <a:t> (</a:t>
            </a:r>
            <a:r>
              <a:rPr lang="en-US" sz="3200" dirty="0" err="1">
                <a:sym typeface="Symbol"/>
              </a:rPr>
              <a:t>baris</a:t>
            </a:r>
            <a:r>
              <a:rPr lang="en-US" sz="3200" dirty="0">
                <a:sym typeface="Symbol"/>
              </a:rPr>
              <a:t>) yang </a:t>
            </a:r>
            <a:r>
              <a:rPr lang="en-US" sz="3200" dirty="0" err="1">
                <a:sym typeface="Symbol"/>
              </a:rPr>
              <a:t>tersisa</a:t>
            </a:r>
            <a:endParaRPr lang="en-US" sz="3200" dirty="0">
              <a:sym typeface="Symbol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749BDCF-C9FF-4F5E-B46C-7D4AA457089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7B36CB1A-97E2-4609-9EF4-A291A895D05C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1793</TotalTime>
  <Words>1558</Words>
  <Application>Microsoft Office PowerPoint</Application>
  <PresentationFormat>Widescreen</PresentationFormat>
  <Paragraphs>452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Calibri</vt:lpstr>
      <vt:lpstr>Comic Sans MS</vt:lpstr>
      <vt:lpstr>Signika</vt:lpstr>
      <vt:lpstr>1_Custom Design</vt:lpstr>
      <vt:lpstr>Pertemuan ke_5 LOGIKA ENTAILMENT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poenkpoenk@gmail.com</cp:lastModifiedBy>
  <cp:revision>107</cp:revision>
  <dcterms:created xsi:type="dcterms:W3CDTF">2020-07-23T01:18:59Z</dcterms:created>
  <dcterms:modified xsi:type="dcterms:W3CDTF">2022-02-28T08:34:48Z</dcterms:modified>
</cp:coreProperties>
</file>