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4"/>
  </p:notesMasterIdLst>
  <p:sldIdLst>
    <p:sldId id="257" r:id="rId2"/>
    <p:sldId id="289" r:id="rId3"/>
    <p:sldId id="331" r:id="rId4"/>
    <p:sldId id="397" r:id="rId5"/>
    <p:sldId id="399" r:id="rId6"/>
    <p:sldId id="402" r:id="rId7"/>
    <p:sldId id="404" r:id="rId8"/>
    <p:sldId id="406" r:id="rId9"/>
    <p:sldId id="408" r:id="rId10"/>
    <p:sldId id="412" r:id="rId11"/>
    <p:sldId id="414" r:id="rId12"/>
    <p:sldId id="416" r:id="rId13"/>
    <p:sldId id="418" r:id="rId14"/>
    <p:sldId id="452" r:id="rId15"/>
    <p:sldId id="420" r:id="rId16"/>
    <p:sldId id="422" r:id="rId17"/>
    <p:sldId id="424" r:id="rId18"/>
    <p:sldId id="428" r:id="rId19"/>
    <p:sldId id="430" r:id="rId20"/>
    <p:sldId id="432" r:id="rId21"/>
    <p:sldId id="426" r:id="rId22"/>
    <p:sldId id="434" r:id="rId23"/>
    <p:sldId id="436" r:id="rId24"/>
    <p:sldId id="438" r:id="rId25"/>
    <p:sldId id="440" r:id="rId26"/>
    <p:sldId id="442" r:id="rId27"/>
    <p:sldId id="444" r:id="rId28"/>
    <p:sldId id="446" r:id="rId29"/>
    <p:sldId id="448" r:id="rId30"/>
    <p:sldId id="435" r:id="rId31"/>
    <p:sldId id="437" r:id="rId32"/>
    <p:sldId id="43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49" autoAdjust="0"/>
  </p:normalViewPr>
  <p:slideViewPr>
    <p:cSldViewPr snapToGrid="0">
      <p:cViewPr varScale="1">
        <p:scale>
          <a:sx n="59" d="100"/>
          <a:sy n="59" d="100"/>
        </p:scale>
        <p:origin x="76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endParaRPr lang="en-ID" sz="1600" dirty="0"/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326" y="1979112"/>
            <a:ext cx="9521439" cy="2326188"/>
          </a:xfrm>
        </p:spPr>
        <p:txBody>
          <a:bodyPr>
            <a:normAutofit/>
          </a:bodyPr>
          <a:lstStyle/>
          <a:p>
            <a:pPr algn="ctr"/>
            <a:r>
              <a:rPr lang="en-US" altLang="id-ID" sz="4000" dirty="0" err="1">
                <a:latin typeface="Comic Sans MS" pitchFamily="66" charset="0"/>
              </a:rPr>
              <a:t>Pertemuan</a:t>
            </a:r>
            <a:r>
              <a:rPr lang="en-US" altLang="id-ID" sz="4000" dirty="0">
                <a:latin typeface="Comic Sans MS" pitchFamily="66" charset="0"/>
              </a:rPr>
              <a:t> </a:t>
            </a:r>
            <a:r>
              <a:rPr lang="en-US" altLang="id-ID" sz="4000" err="1">
                <a:latin typeface="Comic Sans MS" pitchFamily="66" charset="0"/>
              </a:rPr>
              <a:t>ke</a:t>
            </a:r>
            <a:r>
              <a:rPr lang="en-US" altLang="id-ID" sz="4000">
                <a:latin typeface="Comic Sans MS" pitchFamily="66" charset="0"/>
              </a:rPr>
              <a:t>_6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RULE OF INFERENCE 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AXIOM SCHEMATA</a:t>
            </a:r>
            <a:endParaRPr lang="en-ID" sz="4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179496" y="665384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3833"/>
            <a:ext cx="9463333" cy="3925689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  <a:latin typeface="Arenski" pitchFamily="2" charset="0"/>
              </a:rPr>
              <a:t>Contoh 1</a:t>
            </a:r>
            <a:r>
              <a:rPr lang="id-ID" sz="4400" dirty="0">
                <a:solidFill>
                  <a:srgbClr val="0000CC"/>
                </a:solidFill>
              </a:rPr>
              <a:t> 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Diket premis </a:t>
            </a:r>
            <a:r>
              <a:rPr lang="id-ID" sz="4400" i="1" dirty="0">
                <a:solidFill>
                  <a:srgbClr val="0000CC"/>
                </a:solidFill>
              </a:rPr>
              <a:t>(p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q)r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 dan </a:t>
            </a:r>
            <a:r>
              <a:rPr lang="id-ID" sz="4400" i="1" dirty="0">
                <a:solidFill>
                  <a:srgbClr val="0000CC"/>
                </a:solidFill>
              </a:rPr>
              <a:t>(p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q)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, dengan aturan inferensi tentukan kesimpulanya</a:t>
            </a:r>
            <a:r>
              <a:rPr lang="en-US" sz="4400" dirty="0">
                <a:solidFill>
                  <a:srgbClr val="0000CC"/>
                </a:solidFill>
                <a:sym typeface="Symbol"/>
              </a:rPr>
              <a:t>?</a:t>
            </a:r>
            <a:endParaRPr lang="id-ID" sz="4400" dirty="0">
              <a:solidFill>
                <a:srgbClr val="0000CC"/>
              </a:solidFill>
              <a:sym typeface="Symbol"/>
            </a:endParaRP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4318" y="946904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687D72CA-48CE-4DB0-BABC-3E84D70E4B3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9580290C-BDCC-4D3C-B32F-14D6F1B5AE8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782" y="1753386"/>
            <a:ext cx="9905395" cy="4328692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  <a:latin typeface="Arenski" pitchFamily="2" charset="0"/>
              </a:rPr>
              <a:t>Jawab</a:t>
            </a:r>
          </a:p>
          <a:p>
            <a:pPr marL="742950" indent="-742950">
              <a:buAutoNum type="arabicPeriod"/>
            </a:pPr>
            <a:r>
              <a:rPr lang="id-ID" sz="4400" i="1" dirty="0">
                <a:solidFill>
                  <a:srgbClr val="0000CC"/>
                </a:solidFill>
              </a:rPr>
              <a:t>(p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q)r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  	premis 1</a:t>
            </a:r>
          </a:p>
          <a:p>
            <a:pPr marL="742950" indent="-742950">
              <a:buAutoNum type="arabicPeriod"/>
            </a:pPr>
            <a:r>
              <a:rPr lang="id-ID" sz="4400" i="1" dirty="0">
                <a:solidFill>
                  <a:srgbClr val="0000CC"/>
                </a:solidFill>
              </a:rPr>
              <a:t>(p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q)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 		premis 2</a:t>
            </a:r>
            <a:endParaRPr lang="id-ID" sz="4400" i="1" dirty="0">
              <a:solidFill>
                <a:srgbClr val="0000CC"/>
              </a:solidFill>
              <a:sym typeface="Symbol"/>
            </a:endParaRPr>
          </a:p>
          <a:p>
            <a:pPr marL="742950" indent="-742950">
              <a:buAutoNum type="arabicPeriod"/>
            </a:pPr>
            <a:r>
              <a:rPr lang="id-ID" sz="4400" i="1" dirty="0">
                <a:solidFill>
                  <a:srgbClr val="FF0000"/>
                </a:solidFill>
                <a:sym typeface="Symbol"/>
              </a:rPr>
              <a:t>r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			MP 1 dan 2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Jadi kesimpulanya </a:t>
            </a:r>
            <a:r>
              <a:rPr lang="id-ID" sz="4400" i="1" dirty="0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2301" y="1037852"/>
            <a:ext cx="980387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Aturan inferensi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D538CFA7-E208-4633-A0B6-74A1CCF8E49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FA8C93BF-8609-4192-81CA-C4DA7BE5077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31" y="2340222"/>
            <a:ext cx="10435472" cy="3711787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  <a:latin typeface="Arenski" pitchFamily="2" charset="0"/>
              </a:rPr>
              <a:t>Contoh 2</a:t>
            </a:r>
            <a:r>
              <a:rPr lang="id-ID" sz="4400" dirty="0">
                <a:solidFill>
                  <a:srgbClr val="0000CC"/>
                </a:solidFill>
              </a:rPr>
              <a:t> 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Diket premis </a:t>
            </a:r>
            <a:r>
              <a:rPr lang="id-ID" sz="4400" i="1" dirty="0">
                <a:solidFill>
                  <a:srgbClr val="0000CC"/>
                </a:solidFill>
              </a:rPr>
              <a:t>(p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q), (pr)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 dan </a:t>
            </a:r>
            <a:r>
              <a:rPr lang="id-ID" sz="4400" i="1" dirty="0">
                <a:solidFill>
                  <a:srgbClr val="0000CC"/>
                </a:solidFill>
              </a:rPr>
              <a:t>(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q)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, dengan aturan inferensi tentukan kesimpulanya</a:t>
            </a: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2598" y="1050599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86CCDF44-3F68-4ADE-8065-C2C6CFFF9F2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2F0FF3DF-2EBD-4856-A1B0-383A8408E6D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205" y="1428736"/>
            <a:ext cx="1014324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  <a:latin typeface="Arenski" pitchFamily="2" charset="0"/>
              </a:rPr>
              <a:t>Jawab</a:t>
            </a:r>
          </a:p>
          <a:p>
            <a:pPr marL="742950" indent="-742950">
              <a:buAutoNum type="arabicPeriod"/>
            </a:pP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q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  		premis 1</a:t>
            </a:r>
          </a:p>
          <a:p>
            <a:pPr marL="742950" indent="-742950">
              <a:buAutoNum type="arabicPeriod"/>
            </a:pPr>
            <a:r>
              <a:rPr lang="id-ID" sz="4400" i="1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r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 		premis 2</a:t>
            </a:r>
            <a:endParaRPr lang="id-ID" sz="4400" i="1" dirty="0">
              <a:solidFill>
                <a:srgbClr val="0000CC"/>
              </a:solidFill>
              <a:sym typeface="Symbol"/>
            </a:endParaRPr>
          </a:p>
          <a:p>
            <a:pPr marL="742950" indent="-742950">
              <a:buAutoNum type="arabicPeriod"/>
            </a:pPr>
            <a:r>
              <a:rPr lang="id-ID" sz="4400" i="1" dirty="0">
                <a:solidFill>
                  <a:srgbClr val="0000CC"/>
                </a:solidFill>
                <a:sym typeface="Symbol"/>
              </a:rPr>
              <a:t>q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			premis 3</a:t>
            </a:r>
          </a:p>
          <a:p>
            <a:pPr marL="742950" indent="-742950">
              <a:buAutoNum type="arabicPeriod"/>
            </a:pPr>
            <a:r>
              <a:rPr lang="id-ID" sz="4400" i="1" dirty="0">
                <a:solidFill>
                  <a:srgbClr val="FF0000"/>
                </a:solidFill>
                <a:sym typeface="Symbol"/>
              </a:rPr>
              <a:t>p			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MT 1 dan 3</a:t>
            </a:r>
          </a:p>
          <a:p>
            <a:pPr marL="742950" indent="-742950">
              <a:buAutoNum type="arabicPeriod"/>
            </a:pPr>
            <a:r>
              <a:rPr lang="id-ID" sz="4400" i="1" dirty="0">
                <a:solidFill>
                  <a:srgbClr val="FF0000"/>
                </a:solidFill>
                <a:sym typeface="Symbol"/>
              </a:rPr>
              <a:t>r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			MP 2 dan 4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Jadi kesimpulanya </a:t>
            </a:r>
            <a:r>
              <a:rPr lang="id-ID" sz="4400" i="1" dirty="0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2597" y="890343"/>
            <a:ext cx="995784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CE7F9D6E-41FE-493C-81CD-E62E082E55B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1D960183-411F-429C-90E7-95B7B6EF98E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89730"/>
            <a:ext cx="9604342" cy="5143536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  <a:latin typeface="Arenski" pitchFamily="2" charset="0"/>
            </a:endParaRPr>
          </a:p>
          <a:p>
            <a:pPr marL="742950" indent="-742950">
              <a:buAutoNum type="arabicPeriod"/>
            </a:pP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q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  	premis 1</a:t>
            </a:r>
          </a:p>
          <a:p>
            <a:pPr marL="742950" indent="-742950">
              <a:buAutoNum type="arabicPeriod"/>
            </a:pPr>
            <a:r>
              <a:rPr lang="id-ID" sz="4400" i="1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r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 	premis 2</a:t>
            </a:r>
            <a:endParaRPr lang="id-ID" sz="4400" i="1" dirty="0">
              <a:solidFill>
                <a:srgbClr val="0000CC"/>
              </a:solidFill>
              <a:sym typeface="Symbol"/>
            </a:endParaRPr>
          </a:p>
          <a:p>
            <a:pPr marL="742950" indent="-742950">
              <a:buAutoNum type="arabicPeriod"/>
            </a:pPr>
            <a:r>
              <a:rPr lang="id-ID" sz="4400" i="1" dirty="0">
                <a:solidFill>
                  <a:srgbClr val="0000CC"/>
                </a:solidFill>
                <a:sym typeface="Symbol"/>
              </a:rPr>
              <a:t>q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		premis 3</a:t>
            </a:r>
            <a:endParaRPr lang="en-US" sz="4400" dirty="0">
              <a:solidFill>
                <a:srgbClr val="0000CC"/>
              </a:solidFill>
              <a:sym typeface="Symbol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CC"/>
                </a:solidFill>
                <a:sym typeface="Symbol"/>
              </a:rPr>
              <a:t> Jawab:</a:t>
            </a:r>
            <a:endParaRPr lang="id-ID" sz="4400" dirty="0">
              <a:solidFill>
                <a:srgbClr val="0000CC"/>
              </a:solidFill>
              <a:sym typeface="Symbol"/>
            </a:endParaRPr>
          </a:p>
          <a:p>
            <a:pPr marL="0" indent="0">
              <a:buNone/>
              <a:tabLst>
                <a:tab pos="1604963" algn="l"/>
              </a:tabLst>
            </a:pPr>
            <a:r>
              <a:rPr lang="en-US" sz="4400" i="1" dirty="0">
                <a:solidFill>
                  <a:srgbClr val="0000CC"/>
                </a:solidFill>
              </a:rPr>
              <a:t>1. 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q</a:t>
            </a:r>
            <a:r>
              <a:rPr lang="en-US" sz="4400" i="1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4400" dirty="0">
                <a:solidFill>
                  <a:srgbClr val="0000CC"/>
                </a:solidFill>
                <a:sym typeface="Symbol" panose="05050102010706020507" pitchFamily="18" charset="2"/>
              </a:rPr>
              <a:t>   </a:t>
            </a:r>
            <a:r>
              <a:rPr lang="id-ID" sz="4400" i="1" dirty="0">
                <a:solidFill>
                  <a:srgbClr val="FF0000"/>
                </a:solidFill>
                <a:sym typeface="Symbol"/>
              </a:rPr>
              <a:t>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 panose="05050102010706020507" pitchFamily="18" charset="2"/>
              </a:rPr>
              <a:t>p  q</a:t>
            </a:r>
          </a:p>
          <a:p>
            <a:pPr marL="0" indent="0">
              <a:buNone/>
              <a:tabLst>
                <a:tab pos="1604963" algn="l"/>
              </a:tabLst>
            </a:pPr>
            <a:r>
              <a:rPr lang="en-US" sz="4400" i="1" dirty="0">
                <a:solidFill>
                  <a:srgbClr val="0000CC"/>
                </a:solidFill>
                <a:sym typeface="Symbol"/>
              </a:rPr>
              <a:t>2. 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r</a:t>
            </a:r>
            <a:r>
              <a:rPr lang="en-US" sz="4400" i="1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4400" dirty="0">
                <a:solidFill>
                  <a:srgbClr val="0000CC"/>
                </a:solidFill>
                <a:sym typeface="Symbol" panose="05050102010706020507" pitchFamily="18" charset="2"/>
              </a:rPr>
              <a:t>   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p </a:t>
            </a:r>
            <a:r>
              <a:rPr lang="en-US" sz="4400" dirty="0">
                <a:solidFill>
                  <a:srgbClr val="FF0000"/>
                </a:solidFill>
                <a:sym typeface="Symbol" panose="05050102010706020507" pitchFamily="18" charset="2"/>
              </a:rPr>
              <a:t> r  </a:t>
            </a:r>
            <a:r>
              <a:rPr lang="en-US" sz="4400" dirty="0">
                <a:solidFill>
                  <a:srgbClr val="0000CC"/>
                </a:solidFill>
                <a:sym typeface="Symbol" panose="05050102010706020507" pitchFamily="18" charset="2"/>
              </a:rPr>
              <a:t>( </a:t>
            </a:r>
            <a:r>
              <a:rPr lang="en-US" sz="4400" dirty="0" err="1">
                <a:solidFill>
                  <a:srgbClr val="0000CC"/>
                </a:solidFill>
                <a:sym typeface="Symbol" panose="05050102010706020507" pitchFamily="18" charset="2"/>
              </a:rPr>
              <a:t>ingat</a:t>
            </a:r>
            <a:r>
              <a:rPr lang="en-US" sz="4400" dirty="0">
                <a:solidFill>
                  <a:srgbClr val="0000CC"/>
                </a:solidFill>
                <a:sym typeface="Symbol" panose="05050102010706020507" pitchFamily="18" charset="2"/>
              </a:rPr>
              <a:t>: 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r</a:t>
            </a:r>
            <a:r>
              <a:rPr lang="en-US" sz="4400" i="1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4400" dirty="0">
                <a:solidFill>
                  <a:srgbClr val="0000CC"/>
                </a:solidFill>
                <a:sym typeface="Symbol" panose="05050102010706020507" pitchFamily="18" charset="2"/>
              </a:rPr>
              <a:t> 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  </a:t>
            </a:r>
            <a:r>
              <a:rPr lang="en-US" sz="4400" dirty="0">
                <a:solidFill>
                  <a:srgbClr val="0000CC"/>
                </a:solidFill>
                <a:sym typeface="Symbol" panose="05050102010706020507" pitchFamily="18" charset="2"/>
              </a:rPr>
              <a:t>p  r)</a:t>
            </a:r>
            <a:endParaRPr lang="en-US" sz="4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1604963" algn="l"/>
              </a:tabLst>
            </a:pPr>
            <a:r>
              <a:rPr lang="en-US" sz="4400" dirty="0">
                <a:solidFill>
                  <a:srgbClr val="0000CC"/>
                </a:solidFill>
                <a:sym typeface="Symbol"/>
              </a:rPr>
              <a:t>3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.                  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q</a:t>
            </a:r>
            <a:endParaRPr lang="en-US" sz="4400" dirty="0">
              <a:solidFill>
                <a:srgbClr val="FF0000"/>
              </a:solidFill>
              <a:sym typeface="Symbol"/>
            </a:endParaRPr>
          </a:p>
          <a:p>
            <a:pPr marL="0" indent="0">
              <a:buNone/>
            </a:pPr>
            <a:r>
              <a:rPr lang="en-US" sz="4400" i="1" dirty="0">
                <a:solidFill>
                  <a:srgbClr val="FF0000"/>
                </a:solidFill>
                <a:sym typeface="Symbol"/>
              </a:rPr>
              <a:t>                       r</a:t>
            </a:r>
            <a:endParaRPr lang="id-ID" sz="4400" dirty="0">
              <a:solidFill>
                <a:srgbClr val="FF0000"/>
              </a:solidFill>
              <a:sym typeface="Symbol"/>
            </a:endParaRP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Jadi kesimpulanya </a:t>
            </a:r>
            <a:r>
              <a:rPr lang="id-ID" sz="4400" i="1" dirty="0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1200" y="855757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D92F2-3089-4D9C-8866-BDDE586BB698}"/>
              </a:ext>
            </a:extLst>
          </p:cNvPr>
          <p:cNvCxnSpPr/>
          <p:nvPr/>
        </p:nvCxnSpPr>
        <p:spPr>
          <a:xfrm>
            <a:off x="2999656" y="5445224"/>
            <a:ext cx="30963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F8E5F-BDB2-429B-8860-BCCA027858B6}"/>
              </a:ext>
            </a:extLst>
          </p:cNvPr>
          <p:cNvCxnSpPr/>
          <p:nvPr/>
        </p:nvCxnSpPr>
        <p:spPr>
          <a:xfrm flipH="1">
            <a:off x="4565471" y="3673466"/>
            <a:ext cx="432048" cy="57606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59292F-A271-4AD9-8F6A-34F65B10746E}"/>
              </a:ext>
            </a:extLst>
          </p:cNvPr>
          <p:cNvCxnSpPr/>
          <p:nvPr/>
        </p:nvCxnSpPr>
        <p:spPr>
          <a:xfrm flipH="1">
            <a:off x="5418646" y="3645532"/>
            <a:ext cx="432048" cy="576064"/>
          </a:xfrm>
          <a:prstGeom prst="line">
            <a:avLst/>
          </a:prstGeom>
          <a:ln w="5715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5ABEBE-450D-4C6F-85B5-1B109488DA33}"/>
              </a:ext>
            </a:extLst>
          </p:cNvPr>
          <p:cNvCxnSpPr/>
          <p:nvPr/>
        </p:nvCxnSpPr>
        <p:spPr>
          <a:xfrm flipH="1">
            <a:off x="4524448" y="4069151"/>
            <a:ext cx="432048" cy="576064"/>
          </a:xfrm>
          <a:prstGeom prst="line">
            <a:avLst/>
          </a:prstGeom>
          <a:ln w="5715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DE1F22-85D6-47DE-A4F5-81C7658B9519}"/>
              </a:ext>
            </a:extLst>
          </p:cNvPr>
          <p:cNvCxnSpPr/>
          <p:nvPr/>
        </p:nvCxnSpPr>
        <p:spPr>
          <a:xfrm flipH="1">
            <a:off x="4565471" y="4473475"/>
            <a:ext cx="432048" cy="57606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4">
            <a:extLst>
              <a:ext uri="{FF2B5EF4-FFF2-40B4-BE49-F238E27FC236}">
                <a16:creationId xmlns:a16="http://schemas.microsoft.com/office/drawing/2014/main" id="{FE47BD96-B018-4B17-A469-D9D09199133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4">
            <a:extLst>
              <a:ext uri="{FF2B5EF4-FFF2-40B4-BE49-F238E27FC236}">
                <a16:creationId xmlns:a16="http://schemas.microsoft.com/office/drawing/2014/main" id="{69C8390B-6EC1-4212-93AC-AD2CA1FCDAE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7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314" y="1772238"/>
            <a:ext cx="10209229" cy="4611497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None/>
            </a:pPr>
            <a:r>
              <a:rPr lang="id-ID" sz="4300" b="1" dirty="0">
                <a:solidFill>
                  <a:srgbClr val="0000CC"/>
                </a:solidFill>
                <a:latin typeface="Arenski" pitchFamily="2" charset="0"/>
              </a:rPr>
              <a:t>Contoh 3</a:t>
            </a:r>
            <a:r>
              <a:rPr lang="id-ID" sz="4300" dirty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id-ID" sz="4300" dirty="0">
                <a:solidFill>
                  <a:srgbClr val="0000CC"/>
                </a:solidFill>
              </a:rPr>
              <a:t>	</a:t>
            </a:r>
            <a:r>
              <a:rPr lang="en-US" sz="4300" dirty="0" err="1">
                <a:solidFill>
                  <a:srgbClr val="0000CC"/>
                </a:solidFill>
              </a:rPr>
              <a:t>Diketahui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premis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debagai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berikut</a:t>
            </a:r>
            <a:r>
              <a:rPr lang="en-US" sz="4300" dirty="0">
                <a:solidFill>
                  <a:srgbClr val="0000CC"/>
                </a:solidFill>
              </a:rPr>
              <a:t> :</a:t>
            </a:r>
            <a:endParaRPr lang="id-ID" sz="43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300" dirty="0">
                <a:solidFill>
                  <a:srgbClr val="0000CC"/>
                </a:solidFill>
              </a:rPr>
              <a:t>	P1 : </a:t>
            </a:r>
            <a:r>
              <a:rPr lang="en-US" sz="4300" dirty="0" err="1">
                <a:solidFill>
                  <a:srgbClr val="0000CC"/>
                </a:solidFill>
              </a:rPr>
              <a:t>Jika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hari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ini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hujan</a:t>
            </a:r>
            <a:r>
              <a:rPr lang="en-US" sz="4300" dirty="0">
                <a:solidFill>
                  <a:srgbClr val="0000CC"/>
                </a:solidFill>
              </a:rPr>
              <a:t>, </a:t>
            </a:r>
            <a:r>
              <a:rPr lang="en-US" sz="4300" dirty="0" err="1">
                <a:solidFill>
                  <a:srgbClr val="0000CC"/>
                </a:solidFill>
              </a:rPr>
              <a:t>maka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tanah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endParaRPr lang="id-ID" sz="43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300" dirty="0">
                <a:solidFill>
                  <a:srgbClr val="0000CC"/>
                </a:solidFill>
              </a:rPr>
              <a:t>		   </a:t>
            </a:r>
            <a:r>
              <a:rPr lang="en-US" sz="4300" dirty="0" err="1">
                <a:solidFill>
                  <a:srgbClr val="0000CC"/>
                </a:solidFill>
              </a:rPr>
              <a:t>menjadi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basah</a:t>
            </a:r>
            <a:endParaRPr lang="id-ID" sz="43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300" dirty="0">
                <a:solidFill>
                  <a:srgbClr val="0000CC"/>
                </a:solidFill>
              </a:rPr>
              <a:t>	P2 : </a:t>
            </a:r>
            <a:r>
              <a:rPr lang="en-US" sz="4300" dirty="0" err="1">
                <a:solidFill>
                  <a:srgbClr val="0000CC"/>
                </a:solidFill>
              </a:rPr>
              <a:t>Jika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tanah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menjadi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basah</a:t>
            </a:r>
            <a:r>
              <a:rPr lang="en-US" sz="4300" dirty="0">
                <a:solidFill>
                  <a:srgbClr val="0000CC"/>
                </a:solidFill>
              </a:rPr>
              <a:t>, </a:t>
            </a:r>
            <a:r>
              <a:rPr lang="en-US" sz="4300" dirty="0" err="1">
                <a:solidFill>
                  <a:srgbClr val="0000CC"/>
                </a:solidFill>
              </a:rPr>
              <a:t>maka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endParaRPr lang="id-ID" sz="43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300" dirty="0">
                <a:solidFill>
                  <a:srgbClr val="0000CC"/>
                </a:solidFill>
              </a:rPr>
              <a:t>		   </a:t>
            </a:r>
            <a:r>
              <a:rPr lang="en-US" sz="4300" dirty="0" err="1">
                <a:solidFill>
                  <a:srgbClr val="0000CC"/>
                </a:solidFill>
              </a:rPr>
              <a:t>tanah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menjadi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licin</a:t>
            </a:r>
            <a:endParaRPr lang="id-ID" sz="43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300" dirty="0">
                <a:solidFill>
                  <a:srgbClr val="0000CC"/>
                </a:solidFill>
              </a:rPr>
              <a:t>	P3 : </a:t>
            </a:r>
            <a:r>
              <a:rPr lang="en-US" sz="4300" dirty="0" err="1">
                <a:solidFill>
                  <a:srgbClr val="0000CC"/>
                </a:solidFill>
              </a:rPr>
              <a:t>Hari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ini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hujan</a:t>
            </a:r>
            <a:endParaRPr lang="id-ID" sz="43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300" dirty="0">
                <a:solidFill>
                  <a:srgbClr val="0000CC"/>
                </a:solidFill>
              </a:rPr>
              <a:t>	</a:t>
            </a:r>
            <a:r>
              <a:rPr lang="en-US" sz="4300" dirty="0" err="1">
                <a:solidFill>
                  <a:srgbClr val="0000CC"/>
                </a:solidFill>
              </a:rPr>
              <a:t>Apa</a:t>
            </a:r>
            <a:r>
              <a:rPr lang="en-US" sz="4300" dirty="0">
                <a:solidFill>
                  <a:srgbClr val="0000CC"/>
                </a:solidFill>
              </a:rPr>
              <a:t> </a:t>
            </a:r>
            <a:r>
              <a:rPr lang="en-US" sz="4300" dirty="0" err="1">
                <a:solidFill>
                  <a:srgbClr val="0000CC"/>
                </a:solidFill>
              </a:rPr>
              <a:t>kesimpulanya</a:t>
            </a:r>
            <a:r>
              <a:rPr lang="en-US" sz="4300" dirty="0">
                <a:solidFill>
                  <a:srgbClr val="0000CC"/>
                </a:solidFill>
              </a:rPr>
              <a:t> ?</a:t>
            </a:r>
            <a:endParaRPr lang="id-ID" sz="4300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6366" y="796076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659BDF0C-19F9-43F4-874E-44248943662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DAB0783C-2047-4F3D-95AC-57618181102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741" y="1734531"/>
            <a:ext cx="10152668" cy="4356973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  <a:latin typeface="Arenski" pitchFamily="2" charset="0"/>
              </a:rPr>
              <a:t>Jawab</a:t>
            </a:r>
          </a:p>
          <a:p>
            <a:pPr>
              <a:buNone/>
            </a:pPr>
            <a:r>
              <a:rPr lang="id-ID" sz="4400" i="1" dirty="0">
                <a:solidFill>
                  <a:srgbClr val="0000CC"/>
                </a:solidFill>
              </a:rPr>
              <a:t>Misalkan </a:t>
            </a:r>
          </a:p>
          <a:p>
            <a:pPr>
              <a:buNone/>
            </a:pP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dirty="0">
                <a:solidFill>
                  <a:srgbClr val="0000CC"/>
                </a:solidFill>
              </a:rPr>
              <a:t> : </a:t>
            </a:r>
            <a:r>
              <a:rPr lang="en-US" sz="4400" dirty="0" err="1">
                <a:solidFill>
                  <a:srgbClr val="0000CC"/>
                </a:solidFill>
              </a:rPr>
              <a:t>hari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ini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hujan</a:t>
            </a:r>
            <a:endParaRPr lang="id-ID" sz="44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i="1" dirty="0">
                <a:solidFill>
                  <a:srgbClr val="0000CC"/>
                </a:solidFill>
              </a:rPr>
              <a:t>q : </a:t>
            </a:r>
            <a:r>
              <a:rPr lang="en-US" sz="4400" dirty="0" err="1">
                <a:solidFill>
                  <a:srgbClr val="0000CC"/>
                </a:solidFill>
              </a:rPr>
              <a:t>tanah</a:t>
            </a:r>
            <a:r>
              <a:rPr lang="id-ID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menjadi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basah</a:t>
            </a:r>
            <a:endParaRPr lang="id-ID" sz="44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i="1" dirty="0">
                <a:solidFill>
                  <a:srgbClr val="0000CC"/>
                </a:solidFill>
              </a:rPr>
              <a:t>r :</a:t>
            </a:r>
            <a:r>
              <a:rPr lang="id-ID" sz="4400" dirty="0">
                <a:solidFill>
                  <a:srgbClr val="0000CC"/>
                </a:solidFill>
              </a:rPr>
              <a:t>  </a:t>
            </a:r>
            <a:r>
              <a:rPr lang="en-US" sz="4400" dirty="0" err="1">
                <a:solidFill>
                  <a:srgbClr val="0000CC"/>
                </a:solidFill>
              </a:rPr>
              <a:t>tanah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menjadi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licin</a:t>
            </a:r>
            <a:endParaRPr lang="id-ID" sz="44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Maka premis-premisnya menjadi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08732" y="903534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12BA97DE-4330-473C-B2DC-5B9536A0F27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284A2C08-14C6-452D-88E4-F0067B64EE8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606" y="1742272"/>
            <a:ext cx="10388337" cy="44606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d-ID" sz="4300" dirty="0">
                <a:solidFill>
                  <a:srgbClr val="0000CC"/>
                </a:solidFill>
              </a:rPr>
              <a:t>P1 : </a:t>
            </a:r>
            <a:r>
              <a:rPr lang="id-ID" sz="4300" i="1" dirty="0">
                <a:solidFill>
                  <a:srgbClr val="0000CC"/>
                </a:solidFill>
              </a:rPr>
              <a:t>p</a:t>
            </a:r>
            <a:r>
              <a:rPr lang="id-ID" sz="4300" i="1" dirty="0">
                <a:solidFill>
                  <a:srgbClr val="0000CC"/>
                </a:solidFill>
                <a:sym typeface="Symbol"/>
              </a:rPr>
              <a:t>q,   </a:t>
            </a:r>
            <a:r>
              <a:rPr lang="id-ID" sz="4300" dirty="0">
                <a:solidFill>
                  <a:srgbClr val="0000CC"/>
                </a:solidFill>
              </a:rPr>
              <a:t>P2 : </a:t>
            </a:r>
            <a:r>
              <a:rPr lang="id-ID" sz="4300" i="1" dirty="0">
                <a:solidFill>
                  <a:srgbClr val="0000CC"/>
                </a:solidFill>
              </a:rPr>
              <a:t>q</a:t>
            </a:r>
            <a:r>
              <a:rPr lang="id-ID" sz="4300" i="1" dirty="0">
                <a:solidFill>
                  <a:srgbClr val="0000CC"/>
                </a:solidFill>
                <a:sym typeface="Symbol"/>
              </a:rPr>
              <a:t>r,   </a:t>
            </a:r>
            <a:r>
              <a:rPr lang="id-ID" sz="4300" dirty="0">
                <a:solidFill>
                  <a:srgbClr val="0000CC"/>
                </a:solidFill>
              </a:rPr>
              <a:t>P3 : </a:t>
            </a:r>
            <a:r>
              <a:rPr lang="id-ID" sz="4300" i="1" dirty="0">
                <a:solidFill>
                  <a:srgbClr val="0000CC"/>
                </a:solidFill>
              </a:rPr>
              <a:t>p </a:t>
            </a:r>
            <a:r>
              <a:rPr lang="id-ID" sz="4300" dirty="0">
                <a:solidFill>
                  <a:srgbClr val="0000CC"/>
                </a:solidFill>
              </a:rPr>
              <a:t> maka :</a:t>
            </a:r>
          </a:p>
          <a:p>
            <a:pPr>
              <a:buNone/>
            </a:pPr>
            <a:endParaRPr lang="id-ID" sz="4300" dirty="0">
              <a:solidFill>
                <a:srgbClr val="0000CC"/>
              </a:solidFill>
            </a:endParaRPr>
          </a:p>
          <a:p>
            <a:pPr marL="742950" indent="-742950">
              <a:buAutoNum type="arabicPeriod"/>
            </a:pPr>
            <a:r>
              <a:rPr lang="id-ID" sz="4300" i="1" dirty="0">
                <a:solidFill>
                  <a:srgbClr val="0000CC"/>
                </a:solidFill>
              </a:rPr>
              <a:t>p</a:t>
            </a:r>
            <a:r>
              <a:rPr lang="id-ID" sz="4300" i="1" dirty="0">
                <a:solidFill>
                  <a:srgbClr val="0000CC"/>
                </a:solidFill>
                <a:sym typeface="Symbol"/>
              </a:rPr>
              <a:t>q		premis 1</a:t>
            </a:r>
          </a:p>
          <a:p>
            <a:pPr marL="742950" indent="-742950">
              <a:buAutoNum type="arabicPeriod"/>
            </a:pPr>
            <a:r>
              <a:rPr lang="id-ID" sz="4300" i="1" dirty="0">
                <a:solidFill>
                  <a:srgbClr val="0000CC"/>
                </a:solidFill>
              </a:rPr>
              <a:t>q</a:t>
            </a:r>
            <a:r>
              <a:rPr lang="id-ID" sz="4300" i="1" dirty="0">
                <a:solidFill>
                  <a:srgbClr val="0000CC"/>
                </a:solidFill>
                <a:sym typeface="Symbol"/>
              </a:rPr>
              <a:t>r		premis 2</a:t>
            </a:r>
          </a:p>
          <a:p>
            <a:pPr marL="742950" indent="-742950">
              <a:buAutoNum type="arabicPeriod"/>
            </a:pPr>
            <a:r>
              <a:rPr lang="id-ID" sz="4300" i="1" dirty="0">
                <a:solidFill>
                  <a:srgbClr val="0000CC"/>
                </a:solidFill>
                <a:sym typeface="Symbol"/>
              </a:rPr>
              <a:t>p		premis 3</a:t>
            </a:r>
          </a:p>
          <a:p>
            <a:pPr marL="742950" indent="-742950">
              <a:buAutoNum type="arabicPeriod"/>
            </a:pPr>
            <a:r>
              <a:rPr lang="id-ID" sz="4300" i="1" dirty="0">
                <a:solidFill>
                  <a:srgbClr val="FF0000"/>
                </a:solidFill>
                <a:sym typeface="Symbol"/>
              </a:rPr>
              <a:t>q		MP 1 dan 3</a:t>
            </a:r>
          </a:p>
          <a:p>
            <a:pPr marL="742950" indent="-742950">
              <a:buAutoNum type="arabicPeriod"/>
            </a:pPr>
            <a:r>
              <a:rPr lang="id-ID" sz="4300" i="1" dirty="0">
                <a:solidFill>
                  <a:srgbClr val="FF0000"/>
                </a:solidFill>
                <a:sym typeface="Symbol"/>
              </a:rPr>
              <a:t>r		MP 2 dan 4</a:t>
            </a:r>
          </a:p>
          <a:p>
            <a:pPr marL="742950" indent="-742950">
              <a:buNone/>
            </a:pPr>
            <a:r>
              <a:rPr lang="id-ID" sz="4300" dirty="0">
                <a:solidFill>
                  <a:srgbClr val="0000CC"/>
                </a:solidFill>
                <a:sym typeface="Symbol"/>
              </a:rPr>
              <a:t>	Kesimpulanya Tanah Menjadi Licin </a:t>
            </a: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6366" y="833782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B93F36E8-B5DB-418D-A3C1-2450EB46DDF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ABC4A162-8121-4276-A648-1641EA9BABB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178" y="1655352"/>
            <a:ext cx="10463753" cy="5143536"/>
          </a:xfrm>
        </p:spPr>
        <p:txBody>
          <a:bodyPr>
            <a:normAutofit lnSpcReduction="10000"/>
          </a:bodyPr>
          <a:lstStyle/>
          <a:p>
            <a:pPr marL="742950" indent="-742950">
              <a:buNone/>
            </a:pPr>
            <a:r>
              <a:rPr lang="id-ID" sz="4300" dirty="0">
                <a:solidFill>
                  <a:srgbClr val="0000CC"/>
                </a:solidFill>
                <a:latin typeface="Arenski" pitchFamily="2" charset="0"/>
              </a:rPr>
              <a:t>Contoh 4</a:t>
            </a:r>
            <a:r>
              <a:rPr lang="id-ID" sz="4300" dirty="0">
                <a:solidFill>
                  <a:srgbClr val="0000CC"/>
                </a:solidFill>
              </a:rPr>
              <a:t> :</a:t>
            </a:r>
          </a:p>
          <a:p>
            <a:pPr marL="574675" indent="-574675">
              <a:buFont typeface="Wingdings" panose="05000000000000000000" pitchFamily="2" charset="2"/>
              <a:buChar char="§"/>
            </a:pPr>
            <a:r>
              <a:rPr lang="en-US" sz="4400" dirty="0" err="1">
                <a:solidFill>
                  <a:srgbClr val="0000CC"/>
                </a:solidFill>
              </a:rPr>
              <a:t>Jika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Paryo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rajin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bekerja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 err="1">
                <a:solidFill>
                  <a:srgbClr val="0000CC"/>
                </a:solidFill>
              </a:rPr>
              <a:t>maka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ia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mendapat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reputasi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kerja</a:t>
            </a:r>
            <a:r>
              <a:rPr lang="en-US" sz="4400" dirty="0">
                <a:solidFill>
                  <a:srgbClr val="0000CC"/>
                </a:solidFill>
              </a:rPr>
              <a:t> yang </a:t>
            </a:r>
            <a:r>
              <a:rPr lang="en-US" sz="4400" dirty="0" err="1">
                <a:solidFill>
                  <a:srgbClr val="0000CC"/>
                </a:solidFill>
              </a:rPr>
              <a:t>baik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</a:p>
          <a:p>
            <a:pPr marL="574675" indent="-574675">
              <a:buFont typeface="Wingdings" panose="05000000000000000000" pitchFamily="2" charset="2"/>
              <a:buChar char="§"/>
            </a:pPr>
            <a:r>
              <a:rPr lang="en-US" sz="4400" dirty="0" err="1">
                <a:solidFill>
                  <a:srgbClr val="0000CC"/>
                </a:solidFill>
              </a:rPr>
              <a:t>jika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Paryo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memiliki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reputasi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kerja</a:t>
            </a:r>
            <a:r>
              <a:rPr lang="en-US" sz="4400" dirty="0">
                <a:solidFill>
                  <a:srgbClr val="0000CC"/>
                </a:solidFill>
              </a:rPr>
              <a:t> yang </a:t>
            </a:r>
            <a:r>
              <a:rPr lang="en-US" sz="4400" dirty="0" err="1">
                <a:solidFill>
                  <a:srgbClr val="0000CC"/>
                </a:solidFill>
              </a:rPr>
              <a:t>baik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 err="1">
                <a:solidFill>
                  <a:srgbClr val="0000CC"/>
                </a:solidFill>
              </a:rPr>
              <a:t>maka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karirnya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akan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meningkat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dengan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cepat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</a:p>
          <a:p>
            <a:pPr marL="574675" indent="-574675">
              <a:buFont typeface="Wingdings" panose="05000000000000000000" pitchFamily="2" charset="2"/>
              <a:buChar char="§"/>
            </a:pPr>
            <a:r>
              <a:rPr lang="en-US" sz="4400" dirty="0" err="1">
                <a:solidFill>
                  <a:srgbClr val="0000CC"/>
                </a:solidFill>
              </a:rPr>
              <a:t>ternyata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kari</a:t>
            </a:r>
            <a:r>
              <a:rPr lang="id-ID" sz="4400" dirty="0">
                <a:solidFill>
                  <a:srgbClr val="0000CC"/>
                </a:solidFill>
              </a:rPr>
              <a:t>r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Paryo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mandek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0000CC"/>
                </a:solidFill>
              </a:rPr>
              <a:t>apa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kesimpulanya</a:t>
            </a:r>
            <a:r>
              <a:rPr lang="en-US" sz="4400" dirty="0">
                <a:solidFill>
                  <a:srgbClr val="0000CC"/>
                </a:solidFill>
              </a:rPr>
              <a:t> ?</a:t>
            </a: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0" y="824355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D3D667D1-38F8-441C-AC63-E972D9E4755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BD9FF6F3-FC55-4F7B-A633-C84F52FF132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10297"/>
            <a:ext cx="10190375" cy="4459708"/>
          </a:xfrm>
        </p:spPr>
        <p:txBody>
          <a:bodyPr>
            <a:normAutofit lnSpcReduction="10000"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  <a:latin typeface="Arenski" pitchFamily="2" charset="0"/>
              </a:rPr>
              <a:t>Jawab</a:t>
            </a:r>
            <a:r>
              <a:rPr lang="en-US" sz="4400" dirty="0">
                <a:solidFill>
                  <a:srgbClr val="0000CC"/>
                </a:solidFill>
                <a:latin typeface="Arenski" pitchFamily="2" charset="0"/>
              </a:rPr>
              <a:t>:</a:t>
            </a:r>
            <a:endParaRPr lang="id-ID" sz="4400" dirty="0">
              <a:solidFill>
                <a:srgbClr val="0000CC"/>
              </a:solidFill>
              <a:latin typeface="Arenski" pitchFamily="2" charset="0"/>
            </a:endParaRPr>
          </a:p>
          <a:p>
            <a:pPr>
              <a:buNone/>
            </a:pPr>
            <a:r>
              <a:rPr lang="id-ID" sz="4400" i="1" dirty="0">
                <a:solidFill>
                  <a:srgbClr val="0000CC"/>
                </a:solidFill>
              </a:rPr>
              <a:t>Misalkan </a:t>
            </a:r>
          </a:p>
          <a:p>
            <a:pPr>
              <a:buNone/>
            </a:pP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dirty="0">
                <a:solidFill>
                  <a:srgbClr val="0000CC"/>
                </a:solidFill>
              </a:rPr>
              <a:t> : Paryo rajin bekerja</a:t>
            </a:r>
          </a:p>
          <a:p>
            <a:pPr>
              <a:buNone/>
            </a:pPr>
            <a:r>
              <a:rPr lang="id-ID" sz="4400" i="1" dirty="0">
                <a:solidFill>
                  <a:srgbClr val="0000CC"/>
                </a:solidFill>
              </a:rPr>
              <a:t>q : </a:t>
            </a:r>
            <a:r>
              <a:rPr lang="id-ID" sz="4400" dirty="0">
                <a:solidFill>
                  <a:srgbClr val="0000CC"/>
                </a:solidFill>
              </a:rPr>
              <a:t>Paryo mendapat reputasi kerja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   yang baik</a:t>
            </a:r>
          </a:p>
          <a:p>
            <a:pPr>
              <a:buNone/>
            </a:pPr>
            <a:r>
              <a:rPr lang="id-ID" sz="4400" i="1" dirty="0">
                <a:solidFill>
                  <a:srgbClr val="0000CC"/>
                </a:solidFill>
              </a:rPr>
              <a:t>r :</a:t>
            </a:r>
            <a:r>
              <a:rPr lang="id-ID" sz="4400" dirty="0">
                <a:solidFill>
                  <a:srgbClr val="0000CC"/>
                </a:solidFill>
              </a:rPr>
              <a:t>  karirnya akan meningkat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      dengan cepat</a:t>
            </a:r>
          </a:p>
          <a:p>
            <a:pPr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6366" y="956331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0EEE2DDE-DC6E-475A-ACB1-C35F505827C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975EF3DA-B2FD-4628-9719-F075D4D853A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6766082" y="124582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BDE7A5-8B93-4B23-8D60-1527F6D5B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Capaian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Pembelajaran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4A59-8C3A-4BA5-990D-629484E6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8" y="2357718"/>
            <a:ext cx="4630755" cy="2349810"/>
          </a:xfrm>
        </p:spPr>
        <p:txBody>
          <a:bodyPr>
            <a:noAutofit/>
          </a:bodyPr>
          <a:lstStyle/>
          <a:p>
            <a:pPr marL="0" marR="19685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mempelajari materi ini mahasiswa diharapkan dapat mengetahui dan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tentang </a:t>
            </a:r>
            <a:r>
              <a:rPr lang="id-ID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of inference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id-ID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axiom schemata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69331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36927"/>
            <a:ext cx="9530499" cy="4696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sz="4300" dirty="0">
                <a:solidFill>
                  <a:srgbClr val="0000CC"/>
                </a:solidFill>
              </a:rPr>
              <a:t>P1 : </a:t>
            </a:r>
            <a:r>
              <a:rPr lang="id-ID" sz="4300" i="1" dirty="0">
                <a:solidFill>
                  <a:srgbClr val="0000CC"/>
                </a:solidFill>
              </a:rPr>
              <a:t>p</a:t>
            </a:r>
            <a:r>
              <a:rPr lang="id-ID" sz="4300" i="1" dirty="0">
                <a:solidFill>
                  <a:srgbClr val="0000CC"/>
                </a:solidFill>
                <a:sym typeface="Symbol"/>
              </a:rPr>
              <a:t>q,   </a:t>
            </a:r>
            <a:r>
              <a:rPr lang="id-ID" sz="4300" dirty="0">
                <a:solidFill>
                  <a:srgbClr val="0000CC"/>
                </a:solidFill>
              </a:rPr>
              <a:t>P2 : </a:t>
            </a:r>
            <a:r>
              <a:rPr lang="id-ID" sz="4300" i="1" dirty="0">
                <a:solidFill>
                  <a:srgbClr val="0000CC"/>
                </a:solidFill>
              </a:rPr>
              <a:t>q</a:t>
            </a:r>
            <a:r>
              <a:rPr lang="id-ID" sz="4300" i="1" dirty="0">
                <a:solidFill>
                  <a:srgbClr val="0000CC"/>
                </a:solidFill>
                <a:sym typeface="Symbol"/>
              </a:rPr>
              <a:t>r,   </a:t>
            </a:r>
            <a:r>
              <a:rPr lang="id-ID" sz="4300" dirty="0">
                <a:solidFill>
                  <a:srgbClr val="0000CC"/>
                </a:solidFill>
              </a:rPr>
              <a:t>P3 : </a:t>
            </a:r>
            <a:r>
              <a:rPr lang="id-ID" sz="43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300" i="1" dirty="0">
                <a:solidFill>
                  <a:srgbClr val="0000CC"/>
                </a:solidFill>
                <a:sym typeface="Symbol"/>
              </a:rPr>
              <a:t>r</a:t>
            </a:r>
            <a:r>
              <a:rPr lang="id-ID" sz="4300" i="1" dirty="0">
                <a:solidFill>
                  <a:srgbClr val="0000CC"/>
                </a:solidFill>
              </a:rPr>
              <a:t> </a:t>
            </a:r>
            <a:r>
              <a:rPr lang="id-ID" sz="4300" dirty="0">
                <a:solidFill>
                  <a:srgbClr val="0000CC"/>
                </a:solidFill>
              </a:rPr>
              <a:t> maka :</a:t>
            </a:r>
          </a:p>
          <a:p>
            <a:pPr>
              <a:buNone/>
            </a:pPr>
            <a:endParaRPr lang="id-ID" sz="4300" dirty="0">
              <a:solidFill>
                <a:srgbClr val="0000CC"/>
              </a:solidFill>
            </a:endParaRPr>
          </a:p>
          <a:p>
            <a:pPr marL="742950" indent="-742950">
              <a:buAutoNum type="arabicPeriod"/>
            </a:pPr>
            <a:r>
              <a:rPr lang="id-ID" sz="4300" i="1" dirty="0">
                <a:solidFill>
                  <a:srgbClr val="0000CC"/>
                </a:solidFill>
              </a:rPr>
              <a:t>p</a:t>
            </a:r>
            <a:r>
              <a:rPr lang="id-ID" sz="4300" i="1" dirty="0">
                <a:solidFill>
                  <a:srgbClr val="0000CC"/>
                </a:solidFill>
                <a:sym typeface="Symbol"/>
              </a:rPr>
              <a:t>q		premis 1</a:t>
            </a:r>
          </a:p>
          <a:p>
            <a:pPr marL="742950" indent="-742950">
              <a:buAutoNum type="arabicPeriod"/>
            </a:pPr>
            <a:r>
              <a:rPr lang="id-ID" sz="4300" i="1" dirty="0">
                <a:solidFill>
                  <a:srgbClr val="0000CC"/>
                </a:solidFill>
              </a:rPr>
              <a:t>q</a:t>
            </a:r>
            <a:r>
              <a:rPr lang="id-ID" sz="4300" i="1" dirty="0">
                <a:solidFill>
                  <a:srgbClr val="0000CC"/>
                </a:solidFill>
                <a:sym typeface="Symbol"/>
              </a:rPr>
              <a:t>r		premis 2</a:t>
            </a:r>
          </a:p>
          <a:p>
            <a:pPr marL="742950" indent="-742950">
              <a:buAutoNum type="arabicPeriod"/>
            </a:pPr>
            <a:r>
              <a:rPr lang="id-ID" sz="43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300" i="1" dirty="0">
                <a:solidFill>
                  <a:srgbClr val="0000CC"/>
                </a:solidFill>
                <a:sym typeface="Symbol"/>
              </a:rPr>
              <a:t>r		premis 3</a:t>
            </a:r>
          </a:p>
          <a:p>
            <a:pPr marL="742950" indent="-742950">
              <a:buAutoNum type="arabicPeriod"/>
            </a:pPr>
            <a:r>
              <a:rPr lang="id-ID" sz="4300" i="1" dirty="0">
                <a:solidFill>
                  <a:srgbClr val="FF0000"/>
                </a:solidFill>
                <a:sym typeface="Symbol"/>
              </a:rPr>
              <a:t>pr 		HS 1 dan 2</a:t>
            </a:r>
          </a:p>
          <a:p>
            <a:pPr marL="742950" indent="-742950">
              <a:buAutoNum type="arabicPeriod"/>
            </a:pPr>
            <a:r>
              <a:rPr lang="id-ID" sz="4300" i="1" dirty="0">
                <a:solidFill>
                  <a:srgbClr val="FF0000"/>
                </a:solidFill>
                <a:sym typeface="Symbol"/>
              </a:rPr>
              <a:t>p		MT 4 dan 3</a:t>
            </a:r>
          </a:p>
          <a:p>
            <a:pPr marL="742950" indent="-742950">
              <a:buNone/>
            </a:pPr>
            <a:r>
              <a:rPr lang="id-ID" sz="4300" dirty="0">
                <a:solidFill>
                  <a:srgbClr val="0000CC"/>
                </a:solidFill>
                <a:sym typeface="Symbol"/>
              </a:rPr>
              <a:t>	Kesimpulanya Paryo tidak rajin bekerja </a:t>
            </a: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6366" y="880916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BFDA061A-F0C6-4ACB-9991-A57BA37A411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FEF9EFD5-640E-4D5E-896A-97A41B5C5DB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19" y="1893488"/>
            <a:ext cx="10077253" cy="4639777"/>
          </a:xfrm>
        </p:spPr>
        <p:txBody>
          <a:bodyPr>
            <a:normAutofit fontScale="85000" lnSpcReduction="10000"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Soal 1 :</a:t>
            </a:r>
          </a:p>
          <a:p>
            <a:pPr marL="742950" indent="-742950">
              <a:buNone/>
            </a:pPr>
            <a:endParaRPr lang="id-ID" sz="4300" dirty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400" dirty="0">
                <a:solidFill>
                  <a:srgbClr val="0000CC"/>
                </a:solidFill>
              </a:rPr>
              <a:t>Diketahui kumpulan premis berikut :</a:t>
            </a:r>
          </a:p>
          <a:p>
            <a:pPr marL="404813" indent="-404813">
              <a:buFont typeface="Wingdings" panose="05000000000000000000" pitchFamily="2" charset="2"/>
              <a:buChar char="§"/>
            </a:pPr>
            <a:r>
              <a:rPr lang="id-ID" sz="4400" dirty="0">
                <a:solidFill>
                  <a:srgbClr val="0000CC"/>
                </a:solidFill>
              </a:rPr>
              <a:t>Jika Andi menyukai bakso maka Susi rajin belajar</a:t>
            </a:r>
          </a:p>
          <a:p>
            <a:pPr marL="404813" indent="-404813">
              <a:buFont typeface="Wingdings" panose="05000000000000000000" pitchFamily="2" charset="2"/>
              <a:buChar char="§"/>
            </a:pPr>
            <a:r>
              <a:rPr lang="id-ID" sz="4400" dirty="0">
                <a:solidFill>
                  <a:srgbClr val="0000CC"/>
                </a:solidFill>
              </a:rPr>
              <a:t>Jika Susi rajin belajar maka Budi naik kelas</a:t>
            </a:r>
          </a:p>
          <a:p>
            <a:pPr marL="404813" indent="-404813">
              <a:buFont typeface="Wingdings" panose="05000000000000000000" pitchFamily="2" charset="2"/>
              <a:buChar char="§"/>
            </a:pPr>
            <a:r>
              <a:rPr lang="id-ID" sz="4400" dirty="0">
                <a:solidFill>
                  <a:srgbClr val="0000CC"/>
                </a:solidFill>
              </a:rPr>
              <a:t>Jika Budi naik kelas maka Tono mendapat hadiah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Dengan aturan inferensi tentukan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kesimpulanya ?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9732" y="984612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SOAL-SOAL</a:t>
            </a: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C867DACD-7AF3-490B-BB03-AFC022AB8DC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CBE9C732-2C5F-4B3A-A355-06DFD69ED8D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473" y="1079944"/>
            <a:ext cx="10162093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3400" dirty="0">
                <a:solidFill>
                  <a:srgbClr val="0000CC"/>
                </a:solidFill>
              </a:rPr>
              <a:t>Soal 2 :</a:t>
            </a:r>
          </a:p>
          <a:p>
            <a:pPr marL="742950" indent="-742950">
              <a:buNone/>
            </a:pPr>
            <a:endParaRPr lang="id-ID" sz="3400" dirty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3400" dirty="0">
                <a:solidFill>
                  <a:srgbClr val="0000CC"/>
                </a:solidFill>
              </a:rPr>
              <a:t>Diketahui kumpulan premis berikut 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d-ID" sz="3400" dirty="0">
                <a:solidFill>
                  <a:srgbClr val="0000CC"/>
                </a:solidFill>
              </a:rPr>
              <a:t>Jika Farida datang maka Rita ikut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d-ID" sz="3400" dirty="0">
                <a:solidFill>
                  <a:srgbClr val="0000CC"/>
                </a:solidFill>
              </a:rPr>
              <a:t>Farida dan Komala datang</a:t>
            </a:r>
          </a:p>
          <a:p>
            <a:pPr>
              <a:buNone/>
            </a:pPr>
            <a:r>
              <a:rPr lang="id-ID" sz="3400" dirty="0">
                <a:solidFill>
                  <a:srgbClr val="0000CC"/>
                </a:solidFill>
              </a:rPr>
              <a:t>Dengan aturan inferensi tentukan </a:t>
            </a:r>
          </a:p>
          <a:p>
            <a:pPr>
              <a:buNone/>
            </a:pPr>
            <a:r>
              <a:rPr lang="id-ID" sz="3400" dirty="0">
                <a:solidFill>
                  <a:srgbClr val="0000CC"/>
                </a:solidFill>
              </a:rPr>
              <a:t>keimpulannya ?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CE4710BB-D949-486F-B705-6FFA4195312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AEA59F4A-BCCD-46F8-B491-DD5B4B98CD3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808" y="1329194"/>
            <a:ext cx="10548593" cy="4199611"/>
          </a:xfrm>
        </p:spPr>
        <p:txBody>
          <a:bodyPr>
            <a:normAutofit fontScale="85000" lnSpcReduction="10000"/>
          </a:bodyPr>
          <a:lstStyle/>
          <a:p>
            <a:pPr marL="742950" indent="-742950">
              <a:buNone/>
            </a:pPr>
            <a:r>
              <a:rPr lang="id-ID" sz="4300" dirty="0">
                <a:solidFill>
                  <a:srgbClr val="0000CC"/>
                </a:solidFill>
              </a:rPr>
              <a:t>Soal 3 :</a:t>
            </a:r>
          </a:p>
          <a:p>
            <a:pPr lvl="0">
              <a:buNone/>
            </a:pPr>
            <a:endParaRPr lang="id-ID" sz="2400" dirty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000" dirty="0">
                <a:solidFill>
                  <a:srgbClr val="0000CC"/>
                </a:solidFill>
              </a:rPr>
              <a:t>Diketahui kumpulan premis berikut :</a:t>
            </a:r>
          </a:p>
          <a:p>
            <a:r>
              <a:rPr lang="id-ID" sz="4000" dirty="0">
                <a:solidFill>
                  <a:srgbClr val="0000CC"/>
                </a:solidFill>
              </a:rPr>
              <a:t>Jika Nurida pergi kemah ke gunung gede atau </a:t>
            </a:r>
            <a:r>
              <a:rPr lang="id-ID" sz="4000" dirty="0">
                <a:solidFill>
                  <a:srgbClr val="FF0000"/>
                </a:solidFill>
              </a:rPr>
              <a:t>Aryanti ada di rumah </a:t>
            </a:r>
            <a:r>
              <a:rPr lang="id-ID" sz="4000" dirty="0">
                <a:solidFill>
                  <a:srgbClr val="0000CC"/>
                </a:solidFill>
              </a:rPr>
              <a:t>maka Hasanah tidak akan pergi ke luar rumah</a:t>
            </a:r>
            <a:r>
              <a:rPr lang="en-US" sz="4000" dirty="0">
                <a:solidFill>
                  <a:srgbClr val="0000CC"/>
                </a:solidFill>
              </a:rPr>
              <a:t>, </a:t>
            </a:r>
          </a:p>
          <a:p>
            <a:r>
              <a:rPr lang="en-US" sz="4000" dirty="0">
                <a:solidFill>
                  <a:srgbClr val="0000CC"/>
                </a:solidFill>
              </a:rPr>
              <a:t>Jika </a:t>
            </a:r>
            <a:r>
              <a:rPr lang="en-US" sz="4000" dirty="0" err="1">
                <a:solidFill>
                  <a:srgbClr val="0000CC"/>
                </a:solidFill>
              </a:rPr>
              <a:t>Aryanti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tidak</a:t>
            </a:r>
            <a:r>
              <a:rPr lang="en-US" sz="4000" dirty="0">
                <a:solidFill>
                  <a:srgbClr val="0000CC"/>
                </a:solidFill>
              </a:rPr>
              <a:t> di </a:t>
            </a:r>
            <a:r>
              <a:rPr lang="en-US" sz="4000" dirty="0" err="1">
                <a:solidFill>
                  <a:srgbClr val="0000CC"/>
                </a:solidFill>
              </a:rPr>
              <a:t>rumah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maka</a:t>
            </a:r>
            <a:r>
              <a:rPr lang="id-ID" sz="4000" dirty="0">
                <a:solidFill>
                  <a:srgbClr val="0000CC"/>
                </a:solidFill>
              </a:rPr>
              <a:t>  Inneke akan setia menemani, ternyata Hasanah pergi ke luar rumah</a:t>
            </a: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Dengan aturan inferensi tentukan</a:t>
            </a: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kesimpulannya ?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40C824BB-7AAE-4469-A29C-B87EB705DB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5BB863D5-F4DD-45DF-B557-304C6CF93F1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428736"/>
            <a:ext cx="8229600" cy="5143536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None/>
            </a:pPr>
            <a:r>
              <a:rPr lang="id-ID" sz="4300" dirty="0">
                <a:solidFill>
                  <a:srgbClr val="0000CC"/>
                </a:solidFill>
              </a:rPr>
              <a:t>Soal 4 :</a:t>
            </a:r>
          </a:p>
          <a:p>
            <a:pPr lvl="0">
              <a:buNone/>
            </a:pPr>
            <a:r>
              <a:rPr lang="id-ID" sz="4000" dirty="0">
                <a:solidFill>
                  <a:srgbClr val="0000CC"/>
                </a:solidFill>
              </a:rPr>
              <a:t>Diketahui kumpulan premis berikut :</a:t>
            </a:r>
          </a:p>
          <a:p>
            <a:r>
              <a:rPr lang="id-ID" sz="4000" dirty="0">
                <a:solidFill>
                  <a:srgbClr val="0000CC"/>
                </a:solidFill>
              </a:rPr>
              <a:t>Jika korupsi merajalela atau persediaan minyakbumi habis, maka jika pendapatan negara tidak dapat diatasi maka negara akan mengalami resesi</a:t>
            </a:r>
          </a:p>
          <a:p>
            <a:r>
              <a:rPr lang="id-ID" sz="4000" dirty="0">
                <a:solidFill>
                  <a:srgbClr val="0000CC"/>
                </a:solidFill>
              </a:rPr>
              <a:t>Ternyata pendapatan negara tak dapat diatasi</a:t>
            </a:r>
          </a:p>
          <a:p>
            <a:r>
              <a:rPr lang="id-ID" sz="4000" dirty="0">
                <a:solidFill>
                  <a:srgbClr val="0000CC"/>
                </a:solidFill>
              </a:rPr>
              <a:t>Jika persediaan minyak bumi habis maka negara kehilangan devisa</a:t>
            </a:r>
          </a:p>
          <a:p>
            <a:r>
              <a:rPr lang="id-ID" sz="4000" dirty="0">
                <a:solidFill>
                  <a:srgbClr val="0000CC"/>
                </a:solidFill>
              </a:rPr>
              <a:t>Jika negara kehilangan devisa maka korupsi merajalela atau persediaan minyak bumi habis</a:t>
            </a:r>
          </a:p>
          <a:p>
            <a:r>
              <a:rPr lang="id-ID" sz="4000" dirty="0">
                <a:solidFill>
                  <a:srgbClr val="0000CC"/>
                </a:solidFill>
              </a:rPr>
              <a:t>Persediaan minyak bumi habis</a:t>
            </a: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Dengan aturan inferensi tentukan kesimpulannya ?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5FE056CA-8480-4D9D-B82B-000A2A3C42E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12B06035-90AB-413A-95F5-7CCAB3AAEF7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428736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300" dirty="0">
                <a:solidFill>
                  <a:srgbClr val="0000CC"/>
                </a:solidFill>
              </a:rPr>
              <a:t>Soal 5 :</a:t>
            </a:r>
          </a:p>
          <a:p>
            <a:pPr lvl="0">
              <a:buNone/>
            </a:pPr>
            <a:r>
              <a:rPr lang="id-ID" sz="4000" dirty="0">
                <a:solidFill>
                  <a:srgbClr val="0000CC"/>
                </a:solidFill>
              </a:rPr>
              <a:t>Diketahui kumpulan premis berikut :</a:t>
            </a:r>
          </a:p>
          <a:p>
            <a:pPr>
              <a:buNone/>
            </a:pPr>
            <a:r>
              <a:rPr lang="id-ID" sz="4000" i="1" dirty="0">
                <a:solidFill>
                  <a:srgbClr val="0000CC"/>
                </a:solidFill>
              </a:rPr>
              <a:t>(p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q</a:t>
            </a:r>
            <a:r>
              <a:rPr lang="id-ID" sz="4000" i="1" dirty="0">
                <a:solidFill>
                  <a:srgbClr val="0000CC"/>
                </a:solidFill>
              </a:rPr>
              <a:t>)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(sr), s, </a:t>
            </a:r>
            <a:r>
              <a:rPr lang="en-US" sz="4000" i="1" dirty="0">
                <a:solidFill>
                  <a:srgbClr val="0000CC"/>
                </a:solidFill>
                <a:sym typeface="Symbol"/>
              </a:rPr>
              <a:t>r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</a:t>
            </a:r>
            <a:r>
              <a:rPr lang="en-US" sz="4000" i="1" dirty="0">
                <a:solidFill>
                  <a:srgbClr val="0000CC"/>
                </a:solidFill>
                <a:sym typeface="Symbol"/>
              </a:rPr>
              <a:t>q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, t(pq)</a:t>
            </a:r>
          </a:p>
          <a:p>
            <a:pPr>
              <a:buNone/>
            </a:pPr>
            <a:r>
              <a:rPr lang="id-ID" sz="4000" i="1" dirty="0">
                <a:solidFill>
                  <a:srgbClr val="0000CC"/>
                </a:solidFill>
                <a:sym typeface="Symbol"/>
              </a:rPr>
              <a:t>dan q</a:t>
            </a:r>
            <a:endParaRPr lang="id-ID" sz="4000" i="1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Dengan aturan inferensi tentukan </a:t>
            </a: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kesimpulannya ?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9336B0EC-E333-4120-93ED-B520B49F053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F21DC58F-AB27-466E-93CA-C64087599A0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428736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300" dirty="0">
                <a:solidFill>
                  <a:srgbClr val="0000CC"/>
                </a:solidFill>
              </a:rPr>
              <a:t>Soal 6 :</a:t>
            </a:r>
          </a:p>
          <a:p>
            <a:pPr lvl="0">
              <a:buNone/>
            </a:pPr>
            <a:r>
              <a:rPr lang="id-ID" sz="4000" dirty="0">
                <a:solidFill>
                  <a:srgbClr val="0000CC"/>
                </a:solidFill>
              </a:rPr>
              <a:t>Diketahui kumpulan premis berikut :</a:t>
            </a:r>
          </a:p>
          <a:p>
            <a:pPr>
              <a:buNone/>
            </a:pPr>
            <a:r>
              <a:rPr lang="id-ID" sz="4000" i="1" dirty="0">
                <a:solidFill>
                  <a:srgbClr val="0000CC"/>
                </a:solidFill>
              </a:rPr>
              <a:t>(p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q), </a:t>
            </a:r>
            <a:r>
              <a:rPr lang="id-ID" sz="4000" i="1" dirty="0">
                <a:solidFill>
                  <a:srgbClr val="0000CC"/>
                </a:solidFill>
              </a:rPr>
              <a:t>(q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r), (ps), dan r</a:t>
            </a:r>
            <a:endParaRPr lang="id-ID" sz="4000" i="1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Dengan aturan inferensi tentukan </a:t>
            </a: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kesimpulannya ?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9033997A-741A-46E3-A800-A03DB8D6793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A432FE10-9F18-451D-86B0-BE19319257A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428736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300" dirty="0">
                <a:solidFill>
                  <a:srgbClr val="0000CC"/>
                </a:solidFill>
              </a:rPr>
              <a:t>Soal 7 :</a:t>
            </a:r>
          </a:p>
          <a:p>
            <a:pPr lvl="0">
              <a:buNone/>
            </a:pPr>
            <a:r>
              <a:rPr lang="id-ID" sz="4000" dirty="0">
                <a:solidFill>
                  <a:srgbClr val="0000CC"/>
                </a:solidFill>
              </a:rPr>
              <a:t>Diketahui kumpulan premis berikut :</a:t>
            </a:r>
          </a:p>
          <a:p>
            <a:pPr>
              <a:buNone/>
            </a:pPr>
            <a:r>
              <a:rPr lang="id-ID" sz="4000" i="1" dirty="0">
                <a:solidFill>
                  <a:srgbClr val="0000CC"/>
                </a:solidFill>
              </a:rPr>
              <a:t>(p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q)r, </a:t>
            </a:r>
            <a:r>
              <a:rPr lang="id-ID" sz="4000" i="1" dirty="0">
                <a:solidFill>
                  <a:srgbClr val="0000CC"/>
                </a:solidFill>
              </a:rPr>
              <a:t>(p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q), dan (q r)</a:t>
            </a:r>
            <a:endParaRPr lang="id-ID" sz="4000" i="1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Dengan aturan inferensi tentukan </a:t>
            </a: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kesimpulannya ?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7CEC7C27-1D8C-4480-8F41-652C9C01775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4801B6EF-38A7-4DFB-9131-9F52AFD7385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428736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300" dirty="0">
                <a:solidFill>
                  <a:srgbClr val="0000CC"/>
                </a:solidFill>
              </a:rPr>
              <a:t>Soal 8 :</a:t>
            </a:r>
          </a:p>
          <a:p>
            <a:pPr lvl="0">
              <a:buNone/>
            </a:pPr>
            <a:r>
              <a:rPr lang="id-ID" sz="4000" dirty="0">
                <a:solidFill>
                  <a:srgbClr val="0000CC"/>
                </a:solidFill>
              </a:rPr>
              <a:t>Diketahui kumpulan premis berikut :</a:t>
            </a:r>
          </a:p>
          <a:p>
            <a:pPr>
              <a:buNone/>
            </a:pPr>
            <a:r>
              <a:rPr lang="id-ID" sz="4000" i="1" dirty="0">
                <a:solidFill>
                  <a:srgbClr val="0000CC"/>
                </a:solidFill>
              </a:rPr>
              <a:t>(p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  q)r, </a:t>
            </a:r>
            <a:r>
              <a:rPr lang="id-ID" sz="4000" i="1" dirty="0">
                <a:solidFill>
                  <a:srgbClr val="0000CC"/>
                </a:solidFill>
              </a:rPr>
              <a:t>(p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s), dan (qt)</a:t>
            </a:r>
            <a:endParaRPr lang="id-ID" sz="4000" i="1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Dengan aturan inferensi tentukan </a:t>
            </a: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kesimpulannya ?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814CD940-FFA6-4441-9430-54B8CED93A5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50987A7F-5D8C-48C0-AF28-5F32EA32A40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428736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300" dirty="0">
                <a:solidFill>
                  <a:srgbClr val="0000CC"/>
                </a:solidFill>
              </a:rPr>
              <a:t>Soal 9 :</a:t>
            </a:r>
          </a:p>
          <a:p>
            <a:pPr marL="0" indent="0">
              <a:buNone/>
            </a:pPr>
            <a:r>
              <a:rPr lang="id-ID" sz="4000" dirty="0">
                <a:solidFill>
                  <a:srgbClr val="0000CC"/>
                </a:solidFill>
              </a:rPr>
              <a:t>Diketahui kumpulan premis berikut:</a:t>
            </a:r>
          </a:p>
          <a:p>
            <a:pPr>
              <a:buNone/>
            </a:pPr>
            <a:r>
              <a:rPr lang="id-ID" sz="4000" i="1" dirty="0">
                <a:solidFill>
                  <a:srgbClr val="0000CC"/>
                </a:solidFill>
              </a:rPr>
              <a:t>(q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 p), </a:t>
            </a:r>
            <a:r>
              <a:rPr lang="id-ID" sz="4000" i="1" dirty="0">
                <a:solidFill>
                  <a:srgbClr val="0000CC"/>
                </a:solidFill>
              </a:rPr>
              <a:t>(p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r), </a:t>
            </a:r>
            <a:r>
              <a:rPr lang="id-ID" sz="4000" i="1" dirty="0">
                <a:solidFill>
                  <a:srgbClr val="0000CC"/>
                </a:solidFill>
              </a:rPr>
              <a:t>(p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s), </a:t>
            </a:r>
            <a:r>
              <a:rPr lang="id-ID" sz="4000" i="1" dirty="0">
                <a:solidFill>
                  <a:srgbClr val="0000CC"/>
                </a:solidFill>
              </a:rPr>
              <a:t>(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000" i="1" dirty="0">
                <a:solidFill>
                  <a:srgbClr val="0000CC"/>
                </a:solidFill>
              </a:rPr>
              <a:t>s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) dan (pq)</a:t>
            </a:r>
            <a:endParaRPr lang="id-ID" sz="4000" i="1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Dengan aturan inferensi tentukan </a:t>
            </a: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kesimpulannya ?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C540AA1A-35D3-4BC1-B36D-A8B67ADE5F7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A47BAA18-AD4E-45F4-976D-A6B3FB927BA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36" y="2240145"/>
            <a:ext cx="10727703" cy="3346831"/>
          </a:xfrm>
        </p:spPr>
        <p:txBody>
          <a:bodyPr>
            <a:normAutofit lnSpcReduction="10000"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Aturan Inferensi (</a:t>
            </a:r>
            <a:r>
              <a:rPr lang="id-ID" sz="4400" i="1" dirty="0">
                <a:solidFill>
                  <a:srgbClr val="0000CC"/>
                </a:solidFill>
              </a:rPr>
              <a:t>Rules of Inference</a:t>
            </a:r>
            <a:r>
              <a:rPr lang="id-ID" sz="4400" dirty="0">
                <a:solidFill>
                  <a:srgbClr val="0000CC"/>
                </a:solidFill>
              </a:rPr>
              <a:t>) adalah aturan untuk membuktikan atau menentukan kesimpulan dari premis-premis yang diketahui</a:t>
            </a:r>
            <a:endParaRPr lang="id-ID" sz="4400" b="1" dirty="0">
              <a:solidFill>
                <a:srgbClr val="FFFF00"/>
              </a:solidFill>
            </a:endParaRPr>
          </a:p>
          <a:p>
            <a:r>
              <a:rPr lang="id-ID" sz="4400" dirty="0">
                <a:solidFill>
                  <a:srgbClr val="0000CC"/>
                </a:solidFill>
              </a:rPr>
              <a:t>Apa bedanya dengan Tabel Kebenaran ?</a:t>
            </a:r>
            <a:endParaRPr lang="id-ID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3660" y="1181069"/>
            <a:ext cx="70246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B1050775-A57E-4824-8086-7323D0E3D36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B81690E3-E7E7-4A8A-930F-3A2FCB62C11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611" y="1309275"/>
            <a:ext cx="759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>
                <a:solidFill>
                  <a:prstClr val="black"/>
                </a:solidFill>
                <a:latin typeface="Gill Sans MT"/>
                <a:sym typeface="Symbol"/>
              </a:rPr>
              <a:t>Standard Axiom Schemata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3447" y="2205712"/>
            <a:ext cx="103317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Skema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Aksioma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adalah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pola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kalimat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yang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ditafsirkan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sebagai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aturan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inferensi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tanpa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premis</a:t>
            </a:r>
            <a:endParaRPr lang="en-US" sz="3200" dirty="0">
              <a:solidFill>
                <a:prstClr val="black"/>
              </a:solidFill>
              <a:latin typeface="Gill Sans MT"/>
            </a:endParaRP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Gill Sans MT"/>
            </a:endParaRPr>
          </a:p>
          <a:p>
            <a:pPr>
              <a:defRPr/>
            </a:pPr>
            <a:r>
              <a:rPr lang="id-ID" sz="3200" dirty="0">
                <a:solidFill>
                  <a:prstClr val="black"/>
                </a:solidFill>
                <a:latin typeface="Gill Sans MT"/>
              </a:rPr>
              <a:t>skema aksioma yang valid adalah pola kalimat yang menunjukkan suatu himpunan tak terhingga kalimat, yang semuanya valid</a:t>
            </a:r>
            <a:endParaRPr lang="en-US" sz="3200" dirty="0">
              <a:solidFill>
                <a:prstClr val="black"/>
              </a:solidFill>
              <a:latin typeface="Gill Sans MT"/>
            </a:endParaRP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A440363-EB38-4EFB-9D69-4462AC49989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F39DFFB7-8F4A-48B8-B5F8-F95ECFBEC39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3572" y="1850579"/>
            <a:ext cx="75009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Gill Sans MT"/>
              </a:rPr>
              <a:t>Implication Introduction (II)</a:t>
            </a:r>
          </a:p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 (  )</a:t>
            </a:r>
            <a:endParaRPr lang="en-US" sz="3200" dirty="0">
              <a:solidFill>
                <a:prstClr val="black"/>
              </a:solidFill>
              <a:latin typeface="Gill Sans MT"/>
            </a:endParaRP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Gill Sans MT"/>
            </a:endParaRP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Gill Sans MT"/>
              </a:rPr>
              <a:t>Implication Distribution (ID)</a:t>
            </a:r>
          </a:p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(())  (()  ())</a:t>
            </a:r>
            <a:endParaRPr lang="en-US" sz="3200" dirty="0">
              <a:solidFill>
                <a:prstClr val="black"/>
              </a:solidFill>
              <a:latin typeface="Gill Sans MT"/>
            </a:endParaRP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Gill Sans MT"/>
            </a:endParaRP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Gill Sans MT"/>
            </a:endParaRP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B062EB5-F129-44F9-AAE5-75A74B19579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3580E05-A7BD-4B9B-B048-E96716C04B5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3763" y="1039873"/>
            <a:ext cx="106334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Contoh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:</a:t>
            </a:r>
          </a:p>
          <a:p>
            <a:pPr>
              <a:defRPr/>
            </a:pP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Jika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p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benar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maka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q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juga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benar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jika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q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benar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maka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r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juga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benar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buktikan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bahwa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jika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p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benar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maka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r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benar</a:t>
            </a:r>
            <a:endParaRPr lang="en-US" sz="3200" dirty="0">
              <a:solidFill>
                <a:prstClr val="black"/>
              </a:solidFill>
              <a:latin typeface="Gill Sans MT"/>
            </a:endParaRP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Gill Sans MT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en-US" sz="3200" dirty="0">
                <a:solidFill>
                  <a:prstClr val="black"/>
                </a:solidFill>
                <a:latin typeface="Gill Sans MT"/>
              </a:rPr>
              <a:t>p </a:t>
            </a: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 q 	</a:t>
            </a:r>
            <a:r>
              <a:rPr lang="en-US" sz="3200" dirty="0" err="1">
                <a:solidFill>
                  <a:prstClr val="black"/>
                </a:solidFill>
                <a:latin typeface="Gill Sans MT"/>
                <a:sym typeface="Symbol"/>
              </a:rPr>
              <a:t>premis</a:t>
            </a:r>
            <a:endParaRPr lang="en-US" sz="3200" dirty="0">
              <a:solidFill>
                <a:prstClr val="black"/>
              </a:solidFill>
              <a:latin typeface="Gill Sans MT"/>
              <a:sym typeface="Symbol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q  r	</a:t>
            </a:r>
            <a:r>
              <a:rPr lang="en-US" sz="3200" dirty="0" err="1">
                <a:solidFill>
                  <a:prstClr val="black"/>
                </a:solidFill>
                <a:latin typeface="Gill Sans MT"/>
                <a:sym typeface="Symbol"/>
              </a:rPr>
              <a:t>premis</a:t>
            </a:r>
            <a:endParaRPr lang="en-US" sz="3200" dirty="0">
              <a:solidFill>
                <a:prstClr val="black"/>
              </a:solidFill>
              <a:latin typeface="Gill Sans MT"/>
              <a:sym typeface="Symbol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(</a:t>
            </a:r>
            <a:r>
              <a:rPr lang="en-US" sz="3200" dirty="0" err="1">
                <a:solidFill>
                  <a:prstClr val="black"/>
                </a:solidFill>
                <a:latin typeface="Gill Sans MT"/>
                <a:sym typeface="Symbol"/>
              </a:rPr>
              <a:t>qr</a:t>
            </a: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)  (p (</a:t>
            </a:r>
            <a:r>
              <a:rPr lang="en-US" sz="3200" dirty="0" err="1">
                <a:solidFill>
                  <a:prstClr val="black"/>
                </a:solidFill>
                <a:latin typeface="Gill Sans MT"/>
                <a:sym typeface="Symbol"/>
              </a:rPr>
              <a:t>qr</a:t>
            </a: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))	II </a:t>
            </a:r>
            <a:r>
              <a:rPr lang="en-US" sz="3200" dirty="0" err="1">
                <a:solidFill>
                  <a:prstClr val="black"/>
                </a:solidFill>
                <a:latin typeface="Gill Sans MT"/>
                <a:sym typeface="Symbol"/>
              </a:rPr>
              <a:t>premis</a:t>
            </a: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 2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p (</a:t>
            </a:r>
            <a:r>
              <a:rPr lang="en-US" sz="3200" dirty="0" err="1">
                <a:solidFill>
                  <a:prstClr val="black"/>
                </a:solidFill>
                <a:latin typeface="Gill Sans MT"/>
                <a:sym typeface="Symbol"/>
              </a:rPr>
              <a:t>qr</a:t>
            </a: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)			MP  3 </a:t>
            </a:r>
            <a:r>
              <a:rPr lang="en-US" sz="3200" dirty="0" err="1">
                <a:solidFill>
                  <a:prstClr val="black"/>
                </a:solidFill>
                <a:latin typeface="Gill Sans MT"/>
                <a:sym typeface="Symbol"/>
              </a:rPr>
              <a:t>dan</a:t>
            </a: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 2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p (</a:t>
            </a:r>
            <a:r>
              <a:rPr lang="en-US" sz="3200" dirty="0" err="1">
                <a:solidFill>
                  <a:prstClr val="black"/>
                </a:solidFill>
                <a:latin typeface="Gill Sans MT"/>
                <a:sym typeface="Symbol"/>
              </a:rPr>
              <a:t>qr</a:t>
            </a: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)(p q)(p r)  ID </a:t>
            </a:r>
            <a:r>
              <a:rPr lang="en-US" sz="3200" dirty="0" err="1">
                <a:solidFill>
                  <a:prstClr val="black"/>
                </a:solidFill>
                <a:latin typeface="Gill Sans MT"/>
                <a:sym typeface="Symbol"/>
              </a:rPr>
              <a:t>dari</a:t>
            </a: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 4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(p q)(p r)		MP  5 dan 4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p r				MP  6 </a:t>
            </a:r>
            <a:r>
              <a:rPr lang="en-US" sz="3200" dirty="0" err="1">
                <a:solidFill>
                  <a:prstClr val="black"/>
                </a:solidFill>
                <a:latin typeface="Gill Sans MT"/>
                <a:sym typeface="Symbol"/>
              </a:rPr>
              <a:t>dan</a:t>
            </a:r>
            <a:r>
              <a:rPr lang="en-US" sz="3200" dirty="0">
                <a:solidFill>
                  <a:prstClr val="black"/>
                </a:solidFill>
                <a:latin typeface="Gill Sans MT"/>
                <a:sym typeface="Symbol"/>
              </a:rPr>
              <a:t> 1</a:t>
            </a:r>
            <a:endParaRPr lang="en-US" sz="32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DB3A6683-7CF9-40B2-9627-3BFCC7B7F7F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F47E1FE-AEC7-4C15-801B-20867B5E7F3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216" y="2177592"/>
            <a:ext cx="10850252" cy="4251804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Jika diket</a:t>
            </a:r>
            <a:r>
              <a:rPr lang="en-US" sz="4400" dirty="0" err="1">
                <a:solidFill>
                  <a:srgbClr val="0000CC"/>
                </a:solidFill>
              </a:rPr>
              <a:t>ahui</a:t>
            </a:r>
            <a:r>
              <a:rPr lang="id-ID" sz="4400" dirty="0">
                <a:solidFill>
                  <a:srgbClr val="0000CC"/>
                </a:solidFill>
              </a:rPr>
              <a:t> premis-premis 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i="1" baseline="-25000" dirty="0">
                <a:solidFill>
                  <a:srgbClr val="0000CC"/>
                </a:solidFill>
              </a:rPr>
              <a:t>1</a:t>
            </a:r>
            <a:r>
              <a:rPr lang="id-ID" sz="4400" i="1" dirty="0">
                <a:solidFill>
                  <a:srgbClr val="0000CC"/>
                </a:solidFill>
              </a:rPr>
              <a:t>, P</a:t>
            </a:r>
            <a:r>
              <a:rPr lang="id-ID" sz="4400" i="1" baseline="-25000" dirty="0">
                <a:solidFill>
                  <a:srgbClr val="0000CC"/>
                </a:solidFill>
              </a:rPr>
              <a:t>2</a:t>
            </a:r>
            <a:r>
              <a:rPr lang="id-ID" sz="4400" i="1" dirty="0">
                <a:solidFill>
                  <a:srgbClr val="0000CC"/>
                </a:solidFill>
              </a:rPr>
              <a:t>, P</a:t>
            </a:r>
            <a:r>
              <a:rPr lang="id-ID" sz="4400" i="1" baseline="-25000" dirty="0">
                <a:solidFill>
                  <a:srgbClr val="0000CC"/>
                </a:solidFill>
              </a:rPr>
              <a:t>3</a:t>
            </a:r>
            <a:r>
              <a:rPr lang="id-ID" sz="4400" i="1" dirty="0">
                <a:solidFill>
                  <a:srgbClr val="0000CC"/>
                </a:solidFill>
              </a:rPr>
              <a:t>, P</a:t>
            </a:r>
            <a:r>
              <a:rPr lang="id-ID" sz="4400" i="1" baseline="-25000" dirty="0">
                <a:solidFill>
                  <a:srgbClr val="0000CC"/>
                </a:solidFill>
              </a:rPr>
              <a:t>4</a:t>
            </a:r>
            <a:r>
              <a:rPr lang="id-ID" sz="4400" i="1" dirty="0">
                <a:solidFill>
                  <a:srgbClr val="0000CC"/>
                </a:solidFill>
              </a:rPr>
              <a:t>, ....., P</a:t>
            </a:r>
            <a:r>
              <a:rPr lang="id-ID" sz="4400" i="1" baseline="-25000" dirty="0">
                <a:solidFill>
                  <a:srgbClr val="0000CC"/>
                </a:solidFill>
              </a:rPr>
              <a:t>n</a:t>
            </a:r>
            <a:r>
              <a:rPr lang="id-ID" sz="4400" dirty="0">
                <a:solidFill>
                  <a:srgbClr val="0000CC"/>
                </a:solidFill>
              </a:rPr>
              <a:t>, maka kesimpulanya dapat ditentukan yaitu </a:t>
            </a:r>
            <a:r>
              <a:rPr lang="id-ID" sz="4400" i="1" dirty="0">
                <a:solidFill>
                  <a:srgbClr val="0000CC"/>
                </a:solidFill>
              </a:rPr>
              <a:t>Q.</a:t>
            </a:r>
          </a:p>
          <a:p>
            <a:r>
              <a:rPr lang="id-ID" sz="4400" dirty="0">
                <a:solidFill>
                  <a:srgbClr val="0000CC"/>
                </a:solidFill>
              </a:rPr>
              <a:t>Untuk mendapatkan kesimpulan </a:t>
            </a:r>
            <a:r>
              <a:rPr lang="id-ID" sz="4400" i="1" dirty="0">
                <a:solidFill>
                  <a:srgbClr val="0000CC"/>
                </a:solidFill>
              </a:rPr>
              <a:t>Q</a:t>
            </a:r>
            <a:r>
              <a:rPr lang="id-ID" sz="4400" dirty="0">
                <a:solidFill>
                  <a:srgbClr val="0000CC"/>
                </a:solidFill>
              </a:rPr>
              <a:t> digunakan suatu aturan yang disebut </a:t>
            </a:r>
            <a:r>
              <a:rPr lang="id-ID" sz="4400" i="1" dirty="0">
                <a:solidFill>
                  <a:srgbClr val="FF0000"/>
                </a:solidFill>
              </a:rPr>
              <a:t>Aturan Inferensi dan Hukum Logika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08731" y="1022319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1816E8FB-0D59-4F33-9B1D-ED9711F4893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30C2B6CA-2074-4DB2-B468-23623287C0C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366" y="1583703"/>
            <a:ext cx="9634194" cy="4855119"/>
          </a:xfrm>
        </p:spPr>
        <p:txBody>
          <a:bodyPr>
            <a:normAutofit fontScale="85000" lnSpcReduction="20000"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Jika diket 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i="1" baseline="-25000" dirty="0">
                <a:solidFill>
                  <a:srgbClr val="0000CC"/>
                </a:solidFill>
              </a:rPr>
              <a:t>1</a:t>
            </a:r>
            <a:r>
              <a:rPr lang="id-ID" sz="4400" i="1" dirty="0">
                <a:solidFill>
                  <a:srgbClr val="0000CC"/>
                </a:solidFill>
              </a:rPr>
              <a:t>, P</a:t>
            </a:r>
            <a:r>
              <a:rPr lang="id-ID" sz="4400" i="1" baseline="-25000" dirty="0">
                <a:solidFill>
                  <a:srgbClr val="0000CC"/>
                </a:solidFill>
              </a:rPr>
              <a:t>2</a:t>
            </a:r>
            <a:r>
              <a:rPr lang="id-ID" sz="4400" i="1" dirty="0">
                <a:solidFill>
                  <a:srgbClr val="0000CC"/>
                </a:solidFill>
              </a:rPr>
              <a:t>, P</a:t>
            </a:r>
            <a:r>
              <a:rPr lang="id-ID" sz="4400" i="1" baseline="-25000" dirty="0">
                <a:solidFill>
                  <a:srgbClr val="0000CC"/>
                </a:solidFill>
              </a:rPr>
              <a:t>3</a:t>
            </a:r>
            <a:r>
              <a:rPr lang="id-ID" sz="4400" i="1" dirty="0">
                <a:solidFill>
                  <a:srgbClr val="0000CC"/>
                </a:solidFill>
              </a:rPr>
              <a:t>, P</a:t>
            </a:r>
            <a:r>
              <a:rPr lang="id-ID" sz="4400" i="1" baseline="-25000" dirty="0">
                <a:solidFill>
                  <a:srgbClr val="0000CC"/>
                </a:solidFill>
              </a:rPr>
              <a:t>4</a:t>
            </a:r>
            <a:r>
              <a:rPr lang="id-ID" sz="4400" i="1" dirty="0">
                <a:solidFill>
                  <a:srgbClr val="0000CC"/>
                </a:solidFill>
              </a:rPr>
              <a:t>, ....., P</a:t>
            </a:r>
            <a:r>
              <a:rPr lang="id-ID" sz="4400" i="1" baseline="-25000" dirty="0">
                <a:solidFill>
                  <a:srgbClr val="0000CC"/>
                </a:solidFill>
              </a:rPr>
              <a:t>n</a:t>
            </a:r>
            <a:r>
              <a:rPr lang="id-ID" sz="4400" dirty="0">
                <a:solidFill>
                  <a:srgbClr val="0000CC"/>
                </a:solidFill>
              </a:rPr>
              <a:t>, maka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</a:t>
            </a:r>
          </a:p>
          <a:p>
            <a:pPr>
              <a:buNone/>
            </a:pPr>
            <a:r>
              <a:rPr lang="id-ID" sz="4400" i="1" dirty="0">
                <a:solidFill>
                  <a:srgbClr val="0000CC"/>
                </a:solidFill>
              </a:rPr>
              <a:t>	P</a:t>
            </a:r>
            <a:r>
              <a:rPr lang="id-ID" sz="4400" i="1" baseline="-25000" dirty="0">
                <a:solidFill>
                  <a:srgbClr val="0000CC"/>
                </a:solidFill>
              </a:rPr>
              <a:t>1</a:t>
            </a:r>
            <a:r>
              <a:rPr lang="id-ID" sz="4400" dirty="0">
                <a:solidFill>
                  <a:srgbClr val="0000CC"/>
                </a:solidFill>
              </a:rPr>
              <a:t>		premis ke 1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i="1" baseline="-25000" dirty="0">
                <a:solidFill>
                  <a:srgbClr val="0000CC"/>
                </a:solidFill>
              </a:rPr>
              <a:t>2</a:t>
            </a:r>
            <a:r>
              <a:rPr lang="id-ID" sz="4400" dirty="0">
                <a:solidFill>
                  <a:srgbClr val="0000CC"/>
                </a:solidFill>
              </a:rPr>
              <a:t>		premis ke 2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.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i="1" baseline="-25000" dirty="0">
                <a:solidFill>
                  <a:srgbClr val="0000CC"/>
                </a:solidFill>
              </a:rPr>
              <a:t>n</a:t>
            </a:r>
            <a:r>
              <a:rPr lang="id-ID" sz="4400" dirty="0">
                <a:solidFill>
                  <a:srgbClr val="0000CC"/>
                </a:solidFill>
              </a:rPr>
              <a:t>		premis ke n</a:t>
            </a:r>
          </a:p>
          <a:p>
            <a:pPr>
              <a:buNone/>
            </a:pPr>
            <a:r>
              <a:rPr lang="id-ID" sz="4400" dirty="0">
                <a:solidFill>
                  <a:srgbClr val="FF0000"/>
                </a:solidFill>
              </a:rPr>
              <a:t>	</a:t>
            </a:r>
            <a:r>
              <a:rPr lang="id-ID" sz="4400" i="1" dirty="0">
                <a:solidFill>
                  <a:srgbClr val="FF0000"/>
                </a:solidFill>
              </a:rPr>
              <a:t>p</a:t>
            </a:r>
            <a:r>
              <a:rPr lang="id-ID" sz="4400" i="1" baseline="-25000" dirty="0">
                <a:solidFill>
                  <a:srgbClr val="FF0000"/>
                </a:solidFill>
              </a:rPr>
              <a:t>n+1</a:t>
            </a:r>
            <a:r>
              <a:rPr lang="id-ID" sz="4400" dirty="0">
                <a:solidFill>
                  <a:srgbClr val="FF0000"/>
                </a:solidFill>
              </a:rPr>
              <a:t>	premis dari aturan inferensi </a:t>
            </a:r>
          </a:p>
          <a:p>
            <a:pPr>
              <a:buNone/>
            </a:pPr>
            <a:r>
              <a:rPr lang="id-ID" sz="4400" dirty="0">
                <a:solidFill>
                  <a:srgbClr val="FF0000"/>
                </a:solidFill>
              </a:rPr>
              <a:t>	</a:t>
            </a:r>
            <a:r>
              <a:rPr lang="id-ID" sz="4400" i="1" dirty="0">
                <a:solidFill>
                  <a:srgbClr val="FF0000"/>
                </a:solidFill>
              </a:rPr>
              <a:t>p</a:t>
            </a:r>
            <a:r>
              <a:rPr lang="id-ID" sz="4400" i="1" baseline="-25000" dirty="0">
                <a:solidFill>
                  <a:srgbClr val="FF0000"/>
                </a:solidFill>
              </a:rPr>
              <a:t>n+2</a:t>
            </a:r>
            <a:r>
              <a:rPr lang="id-ID" sz="4400" dirty="0">
                <a:solidFill>
                  <a:srgbClr val="FF0000"/>
                </a:solidFill>
              </a:rPr>
              <a:t>	premis dari aturan inferensi</a:t>
            </a:r>
          </a:p>
          <a:p>
            <a:pPr>
              <a:buNone/>
            </a:pPr>
            <a:endParaRPr lang="id-ID" sz="26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</a:t>
            </a:r>
            <a:r>
              <a:rPr lang="id-ID" sz="4400" i="1" dirty="0">
                <a:solidFill>
                  <a:srgbClr val="0000CC"/>
                </a:solidFill>
              </a:rPr>
              <a:t>Q</a:t>
            </a:r>
            <a:r>
              <a:rPr lang="id-ID" sz="4400" dirty="0">
                <a:solidFill>
                  <a:srgbClr val="0000CC"/>
                </a:solidFill>
              </a:rPr>
              <a:t>		kesimpulan</a:t>
            </a:r>
            <a:endParaRPr lang="id-ID" sz="4400" dirty="0">
              <a:solidFill>
                <a:srgbClr val="FF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708732" y="5430738"/>
            <a:ext cx="1643074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16366" y="824356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7128B0F5-EBCD-476A-A647-110A8542CEF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Subtitle 4">
            <a:extLst>
              <a:ext uri="{FF2B5EF4-FFF2-40B4-BE49-F238E27FC236}">
                <a16:creationId xmlns:a16="http://schemas.microsoft.com/office/drawing/2014/main" id="{064A3C28-5A64-414C-A6A3-604FAE67DFA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218" y="1714464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Ada 8 Aturan Inferensi 2 Hukum</a:t>
            </a:r>
          </a:p>
          <a:p>
            <a:pPr marL="742950" indent="-742950">
              <a:buAutoNum type="arabicPeriod"/>
            </a:pPr>
            <a:r>
              <a:rPr lang="id-ID" sz="4400" dirty="0">
                <a:solidFill>
                  <a:srgbClr val="0000CC"/>
                </a:solidFill>
              </a:rPr>
              <a:t>Addisi (Add)	premis		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</a:p>
          <a:p>
            <a:pPr marL="742950" indent="-742950">
              <a:buNone/>
            </a:pPr>
            <a:endParaRPr lang="id-ID" sz="1900" i="1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</a:rPr>
              <a:t>			   </a:t>
            </a:r>
            <a:r>
              <a:rPr lang="en-US" sz="4000" dirty="0">
                <a:solidFill>
                  <a:srgbClr val="0000CC"/>
                </a:solidFill>
              </a:rPr>
              <a:t>    </a:t>
            </a:r>
            <a:r>
              <a:rPr lang="id-ID" sz="4000" dirty="0">
                <a:solidFill>
                  <a:srgbClr val="FF0000"/>
                </a:solidFill>
              </a:rPr>
              <a:t>kesimpulan 	    </a:t>
            </a:r>
            <a:r>
              <a:rPr lang="id-ID" sz="4000" i="1" dirty="0">
                <a:solidFill>
                  <a:srgbClr val="FF0000"/>
                </a:solidFill>
              </a:rPr>
              <a:t>p</a:t>
            </a:r>
            <a:r>
              <a:rPr lang="id-ID" sz="4000" i="1" dirty="0">
                <a:solidFill>
                  <a:srgbClr val="FF0000"/>
                </a:solidFill>
                <a:sym typeface="Symbol"/>
              </a:rPr>
              <a:t> q</a:t>
            </a:r>
            <a:endParaRPr lang="id-ID" sz="4000" i="1" dirty="0">
              <a:solidFill>
                <a:srgbClr val="FF0000"/>
              </a:solidFill>
            </a:endParaRPr>
          </a:p>
          <a:p>
            <a:pPr marL="742950" indent="-742950">
              <a:buAutoNum type="arabicPeriod" startAt="2"/>
            </a:pPr>
            <a:r>
              <a:rPr lang="id-ID" sz="4000" dirty="0">
                <a:solidFill>
                  <a:srgbClr val="0000CC"/>
                </a:solidFill>
              </a:rPr>
              <a:t>Modus Ponen (MP)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</a:rPr>
              <a:t>				premis		</a:t>
            </a:r>
            <a:r>
              <a:rPr lang="id-ID" sz="4000" i="1" dirty="0">
                <a:solidFill>
                  <a:srgbClr val="0000CC"/>
                </a:solidFill>
              </a:rPr>
              <a:t>p 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 q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  <a:sym typeface="Symbol"/>
              </a:rPr>
              <a:t>				premis		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p</a:t>
            </a:r>
          </a:p>
          <a:p>
            <a:pPr marL="742950" indent="-742950">
              <a:buNone/>
            </a:pPr>
            <a:endParaRPr lang="id-ID" sz="1900" dirty="0">
              <a:solidFill>
                <a:srgbClr val="0000CC"/>
              </a:solidFill>
              <a:sym typeface="Symbol"/>
            </a:endParaRP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  <a:sym typeface="Symbol"/>
              </a:rPr>
              <a:t>				</a:t>
            </a:r>
            <a:r>
              <a:rPr lang="id-ID" sz="4000" dirty="0">
                <a:solidFill>
                  <a:srgbClr val="FF0000"/>
                </a:solidFill>
                <a:sym typeface="Symbol"/>
              </a:rPr>
              <a:t>kesimpulan	</a:t>
            </a:r>
            <a:r>
              <a:rPr lang="id-ID" sz="4000" i="1" dirty="0">
                <a:solidFill>
                  <a:srgbClr val="FF0000"/>
                </a:solidFill>
                <a:sym typeface="Symbol"/>
              </a:rPr>
              <a:t>q</a:t>
            </a:r>
            <a:endParaRPr lang="id-ID" sz="4000" i="1" dirty="0">
              <a:solidFill>
                <a:srgbClr val="FF0000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08168" y="3140968"/>
            <a:ext cx="1643074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20136" y="5733256"/>
            <a:ext cx="1643074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08732" y="883467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6F2265DA-FCAF-40A0-A077-DD0C45C7C27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BEC5F8B2-6B30-4A3A-B81D-57A5A6F7AAD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628800"/>
            <a:ext cx="8229600" cy="5143536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3. Disjungtif Silogisme (DS)	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			premis		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  q</a:t>
            </a:r>
          </a:p>
          <a:p>
            <a:pPr marL="742950" indent="-742950">
              <a:buNone/>
            </a:pPr>
            <a:r>
              <a:rPr lang="id-ID" sz="4400" i="1" dirty="0">
                <a:solidFill>
                  <a:srgbClr val="0000CC"/>
                </a:solidFill>
                <a:sym typeface="Symbol"/>
              </a:rPr>
              <a:t>				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premis		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p</a:t>
            </a:r>
            <a:endParaRPr lang="id-ID" sz="4400" i="1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endParaRPr lang="id-ID" sz="1900" i="1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</a:rPr>
              <a:t>				</a:t>
            </a:r>
            <a:r>
              <a:rPr lang="id-ID" sz="4400" dirty="0">
                <a:solidFill>
                  <a:srgbClr val="FF0000"/>
                </a:solidFill>
              </a:rPr>
              <a:t>kesimpulan 	</a:t>
            </a:r>
            <a:r>
              <a:rPr lang="en-US" sz="4400" dirty="0">
                <a:solidFill>
                  <a:srgbClr val="FF0000"/>
                </a:solidFill>
              </a:rPr>
              <a:t>          </a:t>
            </a:r>
            <a:r>
              <a:rPr lang="id-ID" sz="4400" i="1" dirty="0">
                <a:solidFill>
                  <a:srgbClr val="FF0000"/>
                </a:solidFill>
                <a:sym typeface="Symbol"/>
              </a:rPr>
              <a:t>q</a:t>
            </a:r>
          </a:p>
          <a:p>
            <a:pPr marL="742950" indent="-742950">
              <a:buNone/>
            </a:pPr>
            <a:endParaRPr lang="id-ID" sz="4400" i="1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4. Konjungsi (Conj)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			premis		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endParaRPr lang="id-ID" sz="4400" i="1" dirty="0">
              <a:solidFill>
                <a:srgbClr val="0000CC"/>
              </a:solidFill>
              <a:sym typeface="Symbol"/>
            </a:endParaRP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  <a:sym typeface="Symbol"/>
              </a:rPr>
              <a:t>				premis		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q</a:t>
            </a:r>
          </a:p>
          <a:p>
            <a:pPr marL="742950" indent="-742950">
              <a:buNone/>
            </a:pPr>
            <a:endParaRPr lang="id-ID" sz="1900" dirty="0">
              <a:solidFill>
                <a:srgbClr val="0000CC"/>
              </a:solidFill>
              <a:sym typeface="Symbol"/>
            </a:endParaRP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  <a:sym typeface="Symbol"/>
              </a:rPr>
              <a:t>				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kesimpulan	</a:t>
            </a:r>
            <a:r>
              <a:rPr lang="id-ID" sz="4400" i="1" dirty="0">
                <a:solidFill>
                  <a:srgbClr val="FF0000"/>
                </a:solidFill>
                <a:sym typeface="Symbol"/>
              </a:rPr>
              <a:t>p  q</a:t>
            </a:r>
            <a:endParaRPr lang="id-ID" sz="4400" i="1" dirty="0">
              <a:solidFill>
                <a:srgbClr val="FF0000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032104" y="3068960"/>
            <a:ext cx="1643074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16080" y="5877272"/>
            <a:ext cx="1643074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24000" y="789064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38EA8BEC-C27C-47BA-97BC-E8BFE778F24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D89389EE-4D64-458A-94FF-A5EA5AB4799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906" y="1714464"/>
            <a:ext cx="8229600" cy="5143536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</a:rPr>
              <a:t>5. Simplifikasi (Simp)	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</a:rPr>
              <a:t>				</a:t>
            </a:r>
            <a:r>
              <a:rPr lang="id-ID" sz="4000" dirty="0">
                <a:solidFill>
                  <a:srgbClr val="0000CC"/>
                </a:solidFill>
                <a:sym typeface="Symbol"/>
              </a:rPr>
              <a:t>premis		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p  q</a:t>
            </a:r>
            <a:endParaRPr lang="id-ID" sz="4000" i="1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endParaRPr lang="id-ID" sz="1900" i="1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</a:rPr>
              <a:t>				</a:t>
            </a:r>
            <a:r>
              <a:rPr lang="id-ID" sz="4000" dirty="0">
                <a:solidFill>
                  <a:srgbClr val="FF0000"/>
                </a:solidFill>
              </a:rPr>
              <a:t>kesimpulan 	</a:t>
            </a:r>
            <a:r>
              <a:rPr lang="id-ID" sz="4000" i="1" dirty="0">
                <a:solidFill>
                  <a:srgbClr val="FF0000"/>
                </a:solidFill>
                <a:sym typeface="Symbol"/>
              </a:rPr>
              <a:t>p</a:t>
            </a:r>
          </a:p>
          <a:p>
            <a:pPr marL="742950" indent="-742950">
              <a:buNone/>
            </a:pPr>
            <a:endParaRPr lang="id-ID" sz="4000" i="1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</a:rPr>
              <a:t>6. Modus Tollens (MT)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</a:rPr>
              <a:t>				premis		</a:t>
            </a:r>
            <a:r>
              <a:rPr lang="id-ID" sz="4000" i="1" dirty="0">
                <a:solidFill>
                  <a:srgbClr val="0000CC"/>
                </a:solidFill>
              </a:rPr>
              <a:t>p 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 q</a:t>
            </a: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  <a:sym typeface="Symbol"/>
              </a:rPr>
              <a:t>				premis		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q</a:t>
            </a:r>
          </a:p>
          <a:p>
            <a:pPr marL="742950" indent="-742950">
              <a:buNone/>
            </a:pPr>
            <a:endParaRPr lang="id-ID" sz="1900" dirty="0">
              <a:solidFill>
                <a:srgbClr val="0000CC"/>
              </a:solidFill>
              <a:sym typeface="Symbol"/>
            </a:endParaRP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  <a:sym typeface="Symbol"/>
              </a:rPr>
              <a:t>				</a:t>
            </a:r>
            <a:r>
              <a:rPr lang="id-ID" sz="4000" dirty="0">
                <a:solidFill>
                  <a:srgbClr val="FF0000"/>
                </a:solidFill>
                <a:sym typeface="Symbol"/>
              </a:rPr>
              <a:t>kesimpulan	</a:t>
            </a:r>
            <a:r>
              <a:rPr lang="id-ID" sz="4000" i="1" dirty="0">
                <a:solidFill>
                  <a:srgbClr val="FF0000"/>
                </a:solidFill>
                <a:sym typeface="Symbol"/>
              </a:rPr>
              <a:t>p</a:t>
            </a:r>
            <a:endParaRPr lang="id-ID" sz="4000" i="1" dirty="0">
              <a:solidFill>
                <a:srgbClr val="FF0000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20136" y="2924944"/>
            <a:ext cx="1643074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20136" y="5877272"/>
            <a:ext cx="1643074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24000" y="883467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650F2E96-E664-4295-8480-17AF7465319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191C798E-1834-4917-BD2A-F07DA7A0973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40660"/>
            <a:ext cx="8229600" cy="5143536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7. Hypothetical Silogisme (HS)	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			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premis		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p  q</a:t>
            </a:r>
          </a:p>
          <a:p>
            <a:pPr marL="742950" indent="-742950">
              <a:buNone/>
            </a:pPr>
            <a:r>
              <a:rPr lang="id-ID" sz="4400" i="1" dirty="0">
                <a:solidFill>
                  <a:srgbClr val="0000CC"/>
                </a:solidFill>
                <a:sym typeface="Symbol"/>
              </a:rPr>
              <a:t>				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premis		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q  r</a:t>
            </a:r>
            <a:endParaRPr lang="id-ID" sz="4400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endParaRPr lang="id-ID" sz="1900" i="1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</a:rPr>
              <a:t>				</a:t>
            </a:r>
            <a:r>
              <a:rPr lang="id-ID" sz="4400" dirty="0">
                <a:solidFill>
                  <a:srgbClr val="FF0000"/>
                </a:solidFill>
              </a:rPr>
              <a:t>kesimpulan 	</a:t>
            </a:r>
            <a:r>
              <a:rPr lang="en-US" sz="4400" dirty="0">
                <a:solidFill>
                  <a:srgbClr val="FF0000"/>
                </a:solidFill>
              </a:rPr>
              <a:t>          </a:t>
            </a:r>
            <a:r>
              <a:rPr lang="id-ID" sz="4400" i="1" dirty="0">
                <a:solidFill>
                  <a:srgbClr val="FF0000"/>
                </a:solidFill>
                <a:sym typeface="Symbol"/>
              </a:rPr>
              <a:t>p  r</a:t>
            </a:r>
          </a:p>
          <a:p>
            <a:pPr marL="742950" indent="-742950">
              <a:buNone/>
            </a:pPr>
            <a:endParaRPr lang="id-ID" sz="4400" i="1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8. Prinsip Resolusi (PR)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			premis		</a:t>
            </a:r>
            <a:r>
              <a:rPr lang="id-ID" sz="4400" i="1" dirty="0">
                <a:solidFill>
                  <a:srgbClr val="0000CC"/>
                </a:solidFill>
              </a:rPr>
              <a:t>p 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 q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  <a:sym typeface="Symbol"/>
              </a:rPr>
              <a:t>				premis		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p  r</a:t>
            </a:r>
          </a:p>
          <a:p>
            <a:pPr marL="742950" indent="-742950">
              <a:buNone/>
            </a:pPr>
            <a:endParaRPr lang="id-ID" sz="1900" dirty="0">
              <a:solidFill>
                <a:srgbClr val="0000CC"/>
              </a:solidFill>
              <a:sym typeface="Symbol"/>
            </a:endParaRPr>
          </a:p>
          <a:p>
            <a:pPr marL="742950" indent="-742950">
              <a:buNone/>
            </a:pPr>
            <a:r>
              <a:rPr lang="id-ID" sz="4000" dirty="0">
                <a:solidFill>
                  <a:srgbClr val="0000CC"/>
                </a:solidFill>
                <a:sym typeface="Symbol"/>
              </a:rPr>
              <a:t>				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kesimpulan</a:t>
            </a:r>
            <a:r>
              <a:rPr lang="id-ID" sz="4400" i="1" dirty="0">
                <a:solidFill>
                  <a:srgbClr val="FF0000"/>
                </a:solidFill>
                <a:sym typeface="Symbol"/>
              </a:rPr>
              <a:t>	</a:t>
            </a:r>
            <a:r>
              <a:rPr lang="en-US" sz="4400" i="1" dirty="0">
                <a:solidFill>
                  <a:srgbClr val="FF0000"/>
                </a:solidFill>
                <a:sym typeface="Symbol"/>
              </a:rPr>
              <a:t>         </a:t>
            </a:r>
            <a:r>
              <a:rPr lang="id-ID" sz="4400" i="1" dirty="0">
                <a:solidFill>
                  <a:srgbClr val="FF0000"/>
                </a:solidFill>
                <a:sym typeface="Symbol"/>
              </a:rPr>
              <a:t>q  r</a:t>
            </a:r>
            <a:endParaRPr lang="id-ID" sz="4400" i="1" dirty="0">
              <a:solidFill>
                <a:srgbClr val="FF0000"/>
              </a:solidFill>
            </a:endParaRPr>
          </a:p>
          <a:p>
            <a:pPr marL="742950" indent="-742950">
              <a:buNone/>
            </a:pPr>
            <a:endParaRPr lang="id-ID" sz="4000" dirty="0">
              <a:solidFill>
                <a:srgbClr val="0000CC"/>
              </a:solidFill>
            </a:endParaRP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 dirty="0"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032104" y="2996952"/>
            <a:ext cx="1643074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04112" y="5661248"/>
            <a:ext cx="1643074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16366" y="685022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RULES OF inferenCE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30B04F61-7D27-4AB4-8B3A-CC083CD2FB7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D7C2A8AD-313C-4518-9AFA-15EAFC33CBE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1707</Words>
  <Application>Microsoft Office PowerPoint</Application>
  <PresentationFormat>Widescreen</PresentationFormat>
  <Paragraphs>350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Arenski</vt:lpstr>
      <vt:lpstr>Arial</vt:lpstr>
      <vt:lpstr>Arial Black</vt:lpstr>
      <vt:lpstr>Calibri</vt:lpstr>
      <vt:lpstr>Comic Sans MS</vt:lpstr>
      <vt:lpstr>Gill Sans MT</vt:lpstr>
      <vt:lpstr>Signika</vt:lpstr>
      <vt:lpstr>Wingdings</vt:lpstr>
      <vt:lpstr>1_Custom Design</vt:lpstr>
      <vt:lpstr>Pertemuan ke_6 RULE OF INFERENCE  AXIOM SCHEMATA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poenkpoenk@gmail.com</cp:lastModifiedBy>
  <cp:revision>108</cp:revision>
  <dcterms:created xsi:type="dcterms:W3CDTF">2020-07-23T01:18:59Z</dcterms:created>
  <dcterms:modified xsi:type="dcterms:W3CDTF">2022-02-28T08:36:33Z</dcterms:modified>
</cp:coreProperties>
</file>