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4"/>
  </p:notesMasterIdLst>
  <p:sldIdLst>
    <p:sldId id="257" r:id="rId2"/>
    <p:sldId id="289" r:id="rId3"/>
    <p:sldId id="331" r:id="rId4"/>
    <p:sldId id="452" r:id="rId5"/>
    <p:sldId id="454" r:id="rId6"/>
    <p:sldId id="456" r:id="rId7"/>
    <p:sldId id="458" r:id="rId8"/>
    <p:sldId id="460" r:id="rId9"/>
    <p:sldId id="462" r:id="rId10"/>
    <p:sldId id="464" r:id="rId11"/>
    <p:sldId id="466" r:id="rId12"/>
    <p:sldId id="468" r:id="rId13"/>
    <p:sldId id="470" r:id="rId14"/>
    <p:sldId id="472" r:id="rId15"/>
    <p:sldId id="474" r:id="rId16"/>
    <p:sldId id="476" r:id="rId17"/>
    <p:sldId id="478" r:id="rId18"/>
    <p:sldId id="527" r:id="rId19"/>
    <p:sldId id="480" r:id="rId20"/>
    <p:sldId id="482" r:id="rId21"/>
    <p:sldId id="484" r:id="rId22"/>
    <p:sldId id="486" r:id="rId23"/>
    <p:sldId id="488" r:id="rId24"/>
    <p:sldId id="490" r:id="rId25"/>
    <p:sldId id="492" r:id="rId26"/>
    <p:sldId id="494" r:id="rId27"/>
    <p:sldId id="496" r:id="rId28"/>
    <p:sldId id="504" r:id="rId29"/>
    <p:sldId id="498" r:id="rId30"/>
    <p:sldId id="500" r:id="rId31"/>
    <p:sldId id="502" r:id="rId32"/>
    <p:sldId id="506" r:id="rId33"/>
    <p:sldId id="508" r:id="rId34"/>
    <p:sldId id="510" r:id="rId35"/>
    <p:sldId id="512" r:id="rId36"/>
    <p:sldId id="514" r:id="rId37"/>
    <p:sldId id="516" r:id="rId38"/>
    <p:sldId id="518" r:id="rId39"/>
    <p:sldId id="520" r:id="rId40"/>
    <p:sldId id="522" r:id="rId41"/>
    <p:sldId id="524" r:id="rId42"/>
    <p:sldId id="52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49" autoAdjust="0"/>
  </p:normalViewPr>
  <p:slideViewPr>
    <p:cSldViewPr snapToGrid="0">
      <p:cViewPr varScale="1">
        <p:scale>
          <a:sx n="59" d="100"/>
          <a:sy n="59" d="100"/>
        </p:scale>
        <p:origin x="7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6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endParaRPr lang="en-ID" sz="1600" dirty="0"/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326" y="1979112"/>
            <a:ext cx="9521439" cy="2326188"/>
          </a:xfrm>
        </p:spPr>
        <p:txBody>
          <a:bodyPr>
            <a:normAutofit/>
          </a:bodyPr>
          <a:lstStyle/>
          <a:p>
            <a:pPr algn="ctr"/>
            <a:r>
              <a:rPr lang="en-US" altLang="id-ID" sz="4000" dirty="0" err="1">
                <a:latin typeface="Comic Sans MS" pitchFamily="66" charset="0"/>
              </a:rPr>
              <a:t>Pertemuan</a:t>
            </a:r>
            <a:r>
              <a:rPr lang="en-US" altLang="id-ID" sz="4000" dirty="0">
                <a:latin typeface="Comic Sans MS" pitchFamily="66" charset="0"/>
              </a:rPr>
              <a:t> ke_7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BENTUK KLAUSA </a:t>
            </a:r>
            <a:br>
              <a:rPr lang="en-US" altLang="id-ID" sz="4000" dirty="0">
                <a:latin typeface="Comic Sans MS" pitchFamily="66" charset="0"/>
              </a:rPr>
            </a:br>
            <a:r>
              <a:rPr lang="en-US" altLang="id-ID" sz="4000" dirty="0">
                <a:latin typeface="Comic Sans MS" pitchFamily="66" charset="0"/>
              </a:rPr>
              <a:t>PRINSIP RESOLUSI </a:t>
            </a:r>
            <a:endParaRPr lang="en-ID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179496" y="665384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732" y="2149310"/>
            <a:ext cx="10030120" cy="402556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solidFill>
                  <a:srgbClr val="0000CC"/>
                </a:solidFill>
              </a:rPr>
              <a:t>Implication Out (I)</a:t>
            </a:r>
            <a:endParaRPr lang="id-ID" sz="44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>
                <a:sym typeface="Symbol"/>
              </a:rPr>
              <a:t>	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id-ID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menjadi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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id-ID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menjadi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endParaRPr lang="id-ID" sz="4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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id-ID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menjadi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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7755" y="1028425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18512B30-D44E-4714-9F36-CA4EF723F70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4CBAF9EC-CDD2-41FA-8623-D316DC7330C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979" y="1914921"/>
            <a:ext cx="9860438" cy="3563648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2.  </a:t>
            </a:r>
            <a:r>
              <a:rPr lang="en-US" sz="4400" dirty="0">
                <a:solidFill>
                  <a:srgbClr val="0000CC"/>
                </a:solidFill>
              </a:rPr>
              <a:t>Negation In (N)</a:t>
            </a:r>
            <a:endParaRPr lang="id-ID" sz="44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>
                <a:sym typeface="Symbol"/>
              </a:rPr>
              <a:t>	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id-ID" sz="4400" dirty="0">
                <a:solidFill>
                  <a:srgbClr val="FF0000"/>
                </a:solidFill>
              </a:rPr>
              <a:t>)  </a:t>
            </a:r>
            <a:r>
              <a:rPr lang="en-US" sz="4400" dirty="0" err="1">
                <a:solidFill>
                  <a:srgbClr val="FF0000"/>
                </a:solidFill>
              </a:rPr>
              <a:t>menjadi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4400" dirty="0">
                <a:solidFill>
                  <a:srgbClr val="FF0000"/>
                </a:solidFill>
              </a:rPr>
              <a:t>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 err="1">
                <a:solidFill>
                  <a:srgbClr val="FF0000"/>
                </a:solidFill>
              </a:rPr>
              <a:t>menjadi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  </a:t>
            </a:r>
            <a:endParaRPr lang="id-ID" sz="4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4400" dirty="0">
                <a:solidFill>
                  <a:srgbClr val="FF0000"/>
                </a:solidFill>
              </a:rPr>
              <a:t>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id-ID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menjadi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79791" y="963932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0C744601-6BD7-4F9E-9842-99B05272343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28C611A5-514F-4194-9D34-C4B21A8D041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496" y="1781666"/>
            <a:ext cx="10463753" cy="4440340"/>
          </a:xfrm>
        </p:spPr>
        <p:txBody>
          <a:bodyPr>
            <a:normAutofit lnSpcReduction="10000"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3.  </a:t>
            </a:r>
            <a:r>
              <a:rPr lang="en-US" sz="4400" dirty="0">
                <a:solidFill>
                  <a:srgbClr val="0000CC"/>
                </a:solidFill>
              </a:rPr>
              <a:t>Distribution (D)</a:t>
            </a:r>
            <a:endParaRPr lang="id-ID" sz="44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>
                <a:sym typeface="Symbol"/>
              </a:rPr>
              <a:t>	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FF0000"/>
                </a:solidFill>
              </a:rPr>
              <a:t>	b. </a:t>
            </a:r>
            <a:r>
              <a:rPr lang="en-US" sz="4400" dirty="0">
                <a:solidFill>
                  <a:srgbClr val="FF0000"/>
                </a:solidFill>
              </a:rPr>
              <a:t>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  <a:sym typeface="Symbol"/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  <a:sym typeface="Symbol"/>
              </a:rPr>
              <a:t>2</a:t>
            </a:r>
            <a:r>
              <a:rPr lang="en-US" sz="4400" baseline="-250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FF0000"/>
                </a:solidFill>
              </a:rPr>
              <a:t>	d. </a:t>
            </a:r>
            <a:r>
              <a:rPr lang="en-US" sz="4400" dirty="0">
                <a:solidFill>
                  <a:srgbClr val="FF0000"/>
                </a:solidFill>
              </a:rPr>
              <a:t>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FF0000"/>
                </a:solidFill>
                <a:sym typeface="Symbol"/>
              </a:rPr>
              <a:t>	e.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>
                <a:solidFill>
                  <a:srgbClr val="FF0000"/>
                </a:solidFill>
              </a:rPr>
              <a:t>	f. </a:t>
            </a:r>
            <a:r>
              <a:rPr lang="en-US" sz="4400" dirty="0">
                <a:solidFill>
                  <a:srgbClr val="FF0000"/>
                </a:solidFill>
              </a:rPr>
              <a:t>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3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>
                <a:solidFill>
                  <a:srgbClr val="FF0000"/>
                </a:solidFill>
              </a:rPr>
              <a:t> (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 </a:t>
            </a:r>
            <a:r>
              <a:rPr lang="en-US" sz="4400" baseline="-25000" dirty="0">
                <a:solidFill>
                  <a:srgbClr val="FF0000"/>
                </a:solidFill>
              </a:rPr>
              <a:t>3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lang="id-ID" sz="4400" dirty="0">
              <a:solidFill>
                <a:srgbClr val="FF0000"/>
              </a:solidFill>
            </a:endParaRPr>
          </a:p>
          <a:p>
            <a:pPr lvl="0">
              <a:buNone/>
            </a:pP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1511" y="950669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90D92F93-BA1C-4F7D-B73B-189C2572B54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23E67175-026B-4F17-AC38-B5F4A023CF4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166" y="2036189"/>
            <a:ext cx="10256363" cy="3723903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4. </a:t>
            </a:r>
            <a:r>
              <a:rPr lang="en-US" sz="4400" dirty="0">
                <a:solidFill>
                  <a:srgbClr val="0000CC"/>
                </a:solidFill>
              </a:rPr>
              <a:t>Operator Out (O)</a:t>
            </a:r>
            <a:endParaRPr lang="id-ID" sz="4400" dirty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>
                <a:sym typeface="Symbol"/>
              </a:rPr>
              <a:t>	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…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{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,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, . 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n</a:t>
            </a:r>
            <a:r>
              <a:rPr lang="en-US" sz="4400" dirty="0">
                <a:solidFill>
                  <a:srgbClr val="FF0000"/>
                </a:solidFill>
              </a:rPr>
              <a:t>}</a:t>
            </a:r>
            <a:endParaRPr lang="id-ID" sz="4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…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>
                <a:solidFill>
                  <a:srgbClr val="FF0000"/>
                </a:solidFill>
              </a:rPr>
              <a:t> {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}, {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},  . . . ,{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n</a:t>
            </a:r>
            <a:r>
              <a:rPr lang="en-US" sz="4400" dirty="0">
                <a:solidFill>
                  <a:srgbClr val="FF0000"/>
                </a:solidFill>
              </a:rPr>
              <a:t>}</a:t>
            </a:r>
            <a:endParaRPr lang="id-ID" sz="4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23231" y="981291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2BEF674-6F44-4AB0-A148-85D92191328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E0E99FEA-19DA-4BAF-9743-1170BA8E021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48" y="2112073"/>
            <a:ext cx="8229600" cy="33144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Contoh 1: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Diketahui proposisi </a:t>
            </a:r>
            <a:r>
              <a:rPr lang="id-ID" sz="4400" i="1" dirty="0">
                <a:solidFill>
                  <a:srgbClr val="0000CC"/>
                </a:solidFill>
              </a:rPr>
              <a:t>p 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 (rq) 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ubahlah kedalam bentuk Klausa</a:t>
            </a:r>
            <a:r>
              <a:rPr lang="id-ID" sz="4400" dirty="0">
                <a:solidFill>
                  <a:srgbClr val="0000CC"/>
                </a:solidFill>
              </a:rPr>
              <a:t> </a:t>
            </a:r>
            <a:endParaRPr lang="id-ID" sz="7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7754" y="1016008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0C994E3E-D5A0-4B9D-854C-868603D24CE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D06C171A-7945-473D-9B9D-B7A01648FD56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2" y="1734532"/>
            <a:ext cx="11048215" cy="4685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Jawab : </a:t>
            </a:r>
          </a:p>
          <a:p>
            <a:pPr>
              <a:buNone/>
            </a:pPr>
            <a:r>
              <a:rPr lang="id-ID" sz="4000" b="1" dirty="0">
                <a:solidFill>
                  <a:srgbClr val="FF0000"/>
                </a:solidFill>
              </a:rPr>
              <a:t>I</a:t>
            </a:r>
            <a:r>
              <a:rPr lang="id-ID" sz="4000" dirty="0">
                <a:solidFill>
                  <a:srgbClr val="0000CC"/>
                </a:solidFill>
              </a:rPr>
              <a:t> 		: </a:t>
            </a:r>
            <a:r>
              <a:rPr lang="id-ID" sz="4000" i="1" dirty="0">
                <a:solidFill>
                  <a:srgbClr val="0000CC"/>
                </a:solidFill>
              </a:rPr>
              <a:t>p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 (rq)  hilangkan  </a:t>
            </a:r>
            <a:r>
              <a:rPr lang="en-US" sz="40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000" i="1" dirty="0">
                <a:solidFill>
                  <a:srgbClr val="0000CC"/>
                </a:solidFill>
              </a:rPr>
              <a:t>p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 (r  q)</a:t>
            </a:r>
          </a:p>
          <a:p>
            <a:pPr>
              <a:buNone/>
            </a:pPr>
            <a:r>
              <a:rPr lang="id-ID" sz="4000" b="1" dirty="0">
                <a:solidFill>
                  <a:srgbClr val="FF0000"/>
                </a:solidFill>
                <a:sym typeface="Symbol"/>
              </a:rPr>
              <a:t>N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		: </a:t>
            </a:r>
            <a:r>
              <a:rPr lang="id-ID" sz="4000" i="1" dirty="0">
                <a:solidFill>
                  <a:srgbClr val="0000CC"/>
                </a:solidFill>
              </a:rPr>
              <a:t>p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 (r  q) 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tidak ada (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)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di luar</a:t>
            </a:r>
            <a:r>
              <a:rPr lang="en-US" sz="4000" dirty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kurung</a:t>
            </a:r>
          </a:p>
          <a:p>
            <a:pPr>
              <a:buNone/>
            </a:pPr>
            <a:r>
              <a:rPr lang="id-ID" sz="4000" b="1" dirty="0">
                <a:solidFill>
                  <a:srgbClr val="FF0000"/>
                </a:solidFill>
                <a:sym typeface="Symbol"/>
              </a:rPr>
              <a:t>D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		: </a:t>
            </a:r>
            <a:r>
              <a:rPr lang="id-ID" sz="4000" i="1" dirty="0">
                <a:solidFill>
                  <a:srgbClr val="0000CC"/>
                </a:solidFill>
              </a:rPr>
              <a:t>p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 (r  q) 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tidak perlu D</a:t>
            </a:r>
          </a:p>
          <a:p>
            <a:pPr>
              <a:buNone/>
            </a:pPr>
            <a:r>
              <a:rPr lang="id-ID" sz="40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id-ID" sz="4000" dirty="0">
                <a:solidFill>
                  <a:srgbClr val="FF0000"/>
                </a:solidFill>
                <a:sym typeface="Symbol"/>
              </a:rPr>
              <a:t>	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	: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{p}, {r, q}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  <a:sym typeface="Symbol"/>
              </a:rPr>
              <a:t>jadi </a:t>
            </a:r>
            <a:r>
              <a:rPr lang="id-ID" sz="4000" i="1" dirty="0">
                <a:solidFill>
                  <a:srgbClr val="0000CC"/>
                </a:solidFill>
              </a:rPr>
              <a:t>p </a:t>
            </a:r>
            <a:r>
              <a:rPr lang="id-ID" sz="4000" i="1" dirty="0">
                <a:solidFill>
                  <a:srgbClr val="0000CC"/>
                </a:solidFill>
                <a:sym typeface="Symbol"/>
              </a:rPr>
              <a:t> (rq) </a:t>
            </a:r>
            <a:r>
              <a:rPr lang="id-ID" sz="4000" dirty="0">
                <a:solidFill>
                  <a:srgbClr val="0000CC"/>
                </a:solidFill>
                <a:sym typeface="Symbol"/>
              </a:rPr>
              <a:t>bentuk klausanya</a:t>
            </a:r>
          </a:p>
          <a:p>
            <a:pPr>
              <a:buNone/>
            </a:pPr>
            <a:r>
              <a:rPr lang="id-ID" sz="4000" i="1" dirty="0">
                <a:solidFill>
                  <a:srgbClr val="0000CC"/>
                </a:solidFill>
                <a:sym typeface="Symbol"/>
              </a:rPr>
              <a:t>{p}, {r, q}</a:t>
            </a:r>
            <a:endParaRPr lang="id-ID" sz="4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7476" y="871385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3A49B04B-027F-4229-A458-D77C246841F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D740CC30-0592-4BB6-ADBC-FE7B709286C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820" y="2082109"/>
            <a:ext cx="8229600" cy="31120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Contoh 2: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Diketahui proposisi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4400" i="1" dirty="0">
                <a:solidFill>
                  <a:srgbClr val="0000CC"/>
                </a:solidFill>
              </a:rPr>
              <a:t>p 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 (qr)) 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ubahlah kedalam bentuk Klausa</a:t>
            </a:r>
            <a:r>
              <a:rPr lang="id-ID" sz="4400" dirty="0">
                <a:solidFill>
                  <a:srgbClr val="0000CC"/>
                </a:solidFill>
              </a:rPr>
              <a:t> </a:t>
            </a:r>
            <a:endParaRPr lang="id-ID" sz="7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6035" y="1066132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C39D4897-77A2-4AD2-B9A3-6E7B5210BEA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12119DEE-31F3-4AE0-A255-E2EA7BC84E5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814" y="1652033"/>
            <a:ext cx="11067068" cy="5286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2800" dirty="0">
                <a:solidFill>
                  <a:srgbClr val="0000CC"/>
                </a:solidFill>
              </a:rPr>
              <a:t>Jawab : </a:t>
            </a:r>
          </a:p>
          <a:p>
            <a:pPr>
              <a:buNone/>
            </a:pPr>
            <a:r>
              <a:rPr lang="id-ID" sz="2800" b="1" dirty="0">
                <a:solidFill>
                  <a:srgbClr val="FF0000"/>
                </a:solidFill>
              </a:rPr>
              <a:t>I</a:t>
            </a:r>
            <a:r>
              <a:rPr lang="id-ID" sz="2800" dirty="0">
                <a:solidFill>
                  <a:srgbClr val="0000CC"/>
                </a:solidFill>
              </a:rPr>
              <a:t> 		: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 (qr))  		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hilangkan 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 (q  r)) </a:t>
            </a:r>
          </a:p>
          <a:p>
            <a:pPr>
              <a:buNone/>
            </a:pPr>
            <a:r>
              <a:rPr lang="id-ID" sz="2800" b="1" dirty="0">
                <a:solidFill>
                  <a:srgbClr val="FF0000"/>
                </a:solidFill>
                <a:sym typeface="Symbol"/>
              </a:rPr>
              <a:t>N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	: (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 (q  r))  		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ada (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)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di luar</a:t>
            </a:r>
          </a:p>
          <a:p>
            <a:pPr>
              <a:buNone/>
            </a:pPr>
            <a:r>
              <a:rPr lang="id-ID" sz="2800" dirty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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(q  r)) 		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masih ada (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)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id-ID" sz="2800" dirty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 (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q 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r))	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masih ada dobel (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)</a:t>
            </a:r>
          </a:p>
          <a:p>
            <a:pPr>
              <a:buNone/>
            </a:pPr>
            <a:r>
              <a:rPr lang="id-ID" sz="2800" dirty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 (q 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r))		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tidak ada negasi</a:t>
            </a:r>
          </a:p>
          <a:p>
            <a:pPr>
              <a:buNone/>
            </a:pPr>
            <a:r>
              <a:rPr lang="id-ID" sz="2800" b="1" dirty="0">
                <a:solidFill>
                  <a:srgbClr val="FF0000"/>
                </a:solidFill>
                <a:sym typeface="Symbol"/>
              </a:rPr>
              <a:t>D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		: (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 (q 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r))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  		perlu D</a:t>
            </a:r>
          </a:p>
          <a:p>
            <a:pPr>
              <a:buNone/>
            </a:pPr>
            <a:r>
              <a:rPr lang="id-ID" sz="2800" dirty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 q) 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 (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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r) </a:t>
            </a:r>
            <a:endParaRPr lang="id-ID" sz="2800" dirty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2800" b="1" dirty="0">
                <a:solidFill>
                  <a:srgbClr val="FF0000"/>
                </a:solidFill>
                <a:sym typeface="Symbol"/>
              </a:rPr>
              <a:t>O</a:t>
            </a:r>
            <a:r>
              <a:rPr lang="id-ID" sz="2800" dirty="0">
                <a:solidFill>
                  <a:srgbClr val="FF0000"/>
                </a:solidFill>
                <a:sym typeface="Symbol"/>
              </a:rPr>
              <a:t>	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: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{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, q}, {p,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r}</a:t>
            </a:r>
          </a:p>
          <a:p>
            <a:pPr>
              <a:buNone/>
            </a:pPr>
            <a:r>
              <a:rPr lang="id-ID" sz="2800" dirty="0">
                <a:solidFill>
                  <a:srgbClr val="0000CC"/>
                </a:solidFill>
                <a:sym typeface="Symbol"/>
              </a:rPr>
              <a:t>jadi (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 (qr))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bentuk klausanya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{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</a:rPr>
              <a:t>p 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, q}, {p, </a:t>
            </a:r>
            <a:r>
              <a:rPr lang="id-ID" sz="28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2800" i="1" dirty="0">
                <a:solidFill>
                  <a:srgbClr val="0000CC"/>
                </a:solidFill>
                <a:sym typeface="Symbol"/>
              </a:rPr>
              <a:t>r}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7476" y="895838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F0F5DB5-4ECE-4868-967A-677967BD503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CB0973C0-B7EE-4501-8765-83526BF3883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CF3B31-9A0A-4BF0-AE56-10C935CA7E3B}"/>
              </a:ext>
            </a:extLst>
          </p:cNvPr>
          <p:cNvSpPr txBox="1"/>
          <p:nvPr/>
        </p:nvSpPr>
        <p:spPr>
          <a:xfrm>
            <a:off x="1960775" y="2337847"/>
            <a:ext cx="83116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 q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Jawab: </a:t>
            </a:r>
          </a:p>
          <a:p>
            <a:pPr marL="514350" indent="-5143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I	: (p  q)  (p  q)</a:t>
            </a:r>
          </a:p>
          <a:p>
            <a:pPr marL="514350" indent="-5143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O	: {p, q}</a:t>
            </a:r>
          </a:p>
          <a:p>
            <a:pPr marL="514350" indent="-5143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	  {p, q}</a:t>
            </a:r>
          </a:p>
          <a:p>
            <a:pPr marL="514350" indent="-514350"/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Symbol"/>
            </a:endParaRPr>
          </a:p>
          <a:p>
            <a:pPr marL="514350" indent="-5143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Jadi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 q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mempunyai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bentuk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klausa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</a:t>
            </a:r>
          </a:p>
          <a:p>
            <a:pPr marL="514350" indent="-5143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{p, q}, {p, q}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38E42-DD96-49F5-864F-7A0FFF3E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56" y="1131216"/>
            <a:ext cx="10558020" cy="172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err="1">
                <a:solidFill>
                  <a:srgbClr val="0000CC"/>
                </a:solidFill>
              </a:rPr>
              <a:t>Contoh</a:t>
            </a:r>
            <a:r>
              <a:rPr lang="en-US" sz="4000" dirty="0">
                <a:solidFill>
                  <a:srgbClr val="0000CC"/>
                </a:solidFill>
              </a:rPr>
              <a:t> 3</a:t>
            </a:r>
            <a:r>
              <a:rPr lang="id-ID" sz="4000" dirty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id-ID" sz="4000" dirty="0">
                <a:solidFill>
                  <a:srgbClr val="0000CC"/>
                </a:solidFill>
              </a:rPr>
              <a:t>Tentukan bentuk klausa dari</a:t>
            </a:r>
            <a:r>
              <a:rPr lang="en-US" sz="4000" dirty="0">
                <a:solidFill>
                  <a:srgbClr val="0000CC"/>
                </a:solidFill>
              </a:rPr>
              <a:t> </a:t>
            </a:r>
            <a:r>
              <a:rPr lang="id-ID" sz="4000" dirty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3E786C2-09EC-4A73-87D7-12226C61732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9926D46-2D8F-422D-90ED-489541B6FBCA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1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910" y="1771809"/>
            <a:ext cx="10510887" cy="31223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Soal 1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Tentukan bentuk klausa dari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id-ID" sz="4400" dirty="0">
                <a:solidFill>
                  <a:srgbClr val="0000CC"/>
                </a:solidFill>
              </a:rPr>
              <a:t>pernyataan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id-ID" sz="4400" dirty="0">
                <a:solidFill>
                  <a:srgbClr val="0000CC"/>
                </a:solidFill>
              </a:rPr>
              <a:t>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461" y="932033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4F45E-24FA-48C6-8BE9-4D428BE1AAE4}"/>
              </a:ext>
            </a:extLst>
          </p:cNvPr>
          <p:cNvSpPr txBox="1"/>
          <p:nvPr/>
        </p:nvSpPr>
        <p:spPr>
          <a:xfrm>
            <a:off x="4719022" y="3898673"/>
            <a:ext cx="3168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/>
            <a:r>
              <a:rPr lang="en-US" sz="4400" dirty="0">
                <a:sym typeface="Symbol"/>
              </a:rPr>
              <a:t>(r  (</a:t>
            </a:r>
            <a:r>
              <a:rPr lang="en-US" sz="4400" dirty="0" err="1">
                <a:sym typeface="Symbol"/>
              </a:rPr>
              <a:t>q</a:t>
            </a:r>
            <a:r>
              <a:rPr lang="en-US" sz="4400" dirty="0" err="1">
                <a:sym typeface="Symbol" panose="05050102010706020507" pitchFamily="18" charset="2"/>
              </a:rPr>
              <a:t></a:t>
            </a:r>
            <a:r>
              <a:rPr lang="en-US" sz="4400" dirty="0" err="1">
                <a:sym typeface="Symbol"/>
              </a:rPr>
              <a:t>s</a:t>
            </a:r>
            <a:r>
              <a:rPr lang="en-US" sz="4400" dirty="0">
                <a:sym typeface="Symbol"/>
              </a:rPr>
              <a:t>)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8B40F1D9-DD22-4E92-AC78-7A401F42C03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98A68E32-3C83-4FC1-AFFC-A7C3DF21380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6766082" y="124582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BDE7A5-8B93-4B23-8D60-1527F6D5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Capaian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Pembelajaran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4A59-8C3A-4BA5-990D-629484E6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8" y="2357718"/>
            <a:ext cx="4630755" cy="2349810"/>
          </a:xfrm>
        </p:spPr>
        <p:txBody>
          <a:bodyPr>
            <a:noAutofit/>
          </a:bodyPr>
          <a:lstStyle/>
          <a:p>
            <a:pPr marL="0" marR="19685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 mempelajari materi ini mahasiswa diharapkan dapat mengetahui dan memahami tentang bentuk-bentuk klausul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prinsip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resolusi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69331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15" y="1668544"/>
            <a:ext cx="11057641" cy="47608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Soal 2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Tentukan bentuk klausa dari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id-ID" sz="4400" dirty="0">
                <a:solidFill>
                  <a:srgbClr val="0000CC"/>
                </a:solidFill>
              </a:rPr>
              <a:t>pernyataan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id-ID" sz="4400" dirty="0">
                <a:solidFill>
                  <a:srgbClr val="0000CC"/>
                </a:solidFill>
              </a:rPr>
              <a:t>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0486" y="953011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96885"/>
              </p:ext>
            </p:extLst>
          </p:nvPr>
        </p:nvGraphicFramePr>
        <p:xfrm>
          <a:off x="4645660" y="4048970"/>
          <a:ext cx="3126700" cy="71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52087" imgH="215806" progId="Equation.3">
                  <p:embed/>
                </p:oleObj>
              </mc:Choice>
              <mc:Fallback>
                <p:oleObj name="Equation" r:id="rId3" imgW="952087" imgH="215806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660" y="4048970"/>
                        <a:ext cx="3126700" cy="719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ubtitle 4">
            <a:extLst>
              <a:ext uri="{FF2B5EF4-FFF2-40B4-BE49-F238E27FC236}">
                <a16:creationId xmlns:a16="http://schemas.microsoft.com/office/drawing/2014/main" id="{8C45A300-8E9D-4D60-A8CD-1929C9A0A4E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5EE713C4-D79F-43B8-BF6C-786C6344FEF4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642" y="1889176"/>
            <a:ext cx="10539167" cy="41628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Soal 3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Tentukan bentuk klausa dari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id-ID" sz="4400" dirty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7857" y="1006025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325872" y="4138620"/>
          <a:ext cx="4984707" cy="86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269449" imgH="215806" progId="Equation.3">
                  <p:embed/>
                </p:oleObj>
              </mc:Choice>
              <mc:Fallback>
                <p:oleObj name="Equation" r:id="rId3" imgW="1269449" imgH="215806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72" y="4138620"/>
                        <a:ext cx="4984707" cy="86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ubtitle 4">
            <a:extLst>
              <a:ext uri="{FF2B5EF4-FFF2-40B4-BE49-F238E27FC236}">
                <a16:creationId xmlns:a16="http://schemas.microsoft.com/office/drawing/2014/main" id="{1879FB4D-3137-40DE-ACC6-667908D7051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7E5BC278-FE48-4286-9A42-E59F1FEEC773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899" y="1804334"/>
            <a:ext cx="10539167" cy="37763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Soal 4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Tentukan bentuk klausa dari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id-ID" sz="4400" dirty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4021" y="973337"/>
            <a:ext cx="981330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09075"/>
              </p:ext>
            </p:extLst>
          </p:nvPr>
        </p:nvGraphicFramePr>
        <p:xfrm>
          <a:off x="4431103" y="4202009"/>
          <a:ext cx="4571609" cy="79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269449" imgH="215806" progId="Equation.3">
                  <p:embed/>
                </p:oleObj>
              </mc:Choice>
              <mc:Fallback>
                <p:oleObj name="Equation" r:id="rId3" imgW="1269449" imgH="215806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103" y="4202009"/>
                        <a:ext cx="4571609" cy="790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ubtitle 4">
            <a:extLst>
              <a:ext uri="{FF2B5EF4-FFF2-40B4-BE49-F238E27FC236}">
                <a16:creationId xmlns:a16="http://schemas.microsoft.com/office/drawing/2014/main" id="{B16B5D71-8A7B-4F65-BAB5-52B42BDEA1B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CB798875-333F-40F4-A2AC-A92EAC834C67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866507"/>
            <a:ext cx="10369485" cy="40821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Soal 5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Tentukan bentuk klausa dari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id-ID" sz="4400" dirty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8265" y="1035510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51591"/>
              </p:ext>
            </p:extLst>
          </p:nvPr>
        </p:nvGraphicFramePr>
        <p:xfrm>
          <a:off x="3976823" y="4552710"/>
          <a:ext cx="4471181" cy="71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358310" imgH="215806" progId="Equation.3">
                  <p:embed/>
                </p:oleObj>
              </mc:Choice>
              <mc:Fallback>
                <p:oleObj name="Equation" r:id="rId3" imgW="1358310" imgH="215806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823" y="4552710"/>
                        <a:ext cx="4471181" cy="719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127974" y="16353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7997059" y="17744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72" y="1809946"/>
            <a:ext cx="10284643" cy="42518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Soal 6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7476" y="978949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80200"/>
              </p:ext>
            </p:extLst>
          </p:nvPr>
        </p:nvGraphicFramePr>
        <p:xfrm>
          <a:off x="3994482" y="4533071"/>
          <a:ext cx="4460001" cy="86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129810" imgH="215806" progId="Equation.3">
                  <p:embed/>
                </p:oleObj>
              </mc:Choice>
              <mc:Fallback>
                <p:oleObj name="Equation" r:id="rId3" imgW="1129810" imgH="215806" progId="Equation.3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82" y="4533071"/>
                        <a:ext cx="4460001" cy="86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ubtitle 4">
            <a:extLst>
              <a:ext uri="{FF2B5EF4-FFF2-40B4-BE49-F238E27FC236}">
                <a16:creationId xmlns:a16="http://schemas.microsoft.com/office/drawing/2014/main" id="{72E9DC22-17E8-DB46-BE53-FBBE25308694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4">
            <a:extLst>
              <a:ext uri="{FF2B5EF4-FFF2-40B4-BE49-F238E27FC236}">
                <a16:creationId xmlns:a16="http://schemas.microsoft.com/office/drawing/2014/main" id="{E91FC173-7104-1145-8029-80F5815B55F2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351" y="2317496"/>
            <a:ext cx="10523664" cy="167173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id-ID" sz="3600" dirty="0">
                <a:solidFill>
                  <a:srgbClr val="0000CC"/>
                </a:solidFill>
              </a:rPr>
              <a:t>Prinsip Resolusi adalah pembuktian</a:t>
            </a:r>
            <a:r>
              <a:rPr lang="en-US" sz="3600" dirty="0">
                <a:solidFill>
                  <a:srgbClr val="0000CC"/>
                </a:solidFill>
              </a:rPr>
              <a:t> </a:t>
            </a:r>
            <a:r>
              <a:rPr lang="id-ID" sz="3600" dirty="0">
                <a:solidFill>
                  <a:srgbClr val="0000CC"/>
                </a:solidFill>
              </a:rPr>
              <a:t>sebuah kesimpulan</a:t>
            </a:r>
            <a:r>
              <a:rPr lang="en-US" sz="3600" dirty="0">
                <a:solidFill>
                  <a:srgbClr val="0000CC"/>
                </a:solidFill>
              </a:rPr>
              <a:t> </a:t>
            </a:r>
            <a:r>
              <a:rPr lang="id-ID" sz="3600" dirty="0">
                <a:solidFill>
                  <a:srgbClr val="0000CC"/>
                </a:solidFill>
              </a:rPr>
              <a:t>dari premis-</a:t>
            </a:r>
            <a:r>
              <a:rPr lang="en-US" sz="3600" dirty="0">
                <a:solidFill>
                  <a:srgbClr val="0000CC"/>
                </a:solidFill>
              </a:rPr>
              <a:t> </a:t>
            </a:r>
            <a:r>
              <a:rPr lang="id-ID" sz="3600" dirty="0">
                <a:solidFill>
                  <a:srgbClr val="0000CC"/>
                </a:solidFill>
              </a:rPr>
              <a:t>premis dalam bentuk klausa.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6240" y="971864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2EEFB94C-0628-4154-9158-92BDD2A54895}"/>
              </a:ext>
            </a:extLst>
          </p:cNvPr>
          <p:cNvSpPr txBox="1">
            <a:spLocks/>
          </p:cNvSpPr>
          <p:nvPr/>
        </p:nvSpPr>
        <p:spPr>
          <a:xfrm>
            <a:off x="5931007" y="252891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7CBA081B-7F95-49A5-9AE3-EFD222B45A61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138" y="171446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Prinsip Resolusi didefinisikan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sebagai berikut :</a:t>
            </a:r>
          </a:p>
          <a:p>
            <a:pPr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488" y="88346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262300" y="3028948"/>
          <a:ext cx="5334031" cy="6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777680" imgH="228600" progId="Equation.3">
                  <p:embed/>
                </p:oleObj>
              </mc:Choice>
              <mc:Fallback>
                <p:oleObj name="Equation" r:id="rId3" imgW="1777680" imgH="2286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00" y="3028948"/>
                        <a:ext cx="5334031" cy="685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138488" y="3743325"/>
          <a:ext cx="567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743325"/>
                        <a:ext cx="5676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519488" y="4814902"/>
          <a:ext cx="491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1638000" imgH="228600" progId="Equation.3">
                  <p:embed/>
                </p:oleObj>
              </mc:Choice>
              <mc:Fallback>
                <p:oleObj name="Equation" r:id="rId7" imgW="1638000" imgH="22860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4814902"/>
                        <a:ext cx="4914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167042" y="4610108"/>
            <a:ext cx="571504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4">
            <a:extLst>
              <a:ext uri="{FF2B5EF4-FFF2-40B4-BE49-F238E27FC236}">
                <a16:creationId xmlns:a16="http://schemas.microsoft.com/office/drawing/2014/main" id="{B9A91E8F-FB73-4CE5-954B-7B6B49F30987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C239614F-E79B-4097-B0D7-C604F0ED44DE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032" y="1706251"/>
            <a:ext cx="10228083" cy="43837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Ing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id-ID" sz="4400" dirty="0">
                <a:solidFill>
                  <a:srgbClr val="0000CC"/>
                </a:solidFill>
              </a:rPr>
              <a:t>t INDO ?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I		: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 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id-ID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menjadi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id-ID" sz="4400" dirty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N	: 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id-ID" sz="4400" dirty="0">
                <a:solidFill>
                  <a:srgbClr val="0000CC"/>
                </a:solidFill>
              </a:rPr>
              <a:t> 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	: 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id-ID" sz="4400" dirty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O	:  </a:t>
            </a:r>
            <a:r>
              <a:rPr lang="id-ID" sz="4400" dirty="0">
                <a:solidFill>
                  <a:srgbClr val="FF0000"/>
                </a:solidFill>
              </a:rPr>
              <a:t>{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,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id-ID" sz="4400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id-ID" sz="4400" dirty="0">
                <a:solidFill>
                  <a:srgbClr val="FF0000"/>
                </a:solidFill>
              </a:rPr>
              <a:t>Jadi </a:t>
            </a:r>
          </a:p>
          <a:p>
            <a:pPr>
              <a:buNone/>
            </a:pP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id-ID" sz="4400" dirty="0">
                <a:solidFill>
                  <a:srgbClr val="FF0000"/>
                </a:solidFill>
              </a:rPr>
              <a:t>bentuk klausanya {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>
                <a:solidFill>
                  <a:srgbClr val="FF0000"/>
                </a:solidFill>
              </a:rPr>
              <a:t>1</a:t>
            </a:r>
            <a:r>
              <a:rPr lang="id-ID" sz="4400" dirty="0">
                <a:solidFill>
                  <a:srgbClr val="FF0000"/>
                </a:solidFill>
                <a:sym typeface="Symbol"/>
              </a:rPr>
              <a:t>,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>
                <a:solidFill>
                  <a:srgbClr val="FF0000"/>
                </a:solidFill>
              </a:rPr>
              <a:t>2</a:t>
            </a:r>
            <a:r>
              <a:rPr lang="id-ID" sz="4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4472" y="875254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46B82CCB-EBE9-48F9-927F-A6E669CAA1B6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B637A435-39DF-44E9-BBFC-D0E0F1F075C9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596" y="156866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Misalk</a:t>
            </a:r>
            <a:r>
              <a:rPr lang="en-US" sz="4400" dirty="0">
                <a:solidFill>
                  <a:srgbClr val="0000CC"/>
                </a:solidFill>
              </a:rPr>
              <a:t>an</a:t>
            </a:r>
            <a:r>
              <a:rPr lang="id-ID" sz="4400" dirty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7281" y="939070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2004984" y="2214554"/>
          <a:ext cx="114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3" imgW="380880" imgH="215640" progId="Equation.3">
                  <p:embed/>
                </p:oleObj>
              </mc:Choice>
              <mc:Fallback>
                <p:oleObj name="Equation" r:id="rId3" imgW="380880" imgH="21564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984" y="2214554"/>
                        <a:ext cx="1143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004984" y="2981322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984" y="2981322"/>
                        <a:ext cx="723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71646" y="3933828"/>
          <a:ext cx="87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7" imgW="291960" imgH="215640" progId="Equation.3">
                  <p:embed/>
                </p:oleObj>
              </mc:Choice>
              <mc:Fallback>
                <p:oleObj name="Equation" r:id="rId7" imgW="291960" imgH="21564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46" y="3933828"/>
                        <a:ext cx="876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095472" y="3713164"/>
            <a:ext cx="107157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3709988" y="2195513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9" imgW="482400" imgH="215640" progId="Equation.3">
                  <p:embed/>
                </p:oleObj>
              </mc:Choice>
              <mc:Fallback>
                <p:oleObj name="Equation" r:id="rId9" imgW="482400" imgH="215640" progId="Equation.3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2195513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3719506" y="2962275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11" imgW="482400" imgH="215640" progId="Equation.3">
                  <p:embed/>
                </p:oleObj>
              </mc:Choice>
              <mc:Fallback>
                <p:oleObj name="Equation" r:id="rId11" imgW="482400" imgH="215640" progId="Equation.3">
                  <p:embed/>
                  <p:pic>
                    <p:nvPicPr>
                      <p:cNvPr id="3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06" y="2962275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3738546" y="3694114"/>
            <a:ext cx="1500198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157663" y="3924300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13" imgW="203040" imgH="215640" progId="Equation.3">
                  <p:embed/>
                </p:oleObj>
              </mc:Choice>
              <mc:Fallback>
                <p:oleObj name="Equation" r:id="rId13" imgW="203040" imgH="215640" progId="Equation.3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924300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5729288" y="2214563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15" imgW="469800" imgH="215640" progId="Equation.3">
                  <p:embed/>
                </p:oleObj>
              </mc:Choice>
              <mc:Fallback>
                <p:oleObj name="Equation" r:id="rId15" imgW="469800" imgH="21564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2214563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5738810" y="2981325"/>
          <a:ext cx="114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17" imgW="380880" imgH="215640" progId="Equation.3">
                  <p:embed/>
                </p:oleObj>
              </mc:Choice>
              <mc:Fallback>
                <p:oleObj name="Equation" r:id="rId17" imgW="380880" imgH="215640" progId="Equation.3">
                  <p:embed/>
                  <p:pic>
                    <p:nvPicPr>
                      <p:cNvPr id="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0" y="2981325"/>
                        <a:ext cx="1143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5738810" y="3713155"/>
            <a:ext cx="1643074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5743580" y="3943350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19" imgW="355320" imgH="215640" progId="Equation.3">
                  <p:embed/>
                </p:oleObj>
              </mc:Choice>
              <mc:Fallback>
                <p:oleObj name="Equation" r:id="rId19" imgW="355320" imgH="215640" progId="Equation.3">
                  <p:embed/>
                  <p:pic>
                    <p:nvPicPr>
                      <p:cNvPr id="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80" y="3943350"/>
                        <a:ext cx="1066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5738810" y="4786313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21" imgW="215640" imgH="215640" progId="Equation.3">
                  <p:embed/>
                </p:oleObj>
              </mc:Choice>
              <mc:Fallback>
                <p:oleObj name="Equation" r:id="rId21" imgW="215640" imgH="215640" progId="Equation.3">
                  <p:embed/>
                  <p:pic>
                    <p:nvPicPr>
                      <p:cNvPr id="46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0" y="4786313"/>
                        <a:ext cx="647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7881950" y="2209814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23" imgW="469800" imgH="215640" progId="Equation.3">
                  <p:embed/>
                </p:oleObj>
              </mc:Choice>
              <mc:Fallback>
                <p:oleObj name="Equation" r:id="rId23" imgW="469800" imgH="215640" progId="Equation.3">
                  <p:embed/>
                  <p:pic>
                    <p:nvPicPr>
                      <p:cNvPr id="4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50" y="2209814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7862910" y="2976563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25" imgW="482400" imgH="215640" progId="Equation.3">
                  <p:embed/>
                </p:oleObj>
              </mc:Choice>
              <mc:Fallback>
                <p:oleObj name="Equation" r:id="rId25" imgW="482400" imgH="215640" progId="Equation.3">
                  <p:embed/>
                  <p:pic>
                    <p:nvPicPr>
                      <p:cNvPr id="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910" y="2976563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7891472" y="3708406"/>
            <a:ext cx="1643074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8096264" y="3929066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27" imgW="203040" imgH="215640" progId="Equation.3">
                  <p:embed/>
                </p:oleObj>
              </mc:Choice>
              <mc:Fallback>
                <p:oleObj name="Equation" r:id="rId27" imgW="203040" imgH="215640" progId="Equation.3">
                  <p:embed/>
                  <p:pic>
                    <p:nvPicPr>
                      <p:cNvPr id="46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64" y="3929066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Subtitle 4">
            <a:extLst>
              <a:ext uri="{FF2B5EF4-FFF2-40B4-BE49-F238E27FC236}">
                <a16:creationId xmlns:a16="http://schemas.microsoft.com/office/drawing/2014/main" id="{5D0F07A2-4F36-4887-90F9-9C347B3710FF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Subtitle 4">
            <a:extLst>
              <a:ext uri="{FF2B5EF4-FFF2-40B4-BE49-F238E27FC236}">
                <a16:creationId xmlns:a16="http://schemas.microsoft.com/office/drawing/2014/main" id="{07ABF544-5C33-4E13-9928-6AB6C43308CC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488099"/>
            <a:ext cx="9992169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Jika dihubungkan dengan Inferensi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Modus Ponen (MP)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3364" y="883372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38744" y="4670434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5334004" y="3128964"/>
          <a:ext cx="133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444240" imgH="164880" progId="Equation.3">
                  <p:embed/>
                </p:oleObj>
              </mc:Choice>
              <mc:Fallback>
                <p:oleObj name="Equation" r:id="rId3" imgW="444240" imgH="164880" progId="Equation.3">
                  <p:embed/>
                  <p:pic>
                    <p:nvPicPr>
                      <p:cNvPr id="4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4" y="3128964"/>
                        <a:ext cx="1333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7881960" y="2981322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60" y="2981322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7891480" y="3814770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480" y="3814770"/>
                        <a:ext cx="723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5281610" y="3933832"/>
          <a:ext cx="45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0" y="3933832"/>
                        <a:ext cx="457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5286372" y="5005402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47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2" y="5005402"/>
                        <a:ext cx="38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7881950" y="466090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7877192" y="4853002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471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92" y="4853002"/>
                        <a:ext cx="647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ubtitle 4">
            <a:extLst>
              <a:ext uri="{FF2B5EF4-FFF2-40B4-BE49-F238E27FC236}">
                <a16:creationId xmlns:a16="http://schemas.microsoft.com/office/drawing/2014/main" id="{01F51C0C-6A39-4689-B7C1-992CB5AF1F36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945D48E0-2DEE-4676-9588-D4870EBE74F6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11" y="2045616"/>
            <a:ext cx="10624008" cy="4166963"/>
          </a:xfrm>
        </p:spPr>
        <p:txBody>
          <a:bodyPr>
            <a:normAutofit/>
          </a:bodyPr>
          <a:lstStyle/>
          <a:p>
            <a:pPr algn="just"/>
            <a:r>
              <a:rPr lang="id-ID" sz="3200" dirty="0">
                <a:solidFill>
                  <a:srgbClr val="0000CC"/>
                </a:solidFill>
              </a:rPr>
              <a:t>Proposional resolusi merupakan aturan inferensi, tetapi dalam bentuk Klausa</a:t>
            </a:r>
            <a:endParaRPr lang="id-ID" sz="3200" b="1" dirty="0">
              <a:solidFill>
                <a:srgbClr val="FFFF00"/>
              </a:solidFill>
            </a:endParaRPr>
          </a:p>
          <a:p>
            <a:pPr algn="just"/>
            <a:r>
              <a:rPr lang="id-ID" sz="3200" dirty="0">
                <a:solidFill>
                  <a:srgbClr val="0000CC"/>
                </a:solidFill>
              </a:rPr>
              <a:t>Jika premis-premis yang diketahui bentuknya masih sederhana, maka dalam mendapatkan kesimpulan mesin inferensi masih mampu</a:t>
            </a:r>
            <a:endParaRPr lang="id-ID" sz="32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7480" y="1113266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222EE48D-B11B-4B9D-95B5-068DB7C140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B83F87E9-B890-47CB-922E-50B540269AF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605" y="1583702"/>
            <a:ext cx="10133815" cy="4845693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2.	Modus Tollens (MT)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263" y="887105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38744" y="383222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5334004" y="2290758"/>
          <a:ext cx="133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444240" imgH="164880" progId="Equation.3">
                  <p:embed/>
                </p:oleObj>
              </mc:Choice>
              <mc:Fallback>
                <p:oleObj name="Equation" r:id="rId3" imgW="444240" imgH="164880" progId="Equation.3">
                  <p:embed/>
                  <p:pic>
                    <p:nvPicPr>
                      <p:cNvPr id="4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4" y="2290758"/>
                        <a:ext cx="1333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7881960" y="2143116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60" y="2143116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7891482" y="2976557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7" imgW="330120" imgH="215640" progId="Equation.3">
                  <p:embed/>
                </p:oleObj>
              </mc:Choice>
              <mc:Fallback>
                <p:oleObj name="Equation" r:id="rId7" imgW="330120" imgH="215640" progId="Equation.3">
                  <p:embed/>
                  <p:pic>
                    <p:nvPicPr>
                      <p:cNvPr id="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482" y="2976557"/>
                        <a:ext cx="99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5391150" y="3095619"/>
          <a:ext cx="723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9" imgW="241200" imgH="164880" progId="Equation.3">
                  <p:embed/>
                </p:oleObj>
              </mc:Choice>
              <mc:Fallback>
                <p:oleObj name="Equation" r:id="rId9" imgW="241200" imgH="16488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3095619"/>
                        <a:ext cx="723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5405438" y="4148132"/>
          <a:ext cx="723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1" imgW="241200" imgH="164880" progId="Equation.3">
                  <p:embed/>
                </p:oleObj>
              </mc:Choice>
              <mc:Fallback>
                <p:oleObj name="Equation" r:id="rId11" imgW="241200" imgH="164880" progId="Equation.3">
                  <p:embed/>
                  <p:pic>
                    <p:nvPicPr>
                      <p:cNvPr id="47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4148132"/>
                        <a:ext cx="723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7881950" y="3822702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7867662" y="4014782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3" imgW="330120" imgH="215640" progId="Equation.3">
                  <p:embed/>
                </p:oleObj>
              </mc:Choice>
              <mc:Fallback>
                <p:oleObj name="Equation" r:id="rId13" imgW="330120" imgH="215640" progId="Equation.3">
                  <p:embed/>
                  <p:pic>
                    <p:nvPicPr>
                      <p:cNvPr id="471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62" y="4014782"/>
                        <a:ext cx="99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ubtitle 4">
            <a:extLst>
              <a:ext uri="{FF2B5EF4-FFF2-40B4-BE49-F238E27FC236}">
                <a16:creationId xmlns:a16="http://schemas.microsoft.com/office/drawing/2014/main" id="{15E4BB7E-6501-4F0D-AC8E-AF292386B347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F00DE5BA-BCDF-457B-BA28-72B2F4137E61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4" y="1628766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3.	Silogisme 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2532" y="912770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38744" y="3884630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5334004" y="2343160"/>
          <a:ext cx="133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" imgW="444240" imgH="164880" progId="Equation.3">
                  <p:embed/>
                </p:oleObj>
              </mc:Choice>
              <mc:Fallback>
                <p:oleObj name="Equation" r:id="rId3" imgW="444240" imgH="164880" progId="Equation.3">
                  <p:embed/>
                  <p:pic>
                    <p:nvPicPr>
                      <p:cNvPr id="4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4" y="2343160"/>
                        <a:ext cx="1333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7881960" y="2195518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60" y="2195518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7867672" y="3028959"/>
          <a:ext cx="1371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7" imgW="457200" imgH="215640" progId="Equation.3">
                  <p:embed/>
                </p:oleObj>
              </mc:Choice>
              <mc:Fallback>
                <p:oleObj name="Equation" r:id="rId7" imgW="457200" imgH="215640" progId="Equation.3">
                  <p:embed/>
                  <p:pic>
                    <p:nvPicPr>
                      <p:cNvPr id="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72" y="3028959"/>
                        <a:ext cx="1371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5376866" y="3148021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9" imgW="406080" imgH="164880" progId="Equation.3">
                  <p:embed/>
                </p:oleObj>
              </mc:Choice>
              <mc:Fallback>
                <p:oleObj name="Equation" r:id="rId9" imgW="406080" imgH="16488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6" y="3148021"/>
                        <a:ext cx="1219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5300666" y="4200534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1" imgW="431640" imgH="164880" progId="Equation.3">
                  <p:embed/>
                </p:oleObj>
              </mc:Choice>
              <mc:Fallback>
                <p:oleObj name="Equation" r:id="rId11" imgW="431640" imgH="164880" progId="Equation.3">
                  <p:embed/>
                  <p:pic>
                    <p:nvPicPr>
                      <p:cNvPr id="471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6" y="4200534"/>
                        <a:ext cx="1295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7881950" y="3875104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7867672" y="4067184"/>
          <a:ext cx="1371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3" imgW="457200" imgH="215640" progId="Equation.3">
                  <p:embed/>
                </p:oleObj>
              </mc:Choice>
              <mc:Fallback>
                <p:oleObj name="Equation" r:id="rId13" imgW="457200" imgH="215640" progId="Equation.3">
                  <p:embed/>
                  <p:pic>
                    <p:nvPicPr>
                      <p:cNvPr id="471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72" y="4067184"/>
                        <a:ext cx="1371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ubtitle 4">
            <a:extLst>
              <a:ext uri="{FF2B5EF4-FFF2-40B4-BE49-F238E27FC236}">
                <a16:creationId xmlns:a16="http://schemas.microsoft.com/office/drawing/2014/main" id="{5EC119E5-CC96-4DD9-92C5-B708A1E6F221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Subtitle 4">
            <a:extLst>
              <a:ext uri="{FF2B5EF4-FFF2-40B4-BE49-F238E27FC236}">
                <a16:creationId xmlns:a16="http://schemas.microsoft.com/office/drawing/2014/main" id="{AF99F788-1EEB-463C-B332-13EEDDA24032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4.	Himpunan Kosong 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1600" dirty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4276" y="803752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3090873" y="2143116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330120" imgH="215640" progId="Equation.3">
                  <p:embed/>
                </p:oleObj>
              </mc:Choice>
              <mc:Fallback>
                <p:oleObj name="Equation" r:id="rId3" imgW="330120" imgH="215640" progId="Equation.3">
                  <p:embed/>
                  <p:pic>
                    <p:nvPicPr>
                      <p:cNvPr id="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73" y="2143116"/>
                        <a:ext cx="99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3100376" y="2976554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76" y="2976554"/>
                        <a:ext cx="723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2881290" y="3822699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3114668" y="4014779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471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68" y="4014779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Subtitle 4">
            <a:extLst>
              <a:ext uri="{FF2B5EF4-FFF2-40B4-BE49-F238E27FC236}">
                <a16:creationId xmlns:a16="http://schemas.microsoft.com/office/drawing/2014/main" id="{1B879FCB-D16E-42EC-B07A-F8D9D9C72778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208481B0-DCD7-4BBC-809F-99CBF3EE53D3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371" y="1644078"/>
            <a:ext cx="10124388" cy="51435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id-ID" sz="3900" dirty="0">
                <a:solidFill>
                  <a:srgbClr val="0000CC"/>
                </a:solidFill>
              </a:rPr>
              <a:t>Untuk membuktikan bahwa kesimpulan</a:t>
            </a:r>
          </a:p>
          <a:p>
            <a:pPr>
              <a:buNone/>
            </a:pPr>
            <a:r>
              <a:rPr lang="id-ID" sz="3900" dirty="0">
                <a:solidFill>
                  <a:srgbClr val="0000CC"/>
                </a:solidFill>
              </a:rPr>
              <a:t>itu valid atau tidak ataupun Himpunan</a:t>
            </a:r>
          </a:p>
          <a:p>
            <a:pPr>
              <a:buNone/>
            </a:pPr>
            <a:r>
              <a:rPr lang="id-ID" sz="3900" dirty="0">
                <a:solidFill>
                  <a:srgbClr val="0000CC"/>
                </a:solidFill>
              </a:rPr>
              <a:t>Premis </a:t>
            </a:r>
            <a:r>
              <a:rPr lang="id-ID" sz="3900" dirty="0">
                <a:solidFill>
                  <a:srgbClr val="0000CC"/>
                </a:solidFill>
                <a:sym typeface="Symbol"/>
              </a:rPr>
              <a:t> merupakan Logika Entalment</a:t>
            </a:r>
          </a:p>
          <a:p>
            <a:pPr>
              <a:buNone/>
            </a:pPr>
            <a:r>
              <a:rPr lang="id-ID" sz="3900" dirty="0">
                <a:solidFill>
                  <a:srgbClr val="0000CC"/>
                </a:solidFill>
                <a:sym typeface="Symbol"/>
              </a:rPr>
              <a:t>atau tidak, maka langkahnya :</a:t>
            </a:r>
            <a:endParaRPr lang="id-ID" sz="3900" dirty="0">
              <a:solidFill>
                <a:srgbClr val="0000CC"/>
              </a:solidFill>
            </a:endParaRPr>
          </a:p>
          <a:p>
            <a:pPr marL="742950" indent="-742950">
              <a:buAutoNum type="arabicPeriod"/>
            </a:pPr>
            <a:r>
              <a:rPr lang="id-ID" sz="3900" dirty="0">
                <a:solidFill>
                  <a:srgbClr val="0000CC"/>
                </a:solidFill>
              </a:rPr>
              <a:t>Negasikan Kesimpulanya</a:t>
            </a:r>
          </a:p>
          <a:p>
            <a:pPr marL="742950" indent="-742950">
              <a:buAutoNum type="arabicPeriod"/>
            </a:pPr>
            <a:r>
              <a:rPr lang="id-ID" sz="3900" dirty="0">
                <a:solidFill>
                  <a:srgbClr val="0000CC"/>
                </a:solidFill>
              </a:rPr>
              <a:t>Gunakan Mesin Inferensi</a:t>
            </a:r>
          </a:p>
          <a:p>
            <a:pPr marL="742950" indent="-742950">
              <a:buAutoNum type="arabicPeriod"/>
            </a:pPr>
            <a:r>
              <a:rPr lang="id-ID" sz="3900" dirty="0">
                <a:solidFill>
                  <a:srgbClr val="0000CC"/>
                </a:solidFill>
              </a:rPr>
              <a:t>Usahakan dapat mencapai himpunan kosong { }</a:t>
            </a:r>
          </a:p>
          <a:p>
            <a:pPr marL="742950" indent="-742950">
              <a:buAutoNum type="arabicPeriod"/>
            </a:pPr>
            <a:r>
              <a:rPr lang="id-ID" sz="3900" dirty="0">
                <a:solidFill>
                  <a:srgbClr val="0000CC"/>
                </a:solidFill>
              </a:rPr>
              <a:t>Jika dapat menghasilkan { }, artinya terbukti kesimpulan valid 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6240" y="813081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CB567C48-F5D7-4357-A1FB-D44E321900F6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7FB0F837-1B47-422B-B906-5D2EE339B131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3" y="1574276"/>
            <a:ext cx="10199802" cy="43366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Contoh 1 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{q}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p,q,r</a:t>
            </a:r>
            <a:r>
              <a:rPr lang="id-ID" sz="4400" dirty="0">
                <a:solidFill>
                  <a:srgbClr val="0000CC"/>
                </a:solidFill>
              </a:rPr>
              <a:t>} dan {r}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6240" y="104134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9C3000C2-B28A-4B4C-AD17-C5C612025F99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D747B06E-4EDF-4C83-8141-9106B971FC26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79" y="1894788"/>
            <a:ext cx="10256363" cy="4534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Jawab 1 :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>
                <a:solidFill>
                  <a:srgbClr val="0000CC"/>
                </a:solidFill>
              </a:rPr>
              <a:t>}	premis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p,q,r</a:t>
            </a:r>
            <a:r>
              <a:rPr lang="id-ID" sz="4400" dirty="0">
                <a:solidFill>
                  <a:srgbClr val="0000CC"/>
                </a:solidFill>
              </a:rPr>
              <a:t>}  premis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{r} 		premis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>
                <a:solidFill>
                  <a:srgbClr val="0000CC"/>
                </a:solidFill>
              </a:rPr>
              <a:t>q}		Negasi Kesimpulan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>
                <a:solidFill>
                  <a:srgbClr val="0000CC"/>
                </a:solidFill>
              </a:rPr>
              <a:t>}		dari 2 dan 3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{q}		dari 1 dan 5</a:t>
            </a:r>
          </a:p>
          <a:p>
            <a:pPr marL="742950" indent="-742950">
              <a:buAutoNum type="arabicPeriod"/>
            </a:pPr>
            <a:r>
              <a:rPr lang="id-ID" sz="4400" dirty="0">
                <a:solidFill>
                  <a:srgbClr val="0000CC"/>
                </a:solidFill>
              </a:rPr>
              <a:t>{ }		dari 4 dan 6</a:t>
            </a:r>
          </a:p>
          <a:p>
            <a:pPr marL="742950" indent="-742950">
              <a:buNone/>
            </a:pPr>
            <a:r>
              <a:rPr lang="id-ID" sz="4400" dirty="0">
                <a:solidFill>
                  <a:srgbClr val="0000CC"/>
                </a:solidFill>
              </a:rPr>
              <a:t>Terbukti valid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6240" y="943584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CDC3D767-5CAD-4383-B3B5-FD50A660DD83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14BE81DB-0DA7-4780-ABA4-BEF12CA737F4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740" y="1725106"/>
            <a:ext cx="10218656" cy="44120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>
                <a:solidFill>
                  <a:srgbClr val="0000CC"/>
                </a:solidFill>
              </a:rPr>
              <a:t>Soal</a:t>
            </a:r>
            <a:r>
              <a:rPr lang="en-US" sz="4400" dirty="0">
                <a:solidFill>
                  <a:srgbClr val="0000CC"/>
                </a:solidFill>
              </a:rPr>
              <a:t> 1</a:t>
            </a:r>
            <a:r>
              <a:rPr lang="id-ID" sz="4400" dirty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>
                <a:solidFill>
                  <a:srgbClr val="0000CC"/>
                </a:solidFill>
              </a:rPr>
              <a:t>} dan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q,</a:t>
            </a:r>
            <a:r>
              <a:rPr lang="id-ID" sz="4400" dirty="0">
                <a:solidFill>
                  <a:srgbClr val="0000CC"/>
                </a:solidFill>
              </a:rPr>
              <a:t>r}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0142" y="894109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EEF7455A-17FC-4A6B-B358-64A073F86763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9F663B10-CD1C-4D13-B718-C2984E7F480B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80" y="1798832"/>
            <a:ext cx="10228082" cy="42612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>
                <a:solidFill>
                  <a:srgbClr val="0000CC"/>
                </a:solidFill>
              </a:rPr>
              <a:t>Soal</a:t>
            </a:r>
            <a:r>
              <a:rPr lang="en-US" sz="4400" dirty="0">
                <a:solidFill>
                  <a:srgbClr val="0000CC"/>
                </a:solidFill>
              </a:rPr>
              <a:t> 2</a:t>
            </a:r>
            <a:r>
              <a:rPr lang="id-ID" sz="4400" dirty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r,s</a:t>
            </a:r>
            <a:r>
              <a:rPr lang="id-ID" sz="4400" dirty="0">
                <a:solidFill>
                  <a:srgbClr val="0000CC"/>
                </a:solidFill>
              </a:rPr>
              <a:t>} dan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q,s</a:t>
            </a:r>
            <a:r>
              <a:rPr lang="id-ID" sz="4400" dirty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6240" y="1103839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AD473E4F-B5EF-42E9-B785-215722604AF0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8AA3F855-B456-4DD8-B404-6852579A8914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221" y="1847653"/>
            <a:ext cx="10171522" cy="40444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>
                <a:solidFill>
                  <a:srgbClr val="0000CC"/>
                </a:solidFill>
              </a:rPr>
              <a:t>Soal</a:t>
            </a:r>
            <a:r>
              <a:rPr lang="en-US" sz="4400" dirty="0">
                <a:solidFill>
                  <a:srgbClr val="0000CC"/>
                </a:solidFill>
              </a:rPr>
              <a:t> 3</a:t>
            </a:r>
            <a:r>
              <a:rPr lang="id-ID" sz="4400" dirty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</a:t>
            </a:r>
            <a:r>
              <a:rPr lang="id-ID" sz="4400" dirty="0">
                <a:solidFill>
                  <a:srgbClr val="0000CC"/>
                </a:solidFill>
              </a:rPr>
              <a:t>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r,s</a:t>
            </a:r>
            <a:r>
              <a:rPr lang="id-ID" sz="4400" dirty="0">
                <a:solidFill>
                  <a:srgbClr val="0000CC"/>
                </a:solidFill>
              </a:rPr>
              <a:t>} dan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s</a:t>
            </a:r>
            <a:r>
              <a:rPr lang="id-ID" sz="4400" dirty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6240" y="1016656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2AFD2ACE-EB06-4FF2-8DB7-CC992E598227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6C35D3DC-5B0D-4F20-BC78-9E6AA706513E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790" y="1791092"/>
            <a:ext cx="10567447" cy="40067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>
                <a:solidFill>
                  <a:srgbClr val="0000CC"/>
                </a:solidFill>
              </a:rPr>
              <a:t>Soal</a:t>
            </a:r>
            <a:r>
              <a:rPr lang="en-US" sz="4400" dirty="0">
                <a:solidFill>
                  <a:srgbClr val="0000CC"/>
                </a:solidFill>
              </a:rPr>
              <a:t> 4</a:t>
            </a:r>
            <a:r>
              <a:rPr lang="id-ID" sz="4400" dirty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p,q,r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>
                <a:solidFill>
                  <a:srgbClr val="0000CC"/>
                </a:solidFill>
              </a:rPr>
              <a:t>} dan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q,r</a:t>
            </a:r>
            <a:r>
              <a:rPr lang="id-ID" sz="4400" dirty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8105" y="960095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146A5B0B-E9A5-43FE-A1C4-C1F7B3833C8E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40E89E71-D048-42F1-9FBA-B5FF6ED1C1B1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546" y="2116857"/>
            <a:ext cx="9813303" cy="3568944"/>
          </a:xfrm>
        </p:spPr>
        <p:txBody>
          <a:bodyPr>
            <a:normAutofit/>
          </a:bodyPr>
          <a:lstStyle/>
          <a:p>
            <a:r>
              <a:rPr lang="id-ID" sz="3600" dirty="0">
                <a:solidFill>
                  <a:srgbClr val="0000CC"/>
                </a:solidFill>
              </a:rPr>
              <a:t>Bagaimana jika bentuk premisnya kompleks ?</a:t>
            </a:r>
          </a:p>
          <a:p>
            <a:pPr>
              <a:buNone/>
            </a:pPr>
            <a:r>
              <a:rPr lang="id-ID" sz="3600" b="1" dirty="0">
                <a:solidFill>
                  <a:srgbClr val="0000CC"/>
                </a:solidFill>
              </a:rPr>
              <a:t>	</a:t>
            </a:r>
            <a:r>
              <a:rPr lang="id-ID" sz="3600" dirty="0">
                <a:solidFill>
                  <a:srgbClr val="0000CC"/>
                </a:solidFill>
              </a:rPr>
              <a:t>misalnya :</a:t>
            </a:r>
          </a:p>
          <a:p>
            <a:pPr>
              <a:buNone/>
            </a:pPr>
            <a:r>
              <a:rPr lang="id-ID" sz="3600" b="1" dirty="0">
                <a:solidFill>
                  <a:srgbClr val="0000CC"/>
                </a:solidFill>
              </a:rPr>
              <a:t>	</a:t>
            </a:r>
            <a:r>
              <a:rPr lang="id-ID" sz="3600" dirty="0">
                <a:solidFill>
                  <a:srgbClr val="0000CC"/>
                </a:solidFill>
              </a:rPr>
              <a:t>a. </a:t>
            </a:r>
            <a:r>
              <a:rPr lang="id-ID" sz="3600" i="1" dirty="0">
                <a:solidFill>
                  <a:srgbClr val="0000CC"/>
                </a:solidFill>
                <a:sym typeface="Symbol"/>
              </a:rPr>
              <a:t>(p(rq))</a:t>
            </a:r>
            <a:endParaRPr lang="id-ID" sz="3600" i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id-ID" sz="3600" dirty="0">
                <a:solidFill>
                  <a:srgbClr val="0000CC"/>
                </a:solidFill>
              </a:rPr>
              <a:t>	b. </a:t>
            </a:r>
            <a:r>
              <a:rPr lang="id-ID" sz="3600" i="1" dirty="0">
                <a:solidFill>
                  <a:srgbClr val="0000CC"/>
                </a:solidFill>
              </a:rPr>
              <a:t>(p</a:t>
            </a:r>
            <a:r>
              <a:rPr lang="id-ID" sz="3600" i="1" dirty="0">
                <a:solidFill>
                  <a:srgbClr val="0000CC"/>
                </a:solidFill>
                <a:sym typeface="Symbol"/>
              </a:rPr>
              <a:t>r)(rq)</a:t>
            </a:r>
            <a:endParaRPr lang="id-ID" sz="3600" dirty="0">
              <a:solidFill>
                <a:srgbClr val="0000CC"/>
              </a:solidFill>
            </a:endParaRPr>
          </a:p>
          <a:p>
            <a:r>
              <a:rPr lang="id-ID" sz="3600" dirty="0">
                <a:solidFill>
                  <a:srgbClr val="0000CC"/>
                </a:solidFill>
              </a:rPr>
              <a:t>Atau yg tidak sesuai lagi dengan mesin inferensi</a:t>
            </a:r>
            <a:endParaRPr lang="id-ID" sz="36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9474" y="1285860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5F25BDEC-A278-43AD-9CBD-E935F036FCA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EB518B9E-BB6F-4C5D-A53E-B2E0FED00195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459" y="1935989"/>
            <a:ext cx="10322351" cy="3940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>
                <a:solidFill>
                  <a:srgbClr val="0000CC"/>
                </a:solidFill>
              </a:rPr>
              <a:t>Soal</a:t>
            </a:r>
            <a:r>
              <a:rPr lang="en-US" sz="4400" dirty="0">
                <a:solidFill>
                  <a:srgbClr val="0000CC"/>
                </a:solidFill>
              </a:rPr>
              <a:t> 5</a:t>
            </a:r>
            <a:r>
              <a:rPr lang="id-ID" sz="4400" dirty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p,r</a:t>
            </a:r>
            <a:r>
              <a:rPr lang="id-ID" sz="4400" dirty="0">
                <a:solidFill>
                  <a:srgbClr val="0000CC"/>
                </a:solidFill>
              </a:rPr>
              <a:t>} dan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6240" y="981291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BD1E0EDC-DC74-484D-88FC-90E09A608B66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09103369-30D0-46C1-99BE-D82E9DD6193E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30" y="1885360"/>
            <a:ext cx="10605155" cy="40067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>
                <a:solidFill>
                  <a:srgbClr val="0000CC"/>
                </a:solidFill>
              </a:rPr>
              <a:t>Soal</a:t>
            </a:r>
            <a:r>
              <a:rPr lang="en-US" sz="4400" dirty="0">
                <a:solidFill>
                  <a:srgbClr val="0000CC"/>
                </a:solidFill>
              </a:rPr>
              <a:t> 6</a:t>
            </a:r>
            <a:r>
              <a:rPr lang="id-ID" sz="4400" dirty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{s}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q,r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p,s</a:t>
            </a:r>
            <a:r>
              <a:rPr lang="id-ID" sz="4400" dirty="0">
                <a:solidFill>
                  <a:srgbClr val="0000CC"/>
                </a:solidFill>
              </a:rPr>
              <a:t>} dan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r</a:t>
            </a:r>
            <a:r>
              <a:rPr lang="id-ID" sz="4400" dirty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678" y="1054363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6DBF4748-EC54-4912-9B9F-DD988E6E37DD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667F4A23-00A5-48EC-8B41-8310B93B15D0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094" y="1857080"/>
            <a:ext cx="10793691" cy="3978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>
                <a:solidFill>
                  <a:srgbClr val="0000CC"/>
                </a:solidFill>
              </a:rPr>
              <a:t>Soal</a:t>
            </a:r>
            <a:r>
              <a:rPr lang="en-US" sz="4400" dirty="0">
                <a:solidFill>
                  <a:srgbClr val="0000CC"/>
                </a:solidFill>
              </a:rPr>
              <a:t> 7</a:t>
            </a:r>
            <a:r>
              <a:rPr lang="id-ID" sz="4400" dirty="0">
                <a:solidFill>
                  <a:srgbClr val="0000CC"/>
                </a:solidFill>
              </a:rPr>
              <a:t>: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>
                <a:solidFill>
                  <a:srgbClr val="0000CC"/>
                </a:solidFill>
              </a:rPr>
              <a:t>},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>
                <a:solidFill>
                  <a:srgbClr val="0000CC"/>
                </a:solidFill>
              </a:rPr>
              <a:t>} dan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6240" y="1026083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Subtitle 4">
            <a:extLst>
              <a:ext uri="{FF2B5EF4-FFF2-40B4-BE49-F238E27FC236}">
                <a16:creationId xmlns:a16="http://schemas.microsoft.com/office/drawing/2014/main" id="{6B6D7D46-ED9E-49BB-96AA-95450BE4B986}"/>
              </a:ext>
            </a:extLst>
          </p:cNvPr>
          <p:cNvSpPr txBox="1">
            <a:spLocks/>
          </p:cNvSpPr>
          <p:nvPr/>
        </p:nvSpPr>
        <p:spPr>
          <a:xfrm>
            <a:off x="5391925" y="155207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F21625AC-E37B-4F53-9DE1-1AC814B778D6}"/>
              </a:ext>
            </a:extLst>
          </p:cNvPr>
          <p:cNvSpPr txBox="1">
            <a:spLocks/>
          </p:cNvSpPr>
          <p:nvPr/>
        </p:nvSpPr>
        <p:spPr>
          <a:xfrm>
            <a:off x="8261010" y="169113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50" y="2549052"/>
            <a:ext cx="10114959" cy="2390594"/>
          </a:xfrm>
        </p:spPr>
        <p:txBody>
          <a:bodyPr>
            <a:normAutofit fontScale="92500" lnSpcReduction="10000"/>
          </a:bodyPr>
          <a:lstStyle/>
          <a:p>
            <a:r>
              <a:rPr lang="id-ID" sz="4000" dirty="0">
                <a:solidFill>
                  <a:srgbClr val="0000CC"/>
                </a:solidFill>
              </a:rPr>
              <a:t>Premis yang kompleks harus diubah ke dalam bentuk klausa</a:t>
            </a:r>
          </a:p>
          <a:p>
            <a:r>
              <a:rPr lang="id-ID" sz="4000" dirty="0">
                <a:solidFill>
                  <a:srgbClr val="0000CC"/>
                </a:solidFill>
              </a:rPr>
              <a:t>Bentuk Klausa adalah himpunan yang berisi Literal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endParaRPr lang="id-ID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77754" y="1330083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33DD1E9-0239-48B2-BE4F-2922CB44C51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5DC28C15-CCB8-4BA7-A4A4-EED1A0C1D3E0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448" y="1702661"/>
            <a:ext cx="10416618" cy="4487474"/>
          </a:xfrm>
        </p:spPr>
        <p:txBody>
          <a:bodyPr>
            <a:normAutofit fontScale="85000" lnSpcReduction="20000"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Literal proposisi atomik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dirty="0">
                <a:solidFill>
                  <a:srgbClr val="0000CC"/>
                </a:solidFill>
              </a:rPr>
              <a:t> 		bentuk klausanya {p}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i="1" dirty="0">
                <a:solidFill>
                  <a:srgbClr val="0000CC"/>
                </a:solidFill>
              </a:rPr>
              <a:t>q</a:t>
            </a:r>
            <a:r>
              <a:rPr lang="id-ID" sz="4400" dirty="0">
                <a:solidFill>
                  <a:srgbClr val="0000CC"/>
                </a:solidFill>
              </a:rPr>
              <a:t> 		bentuk klausanya {q}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dirty="0">
                <a:solidFill>
                  <a:srgbClr val="0000CC"/>
                </a:solidFill>
              </a:rPr>
              <a:t> 	bentuk klausanya {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>
                <a:solidFill>
                  <a:srgbClr val="0000CC"/>
                </a:solidFill>
              </a:rPr>
              <a:t>p}</a:t>
            </a:r>
          </a:p>
          <a:p>
            <a:pPr>
              <a:buNone/>
            </a:pPr>
            <a:endParaRPr lang="id-ID" sz="4400" dirty="0">
              <a:solidFill>
                <a:srgbClr val="0000CC"/>
              </a:solidFill>
            </a:endParaRPr>
          </a:p>
          <a:p>
            <a:r>
              <a:rPr lang="id-ID" sz="4400" dirty="0">
                <a:solidFill>
                  <a:srgbClr val="0000CC"/>
                </a:solidFill>
              </a:rPr>
              <a:t>Literal proposisi majemuk disjungsi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</a:t>
            </a:r>
            <a:r>
              <a:rPr lang="id-ID" sz="4400" i="1" dirty="0">
                <a:solidFill>
                  <a:srgbClr val="0000CC"/>
                </a:solidFill>
              </a:rPr>
              <a:t>p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 q	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bentuk klausanya {p,q}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r  s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	bentuk klausanya {r,s}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  <a:sym typeface="Symbol"/>
              </a:rPr>
              <a:t>	</a:t>
            </a:r>
            <a:r>
              <a:rPr lang="id-ID" sz="4400" i="1" dirty="0">
                <a:solidFill>
                  <a:srgbClr val="0000CC"/>
                </a:solidFill>
                <a:sym typeface="Symbol"/>
              </a:rPr>
              <a:t>r  q</a:t>
            </a:r>
            <a:r>
              <a:rPr lang="id-ID" sz="4400" dirty="0">
                <a:solidFill>
                  <a:srgbClr val="0000CC"/>
                </a:solidFill>
                <a:sym typeface="Symbol"/>
              </a:rPr>
              <a:t> 	bentuk klausanya {r,q}</a:t>
            </a:r>
          </a:p>
          <a:p>
            <a:pPr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4315" y="871664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9B327C4D-1C7B-4AB0-A258-D28E75E8605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3E1CD61D-3C01-4F61-B675-0A54CF8657C9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605" y="1791092"/>
            <a:ext cx="10426045" cy="4355499"/>
          </a:xfrm>
        </p:spPr>
        <p:txBody>
          <a:bodyPr>
            <a:normAutofit/>
          </a:bodyPr>
          <a:lstStyle/>
          <a:p>
            <a:r>
              <a:rPr lang="id-ID" sz="3600" dirty="0">
                <a:solidFill>
                  <a:srgbClr val="0000CC"/>
                </a:solidFill>
              </a:rPr>
              <a:t>Bagaimana bentuk klausa dari proposisi yang mengandung </a:t>
            </a:r>
          </a:p>
          <a:p>
            <a:pPr>
              <a:buNone/>
            </a:pPr>
            <a:r>
              <a:rPr lang="id-ID" sz="3600" dirty="0">
                <a:solidFill>
                  <a:srgbClr val="0000CC"/>
                </a:solidFill>
              </a:rPr>
              <a:t>	Konjungsi (</a:t>
            </a:r>
            <a:r>
              <a:rPr lang="id-ID" sz="3600" dirty="0">
                <a:solidFill>
                  <a:srgbClr val="0000CC"/>
                </a:solidFill>
                <a:sym typeface="Symbol"/>
              </a:rPr>
              <a:t>)</a:t>
            </a:r>
          </a:p>
          <a:p>
            <a:pPr>
              <a:buNone/>
            </a:pPr>
            <a:r>
              <a:rPr lang="id-ID" sz="3600" dirty="0">
                <a:solidFill>
                  <a:srgbClr val="0000CC"/>
                </a:solidFill>
                <a:sym typeface="Symbol"/>
              </a:rPr>
              <a:t>	Implikasi ()</a:t>
            </a:r>
          </a:p>
          <a:p>
            <a:pPr>
              <a:buNone/>
            </a:pPr>
            <a:r>
              <a:rPr lang="id-ID" sz="3600" dirty="0">
                <a:solidFill>
                  <a:srgbClr val="0000CC"/>
                </a:solidFill>
                <a:sym typeface="Symbol"/>
              </a:rPr>
              <a:t>	Bi Implikasi ()</a:t>
            </a:r>
          </a:p>
          <a:p>
            <a:pPr>
              <a:buNone/>
            </a:pPr>
            <a:r>
              <a:rPr lang="id-ID" sz="3600" dirty="0">
                <a:solidFill>
                  <a:srgbClr val="0000CC"/>
                </a:solidFill>
                <a:sym typeface="Symbol"/>
              </a:rPr>
              <a:t>	Negasi ()</a:t>
            </a:r>
          </a:p>
          <a:p>
            <a:pPr>
              <a:buNone/>
            </a:pPr>
            <a:endParaRPr lang="id-ID" sz="4400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9218" y="960095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39045902-22B3-4D02-A4FD-FE166A29218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35C4313A-3DB6-4EAC-9E78-1A816518FC1B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740" y="2256821"/>
            <a:ext cx="10341204" cy="2880787"/>
          </a:xfrm>
        </p:spPr>
        <p:txBody>
          <a:bodyPr>
            <a:normAutofit/>
          </a:bodyPr>
          <a:lstStyle/>
          <a:p>
            <a:pPr algn="just"/>
            <a:r>
              <a:rPr lang="id-ID" sz="3600" dirty="0">
                <a:solidFill>
                  <a:srgbClr val="0000CC"/>
                </a:solidFill>
              </a:rPr>
              <a:t>Karena bentuk klausa hanya mengenal Literal, negasi Literal dan Disjungsi, maka proposisi yang tidak mengandung Disjungsi harus diubah terlebih dahulu ke bentuk Disjungsi atau Literalnya</a:t>
            </a:r>
          </a:p>
          <a:p>
            <a:pPr algn="just">
              <a:buNone/>
            </a:pPr>
            <a:r>
              <a:rPr lang="id-ID" sz="3600" dirty="0">
                <a:solidFill>
                  <a:srgbClr val="0000CC"/>
                </a:solidFill>
              </a:rPr>
              <a:t>CARANYA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7476" y="981291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12AB8A5C-712D-474A-8809-1EC75C447F2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7BE84C71-A506-4BF4-A8E6-000B1AA509AC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8398" y="1714464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CC"/>
                </a:solidFill>
              </a:rPr>
              <a:t>Ada 4 Tahap </a:t>
            </a: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1. </a:t>
            </a:r>
            <a:r>
              <a:rPr lang="en-US" sz="4400" dirty="0">
                <a:solidFill>
                  <a:srgbClr val="0000CC"/>
                </a:solidFill>
              </a:rPr>
              <a:t>Implication Out (I)</a:t>
            </a:r>
            <a:endParaRPr lang="id-ID" sz="44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2. </a:t>
            </a:r>
            <a:r>
              <a:rPr lang="en-US" sz="4400" dirty="0">
                <a:solidFill>
                  <a:srgbClr val="0000CC"/>
                </a:solidFill>
              </a:rPr>
              <a:t>Negation In (N) </a:t>
            </a:r>
            <a:endParaRPr lang="id-ID" sz="44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3. </a:t>
            </a:r>
            <a:r>
              <a:rPr lang="en-US" sz="4400" dirty="0">
                <a:solidFill>
                  <a:srgbClr val="0000CC"/>
                </a:solidFill>
              </a:rPr>
              <a:t>Distribution (D) </a:t>
            </a:r>
            <a:endParaRPr lang="id-ID" sz="4400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>
                <a:solidFill>
                  <a:srgbClr val="0000CC"/>
                </a:solidFill>
              </a:rPr>
              <a:t>	4. </a:t>
            </a:r>
            <a:r>
              <a:rPr lang="en-US" sz="4400" dirty="0">
                <a:solidFill>
                  <a:srgbClr val="0000CC"/>
                </a:solidFill>
              </a:rPr>
              <a:t>Operator Out (O) </a:t>
            </a:r>
            <a:endParaRPr lang="id-ID" sz="4400" dirty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dirty="0">
                <a:solidFill>
                  <a:srgbClr val="0000CC"/>
                </a:solidFill>
              </a:rPr>
              <a:t>Disingkat </a:t>
            </a:r>
            <a:r>
              <a:rPr lang="id-ID" sz="7200" dirty="0">
                <a:solidFill>
                  <a:srgbClr val="FF0000"/>
                </a:solidFill>
              </a:rPr>
              <a:t>INDO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4674" y="88346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2D923839-9C3C-4099-A30D-A015D39E2BB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F51BC19A-C8CC-4876-BF72-698C9A8C150F}"/>
              </a:ext>
            </a:extLst>
          </p:cNvPr>
          <p:cNvSpPr txBox="1">
            <a:spLocks/>
          </p:cNvSpPr>
          <p:nvPr/>
        </p:nvSpPr>
        <p:spPr>
          <a:xfrm>
            <a:off x="8380396" y="217818"/>
            <a:ext cx="3441005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Logika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Informatika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1962</Words>
  <Application>Microsoft Office PowerPoint</Application>
  <PresentationFormat>Widescreen</PresentationFormat>
  <Paragraphs>394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Calibri</vt:lpstr>
      <vt:lpstr>Comic Sans MS</vt:lpstr>
      <vt:lpstr>Signika</vt:lpstr>
      <vt:lpstr>1_Custom Design</vt:lpstr>
      <vt:lpstr>Equation</vt:lpstr>
      <vt:lpstr>Pertemuan ke_7 BENTUK KLAUSA  PRINSIP RESOLUSI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poenkpoenk@gmail.com</cp:lastModifiedBy>
  <cp:revision>110</cp:revision>
  <dcterms:created xsi:type="dcterms:W3CDTF">2020-07-23T01:18:59Z</dcterms:created>
  <dcterms:modified xsi:type="dcterms:W3CDTF">2022-02-28T09:11:53Z</dcterms:modified>
</cp:coreProperties>
</file>