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sldIdLst>
    <p:sldId id="257" r:id="rId2"/>
    <p:sldId id="289" r:id="rId3"/>
    <p:sldId id="435" r:id="rId4"/>
    <p:sldId id="475" r:id="rId5"/>
    <p:sldId id="477" r:id="rId6"/>
    <p:sldId id="479" r:id="rId7"/>
    <p:sldId id="481" r:id="rId8"/>
    <p:sldId id="485" r:id="rId9"/>
    <p:sldId id="483" r:id="rId10"/>
    <p:sldId id="487" r:id="rId11"/>
    <p:sldId id="491" r:id="rId12"/>
    <p:sldId id="489" r:id="rId13"/>
    <p:sldId id="493" r:id="rId14"/>
    <p:sldId id="494" r:id="rId15"/>
    <p:sldId id="495" r:id="rId16"/>
    <p:sldId id="500" r:id="rId17"/>
    <p:sldId id="504" r:id="rId18"/>
    <p:sldId id="508" r:id="rId19"/>
    <p:sldId id="505" r:id="rId20"/>
    <p:sldId id="506" r:id="rId21"/>
    <p:sldId id="5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7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ke_9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LOGIKA PREDIKAT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5167" y="1152994"/>
            <a:ext cx="10407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ayah(Budi)  </a:t>
            </a:r>
            <a:r>
              <a:rPr lang="en-US" sz="3200" dirty="0" err="1">
                <a:sym typeface="Symbol"/>
              </a:rPr>
              <a:t>dapat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baca</a:t>
            </a:r>
            <a:r>
              <a:rPr lang="en-US" sz="3200" dirty="0">
                <a:sym typeface="Symbol"/>
              </a:rPr>
              <a:t> : Budi </a:t>
            </a:r>
            <a:r>
              <a:rPr lang="en-US" sz="3200" dirty="0" err="1">
                <a:sym typeface="Symbol"/>
              </a:rPr>
              <a:t>seorang</a:t>
            </a:r>
            <a:r>
              <a:rPr lang="en-US" sz="3200" dirty="0">
                <a:sym typeface="Symbol"/>
              </a:rPr>
              <a:t> ayah</a:t>
            </a:r>
          </a:p>
          <a:p>
            <a:r>
              <a:rPr lang="en-US" sz="3200" dirty="0" err="1">
                <a:solidFill>
                  <a:srgbClr val="0000FF"/>
                </a:solidFill>
                <a:sym typeface="Symbol"/>
              </a:rPr>
              <a:t>Tambah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(2,3)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dibaca</a:t>
            </a:r>
            <a:r>
              <a:rPr lang="en-US" sz="3200" dirty="0">
                <a:sym typeface="Symbol"/>
              </a:rPr>
              <a:t> : 2 </a:t>
            </a:r>
            <a:r>
              <a:rPr lang="en-US" sz="3200" dirty="0" err="1">
                <a:sym typeface="Symbol"/>
              </a:rPr>
              <a:t>tambah</a:t>
            </a:r>
            <a:r>
              <a:rPr lang="en-US" sz="3200" dirty="0">
                <a:sym typeface="Symbol"/>
              </a:rPr>
              <a:t> 3</a:t>
            </a:r>
          </a:p>
          <a:p>
            <a:r>
              <a:rPr lang="en-US" sz="3200" dirty="0" err="1">
                <a:solidFill>
                  <a:srgbClr val="0000FF"/>
                </a:solidFill>
                <a:sym typeface="Symbol"/>
              </a:rPr>
              <a:t>Orang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tua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Suparjo,Budi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)</a:t>
            </a: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  <a:p>
            <a:r>
              <a:rPr lang="en-US" sz="3200" i="1" dirty="0" err="1"/>
              <a:t>Kaya</a:t>
            </a:r>
            <a:r>
              <a:rPr lang="en-US" sz="3200" i="1" dirty="0"/>
              <a:t>(x) </a:t>
            </a:r>
            <a:r>
              <a:rPr lang="en-US" sz="3200" i="1" dirty="0">
                <a:sym typeface="Symbol" pitchFamily="18" charset="2"/>
              </a:rPr>
              <a:t> </a:t>
            </a:r>
            <a:r>
              <a:rPr lang="en-US" sz="3200" i="1" dirty="0" err="1">
                <a:sym typeface="Symbol" pitchFamily="18" charset="2"/>
              </a:rPr>
              <a:t>Dapat_membeli</a:t>
            </a:r>
            <a:r>
              <a:rPr lang="en-US" sz="3200" i="1" dirty="0">
                <a:sym typeface="Symbol" pitchFamily="18" charset="2"/>
              </a:rPr>
              <a:t>(</a:t>
            </a:r>
            <a:r>
              <a:rPr lang="en-US" sz="3200" i="1" dirty="0" err="1">
                <a:sym typeface="Symbol" pitchFamily="18" charset="2"/>
              </a:rPr>
              <a:t>x,y</a:t>
            </a:r>
            <a:r>
              <a:rPr lang="en-US" sz="3200" i="1" dirty="0">
                <a:sym typeface="Symbol" pitchFamily="18" charset="2"/>
              </a:rPr>
              <a:t>)</a:t>
            </a:r>
          </a:p>
          <a:p>
            <a:r>
              <a:rPr lang="en-US" sz="3200" i="1" dirty="0">
                <a:sym typeface="Symbol" pitchFamily="18" charset="2"/>
              </a:rPr>
              <a:t>(</a:t>
            </a:r>
            <a:r>
              <a:rPr lang="en-US" sz="3200" i="1" dirty="0" err="1">
                <a:sym typeface="Symbol" pitchFamily="18" charset="2"/>
              </a:rPr>
              <a:t>Besar</a:t>
            </a:r>
            <a:r>
              <a:rPr lang="en-US" sz="3200" i="1" dirty="0">
                <a:sym typeface="Symbol" pitchFamily="18" charset="2"/>
              </a:rPr>
              <a:t>(x)  </a:t>
            </a:r>
            <a:r>
              <a:rPr lang="en-US" sz="3200" i="1" dirty="0" err="1">
                <a:sym typeface="Symbol" pitchFamily="18" charset="2"/>
              </a:rPr>
              <a:t>Padat</a:t>
            </a:r>
            <a:r>
              <a:rPr lang="en-US" sz="3200" i="1" dirty="0">
                <a:sym typeface="Symbol" pitchFamily="18" charset="2"/>
              </a:rPr>
              <a:t>(x))  </a:t>
            </a:r>
            <a:r>
              <a:rPr lang="en-US" sz="3200" i="1" dirty="0" err="1">
                <a:sym typeface="Symbol" pitchFamily="18" charset="2"/>
              </a:rPr>
              <a:t>Berat</a:t>
            </a:r>
            <a:r>
              <a:rPr lang="en-US" sz="3200" i="1" dirty="0">
                <a:sym typeface="Symbol" pitchFamily="18" charset="2"/>
              </a:rPr>
              <a:t>(x)</a:t>
            </a:r>
          </a:p>
          <a:p>
            <a:r>
              <a:rPr lang="en-US" sz="3200" i="1" dirty="0">
                <a:sym typeface="Symbol" pitchFamily="18" charset="2"/>
              </a:rPr>
              <a:t>Passport-UK(x) Lahir-UK(x)  Passport-UK(Or-</a:t>
            </a:r>
            <a:r>
              <a:rPr lang="en-US" sz="3200" i="1" dirty="0" err="1">
                <a:sym typeface="Symbol" pitchFamily="18" charset="2"/>
              </a:rPr>
              <a:t>Tua</a:t>
            </a:r>
            <a:r>
              <a:rPr lang="en-US" sz="3200" i="1" dirty="0">
                <a:sym typeface="Symbol" pitchFamily="18" charset="2"/>
              </a:rPr>
              <a:t>(x))</a:t>
            </a: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9AB6979-60A9-46E3-8AE5-6F60D2CD02C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5AF788-FE79-4DE0-9AE8-DDC72989CC5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6950" y="1775163"/>
            <a:ext cx="7500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Truk</a:t>
            </a:r>
            <a:r>
              <a:rPr lang="en-US" sz="3200" dirty="0"/>
              <a:t>(x)              </a:t>
            </a:r>
          </a:p>
          <a:p>
            <a:r>
              <a:rPr lang="en-US" sz="3200" dirty="0"/>
              <a:t>Mobil(x)             </a:t>
            </a:r>
          </a:p>
          <a:p>
            <a:r>
              <a:rPr lang="en-US" sz="3200" dirty="0" err="1"/>
              <a:t>Sepeda</a:t>
            </a:r>
            <a:r>
              <a:rPr lang="en-US" sz="3200" dirty="0"/>
              <a:t>(x)           </a:t>
            </a:r>
          </a:p>
          <a:p>
            <a:r>
              <a:rPr lang="en-US" sz="3200" dirty="0" err="1"/>
              <a:t>Lebih_Mahal</a:t>
            </a:r>
            <a:r>
              <a:rPr lang="en-US" sz="3200" dirty="0"/>
              <a:t>(</a:t>
            </a:r>
            <a:r>
              <a:rPr lang="en-US" sz="3200" dirty="0" err="1"/>
              <a:t>x,y</a:t>
            </a:r>
            <a:r>
              <a:rPr lang="en-US" sz="3200" dirty="0"/>
              <a:t>) </a:t>
            </a:r>
          </a:p>
          <a:p>
            <a:r>
              <a:rPr lang="en-US" sz="3200" dirty="0" err="1"/>
              <a:t>Lebih_Cepat</a:t>
            </a:r>
            <a:r>
              <a:rPr lang="en-US" sz="3200" dirty="0"/>
              <a:t>(</a:t>
            </a:r>
            <a:r>
              <a:rPr lang="en-US" sz="3200" dirty="0" err="1"/>
              <a:t>x,y</a:t>
            </a:r>
            <a:r>
              <a:rPr lang="en-US" sz="3200" dirty="0"/>
              <a:t>) </a:t>
            </a:r>
            <a:endParaRPr lang="en-US" sz="3200" dirty="0">
              <a:solidFill>
                <a:srgbClr val="0000FF"/>
              </a:solidFill>
              <a:sym typeface="Symbol"/>
            </a:endParaRP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84AC783-B0B8-4511-9507-38A0968DE56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19B5621-B168-4F65-ABDF-3B86C100CC1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5484" y="856357"/>
            <a:ext cx="104731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ym typeface="Symbol"/>
              </a:rPr>
              <a:t>Arity</a:t>
            </a:r>
            <a:r>
              <a:rPr lang="en-US" sz="3200" dirty="0">
                <a:sym typeface="Symbol"/>
              </a:rPr>
              <a:t> :</a:t>
            </a:r>
          </a:p>
          <a:p>
            <a:r>
              <a:rPr lang="en-US" sz="3200" dirty="0" err="1">
                <a:sym typeface="Symbol"/>
              </a:rPr>
              <a:t>Arity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konstanta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fungsi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atau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konstanta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relasi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adalah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jumlah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argumen</a:t>
            </a:r>
            <a:r>
              <a:rPr lang="en-US" sz="3200" dirty="0">
                <a:sym typeface="Symbol"/>
              </a:rPr>
              <a:t> yang </a:t>
            </a:r>
            <a:r>
              <a:rPr lang="en-US" sz="3200" dirty="0" err="1">
                <a:sym typeface="Symbol"/>
              </a:rPr>
              <a:t>diperlukan</a:t>
            </a:r>
            <a:endParaRPr lang="en-US" sz="3200" dirty="0">
              <a:sym typeface="Symbol"/>
            </a:endParaRP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  <a:p>
            <a:r>
              <a:rPr lang="en-US" sz="3200" dirty="0" err="1">
                <a:solidFill>
                  <a:srgbClr val="0000FF"/>
                </a:solidFill>
                <a:sym typeface="Symbol"/>
              </a:rPr>
              <a:t>Konstanta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fungsi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 :</a:t>
            </a:r>
          </a:p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	ayah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1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, ibu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1</a:t>
            </a:r>
          </a:p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	ayah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1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budi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) : 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konstanta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fungsi</a:t>
            </a:r>
            <a:r>
              <a:rPr lang="en-US" sz="3200" dirty="0">
                <a:sym typeface="Symbol"/>
              </a:rPr>
              <a:t> ayah </a:t>
            </a:r>
            <a:r>
              <a:rPr lang="en-US" sz="3200" dirty="0" err="1">
                <a:sym typeface="Symbol"/>
              </a:rPr>
              <a:t>hanya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perlu</a:t>
            </a:r>
            <a:r>
              <a:rPr lang="en-US" sz="3200" dirty="0">
                <a:sym typeface="Symbol"/>
              </a:rPr>
              <a:t> 1 </a:t>
            </a:r>
            <a:r>
              <a:rPr lang="en-US" sz="3200" dirty="0" err="1">
                <a:sym typeface="Symbol"/>
              </a:rPr>
              <a:t>argumen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yaitu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budi</a:t>
            </a:r>
            <a:endParaRPr lang="en-US" sz="3200" dirty="0">
              <a:sym typeface="Symbol"/>
            </a:endParaRP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	tambah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2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(2,3) : 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konstanta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fungsi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tambah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perlu</a:t>
            </a:r>
            <a:r>
              <a:rPr lang="en-US" sz="3200" dirty="0">
                <a:sym typeface="Symbol"/>
              </a:rPr>
              <a:t> 2 </a:t>
            </a:r>
            <a:r>
              <a:rPr lang="en-US" sz="3200" dirty="0" err="1">
                <a:sym typeface="Symbol"/>
              </a:rPr>
              <a:t>argumen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 </a:t>
            </a: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3517F1A-0021-4CE9-BB11-A2C0ED74B25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AD57FBB3-8B62-4CDC-BBA4-A4C8705748D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4020" y="1209555"/>
            <a:ext cx="104260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sym typeface="Symbol"/>
              </a:rPr>
              <a:t>Konstanta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relasi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 :</a:t>
            </a:r>
          </a:p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	senang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1</a:t>
            </a:r>
          </a:p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	senang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1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budi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) : 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konstanta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relasi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senang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hanya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perlu</a:t>
            </a:r>
            <a:r>
              <a:rPr lang="en-US" sz="3200" dirty="0">
                <a:sym typeface="Symbol"/>
              </a:rPr>
              <a:t> 1 </a:t>
            </a:r>
            <a:r>
              <a:rPr lang="en-US" sz="3200" dirty="0" err="1">
                <a:sym typeface="Symbol"/>
              </a:rPr>
              <a:t>argumen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yaitu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budi</a:t>
            </a:r>
            <a:endParaRPr lang="en-US" sz="3200" dirty="0">
              <a:sym typeface="Symbol"/>
            </a:endParaRP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	orang_tua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2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(Pak 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Tito,Budi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) : 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konstanta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relasi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orang_tua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perlu</a:t>
            </a:r>
            <a:r>
              <a:rPr lang="en-US" sz="3200" dirty="0">
                <a:sym typeface="Symbol"/>
              </a:rPr>
              <a:t> 2 </a:t>
            </a:r>
            <a:r>
              <a:rPr lang="en-US" sz="3200" dirty="0" err="1">
                <a:sym typeface="Symbol"/>
              </a:rPr>
              <a:t>argumen</a:t>
            </a:r>
            <a:r>
              <a:rPr lang="en-US" sz="3200" dirty="0">
                <a:sym typeface="Symbol"/>
              </a:rPr>
              <a:t>,  </a:t>
            </a:r>
            <a:r>
              <a:rPr lang="en-US" sz="3200" dirty="0" err="1">
                <a:sym typeface="Symbol"/>
              </a:rPr>
              <a:t>yaitu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pak</a:t>
            </a:r>
            <a:r>
              <a:rPr lang="en-US" sz="3200" dirty="0">
                <a:sym typeface="Symbol"/>
              </a:rPr>
              <a:t> Tito </a:t>
            </a:r>
            <a:r>
              <a:rPr lang="en-US" sz="3200" dirty="0" err="1">
                <a:sym typeface="Symbol"/>
              </a:rPr>
              <a:t>dan</a:t>
            </a:r>
            <a:r>
              <a:rPr lang="en-US" sz="3200" dirty="0">
                <a:sym typeface="Symbol"/>
              </a:rPr>
              <a:t> Budi</a:t>
            </a: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  <a:p>
            <a:r>
              <a:rPr lang="en-US" sz="3200" dirty="0" err="1">
                <a:sym typeface="Symbol"/>
              </a:rPr>
              <a:t>Penulisan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indek</a:t>
            </a:r>
            <a:r>
              <a:rPr lang="en-US" sz="3200" dirty="0">
                <a:sym typeface="Symbol"/>
              </a:rPr>
              <a:t> yang </a:t>
            </a:r>
            <a:r>
              <a:rPr lang="en-US" sz="3200" dirty="0" err="1">
                <a:sym typeface="Symbol"/>
              </a:rPr>
              <a:t>menunjukan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arity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opsional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 </a:t>
            </a: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E851762-E1DF-471B-ABA1-0F06D984783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0705544-911F-431D-B6EB-713BC48B447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7142" y="1143567"/>
            <a:ext cx="105485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c. </a:t>
            </a:r>
            <a:r>
              <a:rPr lang="en-US" sz="3200" b="1" dirty="0" err="1"/>
              <a:t>Logika</a:t>
            </a:r>
            <a:r>
              <a:rPr lang="en-US" sz="3200" b="1" dirty="0"/>
              <a:t> </a:t>
            </a:r>
            <a:r>
              <a:rPr lang="en-US" sz="3200" b="1" dirty="0" err="1"/>
              <a:t>Predikat</a:t>
            </a:r>
            <a:endParaRPr lang="en-US" sz="3200" b="1" dirty="0"/>
          </a:p>
          <a:p>
            <a:r>
              <a:rPr lang="en-US" sz="3200" dirty="0" err="1"/>
              <a:t>Logika</a:t>
            </a:r>
            <a:r>
              <a:rPr lang="en-US" sz="3200" dirty="0"/>
              <a:t> yang </a:t>
            </a:r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predikat</a:t>
            </a:r>
            <a:r>
              <a:rPr lang="en-US" sz="3200" dirty="0"/>
              <a:t> pada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r>
              <a:rPr lang="en-US" sz="3200" dirty="0"/>
              <a:t>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i="1" u="sng" dirty="0" err="1">
                <a:solidFill>
                  <a:srgbClr val="0000FF"/>
                </a:solidFill>
              </a:rPr>
              <a:t>Logika</a:t>
            </a:r>
            <a:r>
              <a:rPr lang="en-US" sz="3200" i="1" u="sng" dirty="0">
                <a:solidFill>
                  <a:srgbClr val="0000FF"/>
                </a:solidFill>
              </a:rPr>
              <a:t> </a:t>
            </a:r>
            <a:r>
              <a:rPr lang="en-US" sz="3200" i="1" u="sng" dirty="0" err="1">
                <a:solidFill>
                  <a:srgbClr val="0000FF"/>
                </a:solidFill>
              </a:rPr>
              <a:t>Predikat</a:t>
            </a:r>
            <a:endParaRPr lang="en-US" sz="3200" i="1" u="sng" dirty="0">
              <a:solidFill>
                <a:srgbClr val="0000FF"/>
              </a:solidFill>
            </a:endParaRPr>
          </a:p>
          <a:p>
            <a:endParaRPr lang="en-US" sz="3200" i="1" u="sng" dirty="0">
              <a:solidFill>
                <a:srgbClr val="0000FF"/>
              </a:solidFill>
            </a:endParaRPr>
          </a:p>
          <a:p>
            <a:r>
              <a:rPr lang="en-US" sz="3200" i="1" u="sng" dirty="0" err="1">
                <a:solidFill>
                  <a:srgbClr val="0000FF"/>
                </a:solidFill>
              </a:rPr>
              <a:t>Contoh</a:t>
            </a:r>
            <a:r>
              <a:rPr lang="en-US" sz="3200" i="1" u="sng" dirty="0">
                <a:solidFill>
                  <a:srgbClr val="0000FF"/>
                </a:solidFill>
              </a:rPr>
              <a:t> </a:t>
            </a:r>
            <a:r>
              <a:rPr lang="id-ID" sz="3200" i="1" u="sng" dirty="0">
                <a:solidFill>
                  <a:srgbClr val="0000FF"/>
                </a:solidFill>
              </a:rPr>
              <a:t>1</a:t>
            </a:r>
            <a:r>
              <a:rPr lang="en-US" sz="3200" i="1" u="sng" dirty="0">
                <a:solidFill>
                  <a:srgbClr val="0000FF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Joko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mahasiswa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err="1"/>
              <a:t>Slamet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mahasiswa</a:t>
            </a:r>
            <a:endParaRPr lang="en-US" sz="3200" dirty="0"/>
          </a:p>
          <a:p>
            <a:pPr marL="514350" indent="-514350"/>
            <a:endParaRPr lang="en-US" sz="3200" dirty="0"/>
          </a:p>
          <a:p>
            <a:pPr marL="514350" indent="-514350"/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diperlukan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</a:t>
            </a:r>
          </a:p>
          <a:p>
            <a:pPr marL="514350" indent="-514350"/>
            <a:r>
              <a:rPr lang="en-US" sz="3200" dirty="0" err="1"/>
              <a:t>Simbol</a:t>
            </a:r>
            <a:r>
              <a:rPr lang="en-US" sz="3200" dirty="0"/>
              <a:t> yang </a:t>
            </a:r>
            <a:r>
              <a:rPr lang="en-US" sz="3200" dirty="0" err="1"/>
              <a:t>berbeda</a:t>
            </a:r>
            <a:r>
              <a:rPr lang="en-US" sz="3200" dirty="0"/>
              <a:t>, </a:t>
            </a:r>
            <a:r>
              <a:rPr lang="en-US" sz="3200" dirty="0" err="1"/>
              <a:t>misalkan</a:t>
            </a:r>
            <a:r>
              <a:rPr lang="en-US" sz="3200" dirty="0"/>
              <a:t> p </a:t>
            </a:r>
            <a:r>
              <a:rPr lang="en-US" sz="3200" dirty="0" err="1"/>
              <a:t>dan</a:t>
            </a:r>
            <a:r>
              <a:rPr lang="en-US" sz="3200" dirty="0"/>
              <a:t> q 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DF325DA-99DF-416D-ABB1-C494DF253A9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33110AD-5DBD-4F0C-B4B1-FC7BE2CA4ED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6057" y="1030446"/>
            <a:ext cx="108031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Yaitu</a:t>
            </a:r>
            <a:r>
              <a:rPr lang="en-US" sz="3200" dirty="0"/>
              <a:t> :</a:t>
            </a:r>
          </a:p>
          <a:p>
            <a:r>
              <a:rPr lang="en-US" sz="3200" dirty="0"/>
              <a:t>p : J</a:t>
            </a:r>
            <a:r>
              <a:rPr lang="id-ID" sz="3200" dirty="0"/>
              <a:t>o</a:t>
            </a:r>
            <a:r>
              <a:rPr lang="en-US" sz="3200" dirty="0" err="1"/>
              <a:t>ko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mahasiswa</a:t>
            </a:r>
            <a:endParaRPr lang="en-US" sz="3200" dirty="0"/>
          </a:p>
          <a:p>
            <a:r>
              <a:rPr lang="en-US" sz="3200" dirty="0"/>
              <a:t>q : </a:t>
            </a:r>
            <a:r>
              <a:rPr lang="en-US" sz="3200" dirty="0" err="1"/>
              <a:t>Slamet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mahasiswa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Simbol</a:t>
            </a:r>
            <a:r>
              <a:rPr lang="en-US" sz="3200" dirty="0"/>
              <a:t> p </a:t>
            </a:r>
            <a:r>
              <a:rPr lang="en-US" sz="3200" dirty="0" err="1"/>
              <a:t>dan</a:t>
            </a:r>
            <a:r>
              <a:rPr lang="en-US" sz="3200" dirty="0"/>
              <a:t> q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menunjukan</a:t>
            </a:r>
            <a:r>
              <a:rPr lang="en-US" sz="3200" dirty="0"/>
              <a:t> </a:t>
            </a:r>
            <a:r>
              <a:rPr lang="en-US" sz="3200" dirty="0" err="1"/>
              <a:t>sifat</a:t>
            </a:r>
            <a:r>
              <a:rPr lang="en-US" sz="3200" dirty="0"/>
              <a:t> </a:t>
            </a:r>
            <a:r>
              <a:rPr lang="en-US" sz="3200" dirty="0" err="1"/>
              <a:t>kebersamaan</a:t>
            </a:r>
            <a:r>
              <a:rPr lang="en-US" sz="3200" dirty="0"/>
              <a:t>, </a:t>
            </a:r>
            <a:r>
              <a:rPr lang="en-US" sz="3200" dirty="0" err="1"/>
              <a:t>padahal</a:t>
            </a:r>
            <a:r>
              <a:rPr lang="en-US" sz="3200" dirty="0"/>
              <a:t> 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pernyataan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0000FF"/>
                </a:solidFill>
              </a:rPr>
              <a:t>sifat</a:t>
            </a:r>
            <a:r>
              <a:rPr lang="en-US" sz="3200" i="1" dirty="0">
                <a:solidFill>
                  <a:srgbClr val="0000FF"/>
                </a:solidFill>
              </a:rPr>
              <a:t> </a:t>
            </a:r>
            <a:r>
              <a:rPr lang="en-US" sz="3200" i="1" dirty="0" err="1">
                <a:solidFill>
                  <a:srgbClr val="0000FF"/>
                </a:solidFill>
              </a:rPr>
              <a:t>kebersamaan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adalah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seorang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mahasiswa</a:t>
            </a:r>
            <a:r>
              <a:rPr lang="en-US" sz="3200" dirty="0"/>
              <a:t>    </a:t>
            </a:r>
          </a:p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diperlukan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simbol</a:t>
            </a:r>
            <a:r>
              <a:rPr lang="en-US" sz="3200" dirty="0"/>
              <a:t> yang </a:t>
            </a:r>
            <a:r>
              <a:rPr lang="en-US" sz="3200" dirty="0" err="1"/>
              <a:t>menunjukan</a:t>
            </a:r>
            <a:r>
              <a:rPr lang="en-US" sz="3200" dirty="0"/>
              <a:t> </a:t>
            </a:r>
            <a:r>
              <a:rPr lang="en-US" sz="3200" dirty="0" err="1"/>
              <a:t>sifat</a:t>
            </a:r>
            <a:r>
              <a:rPr lang="en-US" sz="3200" dirty="0"/>
              <a:t> </a:t>
            </a:r>
            <a:r>
              <a:rPr lang="en-US" sz="3200" dirty="0" err="1"/>
              <a:t>kebersamaan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yang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predikat</a:t>
            </a:r>
            <a:r>
              <a:rPr lang="en-US" sz="3200" i="1" dirty="0">
                <a:solidFill>
                  <a:srgbClr val="FF0000"/>
                </a:solidFill>
              </a:rPr>
              <a:t>:</a:t>
            </a:r>
          </a:p>
          <a:p>
            <a:r>
              <a:rPr lang="en-US" sz="3200" i="1" dirty="0" err="1">
                <a:solidFill>
                  <a:srgbClr val="0000FF"/>
                </a:solidFill>
              </a:rPr>
              <a:t>Seorang_mahasiswa</a:t>
            </a:r>
            <a:r>
              <a:rPr lang="en-US" sz="3200" i="1" dirty="0">
                <a:solidFill>
                  <a:srgbClr val="0000FF"/>
                </a:solidFill>
              </a:rPr>
              <a:t>(x). </a:t>
            </a:r>
            <a:r>
              <a:rPr lang="en-US" sz="3200" i="1" dirty="0" err="1">
                <a:solidFill>
                  <a:srgbClr val="0000FF"/>
                </a:solidFill>
              </a:rPr>
              <a:t>Variabel</a:t>
            </a:r>
            <a:r>
              <a:rPr lang="en-US" sz="3200" i="1" dirty="0">
                <a:solidFill>
                  <a:srgbClr val="0000FF"/>
                </a:solidFill>
              </a:rPr>
              <a:t> x </a:t>
            </a:r>
            <a:r>
              <a:rPr lang="en-US" sz="3200" i="1" dirty="0" err="1">
                <a:solidFill>
                  <a:srgbClr val="0000FF"/>
                </a:solidFill>
              </a:rPr>
              <a:t>bisa</a:t>
            </a:r>
            <a:r>
              <a:rPr lang="en-US" sz="3200" i="1" dirty="0">
                <a:solidFill>
                  <a:srgbClr val="0000FF"/>
                </a:solidFill>
              </a:rPr>
              <a:t> </a:t>
            </a:r>
            <a:r>
              <a:rPr lang="en-US" sz="3200" i="1" dirty="0" err="1">
                <a:solidFill>
                  <a:srgbClr val="0000FF"/>
                </a:solidFill>
              </a:rPr>
              <a:t>diisi</a:t>
            </a:r>
            <a:r>
              <a:rPr lang="en-US" sz="3200" i="1" dirty="0">
                <a:solidFill>
                  <a:srgbClr val="0000FF"/>
                </a:solidFill>
              </a:rPr>
              <a:t> ‘Joko’ </a:t>
            </a:r>
            <a:r>
              <a:rPr lang="en-US" sz="3200" i="1" dirty="0" err="1">
                <a:solidFill>
                  <a:srgbClr val="0000FF"/>
                </a:solidFill>
              </a:rPr>
              <a:t>atau</a:t>
            </a:r>
            <a:r>
              <a:rPr lang="en-US" sz="3200" i="1" dirty="0">
                <a:solidFill>
                  <a:srgbClr val="0000FF"/>
                </a:solidFill>
              </a:rPr>
              <a:t> ‘</a:t>
            </a:r>
            <a:r>
              <a:rPr lang="en-US" sz="3200" i="1" dirty="0" err="1">
                <a:solidFill>
                  <a:srgbClr val="0000FF"/>
                </a:solidFill>
              </a:rPr>
              <a:t>Slamet</a:t>
            </a:r>
            <a:r>
              <a:rPr lang="en-US" sz="3200" i="1" dirty="0">
                <a:solidFill>
                  <a:srgbClr val="0000FF"/>
                </a:solidFill>
              </a:rPr>
              <a:t>’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AC1C949-A7AC-45D3-BDF3-6629B26836C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AF3DFE9-2515-4D1C-B2C3-7E000F78E95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435" y="1077580"/>
            <a:ext cx="9775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Logika</a:t>
            </a:r>
            <a:r>
              <a:rPr lang="en-US" sz="3200" dirty="0"/>
              <a:t> </a:t>
            </a:r>
            <a:r>
              <a:rPr lang="en-US" sz="3200" dirty="0" err="1"/>
              <a:t>Predikat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logika</a:t>
            </a:r>
            <a:r>
              <a:rPr lang="en-US" sz="3200" dirty="0"/>
              <a:t> </a:t>
            </a:r>
            <a:r>
              <a:rPr lang="en-US" sz="3200" dirty="0" err="1"/>
              <a:t>proposisi</a:t>
            </a:r>
            <a:r>
              <a:rPr lang="en-US" sz="3200" dirty="0"/>
              <a:t> yang </a:t>
            </a:r>
            <a:r>
              <a:rPr lang="en-US" sz="3200" dirty="0" err="1"/>
              <a:t>diperluas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tiga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: </a:t>
            </a:r>
            <a:r>
              <a:rPr lang="en-US" sz="3200" i="1" dirty="0">
                <a:solidFill>
                  <a:srgbClr val="FF0000"/>
                </a:solidFill>
              </a:rPr>
              <a:t>term, </a:t>
            </a:r>
            <a:r>
              <a:rPr lang="en-US" sz="3200" i="1" dirty="0" err="1">
                <a:solidFill>
                  <a:srgbClr val="FF0000"/>
                </a:solidFill>
              </a:rPr>
              <a:t>predikat</a:t>
            </a:r>
            <a:r>
              <a:rPr lang="en-US" sz="3200" i="1" dirty="0">
                <a:solidFill>
                  <a:srgbClr val="FF0000"/>
                </a:solidFill>
              </a:rPr>
              <a:t>, </a:t>
            </a:r>
            <a:r>
              <a:rPr lang="en-US" sz="3200" dirty="0">
                <a:solidFill>
                  <a:srgbClr val="FF0000"/>
                </a:solidFill>
              </a:rPr>
              <a:t>dan </a:t>
            </a:r>
            <a:r>
              <a:rPr lang="en-US" sz="3200" i="1" dirty="0" err="1">
                <a:solidFill>
                  <a:srgbClr val="FF0000"/>
                </a:solidFill>
              </a:rPr>
              <a:t>kuantor</a:t>
            </a:r>
            <a:r>
              <a:rPr lang="en-US" sz="3200" i="1" dirty="0">
                <a:solidFill>
                  <a:srgbClr val="FF0000"/>
                </a:solidFill>
              </a:rPr>
              <a:t> (</a:t>
            </a:r>
            <a:r>
              <a:rPr lang="en-US" sz="3200" i="1" dirty="0" err="1">
                <a:solidFill>
                  <a:srgbClr val="FF0000"/>
                </a:solidFill>
              </a:rPr>
              <a:t>kuantor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dibahas</a:t>
            </a:r>
            <a:r>
              <a:rPr lang="en-US" sz="3200" i="1" dirty="0">
                <a:solidFill>
                  <a:srgbClr val="FF0000"/>
                </a:solidFill>
              </a:rPr>
              <a:t> di </a:t>
            </a:r>
            <a:r>
              <a:rPr lang="en-US" sz="3200" i="1" dirty="0" err="1">
                <a:solidFill>
                  <a:srgbClr val="FF0000"/>
                </a:solidFill>
              </a:rPr>
              <a:t>bab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selanjutnya</a:t>
            </a:r>
            <a:r>
              <a:rPr lang="en-US" sz="3200" i="1" dirty="0">
                <a:solidFill>
                  <a:srgbClr val="FF0000"/>
                </a:solidFill>
              </a:rPr>
              <a:t>). </a:t>
            </a:r>
            <a:r>
              <a:rPr lang="en-US" sz="3200" i="1" dirty="0" err="1">
                <a:solidFill>
                  <a:srgbClr val="FF0000"/>
                </a:solidFill>
              </a:rPr>
              <a:t>Bentuk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dari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Predikat</a:t>
            </a:r>
            <a:r>
              <a:rPr lang="en-US" sz="3200" i="1" dirty="0">
                <a:solidFill>
                  <a:srgbClr val="FF0000"/>
                </a:solidFill>
              </a:rPr>
              <a:t> logic:</a:t>
            </a:r>
          </a:p>
          <a:p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52049-A124-4595-B126-F8D0970B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545" y="3149366"/>
            <a:ext cx="5143577" cy="28780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1EE92B-3036-4196-B05D-9B53C9344CA3}"/>
              </a:ext>
            </a:extLst>
          </p:cNvPr>
          <p:cNvSpPr/>
          <p:nvPr/>
        </p:nvSpPr>
        <p:spPr>
          <a:xfrm>
            <a:off x="3212545" y="6127761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konstanta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0094CCC-F36D-437E-95F1-526CCB2E547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7F42D54-F6DF-4BD9-935A-3AA5F75CF19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033" y="1247263"/>
            <a:ext cx="102846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Predikat</a:t>
            </a:r>
            <a:r>
              <a:rPr lang="en-US" sz="3200" dirty="0">
                <a:solidFill>
                  <a:srgbClr val="0000FF"/>
                </a:solidFill>
              </a:rPr>
              <a:t> :</a:t>
            </a:r>
          </a:p>
          <a:p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relasi</a:t>
            </a:r>
            <a:r>
              <a:rPr lang="en-US" sz="3200" dirty="0"/>
              <a:t> yang </a:t>
            </a:r>
            <a:r>
              <a:rPr lang="en-US" sz="3200" dirty="0" err="1"/>
              <a:t>dipandang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yang </a:t>
            </a:r>
            <a:r>
              <a:rPr lang="en-US" sz="3200" dirty="0" err="1"/>
              <a:t>mengantarkan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T </a:t>
            </a:r>
            <a:r>
              <a:rPr lang="en-US" sz="3200" dirty="0" err="1"/>
              <a:t>atau</a:t>
            </a:r>
            <a:r>
              <a:rPr lang="en-US" sz="3200" dirty="0"/>
              <a:t> F</a:t>
            </a:r>
            <a:r>
              <a:rPr lang="id-ID" sz="3200" dirty="0"/>
              <a:t> argumennya adalah term (suku)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Predikat</a:t>
            </a:r>
            <a:r>
              <a:rPr lang="en-US" sz="3200" dirty="0"/>
              <a:t> </a:t>
            </a:r>
            <a:r>
              <a:rPr lang="id-ID" sz="3200" dirty="0"/>
              <a:t>dapat digunakan untuk menulis </a:t>
            </a:r>
            <a:r>
              <a:rPr lang="id-ID" sz="3200" i="1" dirty="0">
                <a:solidFill>
                  <a:srgbClr val="FF0000"/>
                </a:solidFill>
              </a:rPr>
              <a:t>formula logis</a:t>
            </a:r>
            <a:r>
              <a:rPr lang="id-ID" sz="3200" dirty="0"/>
              <a:t> dimana objek adalah anggota dari suatu UoD</a:t>
            </a:r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B9B1B3-0840-4702-B0AF-2BFD15BD6DA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926DE2A-6D75-4A0F-92AE-6D669FCDFB1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B2D24-64AF-446E-BE5F-F42504306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87" y="764705"/>
            <a:ext cx="9144000" cy="4219685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3E0F0FD-B43A-4013-B5DB-836B07EE591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4DC8EC5-014C-485D-99A8-E110D6F1D30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1526" y="1143567"/>
            <a:ext cx="76438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Misal :</a:t>
            </a:r>
          </a:p>
          <a:p>
            <a:r>
              <a:rPr lang="id-ID" sz="3200" i="1" dirty="0"/>
              <a:t>(besar(</a:t>
            </a:r>
            <a:r>
              <a:rPr lang="en-US" sz="3200" i="1" dirty="0"/>
              <a:t>x</a:t>
            </a:r>
            <a:r>
              <a:rPr lang="id-ID" sz="3200" i="1" dirty="0"/>
              <a:t>) </a:t>
            </a:r>
            <a:r>
              <a:rPr lang="id-ID" sz="3200" i="1" dirty="0">
                <a:sym typeface="Symbol"/>
              </a:rPr>
              <a:t> padat(</a:t>
            </a:r>
            <a:r>
              <a:rPr lang="en-US" sz="3200" i="1" dirty="0">
                <a:sym typeface="Symbol"/>
              </a:rPr>
              <a:t>x</a:t>
            </a:r>
            <a:r>
              <a:rPr lang="id-ID" sz="3200" i="1" dirty="0"/>
              <a:t>)) </a:t>
            </a:r>
            <a:r>
              <a:rPr lang="id-ID" sz="3200" i="1" dirty="0">
                <a:sym typeface="Symbol"/>
              </a:rPr>
              <a:t> berat(</a:t>
            </a:r>
            <a:r>
              <a:rPr lang="en-US" sz="3200" i="1" dirty="0">
                <a:sym typeface="Symbol"/>
              </a:rPr>
              <a:t>x</a:t>
            </a:r>
            <a:r>
              <a:rPr lang="id-ID" sz="3200" i="1" dirty="0">
                <a:sym typeface="Symbol"/>
              </a:rPr>
              <a:t>)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dirty="0"/>
              <a:t>Dibaca : ?</a:t>
            </a:r>
          </a:p>
          <a:p>
            <a:endParaRPr lang="id-ID" sz="3200" dirty="0"/>
          </a:p>
          <a:p>
            <a:r>
              <a:rPr lang="id-ID" sz="3200" i="1" dirty="0"/>
              <a:t>Genap(x) </a:t>
            </a:r>
            <a:r>
              <a:rPr lang="id-ID" sz="3200" i="1" dirty="0">
                <a:sym typeface="Symbol"/>
              </a:rPr>
              <a:t> faktor(2,x)</a:t>
            </a:r>
          </a:p>
          <a:p>
            <a:endParaRPr lang="id-ID" sz="3200" dirty="0">
              <a:sym typeface="Symbol"/>
            </a:endParaRPr>
          </a:p>
          <a:p>
            <a:r>
              <a:rPr lang="id-ID" sz="3200" dirty="0"/>
              <a:t>Dibaca ?</a:t>
            </a:r>
          </a:p>
          <a:p>
            <a:endParaRPr lang="id-ID" sz="3200" dirty="0"/>
          </a:p>
          <a:p>
            <a:r>
              <a:rPr lang="id-ID" sz="3200" i="1" dirty="0"/>
              <a:t>Kaya(</a:t>
            </a:r>
            <a:r>
              <a:rPr lang="en-US" sz="3200" i="1" dirty="0"/>
              <a:t>x</a:t>
            </a:r>
            <a:r>
              <a:rPr lang="id-ID" sz="3200" i="1" dirty="0"/>
              <a:t>)</a:t>
            </a:r>
            <a:r>
              <a:rPr lang="id-ID" sz="3200" i="1" dirty="0">
                <a:sym typeface="Symbol"/>
              </a:rPr>
              <a:t>dpt membeli(</a:t>
            </a:r>
            <a:r>
              <a:rPr lang="en-US" sz="3200" i="1" dirty="0">
                <a:sym typeface="Symbol"/>
              </a:rPr>
              <a:t>x</a:t>
            </a:r>
            <a:r>
              <a:rPr lang="id-ID" sz="3200" i="1" dirty="0">
                <a:sym typeface="Symbol"/>
              </a:rPr>
              <a:t>,</a:t>
            </a:r>
            <a:r>
              <a:rPr lang="en-US" sz="3200" i="1" dirty="0">
                <a:sym typeface="Symbol"/>
              </a:rPr>
              <a:t>y</a:t>
            </a:r>
            <a:r>
              <a:rPr lang="id-ID" sz="3200" i="1" dirty="0">
                <a:sym typeface="Symbol"/>
              </a:rPr>
              <a:t>)</a:t>
            </a:r>
            <a:endParaRPr lang="en-US" sz="3200" i="1" dirty="0"/>
          </a:p>
          <a:p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B755F21-032F-480E-AED2-9A766C152B0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507E919-7389-47BF-8259-DD1EA46C0DB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0" marR="19685" indent="0" algn="just">
              <a:spcAft>
                <a:spcPts val="0"/>
              </a:spcAft>
              <a:buNone/>
            </a:pP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membentuk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relasional logic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predikat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4067" y="1944846"/>
            <a:ext cx="7643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/>
              <a:t>Pasport_Indonesia(x) </a:t>
            </a:r>
            <a:r>
              <a:rPr lang="id-ID" sz="3200" i="1" dirty="0">
                <a:sym typeface="Symbol"/>
              </a:rPr>
              <a:t> lahir_Indonesia(x)  pasport_Indonesia(Orang_Tua(x))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Dibaca ?</a:t>
            </a:r>
            <a:r>
              <a:rPr lang="id-ID" sz="3200" i="1" dirty="0"/>
              <a:t> </a:t>
            </a:r>
          </a:p>
          <a:p>
            <a:endParaRPr lang="en-US" sz="3200" i="1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CC993E1-83DB-4E94-BA24-9DF558B5C95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4A14245-1563-411B-B7A7-A7D46785CA4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D25-0F2A-4E5F-8AF4-7FCB7287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frican" pitchFamily="2" charset="0"/>
              </a:rPr>
              <a:t>SOAL-SOAL</a:t>
            </a:r>
            <a:endParaRPr lang="en-ID" dirty="0">
              <a:latin typeface="Africa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3417-597A-4AFE-887E-019C7893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Ubahlah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pernyataan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predikat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70966" lvl="1" indent="-514350">
              <a:buAutoNum type="alphaL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mencintai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Tini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mencintai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Tono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966" lvl="1" indent="-514350">
              <a:buAutoNum type="alphaL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Bondan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bermain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catur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966" lvl="1" indent="-514350">
              <a:buAutoNum type="alphaL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Heru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Bondan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bermain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catur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966" lvl="1" indent="-514350">
              <a:buAutoNum type="alphaL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Indonesia negara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merdeka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966" lvl="1" indent="-514350">
              <a:buAutoNum type="alphaL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Ibunya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Titis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senang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Titis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Ubahlah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Predikat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pernyataan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870966" lvl="1" indent="-514350">
              <a:buAutoNum type="alphaL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Bakso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d-ID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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Bahagia(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870966" lvl="1" indent="-514350">
              <a:buAutoNum type="alphaL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melihat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(Hendra,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(Siti,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Bakso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))</a:t>
            </a:r>
          </a:p>
          <a:p>
            <a:pPr marL="870966" lvl="1" indent="-514350">
              <a:buAutoNum type="alphaL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Pintar_Bermain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Supri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Basket)</a:t>
            </a:r>
            <a:r>
              <a:rPr lang="id-ID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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menaksir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Niken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Supri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870966" lvl="1" indent="-514350">
              <a:buAutoNum type="alphaL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Rajin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(Bagong) </a:t>
            </a:r>
            <a:r>
              <a:rPr lang="id-ID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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Pintar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(Bagong) </a:t>
            </a:r>
            <a:r>
              <a:rPr lang="id-ID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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Bahagia (Ibu(Bagong))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646" indent="-514350">
              <a:buAutoNum type="arabicPeriod"/>
            </a:pP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8DC2BC4-E9A8-4B45-8171-11C880FC2CF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972089-FF06-4C1B-910B-EE205308E21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3764" y="1101884"/>
            <a:ext cx="999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lphaUcPeriod"/>
            </a:pPr>
            <a:r>
              <a:rPr lang="en-US" sz="3200" dirty="0" err="1">
                <a:solidFill>
                  <a:srgbClr val="0070C0"/>
                </a:solidFill>
                <a:sym typeface="Symbol"/>
              </a:rPr>
              <a:t>Logika</a:t>
            </a:r>
            <a:r>
              <a:rPr lang="en-US" sz="3200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sz="3200" dirty="0" err="1">
                <a:solidFill>
                  <a:srgbClr val="0070C0"/>
                </a:solidFill>
                <a:sym typeface="Symbol"/>
              </a:rPr>
              <a:t>Proposional</a:t>
            </a:r>
            <a:endParaRPr lang="en-US" sz="3200" dirty="0">
              <a:solidFill>
                <a:srgbClr val="0070C0"/>
              </a:solidFill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764" y="1942073"/>
            <a:ext cx="10331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mengacu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proposisi</a:t>
            </a:r>
            <a:r>
              <a:rPr lang="en-US" sz="3200" dirty="0"/>
              <a:t> atom, </a:t>
            </a:r>
            <a:r>
              <a:rPr lang="en-US" sz="3200" dirty="0" err="1"/>
              <a:t>misalnya</a:t>
            </a:r>
            <a:r>
              <a:rPr lang="en-US" sz="3200" dirty="0"/>
              <a:t> :</a:t>
            </a:r>
          </a:p>
          <a:p>
            <a:pPr algn="ctr"/>
            <a:r>
              <a:rPr lang="en-US" sz="3200" dirty="0" err="1"/>
              <a:t>hujan</a:t>
            </a:r>
            <a:r>
              <a:rPr lang="en-US" sz="3200" dirty="0"/>
              <a:t>,  </a:t>
            </a:r>
            <a:r>
              <a:rPr lang="en-US" sz="3200" dirty="0" err="1"/>
              <a:t>salju</a:t>
            </a:r>
            <a:r>
              <a:rPr lang="en-US" sz="3200" dirty="0"/>
              <a:t>,  </a:t>
            </a:r>
            <a:r>
              <a:rPr lang="en-US" sz="3200" dirty="0" err="1"/>
              <a:t>basah</a:t>
            </a:r>
            <a:r>
              <a:rPr lang="en-US" sz="3200" dirty="0"/>
              <a:t>,  </a:t>
            </a:r>
            <a:r>
              <a:rPr lang="en-US" sz="3200" dirty="0" err="1"/>
              <a:t>licin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proposisi</a:t>
            </a:r>
            <a:r>
              <a:rPr lang="en-US" sz="3200" dirty="0"/>
              <a:t> </a:t>
            </a:r>
            <a:r>
              <a:rPr lang="en-US" sz="3200" dirty="0" err="1"/>
              <a:t>majemuk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proposisi</a:t>
            </a:r>
            <a:r>
              <a:rPr lang="en-US" sz="3200" dirty="0"/>
              <a:t> atom </a:t>
            </a:r>
            <a:r>
              <a:rPr lang="en-US" sz="3200" dirty="0" err="1"/>
              <a:t>misalnya</a:t>
            </a:r>
            <a:r>
              <a:rPr lang="en-US" sz="3200" dirty="0"/>
              <a:t> :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hujan</a:t>
            </a:r>
            <a:r>
              <a:rPr lang="en-US" sz="3200" dirty="0"/>
              <a:t> </a:t>
            </a:r>
            <a:r>
              <a:rPr lang="en-US" sz="3200" dirty="0">
                <a:sym typeface="Symbol"/>
              </a:rPr>
              <a:t> </a:t>
            </a:r>
            <a:r>
              <a:rPr lang="en-US" sz="3200" dirty="0" err="1">
                <a:sym typeface="Symbol"/>
              </a:rPr>
              <a:t>salju</a:t>
            </a:r>
            <a:r>
              <a:rPr lang="en-US" sz="3200" dirty="0">
                <a:sym typeface="Symbol"/>
              </a:rPr>
              <a:t>  </a:t>
            </a:r>
            <a:r>
              <a:rPr lang="en-US" sz="3200" dirty="0" err="1">
                <a:sym typeface="Symbol"/>
              </a:rPr>
              <a:t>basah</a:t>
            </a:r>
            <a:endParaRPr lang="en-US" sz="3200" dirty="0">
              <a:sym typeface="Symbol"/>
            </a:endParaRPr>
          </a:p>
          <a:p>
            <a:endParaRPr lang="en-US" sz="3200" dirty="0">
              <a:sym typeface="Symbol"/>
            </a:endParaRPr>
          </a:p>
          <a:p>
            <a:r>
              <a:rPr lang="en-US" sz="3200" dirty="0">
                <a:sym typeface="Symbol"/>
              </a:rPr>
              <a:t>		</a:t>
            </a:r>
            <a:r>
              <a:rPr lang="en-US" sz="3200" dirty="0" err="1">
                <a:sym typeface="Symbol"/>
              </a:rPr>
              <a:t>basah</a:t>
            </a:r>
            <a:r>
              <a:rPr lang="en-US" sz="3200" dirty="0">
                <a:sym typeface="Symbol"/>
              </a:rPr>
              <a:t>  </a:t>
            </a:r>
            <a:r>
              <a:rPr lang="en-US" sz="3200" dirty="0" err="1">
                <a:sym typeface="Symbol"/>
              </a:rPr>
              <a:t>licin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0096745-6B03-41C1-88F7-0F714759B4C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BF2CE50-A03D-458D-A0B3-D2AFDD93F63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3" y="1187303"/>
            <a:ext cx="988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200" dirty="0">
                <a:solidFill>
                  <a:srgbClr val="0070C0"/>
                </a:solidFill>
                <a:sym typeface="Symbol"/>
              </a:rPr>
              <a:t>B.  </a:t>
            </a:r>
            <a:r>
              <a:rPr lang="en-US" sz="3200" dirty="0" err="1">
                <a:solidFill>
                  <a:srgbClr val="0070C0"/>
                </a:solidFill>
                <a:sym typeface="Symbol"/>
              </a:rPr>
              <a:t>Logika</a:t>
            </a:r>
            <a:r>
              <a:rPr lang="en-US" sz="3200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sz="3200" dirty="0" err="1">
                <a:solidFill>
                  <a:srgbClr val="0070C0"/>
                </a:solidFill>
                <a:sym typeface="Symbol"/>
              </a:rPr>
              <a:t>Relasional</a:t>
            </a:r>
            <a:endParaRPr lang="en-US" sz="3200" dirty="0">
              <a:solidFill>
                <a:srgbClr val="0070C0"/>
              </a:solidFill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6058" y="1772078"/>
            <a:ext cx="10595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merujuk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obyek</a:t>
            </a:r>
            <a:r>
              <a:rPr lang="en-US" sz="3200" dirty="0"/>
              <a:t>,  </a:t>
            </a:r>
            <a:r>
              <a:rPr lang="en-US" sz="3200" dirty="0" err="1"/>
              <a:t>misalnya</a:t>
            </a:r>
            <a:r>
              <a:rPr lang="en-US" sz="3200" dirty="0"/>
              <a:t> :</a:t>
            </a:r>
          </a:p>
          <a:p>
            <a:pPr algn="ctr"/>
            <a:r>
              <a:rPr lang="en-US" sz="3200" dirty="0"/>
              <a:t>Budi,  </a:t>
            </a:r>
            <a:r>
              <a:rPr lang="en-US" sz="3200" dirty="0" err="1"/>
              <a:t>Sita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merujuk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, </a:t>
            </a:r>
            <a:r>
              <a:rPr lang="en-US" sz="3200" dirty="0" err="1"/>
              <a:t>misalnya</a:t>
            </a:r>
            <a:r>
              <a:rPr lang="en-US" sz="3200" dirty="0"/>
              <a:t> :</a:t>
            </a:r>
          </a:p>
          <a:p>
            <a:endParaRPr lang="en-US" sz="3200" dirty="0"/>
          </a:p>
          <a:p>
            <a:pPr algn="ctr"/>
            <a:r>
              <a:rPr lang="en-US" sz="3200" dirty="0" err="1"/>
              <a:t>Mencintai</a:t>
            </a:r>
            <a:r>
              <a:rPr lang="en-US" sz="3200" dirty="0"/>
              <a:t>,  </a:t>
            </a:r>
            <a:r>
              <a:rPr lang="en-US" sz="3200" dirty="0" err="1"/>
              <a:t>Bahagia</a:t>
            </a:r>
            <a:endParaRPr lang="en-US" sz="3200" dirty="0"/>
          </a:p>
          <a:p>
            <a:pPr algn="ctr"/>
            <a:endParaRPr lang="en-US" sz="3200" dirty="0"/>
          </a:p>
          <a:p>
            <a:endParaRPr lang="en-US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AEEC173-A739-467E-BA84-1894B1172D9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C0F734B-67DE-4CCC-9148-35271C12FC2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873" y="1275543"/>
            <a:ext cx="98604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Proposisi</a:t>
            </a:r>
            <a:r>
              <a:rPr lang="en-US" sz="3200" dirty="0"/>
              <a:t> </a:t>
            </a:r>
            <a:r>
              <a:rPr lang="en-US" sz="3200" dirty="0" err="1"/>
              <a:t>atomik</a:t>
            </a:r>
            <a:r>
              <a:rPr lang="en-US" sz="3200" dirty="0"/>
              <a:t> </a:t>
            </a:r>
            <a:r>
              <a:rPr lang="en-US" sz="3200" dirty="0" err="1"/>
              <a:t>mengungkapkan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objek-objek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, </a:t>
            </a:r>
            <a:r>
              <a:rPr lang="en-US" sz="3200" dirty="0" err="1"/>
              <a:t>misalnya</a:t>
            </a:r>
            <a:r>
              <a:rPr lang="en-US" sz="3200" dirty="0"/>
              <a:t> :</a:t>
            </a:r>
          </a:p>
          <a:p>
            <a:endParaRPr lang="en-US" sz="3200" dirty="0"/>
          </a:p>
          <a:p>
            <a:pPr algn="ctr"/>
            <a:r>
              <a:rPr lang="en-US" sz="3200" dirty="0"/>
              <a:t>Budi </a:t>
            </a:r>
            <a:r>
              <a:rPr lang="en-US" sz="3200" dirty="0" err="1"/>
              <a:t>mencintai</a:t>
            </a:r>
            <a:r>
              <a:rPr lang="en-US" sz="3200" dirty="0"/>
              <a:t> </a:t>
            </a:r>
            <a:r>
              <a:rPr lang="en-US" sz="3200" dirty="0" err="1"/>
              <a:t>Sita</a:t>
            </a:r>
            <a:endParaRPr lang="en-US" sz="3200" dirty="0"/>
          </a:p>
          <a:p>
            <a:pPr algn="ctr"/>
            <a:r>
              <a:rPr lang="en-US" sz="3200" dirty="0"/>
              <a:t>Budi </a:t>
            </a:r>
            <a:r>
              <a:rPr lang="en-US" sz="3200" dirty="0" err="1"/>
              <a:t>senang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Logika</a:t>
            </a:r>
            <a:r>
              <a:rPr lang="en-US" sz="3200" dirty="0"/>
              <a:t> </a:t>
            </a:r>
            <a:r>
              <a:rPr lang="en-US" sz="3200" dirty="0" err="1"/>
              <a:t>relasionalnya</a:t>
            </a:r>
            <a:r>
              <a:rPr lang="en-US" sz="3200" dirty="0"/>
              <a:t> :  </a:t>
            </a:r>
          </a:p>
          <a:p>
            <a:r>
              <a:rPr lang="en-US" sz="3200" i="1" dirty="0">
                <a:solidFill>
                  <a:srgbClr val="FF0000"/>
                </a:solidFill>
              </a:rPr>
              <a:t>	</a:t>
            </a:r>
            <a:r>
              <a:rPr lang="en-US" sz="3200" i="1" dirty="0" err="1"/>
              <a:t>mencintai</a:t>
            </a:r>
            <a:r>
              <a:rPr lang="en-US" sz="3200" i="1" dirty="0"/>
              <a:t>(</a:t>
            </a:r>
            <a:r>
              <a:rPr lang="en-US" sz="3200" i="1" dirty="0" err="1"/>
              <a:t>Budi,Sita</a:t>
            </a:r>
            <a:r>
              <a:rPr lang="en-US" sz="3200" i="1" dirty="0"/>
              <a:t>)</a:t>
            </a:r>
          </a:p>
          <a:p>
            <a:r>
              <a:rPr lang="en-US" sz="3200" i="1" dirty="0"/>
              <a:t>	</a:t>
            </a:r>
            <a:r>
              <a:rPr lang="en-US" sz="3200" i="1" dirty="0" err="1"/>
              <a:t>mencintai</a:t>
            </a:r>
            <a:r>
              <a:rPr lang="en-US" sz="3200" i="1" dirty="0"/>
              <a:t>(</a:t>
            </a:r>
            <a:r>
              <a:rPr lang="en-US" sz="3200" i="1" dirty="0" err="1"/>
              <a:t>Sita,Budi</a:t>
            </a:r>
            <a:r>
              <a:rPr lang="en-US" sz="3200" i="1" dirty="0"/>
              <a:t>)</a:t>
            </a:r>
          </a:p>
          <a:p>
            <a:r>
              <a:rPr lang="en-US" sz="3200" dirty="0"/>
              <a:t>	</a:t>
            </a:r>
            <a:r>
              <a:rPr lang="en-US" sz="3200" i="1" dirty="0" err="1"/>
              <a:t>senang</a:t>
            </a:r>
            <a:r>
              <a:rPr lang="en-US" sz="3200" i="1" dirty="0"/>
              <a:t>(Budi)</a:t>
            </a:r>
          </a:p>
          <a:p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6B1EF6A-979A-4575-A995-CF4451D2493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7028B22-B272-4832-88D2-5240F19A088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900" y="1360384"/>
            <a:ext cx="10444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proposisi</a:t>
            </a:r>
            <a:r>
              <a:rPr lang="en-US" sz="3200" dirty="0"/>
              <a:t> </a:t>
            </a:r>
            <a:r>
              <a:rPr lang="en-US" sz="3200" dirty="0" err="1"/>
              <a:t>majemuk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dinyatakan</a:t>
            </a:r>
            <a:r>
              <a:rPr lang="en-US" sz="3200" dirty="0"/>
              <a:t> :   </a:t>
            </a:r>
          </a:p>
          <a:p>
            <a:endParaRPr lang="en-US" sz="3200" dirty="0"/>
          </a:p>
          <a:p>
            <a:r>
              <a:rPr lang="en-US" sz="3200" dirty="0" err="1"/>
              <a:t>Jika</a:t>
            </a:r>
            <a:r>
              <a:rPr lang="en-US" sz="3200" dirty="0"/>
              <a:t> Budi </a:t>
            </a:r>
            <a:r>
              <a:rPr lang="en-US" sz="3200" dirty="0" err="1"/>
              <a:t>mencintai</a:t>
            </a:r>
            <a:r>
              <a:rPr lang="en-US" sz="3200" dirty="0"/>
              <a:t> </a:t>
            </a:r>
            <a:r>
              <a:rPr lang="en-US" sz="3200" dirty="0" err="1"/>
              <a:t>Sita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Sita</a:t>
            </a:r>
            <a:r>
              <a:rPr lang="en-US" sz="3200" dirty="0"/>
              <a:t> </a:t>
            </a:r>
            <a:r>
              <a:rPr lang="en-US" sz="3200" dirty="0" err="1"/>
              <a:t>mencitai</a:t>
            </a:r>
            <a:r>
              <a:rPr lang="en-US" sz="3200" dirty="0"/>
              <a:t> Budi</a:t>
            </a:r>
          </a:p>
          <a:p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Budi,Sita</a:t>
            </a:r>
            <a:r>
              <a:rPr lang="en-US" sz="3200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 </a:t>
            </a:r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Sita,Budi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  <a:p>
            <a:endParaRPr lang="en-US" sz="3200" dirty="0"/>
          </a:p>
          <a:p>
            <a:r>
              <a:rPr lang="en-US" sz="3200" dirty="0" err="1"/>
              <a:t>Jika</a:t>
            </a:r>
            <a:r>
              <a:rPr lang="en-US" sz="3200" dirty="0"/>
              <a:t> Budi </a:t>
            </a:r>
            <a:r>
              <a:rPr lang="en-US" sz="3200" dirty="0" err="1"/>
              <a:t>mencintai</a:t>
            </a:r>
            <a:r>
              <a:rPr lang="en-US" sz="3200" dirty="0"/>
              <a:t> </a:t>
            </a:r>
            <a:r>
              <a:rPr lang="en-US" sz="3200" dirty="0" err="1"/>
              <a:t>Sita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Sita</a:t>
            </a:r>
            <a:r>
              <a:rPr lang="en-US" sz="3200" dirty="0"/>
              <a:t> </a:t>
            </a:r>
            <a:r>
              <a:rPr lang="en-US" sz="3200" dirty="0" err="1"/>
              <a:t>mencintai</a:t>
            </a:r>
            <a:r>
              <a:rPr lang="en-US" sz="3200" dirty="0"/>
              <a:t> Budi </a:t>
            </a:r>
            <a:r>
              <a:rPr lang="en-US" sz="3200" dirty="0" err="1"/>
              <a:t>maka</a:t>
            </a:r>
            <a:r>
              <a:rPr lang="en-US" sz="3200" dirty="0"/>
              <a:t> Budi </a:t>
            </a:r>
            <a:r>
              <a:rPr lang="en-US" sz="3200" dirty="0" err="1"/>
              <a:t>bahagia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Budi,Sita</a:t>
            </a:r>
            <a:r>
              <a:rPr lang="en-US" sz="3200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 </a:t>
            </a:r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Sita,Budi</a:t>
            </a:r>
            <a:r>
              <a:rPr lang="en-US" sz="3200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 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Bahagia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(Budi)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F4AC1C-BEF2-494E-9205-14822DDE8D5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8AB26A6-CB38-4715-8CC4-9ABB2E0D799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0070" y="1237836"/>
            <a:ext cx="104166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 :</a:t>
            </a:r>
          </a:p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menuliskan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,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huruf</a:t>
            </a:r>
            <a:r>
              <a:rPr lang="en-US" sz="3200" dirty="0"/>
              <a:t> yang </a:t>
            </a:r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</a:p>
          <a:p>
            <a:pPr algn="ctr"/>
            <a:r>
              <a:rPr lang="en-US" sz="3200" i="1" dirty="0"/>
              <a:t>u, v, w, x, y, z</a:t>
            </a:r>
          </a:p>
          <a:p>
            <a:endParaRPr lang="en-US" sz="3200" dirty="0"/>
          </a:p>
          <a:p>
            <a:r>
              <a:rPr lang="en-US" sz="3200" dirty="0" err="1"/>
              <a:t>Konstanta</a:t>
            </a:r>
            <a:r>
              <a:rPr lang="en-US" sz="3200" dirty="0"/>
              <a:t> :</a:t>
            </a:r>
          </a:p>
          <a:p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ditulis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angka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huruf</a:t>
            </a:r>
            <a:r>
              <a:rPr lang="en-US" sz="3200" dirty="0"/>
              <a:t> </a:t>
            </a:r>
            <a:r>
              <a:rPr lang="en-US" sz="3200" dirty="0" err="1"/>
              <a:t>alfabet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a </a:t>
            </a:r>
            <a:r>
              <a:rPr lang="en-US" sz="3200" dirty="0" err="1"/>
              <a:t>sampai</a:t>
            </a:r>
            <a:r>
              <a:rPr lang="en-US" sz="3200" dirty="0"/>
              <a:t> t,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kata</a:t>
            </a:r>
            <a:r>
              <a:rPr lang="en-US" sz="3200" dirty="0"/>
              <a:t>, </a:t>
            </a:r>
            <a:r>
              <a:rPr lang="en-US" sz="3200" dirty="0" err="1"/>
              <a:t>misalnya</a:t>
            </a:r>
            <a:r>
              <a:rPr lang="en-US" sz="3200" dirty="0"/>
              <a:t> </a:t>
            </a:r>
            <a:r>
              <a:rPr lang="en-US" sz="3200" dirty="0" err="1"/>
              <a:t>budi</a:t>
            </a:r>
            <a:r>
              <a:rPr lang="en-US" sz="3200" dirty="0"/>
              <a:t>, </a:t>
            </a:r>
            <a:r>
              <a:rPr lang="en-US" sz="3200" dirty="0" err="1"/>
              <a:t>tuti</a:t>
            </a:r>
            <a:r>
              <a:rPr lang="en-US" sz="3200" dirty="0"/>
              <a:t>, </a:t>
            </a:r>
            <a:r>
              <a:rPr lang="en-US" sz="3200" dirty="0" err="1"/>
              <a:t>siti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FCA8244-9B27-44B0-A592-1E6DD7C40FD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FB11B117-4AD7-4AAF-A579-0F121C09298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034" y="1105860"/>
            <a:ext cx="105674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, </a:t>
            </a:r>
            <a:r>
              <a:rPr lang="en-US" sz="3200" dirty="0" err="1"/>
              <a:t>walaupun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tegas</a:t>
            </a:r>
            <a:r>
              <a:rPr lang="en-US" sz="3200" dirty="0"/>
              <a:t> </a:t>
            </a:r>
            <a:r>
              <a:rPr lang="en-US" sz="3200" dirty="0" err="1"/>
              <a:t>disebutkan</a:t>
            </a:r>
            <a:r>
              <a:rPr lang="en-US" sz="3200" dirty="0"/>
              <a:t> 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endParaRPr lang="en-US" sz="3200" dirty="0"/>
          </a:p>
          <a:p>
            <a:pPr marL="514350" indent="-514350"/>
            <a:r>
              <a:rPr lang="en-US" sz="3200" dirty="0"/>
              <a:t>	</a:t>
            </a:r>
            <a:r>
              <a:rPr lang="en-US" sz="3200" dirty="0" err="1"/>
              <a:t>mengacu</a:t>
            </a:r>
            <a:r>
              <a:rPr lang="en-US" sz="3200" dirty="0"/>
              <a:t> pada </a:t>
            </a:r>
            <a:r>
              <a:rPr lang="en-US" sz="3200" dirty="0" err="1"/>
              <a:t>benda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smesta</a:t>
            </a:r>
            <a:r>
              <a:rPr lang="en-US" sz="3200" dirty="0"/>
              <a:t> </a:t>
            </a:r>
            <a:r>
              <a:rPr lang="en-US" sz="3200" dirty="0" err="1"/>
              <a:t>pembicaraan</a:t>
            </a:r>
            <a:endParaRPr lang="en-US" sz="3200" dirty="0"/>
          </a:p>
          <a:p>
            <a:pPr marL="514350" indent="-514350"/>
            <a:r>
              <a:rPr lang="en-US" sz="3200" i="1" dirty="0">
                <a:solidFill>
                  <a:srgbClr val="0000FF"/>
                </a:solidFill>
              </a:rPr>
              <a:t>				Budi, </a:t>
            </a:r>
            <a:r>
              <a:rPr lang="en-US" sz="3200" i="1" dirty="0" err="1">
                <a:solidFill>
                  <a:srgbClr val="0000FF"/>
                </a:solidFill>
              </a:rPr>
              <a:t>Sita</a:t>
            </a:r>
            <a:endParaRPr lang="en-US" sz="3200" i="1" dirty="0">
              <a:solidFill>
                <a:srgbClr val="0000FF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endParaRPr lang="en-US" sz="3200" dirty="0"/>
          </a:p>
          <a:p>
            <a:pPr marL="514350" indent="-514350"/>
            <a:r>
              <a:rPr lang="en-US" sz="3200" dirty="0"/>
              <a:t>	</a:t>
            </a:r>
            <a:r>
              <a:rPr lang="en-US" sz="3200" dirty="0" err="1"/>
              <a:t>menunjukan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endParaRPr lang="en-US" sz="3200" dirty="0"/>
          </a:p>
          <a:p>
            <a:pPr marL="514350" indent="-514350" algn="ctr"/>
            <a:r>
              <a:rPr lang="en-US" sz="3200" i="1" dirty="0">
                <a:solidFill>
                  <a:srgbClr val="0000FF"/>
                </a:solidFill>
              </a:rPr>
              <a:t>ayah,  </a:t>
            </a:r>
            <a:r>
              <a:rPr lang="en-US" sz="3200" i="1" dirty="0" err="1">
                <a:solidFill>
                  <a:srgbClr val="0000FF"/>
                </a:solidFill>
              </a:rPr>
              <a:t>ibu</a:t>
            </a:r>
            <a:r>
              <a:rPr lang="en-US" sz="3200" i="1" dirty="0">
                <a:solidFill>
                  <a:srgbClr val="0000FF"/>
                </a:solidFill>
              </a:rPr>
              <a:t>, </a:t>
            </a:r>
            <a:r>
              <a:rPr lang="en-US" sz="3200" i="1" dirty="0" err="1">
                <a:solidFill>
                  <a:srgbClr val="0000FF"/>
                </a:solidFill>
              </a:rPr>
              <a:t>tambah</a:t>
            </a:r>
            <a:r>
              <a:rPr lang="en-US" sz="3200" i="1" dirty="0">
                <a:solidFill>
                  <a:srgbClr val="0000FF"/>
                </a:solidFill>
              </a:rPr>
              <a:t>, </a:t>
            </a:r>
            <a:r>
              <a:rPr lang="en-US" sz="3200" i="1" dirty="0" err="1">
                <a:solidFill>
                  <a:srgbClr val="0000FF"/>
                </a:solidFill>
              </a:rPr>
              <a:t>umur</a:t>
            </a:r>
            <a:r>
              <a:rPr lang="en-US" sz="3200" dirty="0"/>
              <a:t> </a:t>
            </a:r>
          </a:p>
          <a:p>
            <a:pPr marL="514350" indent="-514350">
              <a:buAutoNum type="arabicPeriod" startAt="3"/>
            </a:pPr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endParaRPr lang="en-US" sz="3200" dirty="0"/>
          </a:p>
          <a:p>
            <a:pPr marL="514350" indent="-514350"/>
            <a:r>
              <a:rPr lang="en-US" sz="3200" dirty="0"/>
              <a:t>	</a:t>
            </a:r>
            <a:r>
              <a:rPr lang="en-US" sz="3200" dirty="0" err="1"/>
              <a:t>menunjukan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endParaRPr lang="en-US" sz="3200" dirty="0"/>
          </a:p>
          <a:p>
            <a:r>
              <a:rPr lang="en-US" sz="3200" i="1" dirty="0">
                <a:solidFill>
                  <a:srgbClr val="0000FF"/>
                </a:solidFill>
              </a:rPr>
              <a:t>	  </a:t>
            </a:r>
            <a:r>
              <a:rPr lang="en-US" sz="3200" i="1" dirty="0" err="1">
                <a:solidFill>
                  <a:srgbClr val="0000FF"/>
                </a:solidFill>
              </a:rPr>
              <a:t>anak</a:t>
            </a:r>
            <a:r>
              <a:rPr lang="en-US" sz="3200" i="1" dirty="0">
                <a:solidFill>
                  <a:srgbClr val="0000FF"/>
                </a:solidFill>
              </a:rPr>
              <a:t>,  orang </a:t>
            </a:r>
            <a:r>
              <a:rPr lang="en-US" sz="3200" i="1" dirty="0" err="1">
                <a:solidFill>
                  <a:srgbClr val="0000FF"/>
                </a:solidFill>
              </a:rPr>
              <a:t>tua</a:t>
            </a:r>
            <a:r>
              <a:rPr lang="en-US" sz="3200" i="1" dirty="0">
                <a:solidFill>
                  <a:srgbClr val="0000FF"/>
                </a:solidFill>
              </a:rPr>
              <a:t>, </a:t>
            </a:r>
            <a:r>
              <a:rPr lang="en-US" sz="3200" i="1" dirty="0" err="1">
                <a:solidFill>
                  <a:srgbClr val="0000FF"/>
                </a:solidFill>
              </a:rPr>
              <a:t>mencintai</a:t>
            </a:r>
            <a:endParaRPr lang="en-US" sz="3200" i="1" dirty="0">
              <a:solidFill>
                <a:srgbClr val="0000FF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2DFD0DE-E444-483D-85FD-D2B4A753AF6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6DEB1D1-C490-4B98-9CEF-E12ACFA696B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2619" y="1303824"/>
            <a:ext cx="10689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Jika</a:t>
            </a:r>
            <a:r>
              <a:rPr lang="en-US" sz="3200" dirty="0"/>
              <a:t> Budi = x,  </a:t>
            </a:r>
            <a:r>
              <a:rPr lang="en-US" sz="3200" dirty="0" err="1"/>
              <a:t>Sita</a:t>
            </a:r>
            <a:r>
              <a:rPr lang="en-US" sz="3200" dirty="0"/>
              <a:t> = y,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logika</a:t>
            </a:r>
            <a:r>
              <a:rPr lang="en-US" sz="3200" dirty="0"/>
              <a:t> </a:t>
            </a:r>
            <a:r>
              <a:rPr lang="en-US" sz="3200" dirty="0" err="1"/>
              <a:t>relasional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ditulis</a:t>
            </a:r>
            <a:r>
              <a:rPr lang="en-US" sz="3200" dirty="0"/>
              <a:t> :</a:t>
            </a:r>
          </a:p>
          <a:p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x,y</a:t>
            </a:r>
            <a:r>
              <a:rPr lang="en-US" sz="3200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 </a:t>
            </a:r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y,x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  <a:p>
            <a:endParaRPr lang="en-US" sz="3200" dirty="0"/>
          </a:p>
          <a:p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x,y</a:t>
            </a:r>
            <a:r>
              <a:rPr lang="en-US" sz="3200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 </a:t>
            </a:r>
            <a:r>
              <a:rPr lang="en-US" sz="3200" dirty="0" err="1">
                <a:solidFill>
                  <a:srgbClr val="0000FF"/>
                </a:solidFill>
              </a:rPr>
              <a:t>Mencintai</a:t>
            </a:r>
            <a:r>
              <a:rPr lang="en-US" sz="3200" dirty="0">
                <a:solidFill>
                  <a:srgbClr val="0000FF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y,x</a:t>
            </a:r>
            <a:r>
              <a:rPr lang="en-US" sz="3200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 </a:t>
            </a:r>
            <a:r>
              <a:rPr lang="en-US" sz="3200" dirty="0" err="1">
                <a:solidFill>
                  <a:srgbClr val="0000FF"/>
                </a:solidFill>
                <a:sym typeface="Symbol"/>
              </a:rPr>
              <a:t>Bahagia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(x)</a:t>
            </a:r>
          </a:p>
          <a:p>
            <a:endParaRPr lang="en-US" sz="3200" dirty="0">
              <a:solidFill>
                <a:srgbClr val="0000FF"/>
              </a:solidFill>
              <a:sym typeface="Symbol"/>
            </a:endParaRPr>
          </a:p>
          <a:p>
            <a:r>
              <a:rPr lang="en-US" sz="3200" dirty="0" err="1">
                <a:sym typeface="Symbol"/>
              </a:rPr>
              <a:t>Dapat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diartikan</a:t>
            </a:r>
            <a:r>
              <a:rPr lang="en-US" sz="3200" dirty="0">
                <a:sym typeface="Symbol"/>
              </a:rPr>
              <a:t> : </a:t>
            </a:r>
            <a:r>
              <a:rPr lang="en-US" sz="3200" dirty="0" err="1">
                <a:sym typeface="Symbol"/>
              </a:rPr>
              <a:t>jika</a:t>
            </a:r>
            <a:r>
              <a:rPr lang="en-US" sz="3200" dirty="0">
                <a:sym typeface="Symbol"/>
              </a:rPr>
              <a:t> x </a:t>
            </a:r>
            <a:r>
              <a:rPr lang="en-US" sz="3200" dirty="0" err="1">
                <a:sym typeface="Symbol"/>
              </a:rPr>
              <a:t>mencintai</a:t>
            </a:r>
            <a:r>
              <a:rPr lang="en-US" sz="3200" dirty="0">
                <a:sym typeface="Symbol"/>
              </a:rPr>
              <a:t> y </a:t>
            </a:r>
            <a:r>
              <a:rPr lang="en-US" sz="3200" dirty="0" err="1">
                <a:sym typeface="Symbol"/>
              </a:rPr>
              <a:t>dan</a:t>
            </a:r>
            <a:r>
              <a:rPr lang="en-US" sz="3200" dirty="0">
                <a:sym typeface="Symbol"/>
              </a:rPr>
              <a:t> y </a:t>
            </a:r>
            <a:r>
              <a:rPr lang="en-US" sz="3200" dirty="0" err="1">
                <a:sym typeface="Symbol"/>
              </a:rPr>
              <a:t>mencintai</a:t>
            </a:r>
            <a:r>
              <a:rPr lang="en-US" sz="3200" dirty="0">
                <a:sym typeface="Symbol"/>
              </a:rPr>
              <a:t> x </a:t>
            </a:r>
            <a:r>
              <a:rPr lang="en-US" sz="3200" dirty="0" err="1">
                <a:sym typeface="Symbol"/>
              </a:rPr>
              <a:t>maka</a:t>
            </a:r>
            <a:r>
              <a:rPr lang="en-US" sz="3200" dirty="0">
                <a:sym typeface="Symbol"/>
              </a:rPr>
              <a:t> x </a:t>
            </a:r>
            <a:r>
              <a:rPr lang="en-US" sz="3200" dirty="0" err="1">
                <a:sym typeface="Symbol"/>
              </a:rPr>
              <a:t>bahagia</a:t>
            </a:r>
            <a:r>
              <a:rPr lang="en-US" sz="3200" dirty="0">
                <a:sym typeface="Symbol"/>
              </a:rPr>
              <a:t>.</a:t>
            </a:r>
          </a:p>
          <a:p>
            <a:endParaRPr lang="en-US" sz="3200" dirty="0">
              <a:sym typeface="Symbol"/>
            </a:endParaRPr>
          </a:p>
          <a:p>
            <a:r>
              <a:rPr lang="en-US" sz="3200" dirty="0" err="1">
                <a:sym typeface="Symbol"/>
              </a:rPr>
              <a:t>Sehingga</a:t>
            </a:r>
            <a:r>
              <a:rPr lang="en-US" sz="3200" dirty="0">
                <a:sym typeface="Symbol"/>
              </a:rPr>
              <a:t> x </a:t>
            </a:r>
            <a:r>
              <a:rPr lang="en-US" sz="3200" dirty="0" err="1">
                <a:sym typeface="Symbol"/>
              </a:rPr>
              <a:t>dapat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diganti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dengan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sebuah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konstanta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apa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saja</a:t>
            </a:r>
            <a:endParaRPr lang="en-US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07F1C4C-AAD8-40BC-A1D8-BA6E2319216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F2F70957-BD06-4D9C-8EFF-3A0EBB77D08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1085</Words>
  <Application>Microsoft Office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African</vt:lpstr>
      <vt:lpstr>Arial</vt:lpstr>
      <vt:lpstr>Arial Black</vt:lpstr>
      <vt:lpstr>Calibri</vt:lpstr>
      <vt:lpstr>Comic Sans MS</vt:lpstr>
      <vt:lpstr>Signika</vt:lpstr>
      <vt:lpstr>1_Custom Design</vt:lpstr>
      <vt:lpstr>Pertemuan ke_9 LOGIKA PREDIKAT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SOAL-SOAL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110</cp:revision>
  <dcterms:created xsi:type="dcterms:W3CDTF">2020-07-23T01:18:59Z</dcterms:created>
  <dcterms:modified xsi:type="dcterms:W3CDTF">2022-02-28T08:41:56Z</dcterms:modified>
</cp:coreProperties>
</file>