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25198"/>
    <a:srgbClr val="000099"/>
    <a:srgbClr val="1C1C1C"/>
    <a:srgbClr val="3366FF"/>
    <a:srgbClr val="000058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9" autoAdjust="0"/>
    <p:restoredTop sz="94671" autoAdjust="0"/>
  </p:normalViewPr>
  <p:slideViewPr>
    <p:cSldViewPr>
      <p:cViewPr varScale="1">
        <p:scale>
          <a:sx n="81" d="100"/>
          <a:sy n="81" d="100"/>
        </p:scale>
        <p:origin x="91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0EC20-E824-4A0A-A343-3A4D3C062AE4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7AA2A-34FD-4EC8-BA38-3F7A684C2B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0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961" y="4342957"/>
            <a:ext cx="5486079" cy="41153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883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613" y="4342957"/>
            <a:ext cx="5028774" cy="41153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18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F60F3-B3C2-4061-9879-835A231D3201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9411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50FADA-4A7F-4DF1-A622-0755C292B79A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2153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7F7EBB-C7ED-4FA1-882D-6A2D42993C4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151068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DFA31B4-9C3A-4706-A7A5-E775DF4779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359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09E2763-0C8B-453F-AA01-BA954DC794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722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EE76AB-DE3E-4ED5-83A8-A81B446E36F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79750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FEB027-3E5F-4AE9-99AB-E850911DB75B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6588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3E2051-63F3-4A5D-A4ED-EF6F1AB8B2B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03276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AB8B40-D70D-4CB2-9AAF-956155AD09F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3224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A9BA9-A574-45A4-A1E6-D536B51953BC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1453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B4F59D-A3DF-4459-8A7F-4709FE9CD9B2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7210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4E95BE-557E-46D5-B2C7-17176583986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4761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32221-D977-43E6-8E66-8BA9E018FFA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5995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CADEC4C-0DD0-4731-A42D-4062D3C74238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A91F55CE-E003-41A4-8755-7FAA4BEE05C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6013" y="4005263"/>
            <a:ext cx="7010400" cy="762000"/>
          </a:xfrm>
        </p:spPr>
        <p:txBody>
          <a:bodyPr/>
          <a:lstStyle/>
          <a:p>
            <a:pPr algn="ctr"/>
            <a:r>
              <a:rPr lang="en-US" altLang="en-US">
                <a:latin typeface="Comic Sans MS" pitchFamily="66" charset="0"/>
              </a:rPr>
              <a:t>ANALOG DAN DIGITAL</a:t>
            </a:r>
            <a:endParaRPr lang="en-US" alt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971550" y="3068638"/>
            <a:ext cx="7177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defRPr sz="5000">
                <a:solidFill>
                  <a:schemeClr val="tx2"/>
                </a:solidFill>
                <a:latin typeface="Garamond" pitchFamily="18" charset="0"/>
              </a:defRPr>
            </a:lvl1pPr>
            <a:lvl2pPr>
              <a:defRPr sz="5000">
                <a:solidFill>
                  <a:schemeClr val="tx2"/>
                </a:solidFill>
                <a:latin typeface="Garamond" pitchFamily="18" charset="0"/>
              </a:defRPr>
            </a:lvl2pPr>
            <a:lvl3pPr>
              <a:defRPr sz="5000">
                <a:solidFill>
                  <a:schemeClr val="tx2"/>
                </a:solidFill>
                <a:latin typeface="Garamond" pitchFamily="18" charset="0"/>
              </a:defRPr>
            </a:lvl3pPr>
            <a:lvl4pPr>
              <a:defRPr sz="5000">
                <a:solidFill>
                  <a:schemeClr val="tx2"/>
                </a:solidFill>
                <a:latin typeface="Garamond" pitchFamily="18" charset="0"/>
              </a:defRPr>
            </a:lvl4pPr>
            <a:lvl5pPr>
              <a:defRPr sz="5000">
                <a:solidFill>
                  <a:schemeClr val="tx2"/>
                </a:solidFill>
                <a:latin typeface="Garamond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Garamond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Garamond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Garamond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algn="ctr"/>
            <a:r>
              <a:rPr lang="en-US" altLang="en-US">
                <a:latin typeface="Comic Sans MS" pitchFamily="66" charset="0"/>
              </a:rPr>
              <a:t>Konsep dasar “</a:t>
            </a:r>
            <a:r>
              <a:rPr lang="en-US" altLang="en-US">
                <a:solidFill>
                  <a:schemeClr val="tx1"/>
                </a:solidFill>
                <a:latin typeface="Comic Sans MS" pitchFamily="66" charset="0"/>
              </a:rPr>
              <a:t>perbedaan</a:t>
            </a:r>
            <a:r>
              <a:rPr lang="en-US" altLang="en-US">
                <a:latin typeface="Comic Sans MS" pitchFamily="66" charset="0"/>
              </a:rPr>
              <a:t>”</a:t>
            </a:r>
            <a:endParaRPr lang="en-US" alt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258888" y="981075"/>
            <a:ext cx="58531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4400" b="1" i="1">
                <a:latin typeface="Comic Sans MS" pitchFamily="66" charset="0"/>
              </a:rPr>
              <a:t>PENDAHULUAN</a:t>
            </a:r>
          </a:p>
        </p:txBody>
      </p:sp>
    </p:spTree>
    <p:extLst>
      <p:ext uri="{BB962C8B-B14F-4D97-AF65-F5344CB8AC3E}">
        <p14:creationId xmlns:p14="http://schemas.microsoft.com/office/powerpoint/2010/main" val="1395686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10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B5AED-3731-4A25-8801-0B7161A647D8}" type="slidenum">
              <a:rPr lang="en-US" altLang="en-US"/>
              <a:pPr/>
              <a:t>10</a:t>
            </a:fld>
            <a:endParaRPr lang="en-US" altLang="en-US"/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839788" y="2286000"/>
          <a:ext cx="3656012" cy="30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Clip" r:id="rId3" imgW="4046538" imgH="3352800" progId="">
                  <p:embed/>
                </p:oleObj>
              </mc:Choice>
              <mc:Fallback>
                <p:oleObj name="Clip" r:id="rId3" imgW="4046538" imgH="33528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2286000"/>
                        <a:ext cx="3656012" cy="302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685800" y="711200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4000" i="1">
                <a:latin typeface="Comic Sans MS" pitchFamily="66" charset="0"/>
              </a:rPr>
              <a:t>“ </a:t>
            </a:r>
            <a:r>
              <a:rPr lang="en-US" altLang="en-US" sz="4000" b="1" i="1">
                <a:latin typeface="Comic Sans MS" pitchFamily="66" charset="0"/>
              </a:rPr>
              <a:t>0</a:t>
            </a:r>
            <a:r>
              <a:rPr lang="en-US" altLang="en-US" sz="4000" i="1">
                <a:latin typeface="Comic Sans MS" pitchFamily="66" charset="0"/>
              </a:rPr>
              <a:t> “   dan  “ 1 “</a:t>
            </a:r>
          </a:p>
        </p:txBody>
      </p:sp>
      <p:sp>
        <p:nvSpPr>
          <p:cNvPr id="43012" name="Freeform 4"/>
          <p:cNvSpPr>
            <a:spLocks/>
          </p:cNvSpPr>
          <p:nvPr/>
        </p:nvSpPr>
        <p:spPr bwMode="auto">
          <a:xfrm>
            <a:off x="5257800" y="3581400"/>
            <a:ext cx="3276600" cy="990600"/>
          </a:xfrm>
          <a:custGeom>
            <a:avLst/>
            <a:gdLst>
              <a:gd name="T0" fmla="*/ 0 w 1632"/>
              <a:gd name="T1" fmla="*/ 432 h 432"/>
              <a:gd name="T2" fmla="*/ 0 w 1632"/>
              <a:gd name="T3" fmla="*/ 0 h 432"/>
              <a:gd name="T4" fmla="*/ 336 w 1632"/>
              <a:gd name="T5" fmla="*/ 0 h 432"/>
              <a:gd name="T6" fmla="*/ 336 w 1632"/>
              <a:gd name="T7" fmla="*/ 432 h 432"/>
              <a:gd name="T8" fmla="*/ 672 w 1632"/>
              <a:gd name="T9" fmla="*/ 432 h 432"/>
              <a:gd name="T10" fmla="*/ 672 w 1632"/>
              <a:gd name="T11" fmla="*/ 0 h 432"/>
              <a:gd name="T12" fmla="*/ 1008 w 1632"/>
              <a:gd name="T13" fmla="*/ 0 h 432"/>
              <a:gd name="T14" fmla="*/ 1008 w 1632"/>
              <a:gd name="T15" fmla="*/ 432 h 432"/>
              <a:gd name="T16" fmla="*/ 1344 w 1632"/>
              <a:gd name="T17" fmla="*/ 432 h 432"/>
              <a:gd name="T18" fmla="*/ 1344 w 1632"/>
              <a:gd name="T19" fmla="*/ 0 h 432"/>
              <a:gd name="T20" fmla="*/ 1632 w 1632"/>
              <a:gd name="T21" fmla="*/ 0 h 432"/>
              <a:gd name="T22" fmla="*/ 1632 w 1632"/>
              <a:gd name="T23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32" h="432">
                <a:moveTo>
                  <a:pt x="0" y="432"/>
                </a:moveTo>
                <a:lnTo>
                  <a:pt x="0" y="0"/>
                </a:lnTo>
                <a:lnTo>
                  <a:pt x="336" y="0"/>
                </a:lnTo>
                <a:lnTo>
                  <a:pt x="336" y="432"/>
                </a:lnTo>
                <a:lnTo>
                  <a:pt x="672" y="432"/>
                </a:lnTo>
                <a:lnTo>
                  <a:pt x="672" y="0"/>
                </a:lnTo>
                <a:lnTo>
                  <a:pt x="1008" y="0"/>
                </a:lnTo>
                <a:lnTo>
                  <a:pt x="1008" y="432"/>
                </a:lnTo>
                <a:lnTo>
                  <a:pt x="1344" y="432"/>
                </a:lnTo>
                <a:lnTo>
                  <a:pt x="1344" y="0"/>
                </a:lnTo>
                <a:lnTo>
                  <a:pt x="1632" y="0"/>
                </a:lnTo>
                <a:lnTo>
                  <a:pt x="1632" y="432"/>
                </a:lnTo>
              </a:path>
            </a:pathLst>
          </a:custGeom>
          <a:noFill/>
          <a:ln w="25400" cap="flat" cmpd="sng">
            <a:solidFill>
              <a:srgbClr val="FFFF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5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5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9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  <p:bldP spid="430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017CA-8D57-4A3E-8105-0ADDF5F29E7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524000" y="2209800"/>
            <a:ext cx="5867400" cy="352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25000"/>
              </a:lnSpc>
              <a:spcBef>
                <a:spcPct val="50000"/>
              </a:spcBef>
            </a:pPr>
            <a:r>
              <a:rPr lang="en-US" altLang="en-US" sz="6000" i="1">
                <a:latin typeface="Comic Sans MS" pitchFamily="66" charset="0"/>
              </a:rPr>
              <a:t>MENGAPA HARUS DIGITAL ?</a:t>
            </a:r>
            <a:endParaRPr lang="en-US" altLang="en-US" sz="6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59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30D68-9C03-465C-AB2F-FF954CDDB8F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55638"/>
            <a:ext cx="7772400" cy="685800"/>
          </a:xfrm>
        </p:spPr>
        <p:txBody>
          <a:bodyPr/>
          <a:lstStyle/>
          <a:p>
            <a:r>
              <a:rPr lang="en-US" altLang="en-US" sz="2900">
                <a:latin typeface="Comic Sans MS" pitchFamily="66" charset="0"/>
              </a:rPr>
              <a:t>KEUNTUNGAN RANGKAIAN DIGITAL</a:t>
            </a:r>
            <a:endParaRPr lang="en-US" alt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38163" y="2103438"/>
            <a:ext cx="8148637" cy="922337"/>
          </a:xfrm>
        </p:spPr>
        <p:txBody>
          <a:bodyPr/>
          <a:lstStyle/>
          <a:p>
            <a:r>
              <a:rPr lang="en-US" altLang="en-US" sz="2200" b="1" i="1">
                <a:latin typeface="Comic Sans MS" pitchFamily="66" charset="0"/>
              </a:rPr>
              <a:t>PERANCANGAN SISTEM DIGITAL MUDAH DILAKUKAN</a:t>
            </a:r>
            <a:endParaRPr lang="en-US" altLang="en-US" sz="220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95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7CF51-3264-4CE3-8176-1034098E175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3413"/>
            <a:ext cx="8229600" cy="1139825"/>
          </a:xfrm>
        </p:spPr>
        <p:txBody>
          <a:bodyPr/>
          <a:lstStyle/>
          <a:p>
            <a:pPr algn="ctr"/>
            <a:r>
              <a:rPr lang="en-US" altLang="en-US" sz="3400">
                <a:solidFill>
                  <a:schemeClr val="tx1"/>
                </a:solidFill>
                <a:latin typeface="Comic Sans MS" pitchFamily="66" charset="0"/>
              </a:rPr>
              <a:t>PERANCANGAN SISTEM DIGITAL MUDAH DILAKUKAN</a:t>
            </a:r>
            <a:endParaRPr lang="en-US" altLang="en-US" sz="3400">
              <a:latin typeface="Comic Sans MS" pitchFamily="66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439988"/>
            <a:ext cx="8229600" cy="503237"/>
          </a:xfrm>
        </p:spPr>
        <p:txBody>
          <a:bodyPr/>
          <a:lstStyle/>
          <a:p>
            <a:r>
              <a:rPr lang="en-US" altLang="en-US" sz="2100" i="1">
                <a:latin typeface="Comic Sans MS" pitchFamily="66" charset="0"/>
              </a:rPr>
              <a:t>KOMPONEN TERDIRI DARI “SWITCH/KONTAK”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609600" y="35052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en-US" sz="2100" i="1">
                <a:latin typeface="Comic Sans MS" pitchFamily="66" charset="0"/>
              </a:rPr>
              <a:t>BESAR TEGANGAN DAN ARUS TIDAK DIPENTINGKAN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609600" y="4724400"/>
            <a:ext cx="7848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en-US" sz="2100" i="1">
                <a:latin typeface="Comic Sans MS" pitchFamily="66" charset="0"/>
              </a:rPr>
              <a:t>ADA TEGANGAN ATAU ARUS - TIDAK ADA TEGANGAN ATAU ARUS</a:t>
            </a:r>
          </a:p>
        </p:txBody>
      </p:sp>
    </p:spTree>
    <p:extLst>
      <p:ext uri="{BB962C8B-B14F-4D97-AF65-F5344CB8AC3E}">
        <p14:creationId xmlns:p14="http://schemas.microsoft.com/office/powerpoint/2010/main" val="385513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  <p:bldP spid="22532" grpId="0" build="p" autoUpdateAnimBg="0"/>
      <p:bldP spid="2253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1D764-143E-490B-BF08-AC1FFC864F7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55638"/>
            <a:ext cx="7772400" cy="685800"/>
          </a:xfrm>
        </p:spPr>
        <p:txBody>
          <a:bodyPr/>
          <a:lstStyle/>
          <a:p>
            <a:r>
              <a:rPr lang="en-US" altLang="en-US" sz="2900">
                <a:latin typeface="Comic Sans MS" pitchFamily="66" charset="0"/>
              </a:rPr>
              <a:t>KEUNTUNGAN RANGKAIAN DIGITAL</a:t>
            </a:r>
            <a:endParaRPr lang="en-US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8163" y="2103438"/>
            <a:ext cx="8148637" cy="671512"/>
          </a:xfrm>
        </p:spPr>
        <p:txBody>
          <a:bodyPr/>
          <a:lstStyle/>
          <a:p>
            <a:r>
              <a:rPr lang="en-US" altLang="en-US" sz="2000" i="1">
                <a:solidFill>
                  <a:srgbClr val="FF9999"/>
                </a:solidFill>
                <a:latin typeface="Comic Sans MS" pitchFamily="66" charset="0"/>
              </a:rPr>
              <a:t>PERANCANGAN SISTEM DIGITAL MUDAH DILAKUKAN</a:t>
            </a:r>
            <a:endParaRPr lang="en-US" altLang="en-US" sz="2000" i="1">
              <a:latin typeface="Comic Sans MS" pitchFamily="66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08013" y="3657600"/>
            <a:ext cx="7924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i="1">
                <a:latin typeface="Comic Sans MS" pitchFamily="66" charset="0"/>
              </a:rPr>
              <a:t>PENYIMPANAN INFORMASI RELATIF MUDAH</a:t>
            </a:r>
            <a:endParaRPr lang="en-US" altLang="en-US" sz="2200" i="1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19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BC7B-017F-49F1-8FDA-BADFB11BB0A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2150"/>
            <a:ext cx="8229600" cy="1139825"/>
          </a:xfrm>
        </p:spPr>
        <p:txBody>
          <a:bodyPr/>
          <a:lstStyle/>
          <a:p>
            <a:pPr algn="ctr"/>
            <a:r>
              <a:rPr lang="en-US" altLang="en-US" sz="3400">
                <a:solidFill>
                  <a:schemeClr val="tx1"/>
                </a:solidFill>
                <a:latin typeface="Comic Sans MS" pitchFamily="66" charset="0"/>
              </a:rPr>
              <a:t>PENYIMPANAN INFORMASI RELATIF MUDAH</a:t>
            </a:r>
            <a:endParaRPr lang="en-US" altLang="en-US" sz="3400">
              <a:latin typeface="Comic Sans MS" pitchFamily="66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9988"/>
            <a:ext cx="8229600" cy="310356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en-US" altLang="en-US" sz="2100" i="1">
                <a:latin typeface="Comic Sans MS" pitchFamily="66" charset="0"/>
              </a:rPr>
              <a:t>ADA BEBERAPA JENIS KOMPONEN YANG DAPAT MENYIMPAN INFORMASI DIGITAL SELAMA KITA KEHENDAKI.</a:t>
            </a: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en-US" altLang="en-US" sz="2100" i="1">
                <a:latin typeface="Comic Sans MS" pitchFamily="66" charset="0"/>
              </a:rPr>
              <a:t>PENGAMBILAN INFORMASI DAPAT DILAKUKAN KAPAN SAJA</a:t>
            </a:r>
          </a:p>
        </p:txBody>
      </p:sp>
    </p:spTree>
    <p:extLst>
      <p:ext uri="{BB962C8B-B14F-4D97-AF65-F5344CB8AC3E}">
        <p14:creationId xmlns:p14="http://schemas.microsoft.com/office/powerpoint/2010/main" val="251707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00791-D5D9-4FDE-99D6-45DBB6C8471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55638"/>
            <a:ext cx="7772400" cy="685800"/>
          </a:xfrm>
        </p:spPr>
        <p:txBody>
          <a:bodyPr/>
          <a:lstStyle/>
          <a:p>
            <a:r>
              <a:rPr lang="en-US" altLang="en-US" sz="2900">
                <a:latin typeface="Comic Sans MS" pitchFamily="66" charset="0"/>
              </a:rPr>
              <a:t>KEUNTUNGAN RANGKAIAN DIGITAL</a:t>
            </a:r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84213" y="2103438"/>
            <a:ext cx="8148637" cy="671512"/>
          </a:xfrm>
        </p:spPr>
        <p:txBody>
          <a:bodyPr/>
          <a:lstStyle/>
          <a:p>
            <a:r>
              <a:rPr lang="en-US" altLang="en-US" sz="2000" i="1">
                <a:solidFill>
                  <a:srgbClr val="FF9999"/>
                </a:solidFill>
                <a:latin typeface="Comic Sans MS" pitchFamily="66" charset="0"/>
              </a:rPr>
              <a:t>PERANCANGAN SISTEM DIGITAL MUDAH DILAKUKAN</a:t>
            </a:r>
            <a:endParaRPr lang="en-US" altLang="en-US" sz="2000" i="1">
              <a:latin typeface="Comic Sans MS" pitchFamily="66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684213" y="3048000"/>
            <a:ext cx="7696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i="1">
                <a:solidFill>
                  <a:srgbClr val="FF9999"/>
                </a:solidFill>
                <a:latin typeface="Comic Sans MS" pitchFamily="66" charset="0"/>
              </a:rPr>
              <a:t>PENYIMPANAN INFORMASI RELATIF MUDAH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685800" y="41910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i="1">
                <a:latin typeface="Comic Sans MS" pitchFamily="66" charset="0"/>
              </a:rPr>
              <a:t>KETEPATAN DAN KETELITIAN LEBIH TINGGI</a:t>
            </a:r>
            <a:endParaRPr lang="en-US" altLang="en-US" sz="2200" i="1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0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25BC-5539-4844-B7D9-E2C751C3043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2150"/>
            <a:ext cx="8229600" cy="1139825"/>
          </a:xfrm>
        </p:spPr>
        <p:txBody>
          <a:bodyPr/>
          <a:lstStyle/>
          <a:p>
            <a:pPr algn="ctr"/>
            <a:r>
              <a:rPr lang="en-US" altLang="en-US" sz="3400">
                <a:solidFill>
                  <a:schemeClr val="tx1"/>
                </a:solidFill>
                <a:latin typeface="Comic Sans MS" pitchFamily="66" charset="0"/>
              </a:rPr>
              <a:t>KETEPATAN DAN KETELITIAN LEBIH TINGGI</a:t>
            </a:r>
            <a:endParaRPr lang="en-US" altLang="en-US" sz="3400">
              <a:latin typeface="Comic Sans MS" pitchFamily="66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87575"/>
            <a:ext cx="8229600" cy="17621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z="2100" i="1">
                <a:latin typeface="Comic Sans MS" pitchFamily="66" charset="0"/>
              </a:rPr>
              <a:t>PADA SISTEM ANALOG, KETEPATAN DAN KETELITIAN DIDAPAT DENGAN PEMAKAIAN KOMPONEN YANG LEBIH PRESISI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68313" y="4343400"/>
            <a:ext cx="7924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en-US" sz="2100" i="1">
                <a:latin typeface="Comic Sans MS" pitchFamily="66" charset="0"/>
              </a:rPr>
              <a:t>PADA SISTEM DIGITAL, KETEPATAN DAN KETELITIAN DIDAPAT DENGAN MENAMBAHKAN KOMPONEN YANG SAMA</a:t>
            </a:r>
          </a:p>
        </p:txBody>
      </p:sp>
    </p:spTree>
    <p:extLst>
      <p:ext uri="{BB962C8B-B14F-4D97-AF65-F5344CB8AC3E}">
        <p14:creationId xmlns:p14="http://schemas.microsoft.com/office/powerpoint/2010/main" val="424050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  <p:bldP spid="2662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5D46E-F210-4C3C-B3C6-BA4A0AE67CB9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55638"/>
            <a:ext cx="7772400" cy="685800"/>
          </a:xfrm>
        </p:spPr>
        <p:txBody>
          <a:bodyPr/>
          <a:lstStyle/>
          <a:p>
            <a:r>
              <a:rPr lang="en-US" altLang="en-US" sz="2900">
                <a:latin typeface="Comic Sans MS" pitchFamily="66" charset="0"/>
              </a:rPr>
              <a:t>KEUNTUNGAN RANGKAIAN DIGITAL</a:t>
            </a:r>
            <a:endParaRPr lang="en-US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755650" y="2103438"/>
            <a:ext cx="8148638" cy="503237"/>
          </a:xfrm>
        </p:spPr>
        <p:txBody>
          <a:bodyPr/>
          <a:lstStyle/>
          <a:p>
            <a:r>
              <a:rPr lang="en-US" altLang="en-US" sz="2000" i="1">
                <a:solidFill>
                  <a:srgbClr val="FF9999"/>
                </a:solidFill>
                <a:latin typeface="Comic Sans MS" pitchFamily="66" charset="0"/>
              </a:rPr>
              <a:t>PERANCANGAN SISTEM DIGITAL MUDAH DILAKUKAN</a:t>
            </a:r>
            <a:endParaRPr lang="en-US" altLang="en-US" sz="2000" i="1">
              <a:latin typeface="Comic Sans MS" pitchFamily="66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762000" y="3124200"/>
            <a:ext cx="7696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i="1">
                <a:solidFill>
                  <a:srgbClr val="FF9999"/>
                </a:solidFill>
                <a:latin typeface="Comic Sans MS" pitchFamily="66" charset="0"/>
              </a:rPr>
              <a:t>PENYIMPANAN INFORMASI RELATIF MUDAH</a:t>
            </a:r>
            <a:endParaRPr lang="en-US" altLang="en-US" sz="2000" i="1">
              <a:latin typeface="Comic Sans MS" pitchFamily="66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762000" y="3733800"/>
            <a:ext cx="7696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i="1">
                <a:solidFill>
                  <a:srgbClr val="FF9999"/>
                </a:solidFill>
                <a:latin typeface="Comic Sans MS" pitchFamily="66" charset="0"/>
              </a:rPr>
              <a:t>KETEPATAN DAN KETELITIAN LEBIH TINGGI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798513" y="46482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i="1">
                <a:latin typeface="Comic Sans MS" pitchFamily="66" charset="0"/>
              </a:rPr>
              <a:t>KERJA RANGKAIAN DIGITAL DAPAT DIPROGRAM</a:t>
            </a:r>
            <a:endParaRPr lang="en-US" altLang="en-US" sz="2000" i="1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08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6E73F-FB99-4D9C-88B3-52B8AF9D17D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2150"/>
            <a:ext cx="8229600" cy="1139825"/>
          </a:xfrm>
        </p:spPr>
        <p:txBody>
          <a:bodyPr/>
          <a:lstStyle/>
          <a:p>
            <a:pPr algn="ctr"/>
            <a:r>
              <a:rPr lang="en-US" altLang="en-US" sz="3400">
                <a:solidFill>
                  <a:schemeClr val="tx1"/>
                </a:solidFill>
                <a:latin typeface="Comic Sans MS" pitchFamily="66" charset="0"/>
              </a:rPr>
              <a:t>KERJA RANGKAIAN DIGITAL DAPAT DIPROGRAM</a:t>
            </a:r>
            <a:endParaRPr lang="en-US" altLang="en-US" sz="3400">
              <a:latin typeface="Comic Sans MS" pitchFamily="66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774950"/>
            <a:ext cx="8229600" cy="243363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z="2100" i="1">
                <a:latin typeface="Comic Sans MS" pitchFamily="66" charset="0"/>
              </a:rPr>
              <a:t>KARENA KOMPONEN DIGITAL DAPAT MENYIMPAN INFORMASI DALAM JANGKA WAKTU LAMA, KERJA RANGKAIANNYA DAPAT PULA DISIMPAN DALAM BENTUK PROGRAM</a:t>
            </a:r>
          </a:p>
        </p:txBody>
      </p:sp>
    </p:spTree>
    <p:extLst>
      <p:ext uri="{BB962C8B-B14F-4D97-AF65-F5344CB8AC3E}">
        <p14:creationId xmlns:p14="http://schemas.microsoft.com/office/powerpoint/2010/main" val="62784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2432-DC21-4EA6-9F2D-39A94A0C5FC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1850" y="692150"/>
            <a:ext cx="3308350" cy="760413"/>
          </a:xfrm>
        </p:spPr>
        <p:txBody>
          <a:bodyPr/>
          <a:lstStyle/>
          <a:p>
            <a:r>
              <a:rPr lang="en-US" altLang="en-US">
                <a:latin typeface="Comic Sans MS" pitchFamily="66" charset="0"/>
              </a:rPr>
              <a:t>ANALOG</a:t>
            </a: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56188" y="2271713"/>
            <a:ext cx="2743200" cy="3606800"/>
          </a:xfrm>
        </p:spPr>
        <p:txBody>
          <a:bodyPr/>
          <a:lstStyle/>
          <a:p>
            <a:r>
              <a:rPr lang="en-US" altLang="en-US" sz="2600" i="1">
                <a:latin typeface="Comic Sans MS" pitchFamily="66" charset="0"/>
              </a:rPr>
              <a:t>Tegangan </a:t>
            </a:r>
          </a:p>
          <a:p>
            <a:r>
              <a:rPr lang="en-US" altLang="en-US" sz="2600" i="1">
                <a:latin typeface="Comic Sans MS" pitchFamily="66" charset="0"/>
              </a:rPr>
              <a:t>Berat</a:t>
            </a:r>
          </a:p>
          <a:p>
            <a:r>
              <a:rPr lang="en-US" altLang="en-US" sz="2600" i="1">
                <a:latin typeface="Comic Sans MS" pitchFamily="66" charset="0"/>
              </a:rPr>
              <a:t>Suhu</a:t>
            </a:r>
          </a:p>
          <a:p>
            <a:r>
              <a:rPr lang="en-US" altLang="en-US" sz="2600" i="1">
                <a:latin typeface="Comic Sans MS" pitchFamily="66" charset="0"/>
              </a:rPr>
              <a:t>Panjang</a:t>
            </a:r>
          </a:p>
          <a:p>
            <a:r>
              <a:rPr lang="en-US" altLang="en-US" sz="2600" i="1">
                <a:latin typeface="Comic Sans MS" pitchFamily="66" charset="0"/>
              </a:rPr>
              <a:t>Kecepatan</a:t>
            </a:r>
          </a:p>
          <a:p>
            <a:r>
              <a:rPr lang="en-US" altLang="en-US" sz="2600" i="1">
                <a:latin typeface="Comic Sans MS" pitchFamily="66" charset="0"/>
              </a:rPr>
              <a:t>dlsb</a:t>
            </a:r>
          </a:p>
        </p:txBody>
      </p:sp>
      <p:graphicFrame>
        <p:nvGraphicFramePr>
          <p:cNvPr id="5124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1344613" y="1684338"/>
          <a:ext cx="2025650" cy="427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lip" r:id="rId4" imgW="1847745" imgH="3981520" progId="">
                  <p:embed/>
                </p:oleObj>
              </mc:Choice>
              <mc:Fallback>
                <p:oleObj name="Clip" r:id="rId4" imgW="1847745" imgH="398152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50000" contrast="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1684338"/>
                        <a:ext cx="2025650" cy="42783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68038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EFAFA-CBAE-46C9-8933-843C6243560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92150"/>
            <a:ext cx="7772400" cy="685800"/>
          </a:xfrm>
        </p:spPr>
        <p:txBody>
          <a:bodyPr/>
          <a:lstStyle/>
          <a:p>
            <a:r>
              <a:rPr lang="en-US" altLang="en-US" sz="2900">
                <a:latin typeface="Comic Sans MS" pitchFamily="66" charset="0"/>
              </a:rPr>
              <a:t>KEUNTUNGAN RANGKAIAN DIGITAL</a:t>
            </a:r>
            <a:endParaRPr lang="en-US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744538" y="2103438"/>
            <a:ext cx="8148637" cy="419100"/>
          </a:xfrm>
        </p:spPr>
        <p:txBody>
          <a:bodyPr/>
          <a:lstStyle/>
          <a:p>
            <a:r>
              <a:rPr lang="en-US" altLang="en-US" sz="2000" i="1">
                <a:solidFill>
                  <a:srgbClr val="FF9999"/>
                </a:solidFill>
                <a:latin typeface="Comic Sans MS" pitchFamily="66" charset="0"/>
              </a:rPr>
              <a:t>PERANCANGAN SISTEM DIGITAL MUDAH DILAKUKAN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762000" y="3048000"/>
            <a:ext cx="7696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i="1">
                <a:solidFill>
                  <a:srgbClr val="FF9999"/>
                </a:solidFill>
                <a:latin typeface="Comic Sans MS" pitchFamily="66" charset="0"/>
              </a:rPr>
              <a:t>PENYIMPANAN INFORMASI RELATIF MUDAH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762000" y="35814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i="1">
                <a:solidFill>
                  <a:srgbClr val="FF9999"/>
                </a:solidFill>
                <a:latin typeface="Comic Sans MS" pitchFamily="66" charset="0"/>
              </a:rPr>
              <a:t>KETEPATAN DAN KETELITIAN LEBIH TINGGI</a:t>
            </a:r>
            <a:endParaRPr lang="en-US" altLang="en-US" sz="2000" i="1">
              <a:latin typeface="Comic Sans MS" pitchFamily="66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762000" y="4114800"/>
            <a:ext cx="7696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i="1">
                <a:solidFill>
                  <a:srgbClr val="FF9999"/>
                </a:solidFill>
                <a:latin typeface="Comic Sans MS" pitchFamily="66" charset="0"/>
              </a:rPr>
              <a:t>KERJA RANGKAIAN DIGITAL DAPAT DIPROGRAM</a:t>
            </a:r>
            <a:endParaRPr lang="en-US" altLang="en-US" sz="2000" i="1">
              <a:latin typeface="Comic Sans MS" pitchFamily="66" charset="0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762000" y="4876800"/>
            <a:ext cx="6705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35000"/>
              </a:lnSpc>
            </a:pPr>
            <a:r>
              <a:rPr lang="en-US" altLang="en-US" sz="2200" b="1" i="1">
                <a:latin typeface="Comic Sans MS" pitchFamily="66" charset="0"/>
              </a:rPr>
              <a:t>RANGKAIAN DIGITAL LEBIH TAHAN TERHADAP DERAU</a:t>
            </a:r>
            <a:endParaRPr lang="en-US" altLang="en-US" sz="2200" i="1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04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7CD61-3A8E-4296-9862-342073487E3A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2150"/>
            <a:ext cx="8229600" cy="1139825"/>
          </a:xfrm>
        </p:spPr>
        <p:txBody>
          <a:bodyPr/>
          <a:lstStyle/>
          <a:p>
            <a:pPr algn="ctr"/>
            <a:r>
              <a:rPr lang="en-US" altLang="en-US" sz="3400">
                <a:solidFill>
                  <a:schemeClr val="tx1"/>
                </a:solidFill>
                <a:latin typeface="Comic Sans MS" pitchFamily="66" charset="0"/>
              </a:rPr>
              <a:t>RANGKAIAN DIGITAL LEBIH TAHAN TERHADAP DERAU</a:t>
            </a:r>
            <a:endParaRPr lang="en-US" altLang="en-US" sz="3400">
              <a:latin typeface="Comic Sans MS" pitchFamily="66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9988"/>
            <a:ext cx="8229600" cy="301942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en-US" sz="2100" i="1">
                <a:latin typeface="Comic Sans MS" pitchFamily="66" charset="0"/>
              </a:rPr>
              <a:t>KARENA ADA TIDAKNYA TEGANGAN ATAU ARUS LEBIH PENTING DARIPADA BESAR TEGANGAN/ARUS, MAKA RANGKAIAN DIGITAL LEBIH TAHAN TERHADAP PERUBAHAN TEGANGAN/ARUS</a:t>
            </a:r>
          </a:p>
        </p:txBody>
      </p:sp>
    </p:spTree>
    <p:extLst>
      <p:ext uri="{BB962C8B-B14F-4D97-AF65-F5344CB8AC3E}">
        <p14:creationId xmlns:p14="http://schemas.microsoft.com/office/powerpoint/2010/main" val="299002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69690-EBAF-43D8-920B-587E56E59168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92150"/>
            <a:ext cx="7772400" cy="609600"/>
          </a:xfrm>
        </p:spPr>
        <p:txBody>
          <a:bodyPr/>
          <a:lstStyle/>
          <a:p>
            <a:r>
              <a:rPr lang="en-US" altLang="en-US" sz="2900">
                <a:latin typeface="Comic Sans MS" pitchFamily="66" charset="0"/>
              </a:rPr>
              <a:t>KEUNTUNGAN RANGKAIAN DIGITAL</a:t>
            </a:r>
            <a:endParaRPr lang="en-US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838200" y="2514600"/>
            <a:ext cx="7696200" cy="457200"/>
          </a:xfrm>
        </p:spPr>
        <p:txBody>
          <a:bodyPr/>
          <a:lstStyle/>
          <a:p>
            <a:r>
              <a:rPr lang="en-US" altLang="en-US" sz="2000" i="1">
                <a:solidFill>
                  <a:srgbClr val="FF9999"/>
                </a:solidFill>
                <a:latin typeface="Comic Sans MS" pitchFamily="66" charset="0"/>
              </a:rPr>
              <a:t>PERANCANGAN SISTEM DIGITAL MUDAH DILAKUKAN</a:t>
            </a:r>
            <a:endParaRPr lang="en-US" altLang="en-US" sz="2000" i="1">
              <a:latin typeface="Comic Sans MS" pitchFamily="66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838200" y="31242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i="1">
                <a:solidFill>
                  <a:srgbClr val="FF9999"/>
                </a:solidFill>
                <a:latin typeface="Comic Sans MS" pitchFamily="66" charset="0"/>
              </a:rPr>
              <a:t>PENYIMPANAN INFORMASI RELATIF MUDAH</a:t>
            </a:r>
            <a:endParaRPr lang="en-US" altLang="en-US" sz="2000" i="1">
              <a:latin typeface="Comic Sans MS" pitchFamily="66" charset="0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838200" y="37338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i="1">
                <a:solidFill>
                  <a:srgbClr val="FF9999"/>
                </a:solidFill>
                <a:latin typeface="Comic Sans MS" pitchFamily="66" charset="0"/>
              </a:rPr>
              <a:t>KETEPATAN DAN KETELITIAN LEBIH TINGGI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838200" y="42672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i="1">
                <a:solidFill>
                  <a:srgbClr val="FF9999"/>
                </a:solidFill>
                <a:latin typeface="Comic Sans MS" pitchFamily="66" charset="0"/>
              </a:rPr>
              <a:t>KERJA RANGKAIAN DIGITAL DAPAT DIPROGRAM</a:t>
            </a:r>
            <a:endParaRPr lang="en-US" altLang="en-US" sz="2000" i="1">
              <a:latin typeface="Comic Sans MS" pitchFamily="66" charset="0"/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838200" y="4876800"/>
            <a:ext cx="7696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i="1">
                <a:solidFill>
                  <a:srgbClr val="FF9999"/>
                </a:solidFill>
                <a:latin typeface="Comic Sans MS" pitchFamily="66" charset="0"/>
              </a:rPr>
              <a:t>RANGKAIAN DIGITAL LEBIH TAHAN TERHADAP DERAU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838200" y="5562600"/>
            <a:ext cx="7696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i="1">
                <a:latin typeface="Comic Sans MS" pitchFamily="66" charset="0"/>
              </a:rPr>
              <a:t>DIMENSI KOMPONEN DIGITAL MAKIN KECIL</a:t>
            </a:r>
          </a:p>
        </p:txBody>
      </p:sp>
    </p:spTree>
    <p:extLst>
      <p:ext uri="{BB962C8B-B14F-4D97-AF65-F5344CB8AC3E}">
        <p14:creationId xmlns:p14="http://schemas.microsoft.com/office/powerpoint/2010/main" val="202085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96CA7-7A03-4CDE-8A18-31FC03388B7B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3413"/>
            <a:ext cx="8229600" cy="1139825"/>
          </a:xfrm>
        </p:spPr>
        <p:txBody>
          <a:bodyPr/>
          <a:lstStyle/>
          <a:p>
            <a:pPr algn="ctr"/>
            <a:r>
              <a:rPr lang="en-US" altLang="en-US" sz="3400">
                <a:solidFill>
                  <a:schemeClr val="tx1"/>
                </a:solidFill>
                <a:latin typeface="Comic Sans MS" pitchFamily="66" charset="0"/>
              </a:rPr>
              <a:t>DIMENSI KOMPONEN DIGITAL MAKIN KECIL</a:t>
            </a:r>
            <a:endParaRPr lang="en-US" altLang="en-US" sz="3400">
              <a:latin typeface="Comic Sans MS" pitchFamily="66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2355850"/>
            <a:ext cx="7826375" cy="30194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100" i="1">
                <a:latin typeface="Comic Sans MS" pitchFamily="66" charset="0"/>
              </a:rPr>
              <a:t>BERKAT KEMAJUAN TEKNOLOGI PEMBUATAN KOMPONEN ELEKTRONIKA, MAKIN BANYAK KOMPONEN DIGITAL YANG DIKEMAS DALAM BENTUK RANGKAIAN TERINTEGRASI (IC DIGITAL)</a:t>
            </a:r>
          </a:p>
        </p:txBody>
      </p:sp>
    </p:spTree>
    <p:extLst>
      <p:ext uri="{BB962C8B-B14F-4D97-AF65-F5344CB8AC3E}">
        <p14:creationId xmlns:p14="http://schemas.microsoft.com/office/powerpoint/2010/main" val="202858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B5531-6C09-4CC8-A27F-7D4CA33C60DA}" type="slidenum">
              <a:rPr lang="en-US" altLang="en-US"/>
              <a:pPr/>
              <a:t>24</a:t>
            </a:fld>
            <a:endParaRPr lang="en-US" altLang="en-US"/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2590800" y="457200"/>
          <a:ext cx="3848100" cy="547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Clip" r:id="rId3" imgW="3838559" imgH="5467235" progId="">
                  <p:embed/>
                </p:oleObj>
              </mc:Choice>
              <mc:Fallback>
                <p:oleObj name="Clip" r:id="rId3" imgW="3838559" imgH="5467235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7200"/>
                        <a:ext cx="3848100" cy="547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971800"/>
            <a:ext cx="7772400" cy="1981200"/>
          </a:xfrm>
        </p:spPr>
        <p:txBody>
          <a:bodyPr/>
          <a:lstStyle/>
          <a:p>
            <a:pPr algn="ctr"/>
            <a:r>
              <a:rPr lang="en-US" altLang="en-US">
                <a:latin typeface="Comic Sans MS" pitchFamily="66" charset="0"/>
              </a:rPr>
              <a:t>ADAKAH KELEMAHAN RANGKAIAN DIGITAL ?</a:t>
            </a:r>
          </a:p>
        </p:txBody>
      </p:sp>
    </p:spTree>
    <p:extLst>
      <p:ext uri="{BB962C8B-B14F-4D97-AF65-F5344CB8AC3E}">
        <p14:creationId xmlns:p14="http://schemas.microsoft.com/office/powerpoint/2010/main" val="31821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DC7C0-CB1D-484A-9854-12C484D9A84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92150"/>
            <a:ext cx="7772400" cy="685800"/>
          </a:xfrm>
        </p:spPr>
        <p:txBody>
          <a:bodyPr/>
          <a:lstStyle/>
          <a:p>
            <a:r>
              <a:rPr lang="en-US" altLang="en-US" sz="2900">
                <a:latin typeface="Comic Sans MS" pitchFamily="66" charset="0"/>
              </a:rPr>
              <a:t>KELEMAHAN RANGKAIAN DIGITAL</a:t>
            </a:r>
            <a:endParaRPr lang="en-US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2286000"/>
            <a:ext cx="8305800" cy="7620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z="2000" i="1">
                <a:latin typeface="Comic Sans MS" pitchFamily="66" charset="0"/>
              </a:rPr>
              <a:t>BESARAN ALAM UMUMNYA MERUPAKAN BESARAN ANALOG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457200" y="3048000"/>
            <a:ext cx="8458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en-US" sz="2000" i="1">
                <a:latin typeface="Comic Sans MS" pitchFamily="66" charset="0"/>
              </a:rPr>
              <a:t>MANUSIA (TANPA SADAR) MELAKUKAN PENDEKATAN DISKRIT TERHADAP NILAI-NILAI ANALOG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457200" y="4114800"/>
            <a:ext cx="8305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en-US" sz="2000" i="1">
                <a:latin typeface="Comic Sans MS" pitchFamily="66" charset="0"/>
              </a:rPr>
              <a:t>TERUTAMA PADA TAHAP AWAL DAN TAHAP AKHIR DARI RANGKAIAN DIGITAL, DI MANA BESARAN-BESARAN ANALOG HARUS DIUBAH MENJADI BESARAN DIGITAL PADA TAHAP AWAL, DAN SEBALIKNYA PADA TAHAP AKHIR</a:t>
            </a:r>
          </a:p>
        </p:txBody>
      </p:sp>
    </p:spTree>
    <p:extLst>
      <p:ext uri="{BB962C8B-B14F-4D97-AF65-F5344CB8AC3E}">
        <p14:creationId xmlns:p14="http://schemas.microsoft.com/office/powerpoint/2010/main" val="370558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  <p:bldP spid="35845" grpId="0" autoUpdateAnimBg="0"/>
      <p:bldP spid="3584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7B0DE-C711-42DE-A475-13B95651E952}" type="slidenum">
              <a:rPr lang="en-US" altLang="en-US"/>
              <a:pPr/>
              <a:t>26</a:t>
            </a:fld>
            <a:endParaRPr lang="en-US" altLang="en-US"/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457200" y="685800"/>
          <a:ext cx="83820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Document" r:id="rId3" imgW="5476830" imgH="5019685" progId="Word.Document.8">
                  <p:embed/>
                </p:oleObj>
              </mc:Choice>
              <mc:Fallback>
                <p:oleObj name="Document" r:id="rId3" imgW="5476830" imgH="5019685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85800"/>
                        <a:ext cx="838200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7196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52CCE-F28D-4FF6-B67A-609454D63AAA}" type="slidenum">
              <a:rPr lang="en-US" altLang="en-US"/>
              <a:pPr/>
              <a:t>27</a:t>
            </a:fld>
            <a:endParaRPr lang="en-US" altLang="en-US"/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1066800" y="796925"/>
          <a:ext cx="7239000" cy="558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Document" r:id="rId3" imgW="5476830" imgH="6734303" progId="Word.Document.8">
                  <p:embed/>
                </p:oleObj>
              </mc:Choice>
              <mc:Fallback>
                <p:oleObj name="Document" r:id="rId3" imgW="5476830" imgH="6734303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796925"/>
                        <a:ext cx="7239000" cy="558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6987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D5B39-A478-40AF-98BD-6DADECB9CC87}" type="slidenum">
              <a:rPr lang="en-US" altLang="en-US"/>
              <a:pPr/>
              <a:t>28</a:t>
            </a:fld>
            <a:endParaRPr lang="en-US" altLang="en-US"/>
          </a:p>
        </p:txBody>
      </p:sp>
      <p:graphicFrame>
        <p:nvGraphicFramePr>
          <p:cNvPr id="48131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763713" y="622300"/>
          <a:ext cx="5329237" cy="597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Document" r:id="rId3" imgW="5953006" imgH="8715345" progId="Word.Document.8">
                  <p:embed/>
                </p:oleObj>
              </mc:Choice>
              <mc:Fallback>
                <p:oleObj name="Document" r:id="rId3" imgW="5953006" imgH="8715345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622300"/>
                        <a:ext cx="5329237" cy="597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822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6FEB-4EDB-4289-948A-A53E2D07105E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2150"/>
            <a:ext cx="8229600" cy="1139825"/>
          </a:xfrm>
        </p:spPr>
        <p:txBody>
          <a:bodyPr/>
          <a:lstStyle/>
          <a:p>
            <a:pPr algn="ctr"/>
            <a:r>
              <a:rPr lang="en-US" altLang="en-US" sz="2900">
                <a:latin typeface="Comic Sans MS" pitchFamily="66" charset="0"/>
              </a:rPr>
              <a:t>5 TAHAP PEMROSESAN DALAM SUATU SISTEM DIGITAL</a:t>
            </a:r>
            <a:endParaRPr lang="en-US" altLang="en-US">
              <a:latin typeface="Comic Sans MS" pitchFamily="66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16764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ct val="40000"/>
              </a:spcAft>
            </a:pPr>
            <a:r>
              <a:rPr lang="en-US" altLang="en-US" sz="1900" i="1">
                <a:latin typeface="Comic Sans MS" pitchFamily="66" charset="0"/>
              </a:rPr>
              <a:t>BESARAN </a:t>
            </a:r>
            <a:r>
              <a:rPr lang="en-US" altLang="en-US" sz="1900" b="1" i="1">
                <a:latin typeface="Comic Sans MS" pitchFamily="66" charset="0"/>
              </a:rPr>
              <a:t>ANALOG NON ELEKTRIK</a:t>
            </a:r>
            <a:r>
              <a:rPr lang="en-US" altLang="en-US" sz="1900" i="1">
                <a:latin typeface="Comic Sans MS" pitchFamily="66" charset="0"/>
              </a:rPr>
              <a:t> DIUBAH MENJADI BESARAN </a:t>
            </a:r>
            <a:r>
              <a:rPr lang="en-US" altLang="en-US" sz="1900" b="1" i="1">
                <a:latin typeface="Comic Sans MS" pitchFamily="66" charset="0"/>
              </a:rPr>
              <a:t>ANALOG ELEKTRIK</a:t>
            </a:r>
            <a:endParaRPr lang="en-US" altLang="en-US" sz="1900" i="1">
              <a:latin typeface="Comic Sans MS" pitchFamily="66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40000"/>
              </a:spcAft>
            </a:pPr>
            <a:r>
              <a:rPr lang="en-US" altLang="en-US" sz="1900" i="1">
                <a:latin typeface="Comic Sans MS" pitchFamily="66" charset="0"/>
              </a:rPr>
              <a:t>BESARAN </a:t>
            </a:r>
            <a:r>
              <a:rPr lang="en-US" altLang="en-US" sz="1900" b="1" i="1">
                <a:latin typeface="Comic Sans MS" pitchFamily="66" charset="0"/>
              </a:rPr>
              <a:t>ANALOG ELEKTRIK</a:t>
            </a:r>
            <a:r>
              <a:rPr lang="en-US" altLang="en-US" sz="1900" i="1">
                <a:latin typeface="Comic Sans MS" pitchFamily="66" charset="0"/>
              </a:rPr>
              <a:t> DIUBAH MENJADI BESARAN </a:t>
            </a:r>
            <a:r>
              <a:rPr lang="en-US" altLang="en-US" sz="1900" b="1" i="1">
                <a:latin typeface="Comic Sans MS" pitchFamily="66" charset="0"/>
              </a:rPr>
              <a:t>DIGITAL</a:t>
            </a:r>
            <a:endParaRPr lang="en-US" altLang="en-US" sz="1900" i="1">
              <a:latin typeface="Comic Sans MS" pitchFamily="66" charset="0"/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838200" y="37338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40000"/>
              </a:spcAft>
            </a:pPr>
            <a:r>
              <a:rPr lang="en-US" altLang="en-US" sz="2100" b="1" i="1">
                <a:latin typeface="Comic Sans MS" pitchFamily="66" charset="0"/>
              </a:rPr>
              <a:t>TAHAP PEMROSESAN SECARA DIGITAL</a:t>
            </a:r>
            <a:endParaRPr lang="en-US" altLang="en-US" sz="1900" i="1">
              <a:latin typeface="Comic Sans MS" pitchFamily="66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838200" y="4419600"/>
            <a:ext cx="77724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40000"/>
              </a:spcAft>
            </a:pPr>
            <a:r>
              <a:rPr lang="en-US" altLang="en-US" sz="1900" i="1">
                <a:latin typeface="Comic Sans MS" pitchFamily="66" charset="0"/>
              </a:rPr>
              <a:t>BESARAN </a:t>
            </a:r>
            <a:r>
              <a:rPr lang="en-US" altLang="en-US" sz="1900" b="1" i="1">
                <a:latin typeface="Comic Sans MS" pitchFamily="66" charset="0"/>
              </a:rPr>
              <a:t>DIGITAL</a:t>
            </a:r>
            <a:r>
              <a:rPr lang="en-US" altLang="en-US" sz="1900" i="1">
                <a:latin typeface="Comic Sans MS" pitchFamily="66" charset="0"/>
              </a:rPr>
              <a:t> DIUBAH KEMBALI MEJADI BESARAN </a:t>
            </a:r>
            <a:r>
              <a:rPr lang="en-US" altLang="en-US" sz="1900" b="1" i="1">
                <a:latin typeface="Comic Sans MS" pitchFamily="66" charset="0"/>
              </a:rPr>
              <a:t>ANALOG ELEKTRIK</a:t>
            </a:r>
            <a:r>
              <a:rPr lang="en-US" altLang="en-US" sz="1900" i="1">
                <a:latin typeface="Comic Sans MS" pitchFamily="66" charset="0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40000"/>
              </a:spcAft>
            </a:pPr>
            <a:r>
              <a:rPr lang="en-US" altLang="en-US" sz="1900" i="1">
                <a:latin typeface="Comic Sans MS" pitchFamily="66" charset="0"/>
              </a:rPr>
              <a:t>BESARAN </a:t>
            </a:r>
            <a:r>
              <a:rPr lang="en-US" altLang="en-US" sz="1900" b="1" i="1">
                <a:latin typeface="Comic Sans MS" pitchFamily="66" charset="0"/>
              </a:rPr>
              <a:t>ANALOG ELEKTRIK</a:t>
            </a:r>
            <a:r>
              <a:rPr lang="en-US" altLang="en-US" sz="1900" i="1">
                <a:latin typeface="Comic Sans MS" pitchFamily="66" charset="0"/>
              </a:rPr>
              <a:t> DIUBAH KEMBALI MENJADI BESARAN </a:t>
            </a:r>
            <a:r>
              <a:rPr lang="en-US" altLang="en-US" sz="1900" b="1" i="1">
                <a:latin typeface="Comic Sans MS" pitchFamily="66" charset="0"/>
              </a:rPr>
              <a:t>ANALOG NON ELEKTRIK</a:t>
            </a:r>
            <a:endParaRPr lang="en-US" altLang="en-US" sz="1900" i="1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74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bldLvl="5" autoUpdateAnimBg="0"/>
      <p:bldP spid="36868" grpId="0" autoUpdateAnimBg="0"/>
      <p:bldP spid="36869" grpId="0" build="p" bldLvl="5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85B45-91B7-43E4-8EB6-2DD33FA9581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44613" y="692150"/>
            <a:ext cx="5002212" cy="911225"/>
          </a:xfrm>
        </p:spPr>
        <p:txBody>
          <a:bodyPr/>
          <a:lstStyle/>
          <a:p>
            <a:r>
              <a:rPr lang="en-US" altLang="en-US">
                <a:latin typeface="Comic Sans MS" pitchFamily="66" charset="0"/>
              </a:rPr>
              <a:t>DIGITAL</a:t>
            </a:r>
            <a:endParaRPr lang="en-US" altLang="en-US"/>
          </a:p>
        </p:txBody>
      </p:sp>
      <p:graphicFrame>
        <p:nvGraphicFramePr>
          <p:cNvPr id="6147" name="Object 3"/>
          <p:cNvGraphicFramePr>
            <a:graphicFrameLocks noGrp="1" noChangeAspect="1"/>
          </p:cNvGraphicFramePr>
          <p:nvPr>
            <p:ph type="clipArt" sz="half" idx="1"/>
          </p:nvPr>
        </p:nvGraphicFramePr>
        <p:xfrm>
          <a:off x="2070100" y="2590800"/>
          <a:ext cx="808038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Clip" r:id="rId3" imgW="1285998" imgH="3924294" progId="">
                  <p:embed/>
                </p:oleObj>
              </mc:Choice>
              <mc:Fallback>
                <p:oleObj name="Clip" r:id="rId3" imgW="1285998" imgH="3924294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2590800"/>
                        <a:ext cx="808038" cy="2549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30700" y="2187575"/>
            <a:ext cx="2984500" cy="3440113"/>
          </a:xfrm>
        </p:spPr>
        <p:txBody>
          <a:bodyPr/>
          <a:lstStyle/>
          <a:p>
            <a:r>
              <a:rPr lang="en-US" altLang="en-US" sz="2600" i="1">
                <a:latin typeface="Comic Sans MS" pitchFamily="66" charset="0"/>
              </a:rPr>
              <a:t>Pulsa</a:t>
            </a:r>
          </a:p>
          <a:p>
            <a:r>
              <a:rPr lang="en-US" altLang="en-US" sz="2600" i="1">
                <a:latin typeface="Comic Sans MS" pitchFamily="66" charset="0"/>
              </a:rPr>
              <a:t>“0” dan “1”</a:t>
            </a:r>
          </a:p>
          <a:p>
            <a:r>
              <a:rPr lang="en-US" altLang="en-US" sz="2600" i="1">
                <a:latin typeface="Comic Sans MS" pitchFamily="66" charset="0"/>
              </a:rPr>
              <a:t>Digit</a:t>
            </a:r>
          </a:p>
          <a:p>
            <a:r>
              <a:rPr lang="en-US" altLang="en-US" sz="2600" i="1">
                <a:latin typeface="Comic Sans MS" pitchFamily="66" charset="0"/>
              </a:rPr>
              <a:t>Biner</a:t>
            </a:r>
          </a:p>
          <a:p>
            <a:r>
              <a:rPr lang="en-US" altLang="en-US" sz="2600" i="1">
                <a:latin typeface="Comic Sans MS" pitchFamily="66" charset="0"/>
              </a:rPr>
              <a:t>Bit</a:t>
            </a:r>
          </a:p>
          <a:p>
            <a:r>
              <a:rPr lang="en-US" altLang="en-US" sz="2600" i="1">
                <a:latin typeface="Comic Sans MS" pitchFamily="66" charset="0"/>
              </a:rPr>
              <a:t>Numerik</a:t>
            </a:r>
          </a:p>
        </p:txBody>
      </p:sp>
    </p:spTree>
    <p:extLst>
      <p:ext uri="{BB962C8B-B14F-4D97-AF65-F5344CB8AC3E}">
        <p14:creationId xmlns:p14="http://schemas.microsoft.com/office/powerpoint/2010/main" val="1984404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3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8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71F78-64BF-447D-A2FD-257B31C12B0E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066800" y="812800"/>
            <a:ext cx="19812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FFFF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DETEKTOR /</a:t>
            </a:r>
          </a:p>
          <a:p>
            <a:pPr algn="ctr" eaLnBrk="0" hangingPunct="0"/>
            <a:r>
              <a:rPr lang="en-US" altLang="en-US"/>
              <a:t> TRANDUCER</a:t>
            </a:r>
            <a:endParaRPr lang="en-US" altLang="en-US" sz="2800">
              <a:latin typeface="Times New Roman" pitchFamily="18" charset="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810000" y="812800"/>
            <a:ext cx="16002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FFFF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sz="2800">
                <a:solidFill>
                  <a:schemeClr val="hlink"/>
                </a:solidFill>
              </a:rPr>
              <a:t>A D C</a:t>
            </a:r>
            <a:endParaRPr lang="en-US" altLang="en-US" sz="2800">
              <a:latin typeface="Times New Roman" pitchFamily="18" charset="0"/>
            </a:endParaRP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6324600" y="4953000"/>
            <a:ext cx="18288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FFFF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TRANDUCER</a:t>
            </a:r>
            <a:endParaRPr lang="en-US" altLang="en-US" sz="2800"/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3886200" y="4953000"/>
            <a:ext cx="16002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FFFF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sz="2800">
                <a:solidFill>
                  <a:schemeClr val="bg2"/>
                </a:solidFill>
              </a:rPr>
              <a:t>D A C</a:t>
            </a:r>
            <a:endParaRPr lang="en-US" altLang="en-US" sz="28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533400" y="1270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8382000" y="54102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>
            <a:off x="3276600" y="1270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>
            <a:off x="5715000" y="54102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1" name="Oval 19"/>
          <p:cNvSpPr>
            <a:spLocks noChangeArrowheads="1"/>
          </p:cNvSpPr>
          <p:nvPr/>
        </p:nvSpPr>
        <p:spPr bwMode="auto">
          <a:xfrm>
            <a:off x="3505200" y="2514600"/>
            <a:ext cx="2286000" cy="1524000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sz="2000" b="1">
                <a:solidFill>
                  <a:schemeClr val="bg1"/>
                </a:solidFill>
              </a:rPr>
              <a:t>PROSES</a:t>
            </a:r>
          </a:p>
          <a:p>
            <a:pPr algn="ctr" eaLnBrk="0" hangingPunct="0"/>
            <a:r>
              <a:rPr lang="en-US" altLang="en-US" sz="2000" b="1">
                <a:solidFill>
                  <a:schemeClr val="bg1"/>
                </a:solidFill>
              </a:rPr>
              <a:t>“ DIGITAL”</a:t>
            </a:r>
            <a:endParaRPr lang="en-US" altLang="en-US" sz="2400"/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>
            <a:off x="4648200" y="1844675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>
            <a:off x="4648200" y="42672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3852863" y="823913"/>
            <a:ext cx="16002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FFFF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sz="2800" b="1">
                <a:solidFill>
                  <a:schemeClr val="bg2"/>
                </a:solidFill>
              </a:rPr>
              <a:t>A D C</a:t>
            </a:r>
            <a:endParaRPr lang="en-US" altLang="en-US" sz="28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3929063" y="4964113"/>
            <a:ext cx="16002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FFFF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sz="2800" b="1">
                <a:solidFill>
                  <a:schemeClr val="bg2"/>
                </a:solidFill>
              </a:rPr>
              <a:t>D A C</a:t>
            </a:r>
            <a:endParaRPr lang="en-US" altLang="en-US" sz="2800" b="1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63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nimBg="1" autoUpdateAnimBg="0"/>
      <p:bldP spid="38916" grpId="0" animBg="1" autoUpdateAnimBg="0"/>
      <p:bldP spid="38918" grpId="0" animBg="1" autoUpdateAnimBg="0"/>
      <p:bldP spid="38922" grpId="0" animBg="1" autoUpdateAnimBg="0"/>
      <p:bldP spid="38925" grpId="0" animBg="1"/>
      <p:bldP spid="38928" grpId="0" animBg="1"/>
      <p:bldP spid="38929" grpId="0" animBg="1"/>
      <p:bldP spid="38930" grpId="0" animBg="1"/>
      <p:bldP spid="38931" grpId="0" animBg="1" autoUpdateAnimBg="0"/>
      <p:bldP spid="38933" grpId="0" animBg="1"/>
      <p:bldP spid="38934" grpId="0" animBg="1"/>
      <p:bldP spid="38935" grpId="0" animBg="1" autoUpdateAnimBg="0"/>
      <p:bldP spid="38936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A8231-70C6-4428-B2A4-AD81AC59E21F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54050"/>
            <a:ext cx="7772400" cy="758825"/>
          </a:xfrm>
        </p:spPr>
        <p:txBody>
          <a:bodyPr/>
          <a:lstStyle/>
          <a:p>
            <a:pPr algn="ctr"/>
            <a:r>
              <a:rPr lang="en-US" altLang="en-US" sz="3800" b="1">
                <a:latin typeface="Arial" charset="0"/>
              </a:rPr>
              <a:t>MATERI KULIAH</a:t>
            </a:r>
          </a:p>
        </p:txBody>
      </p:sp>
      <p:sp>
        <p:nvSpPr>
          <p:cNvPr id="50179" name="Oval 3"/>
          <p:cNvSpPr>
            <a:spLocks noGrp="1" noChangeArrowheads="1"/>
          </p:cNvSpPr>
          <p:nvPr>
            <p:ph type="body" idx="1"/>
          </p:nvPr>
        </p:nvSpPr>
        <p:spPr>
          <a:xfrm>
            <a:off x="3352800" y="2159000"/>
            <a:ext cx="2514600" cy="2379663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92075" tIns="46038" rIns="92075" bIns="46038"/>
          <a:lstStyle/>
          <a:p>
            <a:pPr algn="ctr">
              <a:buFont typeface="Wingdings" pitchFamily="2" charset="2"/>
              <a:buNone/>
            </a:pPr>
            <a:r>
              <a:rPr lang="en-US" altLang="en-US" sz="7700" b="1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2411413" y="3644900"/>
            <a:ext cx="7207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6157913" y="3644900"/>
            <a:ext cx="71913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684213" y="3224213"/>
            <a:ext cx="165735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4800" b="1" i="1"/>
              <a:t>0 / 1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877050" y="3230563"/>
            <a:ext cx="1585913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4800" b="1" i="1"/>
              <a:t>0 / 1</a:t>
            </a:r>
          </a:p>
        </p:txBody>
      </p:sp>
    </p:spTree>
    <p:extLst>
      <p:ext uri="{BB962C8B-B14F-4D97-AF65-F5344CB8AC3E}">
        <p14:creationId xmlns:p14="http://schemas.microsoft.com/office/powerpoint/2010/main" val="332886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14" name="Line 214"/>
          <p:cNvSpPr>
            <a:spLocks noChangeShapeType="1"/>
          </p:cNvSpPr>
          <p:nvPr/>
        </p:nvSpPr>
        <p:spPr bwMode="auto">
          <a:xfrm>
            <a:off x="5148263" y="4725988"/>
            <a:ext cx="0" cy="74612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09" name="Line 209"/>
          <p:cNvSpPr>
            <a:spLocks noChangeShapeType="1"/>
          </p:cNvSpPr>
          <p:nvPr/>
        </p:nvSpPr>
        <p:spPr bwMode="auto">
          <a:xfrm>
            <a:off x="1258888" y="3213100"/>
            <a:ext cx="0" cy="57626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07" name="Line 207"/>
          <p:cNvSpPr>
            <a:spLocks noChangeShapeType="1"/>
          </p:cNvSpPr>
          <p:nvPr/>
        </p:nvSpPr>
        <p:spPr bwMode="auto">
          <a:xfrm>
            <a:off x="1258888" y="3179763"/>
            <a:ext cx="0" cy="57626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04" name="Line 204"/>
          <p:cNvSpPr>
            <a:spLocks noChangeShapeType="1"/>
          </p:cNvSpPr>
          <p:nvPr/>
        </p:nvSpPr>
        <p:spPr bwMode="auto">
          <a:xfrm flipH="1">
            <a:off x="2773363" y="4183063"/>
            <a:ext cx="0" cy="47942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05" name="Line 205"/>
          <p:cNvSpPr>
            <a:spLocks noChangeShapeType="1"/>
          </p:cNvSpPr>
          <p:nvPr/>
        </p:nvSpPr>
        <p:spPr bwMode="auto">
          <a:xfrm flipH="1">
            <a:off x="2773363" y="4868863"/>
            <a:ext cx="0" cy="47942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06" name="Line 206"/>
          <p:cNvSpPr>
            <a:spLocks noChangeShapeType="1"/>
          </p:cNvSpPr>
          <p:nvPr/>
        </p:nvSpPr>
        <p:spPr bwMode="auto">
          <a:xfrm flipH="1">
            <a:off x="2773363" y="5576888"/>
            <a:ext cx="0" cy="47942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67" name="Line 167"/>
          <p:cNvSpPr>
            <a:spLocks noChangeShapeType="1"/>
          </p:cNvSpPr>
          <p:nvPr/>
        </p:nvSpPr>
        <p:spPr bwMode="auto">
          <a:xfrm flipH="1">
            <a:off x="1619250" y="1595438"/>
            <a:ext cx="0" cy="36036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03" name="Line 203"/>
          <p:cNvSpPr>
            <a:spLocks noChangeShapeType="1"/>
          </p:cNvSpPr>
          <p:nvPr/>
        </p:nvSpPr>
        <p:spPr bwMode="auto">
          <a:xfrm>
            <a:off x="4356100" y="2982913"/>
            <a:ext cx="0" cy="77152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85" name="Line 185"/>
          <p:cNvSpPr>
            <a:spLocks noChangeShapeType="1"/>
          </p:cNvSpPr>
          <p:nvPr/>
        </p:nvSpPr>
        <p:spPr bwMode="auto">
          <a:xfrm>
            <a:off x="2557463" y="1687513"/>
            <a:ext cx="0" cy="205422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86" name="Line 186"/>
          <p:cNvSpPr>
            <a:spLocks noChangeShapeType="1"/>
          </p:cNvSpPr>
          <p:nvPr/>
        </p:nvSpPr>
        <p:spPr bwMode="auto">
          <a:xfrm>
            <a:off x="1258888" y="2422525"/>
            <a:ext cx="0" cy="57626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90" name="Line 190"/>
          <p:cNvSpPr>
            <a:spLocks noChangeShapeType="1"/>
          </p:cNvSpPr>
          <p:nvPr/>
        </p:nvSpPr>
        <p:spPr bwMode="auto">
          <a:xfrm>
            <a:off x="3348038" y="2166938"/>
            <a:ext cx="0" cy="57626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99" name="Line 199"/>
          <p:cNvSpPr>
            <a:spLocks noChangeShapeType="1"/>
          </p:cNvSpPr>
          <p:nvPr/>
        </p:nvSpPr>
        <p:spPr bwMode="auto">
          <a:xfrm flipH="1">
            <a:off x="6732588" y="1447800"/>
            <a:ext cx="0" cy="50323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95" name="Line 195"/>
          <p:cNvSpPr>
            <a:spLocks noChangeShapeType="1"/>
          </p:cNvSpPr>
          <p:nvPr/>
        </p:nvSpPr>
        <p:spPr bwMode="auto">
          <a:xfrm>
            <a:off x="4643438" y="2120900"/>
            <a:ext cx="0" cy="609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96" name="Line 196"/>
          <p:cNvSpPr>
            <a:spLocks noChangeShapeType="1"/>
          </p:cNvSpPr>
          <p:nvPr/>
        </p:nvSpPr>
        <p:spPr bwMode="auto">
          <a:xfrm>
            <a:off x="5435600" y="2152650"/>
            <a:ext cx="0" cy="5715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73" name="Line 173"/>
          <p:cNvSpPr>
            <a:spLocks noChangeShapeType="1"/>
          </p:cNvSpPr>
          <p:nvPr/>
        </p:nvSpPr>
        <p:spPr bwMode="auto">
          <a:xfrm flipH="1">
            <a:off x="3492500" y="863600"/>
            <a:ext cx="0" cy="431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89" name="Line 189"/>
          <p:cNvSpPr>
            <a:spLocks noChangeShapeType="1"/>
          </p:cNvSpPr>
          <p:nvPr/>
        </p:nvSpPr>
        <p:spPr bwMode="auto">
          <a:xfrm>
            <a:off x="5148263" y="3286125"/>
            <a:ext cx="0" cy="122396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74" name="Line 174"/>
          <p:cNvSpPr>
            <a:spLocks noChangeShapeType="1"/>
          </p:cNvSpPr>
          <p:nvPr/>
        </p:nvSpPr>
        <p:spPr bwMode="auto">
          <a:xfrm>
            <a:off x="5078413" y="876300"/>
            <a:ext cx="0" cy="431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71" name="Line 171"/>
          <p:cNvSpPr>
            <a:spLocks noChangeShapeType="1"/>
          </p:cNvSpPr>
          <p:nvPr/>
        </p:nvSpPr>
        <p:spPr bwMode="auto">
          <a:xfrm flipH="1">
            <a:off x="4716463" y="1460500"/>
            <a:ext cx="0" cy="50323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69" name="Line 169"/>
          <p:cNvSpPr>
            <a:spLocks noChangeShapeType="1"/>
          </p:cNvSpPr>
          <p:nvPr/>
        </p:nvSpPr>
        <p:spPr bwMode="auto">
          <a:xfrm>
            <a:off x="7237413" y="2303463"/>
            <a:ext cx="0" cy="36718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363" y="620713"/>
            <a:ext cx="2952750" cy="430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200">
                <a:solidFill>
                  <a:schemeClr val="tx1"/>
                </a:solidFill>
                <a:latin typeface="Arial" charset="0"/>
              </a:rPr>
              <a:t>POKOK BAHASAN</a:t>
            </a:r>
          </a:p>
        </p:txBody>
      </p:sp>
      <p:grpSp>
        <p:nvGrpSpPr>
          <p:cNvPr id="51420" name="Group 220"/>
          <p:cNvGrpSpPr>
            <a:grpSpLocks/>
          </p:cNvGrpSpPr>
          <p:nvPr/>
        </p:nvGrpSpPr>
        <p:grpSpPr bwMode="auto">
          <a:xfrm>
            <a:off x="3132138" y="693738"/>
            <a:ext cx="2162175" cy="431800"/>
            <a:chOff x="1973" y="346"/>
            <a:chExt cx="1362" cy="272"/>
          </a:xfrm>
        </p:grpSpPr>
        <p:sp>
          <p:nvSpPr>
            <p:cNvPr id="51277" name="Rectangle 77"/>
            <p:cNvSpPr>
              <a:spLocks noChangeArrowheads="1"/>
            </p:cNvSpPr>
            <p:nvPr/>
          </p:nvSpPr>
          <p:spPr bwMode="auto">
            <a:xfrm>
              <a:off x="1973" y="346"/>
              <a:ext cx="1362" cy="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6" name="Text Box 16"/>
            <p:cNvSpPr txBox="1">
              <a:spLocks noChangeArrowheads="1"/>
            </p:cNvSpPr>
            <p:nvPr/>
          </p:nvSpPr>
          <p:spPr bwMode="auto">
            <a:xfrm>
              <a:off x="2068" y="408"/>
              <a:ext cx="1160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 eaLnBrk="0" hangingPunct="0"/>
              <a:r>
                <a:rPr lang="en-US" altLang="en-US" sz="1200"/>
                <a:t>I. PENDAHULUAN</a:t>
              </a:r>
              <a:endParaRPr lang="en-US" altLang="en-US" sz="1200">
                <a:latin typeface="Times New Roman" pitchFamily="18" charset="0"/>
              </a:endParaRPr>
            </a:p>
          </p:txBody>
        </p:sp>
      </p:grpSp>
      <p:sp>
        <p:nvSpPr>
          <p:cNvPr id="51281" name="Rectangle 81"/>
          <p:cNvSpPr>
            <a:spLocks noChangeArrowheads="1"/>
          </p:cNvSpPr>
          <p:nvPr/>
        </p:nvSpPr>
        <p:spPr bwMode="auto">
          <a:xfrm>
            <a:off x="4356100" y="1341438"/>
            <a:ext cx="2735263" cy="36036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80" name="Text Box 80"/>
          <p:cNvSpPr txBox="1">
            <a:spLocks noChangeArrowheads="1"/>
          </p:cNvSpPr>
          <p:nvPr/>
        </p:nvSpPr>
        <p:spPr bwMode="auto">
          <a:xfrm>
            <a:off x="4567238" y="1412875"/>
            <a:ext cx="2330450" cy="21590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/>
            <a:r>
              <a:rPr lang="en-US" altLang="en-US" sz="1200"/>
              <a:t>I. KOMPONEN DASAR</a:t>
            </a:r>
            <a:endParaRPr lang="en-US" altLang="en-US" sz="1200">
              <a:latin typeface="Times New Roman" pitchFamily="18" charset="0"/>
            </a:endParaRPr>
          </a:p>
        </p:txBody>
      </p:sp>
      <p:grpSp>
        <p:nvGrpSpPr>
          <p:cNvPr id="51283" name="Group 83"/>
          <p:cNvGrpSpPr>
            <a:grpSpLocks/>
          </p:cNvGrpSpPr>
          <p:nvPr/>
        </p:nvGrpSpPr>
        <p:grpSpPr bwMode="auto">
          <a:xfrm>
            <a:off x="2843213" y="2768600"/>
            <a:ext cx="865187" cy="576263"/>
            <a:chOff x="3857" y="754"/>
            <a:chExt cx="1451" cy="227"/>
          </a:xfrm>
        </p:grpSpPr>
        <p:sp>
          <p:nvSpPr>
            <p:cNvPr id="51284" name="Rectangle 84"/>
            <p:cNvSpPr>
              <a:spLocks noChangeArrowheads="1"/>
            </p:cNvSpPr>
            <p:nvPr/>
          </p:nvSpPr>
          <p:spPr bwMode="auto">
            <a:xfrm>
              <a:off x="3857" y="754"/>
              <a:ext cx="1451" cy="2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5" name="Text Box 85"/>
            <p:cNvSpPr txBox="1">
              <a:spLocks noChangeArrowheads="1"/>
            </p:cNvSpPr>
            <p:nvPr/>
          </p:nvSpPr>
          <p:spPr bwMode="auto">
            <a:xfrm>
              <a:off x="3969" y="799"/>
              <a:ext cx="1236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 eaLnBrk="0" hangingPunct="0"/>
              <a:r>
                <a:rPr lang="en-US" altLang="en-US" sz="1200"/>
                <a:t>POS &amp; SOP</a:t>
              </a:r>
              <a:endParaRPr lang="en-US" altLang="en-US" sz="1200">
                <a:latin typeface="Times New Roman" pitchFamily="18" charset="0"/>
              </a:endParaRPr>
            </a:p>
          </p:txBody>
        </p:sp>
      </p:grpSp>
      <p:grpSp>
        <p:nvGrpSpPr>
          <p:cNvPr id="51286" name="Group 86"/>
          <p:cNvGrpSpPr>
            <a:grpSpLocks/>
          </p:cNvGrpSpPr>
          <p:nvPr/>
        </p:nvGrpSpPr>
        <p:grpSpPr bwMode="auto">
          <a:xfrm>
            <a:off x="2843213" y="1989138"/>
            <a:ext cx="2160587" cy="433387"/>
            <a:chOff x="3857" y="754"/>
            <a:chExt cx="1451" cy="227"/>
          </a:xfrm>
        </p:grpSpPr>
        <p:sp>
          <p:nvSpPr>
            <p:cNvPr id="51287" name="Rectangle 87"/>
            <p:cNvSpPr>
              <a:spLocks noChangeArrowheads="1"/>
            </p:cNvSpPr>
            <p:nvPr/>
          </p:nvSpPr>
          <p:spPr bwMode="auto">
            <a:xfrm>
              <a:off x="3857" y="754"/>
              <a:ext cx="1451" cy="2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8" name="Text Box 88"/>
            <p:cNvSpPr txBox="1">
              <a:spLocks noChangeArrowheads="1"/>
            </p:cNvSpPr>
            <p:nvPr/>
          </p:nvSpPr>
          <p:spPr bwMode="auto">
            <a:xfrm>
              <a:off x="3969" y="799"/>
              <a:ext cx="1236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 eaLnBrk="0" hangingPunct="0"/>
              <a:r>
                <a:rPr lang="en-US" altLang="en-US" sz="1200"/>
                <a:t>II. ALJABAR BOOLEAN</a:t>
              </a:r>
              <a:endParaRPr lang="en-US" altLang="en-US" sz="1200">
                <a:latin typeface="Times New Roman" pitchFamily="18" charset="0"/>
              </a:endParaRPr>
            </a:p>
          </p:txBody>
        </p:sp>
      </p:grpSp>
      <p:sp>
        <p:nvSpPr>
          <p:cNvPr id="51290" name="Rectangle 90"/>
          <p:cNvSpPr>
            <a:spLocks noChangeArrowheads="1"/>
          </p:cNvSpPr>
          <p:nvPr/>
        </p:nvSpPr>
        <p:spPr bwMode="auto">
          <a:xfrm>
            <a:off x="4068763" y="2768600"/>
            <a:ext cx="1584325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1" name="Text Box 91"/>
          <p:cNvSpPr txBox="1">
            <a:spLocks noChangeArrowheads="1"/>
          </p:cNvSpPr>
          <p:nvPr/>
        </p:nvSpPr>
        <p:spPr bwMode="auto">
          <a:xfrm>
            <a:off x="4191000" y="2882900"/>
            <a:ext cx="1349375" cy="344488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/>
            <a:r>
              <a:rPr lang="en-US" altLang="en-US" sz="1200"/>
              <a:t>IV. PETA KARNOUGH</a:t>
            </a:r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51296" name="Rectangle 96"/>
          <p:cNvSpPr>
            <a:spLocks noChangeArrowheads="1"/>
          </p:cNvSpPr>
          <p:nvPr/>
        </p:nvSpPr>
        <p:spPr bwMode="auto">
          <a:xfrm>
            <a:off x="4284663" y="4548188"/>
            <a:ext cx="1368425" cy="57626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7" name="Text Box 97"/>
          <p:cNvSpPr txBox="1">
            <a:spLocks noChangeArrowheads="1"/>
          </p:cNvSpPr>
          <p:nvPr/>
        </p:nvSpPr>
        <p:spPr bwMode="auto">
          <a:xfrm>
            <a:off x="4391025" y="4662488"/>
            <a:ext cx="1165225" cy="344487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/>
            <a:r>
              <a:rPr lang="en-US" altLang="en-US" sz="1200"/>
              <a:t>Mc CLUSKEY</a:t>
            </a:r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51299" name="Rectangle 99"/>
          <p:cNvSpPr>
            <a:spLocks noChangeArrowheads="1"/>
          </p:cNvSpPr>
          <p:nvPr/>
        </p:nvSpPr>
        <p:spPr bwMode="auto">
          <a:xfrm>
            <a:off x="900113" y="1341438"/>
            <a:ext cx="3024187" cy="36036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0" name="Text Box 100"/>
          <p:cNvSpPr txBox="1">
            <a:spLocks noChangeArrowheads="1"/>
          </p:cNvSpPr>
          <p:nvPr/>
        </p:nvSpPr>
        <p:spPr bwMode="auto">
          <a:xfrm>
            <a:off x="1133475" y="1412875"/>
            <a:ext cx="2576513" cy="21590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/>
            <a:r>
              <a:rPr lang="en-US" altLang="en-US" sz="1200"/>
              <a:t>V. SISTEM BILANGAN BINER</a:t>
            </a:r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51311" name="Rectangle 111"/>
          <p:cNvSpPr>
            <a:spLocks noChangeArrowheads="1"/>
          </p:cNvSpPr>
          <p:nvPr/>
        </p:nvSpPr>
        <p:spPr bwMode="auto">
          <a:xfrm>
            <a:off x="5942013" y="4273550"/>
            <a:ext cx="2806700" cy="358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12" name="Text Box 112"/>
          <p:cNvSpPr txBox="1">
            <a:spLocks noChangeArrowheads="1"/>
          </p:cNvSpPr>
          <p:nvPr/>
        </p:nvSpPr>
        <p:spPr bwMode="auto">
          <a:xfrm>
            <a:off x="6157913" y="4344988"/>
            <a:ext cx="2390775" cy="21431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/>
            <a:r>
              <a:rPr lang="en-US" altLang="en-US" sz="1200"/>
              <a:t>IX. LATCH &amp; FLIP-FLOP</a:t>
            </a:r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51314" name="Rectangle 114"/>
          <p:cNvSpPr>
            <a:spLocks noChangeArrowheads="1"/>
          </p:cNvSpPr>
          <p:nvPr/>
        </p:nvSpPr>
        <p:spPr bwMode="auto">
          <a:xfrm>
            <a:off x="5942013" y="4683125"/>
            <a:ext cx="2806700" cy="474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15" name="Text Box 115"/>
          <p:cNvSpPr txBox="1">
            <a:spLocks noChangeArrowheads="1"/>
          </p:cNvSpPr>
          <p:nvPr/>
        </p:nvSpPr>
        <p:spPr bwMode="auto">
          <a:xfrm>
            <a:off x="6157913" y="4754563"/>
            <a:ext cx="2390775" cy="331787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/>
            <a:r>
              <a:rPr lang="en-US" altLang="en-US" sz="1000"/>
              <a:t>X&amp;XI. RANGKAIAN SEKUENSIAL + STATE DIAGRAM</a:t>
            </a:r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51317" name="Rectangle 117"/>
          <p:cNvSpPr>
            <a:spLocks noChangeArrowheads="1"/>
          </p:cNvSpPr>
          <p:nvPr/>
        </p:nvSpPr>
        <p:spPr bwMode="auto">
          <a:xfrm>
            <a:off x="5942013" y="5259388"/>
            <a:ext cx="2806700" cy="57626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18" name="Text Box 118"/>
          <p:cNvSpPr txBox="1">
            <a:spLocks noChangeArrowheads="1"/>
          </p:cNvSpPr>
          <p:nvPr/>
        </p:nvSpPr>
        <p:spPr bwMode="auto">
          <a:xfrm>
            <a:off x="6157913" y="5330825"/>
            <a:ext cx="2392362" cy="43180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/>
            <a:r>
              <a:rPr lang="en-US" altLang="en-US" sz="1000"/>
              <a:t>XII. PERANCANGAN RANGKAIAN SEKUENSIAL SINKRON</a:t>
            </a:r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51320" name="Rectangle 120"/>
          <p:cNvSpPr>
            <a:spLocks noChangeArrowheads="1"/>
          </p:cNvSpPr>
          <p:nvPr/>
        </p:nvSpPr>
        <p:spPr bwMode="auto">
          <a:xfrm>
            <a:off x="5942013" y="6005513"/>
            <a:ext cx="2806700" cy="57467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1" name="Text Box 121"/>
          <p:cNvSpPr txBox="1">
            <a:spLocks noChangeArrowheads="1"/>
          </p:cNvSpPr>
          <p:nvPr/>
        </p:nvSpPr>
        <p:spPr bwMode="auto">
          <a:xfrm>
            <a:off x="6157913" y="6075363"/>
            <a:ext cx="2392362" cy="43180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/>
            <a:r>
              <a:rPr lang="en-US" altLang="en-US" sz="1000"/>
              <a:t>XIII &amp; XIV ANALISIS &amp; PERANCANGAN</a:t>
            </a:r>
          </a:p>
          <a:p>
            <a:pPr algn="ctr" eaLnBrk="0" hangingPunct="0"/>
            <a:r>
              <a:rPr lang="en-US" altLang="en-US" sz="1000"/>
              <a:t>RANGKAIAN SEKUENSIAL ASINKRON</a:t>
            </a:r>
            <a:endParaRPr lang="en-US" altLang="en-US" sz="1000">
              <a:latin typeface="Times New Roman" pitchFamily="18" charset="0"/>
            </a:endParaRPr>
          </a:p>
        </p:txBody>
      </p:sp>
      <p:sp>
        <p:nvSpPr>
          <p:cNvPr id="51302" name="Rectangle 102"/>
          <p:cNvSpPr>
            <a:spLocks noChangeArrowheads="1"/>
          </p:cNvSpPr>
          <p:nvPr/>
        </p:nvSpPr>
        <p:spPr bwMode="auto">
          <a:xfrm>
            <a:off x="2341563" y="3789363"/>
            <a:ext cx="2230437" cy="57626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3" name="Text Box 103"/>
          <p:cNvSpPr txBox="1">
            <a:spLocks noChangeArrowheads="1"/>
          </p:cNvSpPr>
          <p:nvPr/>
        </p:nvSpPr>
        <p:spPr bwMode="auto">
          <a:xfrm>
            <a:off x="2513013" y="3903663"/>
            <a:ext cx="1900237" cy="344487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/>
            <a:r>
              <a:rPr lang="en-US" altLang="en-US" sz="1200"/>
              <a:t>VII. SISTEM BILANGAN BCD</a:t>
            </a:r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51323" name="Rectangle 123"/>
          <p:cNvSpPr>
            <a:spLocks noChangeArrowheads="1"/>
          </p:cNvSpPr>
          <p:nvPr/>
        </p:nvSpPr>
        <p:spPr bwMode="auto">
          <a:xfrm>
            <a:off x="1619250" y="4687888"/>
            <a:ext cx="2376488" cy="431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4" name="Text Box 124"/>
          <p:cNvSpPr txBox="1">
            <a:spLocks noChangeArrowheads="1"/>
          </p:cNvSpPr>
          <p:nvPr/>
        </p:nvSpPr>
        <p:spPr bwMode="auto">
          <a:xfrm>
            <a:off x="1803400" y="4741863"/>
            <a:ext cx="2024063" cy="3143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/>
            <a:r>
              <a:rPr lang="en-US" altLang="en-US" sz="1200"/>
              <a:t>VII. DETEKSI KESALAHAN</a:t>
            </a:r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51326" name="Rectangle 126"/>
          <p:cNvSpPr>
            <a:spLocks noChangeArrowheads="1"/>
          </p:cNvSpPr>
          <p:nvPr/>
        </p:nvSpPr>
        <p:spPr bwMode="auto">
          <a:xfrm>
            <a:off x="1619250" y="5373688"/>
            <a:ext cx="2376488" cy="431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7" name="Text Box 127"/>
          <p:cNvSpPr txBox="1">
            <a:spLocks noChangeArrowheads="1"/>
          </p:cNvSpPr>
          <p:nvPr/>
        </p:nvSpPr>
        <p:spPr bwMode="auto">
          <a:xfrm>
            <a:off x="1803400" y="5422900"/>
            <a:ext cx="2024063" cy="3143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/>
            <a:r>
              <a:rPr lang="en-US" altLang="en-US" sz="1200"/>
              <a:t>VII. KOREKSI KESALAHAN</a:t>
            </a:r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51329" name="Rectangle 129"/>
          <p:cNvSpPr>
            <a:spLocks noChangeArrowheads="1"/>
          </p:cNvSpPr>
          <p:nvPr/>
        </p:nvSpPr>
        <p:spPr bwMode="auto">
          <a:xfrm>
            <a:off x="1619250" y="6094413"/>
            <a:ext cx="2376488" cy="431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30" name="Text Box 130"/>
          <p:cNvSpPr txBox="1">
            <a:spLocks noChangeArrowheads="1"/>
          </p:cNvSpPr>
          <p:nvPr/>
        </p:nvSpPr>
        <p:spPr bwMode="auto">
          <a:xfrm>
            <a:off x="1803400" y="6180138"/>
            <a:ext cx="2024063" cy="258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/>
            <a:r>
              <a:rPr lang="en-US" altLang="en-US" sz="1200"/>
              <a:t>VII. KODE HAMMING</a:t>
            </a:r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51335" name="Rectangle 135"/>
          <p:cNvSpPr>
            <a:spLocks noChangeArrowheads="1"/>
          </p:cNvSpPr>
          <p:nvPr/>
        </p:nvSpPr>
        <p:spPr bwMode="auto">
          <a:xfrm>
            <a:off x="395288" y="1989138"/>
            <a:ext cx="1730375" cy="79216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36" name="Text Box 136"/>
          <p:cNvSpPr txBox="1">
            <a:spLocks noChangeArrowheads="1"/>
          </p:cNvSpPr>
          <p:nvPr/>
        </p:nvSpPr>
        <p:spPr bwMode="auto">
          <a:xfrm>
            <a:off x="528638" y="2146300"/>
            <a:ext cx="1474787" cy="4746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/>
            <a:r>
              <a:rPr lang="en-US" altLang="en-US" sz="1200"/>
              <a:t>V. ARITMATIKA BILANGAN BINER</a:t>
            </a:r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51308" name="Rectangle 108"/>
          <p:cNvSpPr>
            <a:spLocks noChangeArrowheads="1"/>
          </p:cNvSpPr>
          <p:nvPr/>
        </p:nvSpPr>
        <p:spPr bwMode="auto">
          <a:xfrm>
            <a:off x="5942013" y="3357563"/>
            <a:ext cx="2806700" cy="358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9" name="Text Box 109"/>
          <p:cNvSpPr txBox="1">
            <a:spLocks noChangeArrowheads="1"/>
          </p:cNvSpPr>
          <p:nvPr/>
        </p:nvSpPr>
        <p:spPr bwMode="auto">
          <a:xfrm>
            <a:off x="6157913" y="3429000"/>
            <a:ext cx="2390775" cy="21431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/>
            <a:r>
              <a:rPr lang="en-US" altLang="en-US" sz="1200"/>
              <a:t>VIII. RACING DAN HAZARD</a:t>
            </a:r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51342" name="Rectangle 142"/>
          <p:cNvSpPr>
            <a:spLocks noChangeArrowheads="1"/>
          </p:cNvSpPr>
          <p:nvPr/>
        </p:nvSpPr>
        <p:spPr bwMode="auto">
          <a:xfrm>
            <a:off x="5942013" y="3768725"/>
            <a:ext cx="2806700" cy="360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3" name="Text Box 143"/>
          <p:cNvSpPr txBox="1">
            <a:spLocks noChangeArrowheads="1"/>
          </p:cNvSpPr>
          <p:nvPr/>
        </p:nvSpPr>
        <p:spPr bwMode="auto">
          <a:xfrm>
            <a:off x="6157913" y="3840163"/>
            <a:ext cx="2390775" cy="21590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/>
            <a:r>
              <a:rPr lang="en-US" altLang="en-US" sz="1200"/>
              <a:t>VIII. KETIDAK STABILAN</a:t>
            </a:r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51346" name="Rectangle 146"/>
          <p:cNvSpPr>
            <a:spLocks noChangeArrowheads="1"/>
          </p:cNvSpPr>
          <p:nvPr/>
        </p:nvSpPr>
        <p:spPr bwMode="auto">
          <a:xfrm>
            <a:off x="5148263" y="1989138"/>
            <a:ext cx="3600450" cy="43338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7" name="Text Box 147"/>
          <p:cNvSpPr txBox="1">
            <a:spLocks noChangeArrowheads="1"/>
          </p:cNvSpPr>
          <p:nvPr/>
        </p:nvSpPr>
        <p:spPr bwMode="auto">
          <a:xfrm>
            <a:off x="5240338" y="2051050"/>
            <a:ext cx="3414712" cy="2952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/>
            <a:r>
              <a:rPr lang="en-US" altLang="en-US" sz="1200"/>
              <a:t>III. RANGKAIAN KOMBINASIONAL</a:t>
            </a:r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51353" name="Rectangle 153"/>
          <p:cNvSpPr>
            <a:spLocks noChangeArrowheads="1"/>
          </p:cNvSpPr>
          <p:nvPr/>
        </p:nvSpPr>
        <p:spPr bwMode="auto">
          <a:xfrm>
            <a:off x="5942013" y="2636838"/>
            <a:ext cx="2806700" cy="57626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54" name="Text Box 154"/>
          <p:cNvSpPr txBox="1">
            <a:spLocks noChangeArrowheads="1"/>
          </p:cNvSpPr>
          <p:nvPr/>
        </p:nvSpPr>
        <p:spPr bwMode="auto">
          <a:xfrm>
            <a:off x="6013450" y="2746375"/>
            <a:ext cx="2662238" cy="3476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/>
            <a:r>
              <a:rPr lang="en-US" altLang="en-US" sz="1200"/>
              <a:t>VI. PERANCANGAN RANGKAIAN KOMBINASIONAL</a:t>
            </a:r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51338" name="Rectangle 138"/>
          <p:cNvSpPr>
            <a:spLocks noChangeArrowheads="1"/>
          </p:cNvSpPr>
          <p:nvPr/>
        </p:nvSpPr>
        <p:spPr bwMode="auto">
          <a:xfrm>
            <a:off x="395288" y="3024188"/>
            <a:ext cx="1730375" cy="57626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39" name="Text Box 139"/>
          <p:cNvSpPr txBox="1">
            <a:spLocks noChangeArrowheads="1"/>
          </p:cNvSpPr>
          <p:nvPr/>
        </p:nvSpPr>
        <p:spPr bwMode="auto">
          <a:xfrm>
            <a:off x="528638" y="3068638"/>
            <a:ext cx="1474787" cy="4857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eaLnBrk="0" hangingPunct="0"/>
            <a:r>
              <a:rPr lang="en-US" altLang="en-US" sz="1200"/>
              <a:t>V. PENJUMLAHAN</a:t>
            </a:r>
          </a:p>
          <a:p>
            <a:pPr eaLnBrk="0" hangingPunct="0"/>
            <a:r>
              <a:rPr lang="en-US" altLang="en-US" sz="1200"/>
              <a:t>PENGURANGAN</a:t>
            </a:r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51393" name="Rectangle 193"/>
          <p:cNvSpPr>
            <a:spLocks noChangeArrowheads="1"/>
          </p:cNvSpPr>
          <p:nvPr/>
        </p:nvSpPr>
        <p:spPr bwMode="auto">
          <a:xfrm>
            <a:off x="395288" y="3789363"/>
            <a:ext cx="1730375" cy="57626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94" name="Text Box 194"/>
          <p:cNvSpPr txBox="1">
            <a:spLocks noChangeArrowheads="1"/>
          </p:cNvSpPr>
          <p:nvPr/>
        </p:nvSpPr>
        <p:spPr bwMode="auto">
          <a:xfrm>
            <a:off x="528638" y="3833813"/>
            <a:ext cx="1474787" cy="4857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eaLnBrk="0" hangingPunct="0"/>
            <a:r>
              <a:rPr lang="en-US" altLang="en-US" sz="1200"/>
              <a:t>PERKALIAN</a:t>
            </a:r>
          </a:p>
          <a:p>
            <a:pPr eaLnBrk="0" hangingPunct="0"/>
            <a:r>
              <a:rPr lang="en-US" altLang="en-US" sz="1200"/>
              <a:t>PEMBAGIAN</a:t>
            </a:r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51412" name="Rectangle 212"/>
          <p:cNvSpPr>
            <a:spLocks noChangeArrowheads="1"/>
          </p:cNvSpPr>
          <p:nvPr/>
        </p:nvSpPr>
        <p:spPr bwMode="auto">
          <a:xfrm>
            <a:off x="4284663" y="5518150"/>
            <a:ext cx="1368425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13" name="Text Box 213"/>
          <p:cNvSpPr txBox="1">
            <a:spLocks noChangeArrowheads="1"/>
          </p:cNvSpPr>
          <p:nvPr/>
        </p:nvSpPr>
        <p:spPr bwMode="auto">
          <a:xfrm>
            <a:off x="4391025" y="5632450"/>
            <a:ext cx="1165225" cy="344488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eaLnBrk="0" hangingPunct="0"/>
            <a:r>
              <a:rPr lang="en-US" altLang="en-US" sz="1200"/>
              <a:t>QUINE Mc CLUSKEY</a:t>
            </a:r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51401" name="Line 201"/>
          <p:cNvSpPr>
            <a:spLocks noChangeShapeType="1"/>
          </p:cNvSpPr>
          <p:nvPr/>
        </p:nvSpPr>
        <p:spPr bwMode="auto">
          <a:xfrm rot="5400000" flipH="1">
            <a:off x="3985419" y="2818606"/>
            <a:ext cx="0" cy="50323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12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br>
              <a:rPr lang="id-ID" dirty="0">
                <a:latin typeface="Baskerville Old Face" pitchFamily="18" charset="0"/>
              </a:rPr>
            </a:br>
            <a:r>
              <a:rPr lang="id-ID" dirty="0">
                <a:latin typeface="Baskerville Old Face" pitchFamily="18" charset="0"/>
              </a:rPr>
              <a:t>081574114321</a:t>
            </a:r>
            <a:br>
              <a:rPr lang="id-ID" dirty="0">
                <a:latin typeface="Baskerville Old Face" pitchFamily="18" charset="0"/>
              </a:rPr>
            </a:br>
            <a:r>
              <a:rPr lang="id-ID" dirty="0">
                <a:latin typeface="Baskerville Old Face" pitchFamily="18" charset="0"/>
              </a:rPr>
              <a:t>xzaenal@dsn.dinus.ac.id</a:t>
            </a:r>
            <a:endParaRPr lang="en-US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11549-1A11-434C-B9C5-0D9ABE4796C6}" type="slidenum">
              <a:rPr lang="en-US" altLang="en-US"/>
              <a:pPr/>
              <a:t>4</a:t>
            </a:fld>
            <a:endParaRPr lang="en-US" altLang="en-US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2590800" y="304800"/>
          <a:ext cx="3848100" cy="547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Clip" r:id="rId3" imgW="3838559" imgH="5467235" progId="">
                  <p:embed/>
                </p:oleObj>
              </mc:Choice>
              <mc:Fallback>
                <p:oleObj name="Clip" r:id="rId3" imgW="3838559" imgH="5467235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04800"/>
                        <a:ext cx="3848100" cy="547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743200"/>
            <a:ext cx="7772400" cy="2057400"/>
          </a:xfrm>
        </p:spPr>
        <p:txBody>
          <a:bodyPr/>
          <a:lstStyle/>
          <a:p>
            <a:pPr algn="ctr"/>
            <a:r>
              <a:rPr lang="en-US" altLang="en-US" sz="5000">
                <a:latin typeface="Comic Sans MS" pitchFamily="66" charset="0"/>
              </a:rPr>
              <a:t>Benarkah definisi</a:t>
            </a:r>
            <a:br>
              <a:rPr lang="en-US" altLang="en-US" sz="5000">
                <a:latin typeface="Comic Sans MS" pitchFamily="66" charset="0"/>
              </a:rPr>
            </a:br>
            <a:r>
              <a:rPr lang="en-US" altLang="en-US" sz="5000">
                <a:latin typeface="Comic Sans MS" pitchFamily="66" charset="0"/>
              </a:rPr>
              <a:t>tersebut tadi ?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27113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11C4E-A5E7-41B0-A4B9-0F6B94FA7DE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914400" y="1447800"/>
            <a:ext cx="2438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600" i="1">
                <a:latin typeface="Comic Sans MS" pitchFamily="66" charset="0"/>
              </a:rPr>
              <a:t>ANALOG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5791200" y="1447800"/>
            <a:ext cx="2514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600" i="1">
                <a:latin typeface="Comic Sans MS" pitchFamily="66" charset="0"/>
              </a:rPr>
              <a:t>DIGITAL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685800" y="4724400"/>
            <a:ext cx="2819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600" i="1">
                <a:latin typeface="Comic Sans MS" pitchFamily="66" charset="0"/>
              </a:rPr>
              <a:t>KONTINYU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5867400" y="4724400"/>
            <a:ext cx="2514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600" i="1">
                <a:latin typeface="Comic Sans MS" pitchFamily="66" charset="0"/>
              </a:rPr>
              <a:t>DISKRIT</a:t>
            </a:r>
          </a:p>
        </p:txBody>
      </p:sp>
      <p:sp>
        <p:nvSpPr>
          <p:cNvPr id="15372" name="AutoShape 12"/>
          <p:cNvSpPr>
            <a:spLocks noChangeArrowheads="1"/>
          </p:cNvSpPr>
          <p:nvPr/>
        </p:nvSpPr>
        <p:spPr bwMode="auto">
          <a:xfrm>
            <a:off x="6629400" y="2590800"/>
            <a:ext cx="838200" cy="1447800"/>
          </a:xfrm>
          <a:prstGeom prst="downArrow">
            <a:avLst>
              <a:gd name="adj1" fmla="val 50000"/>
              <a:gd name="adj2" fmla="val 43182"/>
            </a:avLst>
          </a:prstGeom>
          <a:solidFill>
            <a:schemeClr val="accent1"/>
          </a:solidFill>
          <a:ln w="762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AutoShape 15"/>
          <p:cNvSpPr>
            <a:spLocks noChangeArrowheads="1"/>
          </p:cNvSpPr>
          <p:nvPr/>
        </p:nvSpPr>
        <p:spPr bwMode="auto">
          <a:xfrm>
            <a:off x="1752600" y="2590800"/>
            <a:ext cx="838200" cy="1524000"/>
          </a:xfrm>
          <a:prstGeom prst="downArrow">
            <a:avLst>
              <a:gd name="adj1" fmla="val 50000"/>
              <a:gd name="adj2" fmla="val 45455"/>
            </a:avLst>
          </a:prstGeom>
          <a:solidFill>
            <a:schemeClr val="accent1"/>
          </a:solidFill>
          <a:ln w="762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AutoShape 16"/>
          <p:cNvSpPr>
            <a:spLocks noChangeArrowheads="1"/>
          </p:cNvSpPr>
          <p:nvPr/>
        </p:nvSpPr>
        <p:spPr bwMode="auto">
          <a:xfrm>
            <a:off x="3962400" y="4800600"/>
            <a:ext cx="1600200" cy="381000"/>
          </a:xfrm>
          <a:prstGeom prst="leftRightArrow">
            <a:avLst>
              <a:gd name="adj1" fmla="val 50000"/>
              <a:gd name="adj2" fmla="val 84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AutoShape 17"/>
          <p:cNvSpPr>
            <a:spLocks noChangeArrowheads="1"/>
          </p:cNvSpPr>
          <p:nvPr/>
        </p:nvSpPr>
        <p:spPr bwMode="auto">
          <a:xfrm>
            <a:off x="3886200" y="1524000"/>
            <a:ext cx="1600200" cy="381000"/>
          </a:xfrm>
          <a:prstGeom prst="leftRightArrow">
            <a:avLst>
              <a:gd name="adj1" fmla="val 50000"/>
              <a:gd name="adj2" fmla="val 84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9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utoUpdateAnimBg="0"/>
      <p:bldP spid="15368" grpId="0" autoUpdateAnimBg="0"/>
      <p:bldP spid="15369" grpId="0" autoUpdateAnimBg="0"/>
      <p:bldP spid="15370" grpId="0" autoUpdateAnimBg="0"/>
      <p:bldP spid="15372" grpId="0" animBg="1"/>
      <p:bldP spid="15375" grpId="0" animBg="1"/>
      <p:bldP spid="15376" grpId="0" animBg="1"/>
      <p:bldP spid="1537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36A33-11F1-459A-B528-CAFE5544AD74}" type="slidenum">
              <a:rPr lang="en-US" altLang="en-US"/>
              <a:pPr/>
              <a:t>6</a:t>
            </a:fld>
            <a:endParaRPr lang="en-US" altLang="en-US"/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2743200" y="2286000"/>
          <a:ext cx="4991100" cy="344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Microsoft Drawing" r:id="rId3" imgW="4991100" imgH="3992563" progId="">
                  <p:embed/>
                </p:oleObj>
              </mc:Choice>
              <mc:Fallback>
                <p:oleObj name="Microsoft Drawing" r:id="rId3" imgW="4991100" imgH="3992563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86000"/>
                        <a:ext cx="4991100" cy="34432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12700">
                        <a:solidFill>
                          <a:srgbClr val="FFFFFF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914400" y="762000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 i="1">
                <a:latin typeface="Comic Sans MS" pitchFamily="66" charset="0"/>
              </a:rPr>
              <a:t>SINYAL KONTINYU</a:t>
            </a:r>
            <a:endParaRPr lang="en-US" altLang="en-US" sz="3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19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D1488-BAA6-444A-B180-A78CF57D403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914400" y="762000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 i="1">
                <a:latin typeface="Comic Sans MS" pitchFamily="66" charset="0"/>
              </a:rPr>
              <a:t>SINYAL DISKRIT</a:t>
            </a:r>
            <a:endParaRPr lang="en-US" altLang="en-US" sz="3200">
              <a:latin typeface="Times New Roman" pitchFamily="18" charset="0"/>
            </a:endParaRP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2743200" y="2209800"/>
          <a:ext cx="50292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Microsoft Drawing" r:id="rId3" imgW="5030788" imgH="7142163" progId="">
                  <p:embed/>
                </p:oleObj>
              </mc:Choice>
              <mc:Fallback>
                <p:oleObj name="Microsoft Drawing" r:id="rId3" imgW="5030788" imgH="7142163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09800"/>
                        <a:ext cx="5029200" cy="37338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12700">
                        <a:solidFill>
                          <a:srgbClr val="FFFF00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200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6C0DFA-4718-4671-BDEA-F7C942F5C0A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838200" y="762000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 i="1">
                <a:latin typeface="Comic Sans MS" pitchFamily="66" charset="0"/>
              </a:rPr>
              <a:t>SINYAL APAKAH INI ?</a:t>
            </a:r>
            <a:endParaRPr lang="en-US" altLang="en-US" sz="3200">
              <a:latin typeface="Times New Roman" pitchFamily="18" charset="0"/>
            </a:endParaRP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2743200" y="2362200"/>
          <a:ext cx="518160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Microsoft Drawing" r:id="rId3" imgW="5245100" imgH="6427788" progId="">
                  <p:embed/>
                </p:oleObj>
              </mc:Choice>
              <mc:Fallback>
                <p:oleObj name="Microsoft Drawing" r:id="rId3" imgW="5245100" imgH="6427788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362200"/>
                        <a:ext cx="5181600" cy="35052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856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F0FE0-EB09-4A3E-8599-FEE824E5A38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1986" name="Text Box 1026"/>
          <p:cNvSpPr txBox="1">
            <a:spLocks noChangeArrowheads="1"/>
          </p:cNvSpPr>
          <p:nvPr/>
        </p:nvSpPr>
        <p:spPr bwMode="auto">
          <a:xfrm>
            <a:off x="3124200" y="688975"/>
            <a:ext cx="2176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b="1" i="1">
                <a:latin typeface="Comic Sans MS" pitchFamily="66" charset="0"/>
              </a:rPr>
              <a:t>DISKRIT</a:t>
            </a:r>
            <a:endParaRPr lang="en-US" altLang="en-US" sz="2800" b="1" i="1">
              <a:latin typeface="Comic Sans MS" pitchFamily="66" charset="0"/>
            </a:endParaRPr>
          </a:p>
        </p:txBody>
      </p:sp>
      <p:sp>
        <p:nvSpPr>
          <p:cNvPr id="41987" name="AutoShape 1027"/>
          <p:cNvSpPr>
            <a:spLocks noChangeArrowheads="1"/>
          </p:cNvSpPr>
          <p:nvPr/>
        </p:nvSpPr>
        <p:spPr bwMode="auto">
          <a:xfrm>
            <a:off x="4114800" y="1295400"/>
            <a:ext cx="381000" cy="533400"/>
          </a:xfrm>
          <a:prstGeom prst="downArrow">
            <a:avLst>
              <a:gd name="adj1" fmla="val 33333"/>
              <a:gd name="adj2" fmla="val 32323"/>
            </a:avLst>
          </a:prstGeom>
          <a:solidFill>
            <a:schemeClr val="tx1"/>
          </a:solidFill>
          <a:ln w="381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AutoShape 1028"/>
          <p:cNvSpPr>
            <a:spLocks noChangeArrowheads="1"/>
          </p:cNvSpPr>
          <p:nvPr/>
        </p:nvSpPr>
        <p:spPr bwMode="auto">
          <a:xfrm>
            <a:off x="3886200" y="2819400"/>
            <a:ext cx="762000" cy="228600"/>
          </a:xfrm>
          <a:prstGeom prst="leftRightArrow">
            <a:avLst>
              <a:gd name="adj1" fmla="val 50000"/>
              <a:gd name="adj2" fmla="val 66667"/>
            </a:avLst>
          </a:prstGeom>
          <a:solidFill>
            <a:schemeClr val="bg1"/>
          </a:solidFill>
          <a:ln w="19050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1029"/>
          <p:cNvSpPr txBox="1">
            <a:spLocks noChangeArrowheads="1"/>
          </p:cNvSpPr>
          <p:nvPr/>
        </p:nvSpPr>
        <p:spPr bwMode="auto">
          <a:xfrm>
            <a:off x="2133600" y="20574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800">
                <a:latin typeface="Comic Sans MS" pitchFamily="66" charset="0"/>
              </a:rPr>
              <a:t>Benar</a:t>
            </a:r>
          </a:p>
        </p:txBody>
      </p:sp>
      <p:sp>
        <p:nvSpPr>
          <p:cNvPr id="41990" name="Text Box 1030"/>
          <p:cNvSpPr txBox="1">
            <a:spLocks noChangeArrowheads="1"/>
          </p:cNvSpPr>
          <p:nvPr/>
        </p:nvSpPr>
        <p:spPr bwMode="auto">
          <a:xfrm>
            <a:off x="2133600" y="26670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800" i="1">
                <a:solidFill>
                  <a:schemeClr val="tx2"/>
                </a:solidFill>
                <a:latin typeface="Comic Sans MS" pitchFamily="66" charset="0"/>
              </a:rPr>
              <a:t>True</a:t>
            </a:r>
            <a:endParaRPr lang="en-US" altLang="en-US" sz="2800" i="1">
              <a:latin typeface="Comic Sans MS" pitchFamily="66" charset="0"/>
            </a:endParaRPr>
          </a:p>
        </p:txBody>
      </p:sp>
      <p:sp>
        <p:nvSpPr>
          <p:cNvPr id="41991" name="Text Box 1031"/>
          <p:cNvSpPr txBox="1">
            <a:spLocks noChangeArrowheads="1"/>
          </p:cNvSpPr>
          <p:nvPr/>
        </p:nvSpPr>
        <p:spPr bwMode="auto">
          <a:xfrm>
            <a:off x="5029200" y="26670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800" i="1">
                <a:solidFill>
                  <a:schemeClr val="tx2"/>
                </a:solidFill>
                <a:latin typeface="Comic Sans MS" pitchFamily="66" charset="0"/>
              </a:rPr>
              <a:t>False</a:t>
            </a:r>
            <a:endParaRPr lang="en-US" altLang="en-US" sz="2800" i="1">
              <a:latin typeface="Comic Sans MS" pitchFamily="66" charset="0"/>
            </a:endParaRPr>
          </a:p>
        </p:txBody>
      </p:sp>
      <p:sp>
        <p:nvSpPr>
          <p:cNvPr id="41992" name="Text Box 1032"/>
          <p:cNvSpPr txBox="1">
            <a:spLocks noChangeArrowheads="1"/>
          </p:cNvSpPr>
          <p:nvPr/>
        </p:nvSpPr>
        <p:spPr bwMode="auto">
          <a:xfrm>
            <a:off x="5029200" y="20574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800">
                <a:latin typeface="Comic Sans MS" pitchFamily="66" charset="0"/>
              </a:rPr>
              <a:t>Salah</a:t>
            </a:r>
            <a:endParaRPr lang="en-US" altLang="en-US" sz="2800" i="1">
              <a:latin typeface="Comic Sans MS" pitchFamily="66" charset="0"/>
            </a:endParaRPr>
          </a:p>
        </p:txBody>
      </p:sp>
      <p:sp>
        <p:nvSpPr>
          <p:cNvPr id="41993" name="AutoShape 1033"/>
          <p:cNvSpPr>
            <a:spLocks noChangeArrowheads="1"/>
          </p:cNvSpPr>
          <p:nvPr/>
        </p:nvSpPr>
        <p:spPr bwMode="auto">
          <a:xfrm>
            <a:off x="3886200" y="2209800"/>
            <a:ext cx="762000" cy="228600"/>
          </a:xfrm>
          <a:prstGeom prst="leftRightArrow">
            <a:avLst>
              <a:gd name="adj1" fmla="val 50000"/>
              <a:gd name="adj2" fmla="val 66667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AutoShape 1034"/>
          <p:cNvSpPr>
            <a:spLocks noChangeArrowheads="1"/>
          </p:cNvSpPr>
          <p:nvPr/>
        </p:nvSpPr>
        <p:spPr bwMode="auto">
          <a:xfrm>
            <a:off x="4114800" y="3429000"/>
            <a:ext cx="381000" cy="381000"/>
          </a:xfrm>
          <a:prstGeom prst="downArrow">
            <a:avLst>
              <a:gd name="adj1" fmla="val 33333"/>
              <a:gd name="adj2" fmla="val 23088"/>
            </a:avLst>
          </a:prstGeom>
          <a:solidFill>
            <a:schemeClr val="tx1"/>
          </a:solidFill>
          <a:ln w="381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AutoShape 1035"/>
          <p:cNvSpPr>
            <a:spLocks noChangeArrowheads="1"/>
          </p:cNvSpPr>
          <p:nvPr/>
        </p:nvSpPr>
        <p:spPr bwMode="auto">
          <a:xfrm>
            <a:off x="4038600" y="4800600"/>
            <a:ext cx="609600" cy="457200"/>
          </a:xfrm>
          <a:prstGeom prst="downArrow">
            <a:avLst>
              <a:gd name="adj1" fmla="val 33333"/>
              <a:gd name="adj2" fmla="val 23088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Text Box 1036"/>
          <p:cNvSpPr txBox="1">
            <a:spLocks noChangeArrowheads="1"/>
          </p:cNvSpPr>
          <p:nvPr/>
        </p:nvSpPr>
        <p:spPr bwMode="auto">
          <a:xfrm>
            <a:off x="3048000" y="4038600"/>
            <a:ext cx="2514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b="1" i="1">
                <a:latin typeface="Comic Sans MS" pitchFamily="66" charset="0"/>
              </a:rPr>
              <a:t>BINER</a:t>
            </a:r>
            <a:endParaRPr lang="en-US" altLang="en-US" sz="2800" b="1" i="1">
              <a:latin typeface="Comic Sans MS" pitchFamily="66" charset="0"/>
            </a:endParaRPr>
          </a:p>
        </p:txBody>
      </p:sp>
      <p:sp>
        <p:nvSpPr>
          <p:cNvPr id="41997" name="Text Box 1037"/>
          <p:cNvSpPr txBox="1">
            <a:spLocks noChangeArrowheads="1"/>
          </p:cNvSpPr>
          <p:nvPr/>
        </p:nvSpPr>
        <p:spPr bwMode="auto">
          <a:xfrm>
            <a:off x="2743200" y="5524500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800" i="1">
                <a:latin typeface="Comic Sans MS" pitchFamily="66" charset="0"/>
              </a:rPr>
              <a:t>“ </a:t>
            </a:r>
            <a:r>
              <a:rPr lang="en-US" altLang="en-US" sz="2800" b="1" i="1">
                <a:latin typeface="Comic Sans MS" pitchFamily="66" charset="0"/>
              </a:rPr>
              <a:t>0</a:t>
            </a:r>
            <a:r>
              <a:rPr lang="en-US" altLang="en-US" sz="2800" i="1">
                <a:latin typeface="Comic Sans MS" pitchFamily="66" charset="0"/>
              </a:rPr>
              <a:t> “   dan  “ 1 “</a:t>
            </a:r>
          </a:p>
        </p:txBody>
      </p:sp>
    </p:spTree>
    <p:extLst>
      <p:ext uri="{BB962C8B-B14F-4D97-AF65-F5344CB8AC3E}">
        <p14:creationId xmlns:p14="http://schemas.microsoft.com/office/powerpoint/2010/main" val="39935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7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9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utoUpdateAnimBg="0"/>
      <p:bldP spid="41987" grpId="0" animBg="1"/>
      <p:bldP spid="41988" grpId="0" animBg="1"/>
      <p:bldP spid="41989" grpId="0" autoUpdateAnimBg="0"/>
      <p:bldP spid="41990" grpId="0" autoUpdateAnimBg="0"/>
      <p:bldP spid="41991" grpId="0" autoUpdateAnimBg="0"/>
      <p:bldP spid="41992" grpId="0" autoUpdateAnimBg="0"/>
      <p:bldP spid="41993" grpId="0" animBg="1"/>
      <p:bldP spid="41994" grpId="0" animBg="1"/>
      <p:bldP spid="41995" grpId="0" animBg="1"/>
      <p:bldP spid="41996" grpId="0" autoUpdateAnimBg="0"/>
      <p:bldP spid="41997" grpId="0" autoUpdateAnimBg="0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8555</TotalTime>
  <Words>632</Words>
  <Application>Microsoft Office PowerPoint</Application>
  <PresentationFormat>On-screen Show (4:3)</PresentationFormat>
  <Paragraphs>160</Paragraphs>
  <Slides>33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Baskerville Old Face</vt:lpstr>
      <vt:lpstr>Calibri</vt:lpstr>
      <vt:lpstr>Comic Sans MS</vt:lpstr>
      <vt:lpstr>Garamond</vt:lpstr>
      <vt:lpstr>Times New Roman</vt:lpstr>
      <vt:lpstr>Wingdings</vt:lpstr>
      <vt:lpstr>Diseño predeterminado</vt:lpstr>
      <vt:lpstr>Clip</vt:lpstr>
      <vt:lpstr>Microsoft Drawing</vt:lpstr>
      <vt:lpstr>Document</vt:lpstr>
      <vt:lpstr>ANALOG DAN DIGITAL</vt:lpstr>
      <vt:lpstr>ANALOG</vt:lpstr>
      <vt:lpstr>DIGITAL</vt:lpstr>
      <vt:lpstr>Benarkah definisi tersebut tadi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KEUNTUNGAN RANGKAIAN DIGITAL</vt:lpstr>
      <vt:lpstr>PERANCANGAN SISTEM DIGITAL MUDAH DILAKUKAN</vt:lpstr>
      <vt:lpstr>KEUNTUNGAN RANGKAIAN DIGITAL</vt:lpstr>
      <vt:lpstr>PENYIMPANAN INFORMASI RELATIF MUDAH</vt:lpstr>
      <vt:lpstr>KEUNTUNGAN RANGKAIAN DIGITAL</vt:lpstr>
      <vt:lpstr>KETEPATAN DAN KETELITIAN LEBIH TINGGI</vt:lpstr>
      <vt:lpstr>KEUNTUNGAN RANGKAIAN DIGITAL</vt:lpstr>
      <vt:lpstr>KERJA RANGKAIAN DIGITAL DAPAT DIPROGRAM</vt:lpstr>
      <vt:lpstr>KEUNTUNGAN RANGKAIAN DIGITAL</vt:lpstr>
      <vt:lpstr>RANGKAIAN DIGITAL LEBIH TAHAN TERHADAP DERAU</vt:lpstr>
      <vt:lpstr>KEUNTUNGAN RANGKAIAN DIGITAL</vt:lpstr>
      <vt:lpstr>DIMENSI KOMPONEN DIGITAL MAKIN KECIL</vt:lpstr>
      <vt:lpstr>ADAKAH KELEMAHAN RANGKAIAN DIGITAL ?</vt:lpstr>
      <vt:lpstr>KELEMAHAN RANGKAIAN DIGITAL</vt:lpstr>
      <vt:lpstr>PowerPoint Presentation</vt:lpstr>
      <vt:lpstr>PowerPoint Presentation</vt:lpstr>
      <vt:lpstr>PowerPoint Presentation</vt:lpstr>
      <vt:lpstr>5 TAHAP PEMROSESAN DALAM SUATU SISTEM DIGITAL</vt:lpstr>
      <vt:lpstr>PowerPoint Presentation</vt:lpstr>
      <vt:lpstr>MATERI KULIAH</vt:lpstr>
      <vt:lpstr>POKOK BAHASAN</vt:lpstr>
      <vt:lpstr> 081574114321 xzaenal@dsn.dinus.ac.id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Zaenal Pin</cp:lastModifiedBy>
  <cp:revision>624</cp:revision>
  <dcterms:created xsi:type="dcterms:W3CDTF">2010-05-23T14:28:12Z</dcterms:created>
  <dcterms:modified xsi:type="dcterms:W3CDTF">2022-02-28T13:46:44Z</dcterms:modified>
</cp:coreProperties>
</file>