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6" r:id="rId6"/>
    <p:sldId id="257" r:id="rId7"/>
    <p:sldId id="258" r:id="rId8"/>
    <p:sldId id="259" r:id="rId9"/>
    <p:sldId id="265" r:id="rId10"/>
    <p:sldId id="267" r:id="rId11"/>
    <p:sldId id="264" r:id="rId12"/>
  </p:sldIdLst>
  <p:sldSz cx="9144000" cy="6858000" type="screen4x3"/>
  <p:notesSz cx="6858000" cy="1165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075988"/>
            <a:ext cx="29718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11075988"/>
            <a:ext cx="29718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168B684-243E-4274-B518-2A8D7A2C3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4A84A-0B4F-4FAA-B16D-EE9368CD6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99CAD-290E-43C5-9BEC-FD95EE59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34E48-8329-4047-9250-77A141204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B043C-CFC5-49B9-A6CB-88C1689C5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44438-376D-4C28-B329-D53DCF09F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24DD7-1070-403B-81E8-291D5A987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74FA2-A2A3-44FD-BD6C-CE6517743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2AE53-1EAE-49B4-8521-6FFA1169E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E7C5-6BB3-4962-A938-E95C0C645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A1EA-1F31-4C61-B7D5-D449D5839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656A3-8FB2-4F97-AFA0-08D0BEFCC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0E44749-66D3-4A6E-9DE4-41D65041A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Sistem yang menyepadankan antara suatu besaran dengan suatu simbol.</a:t>
            </a:r>
          </a:p>
          <a:p>
            <a:pPr>
              <a:buFontTx/>
              <a:buNone/>
            </a:pPr>
            <a:r>
              <a:rPr lang="en-US" altLang="en-US" sz="2000" smtClean="0"/>
              <a:t>Decimal		: memiliki 10 simbol	: 0,1,2,3,4,5,6,7,8,9</a:t>
            </a:r>
          </a:p>
          <a:p>
            <a:pPr>
              <a:buFontTx/>
              <a:buNone/>
            </a:pPr>
            <a:r>
              <a:rPr lang="en-US" altLang="en-US" sz="2000" smtClean="0"/>
              <a:t>Binary		: memiliki 2 simbol	: 0 dan 1</a:t>
            </a:r>
          </a:p>
          <a:p>
            <a:pPr>
              <a:buFontTx/>
              <a:buNone/>
            </a:pPr>
            <a:r>
              <a:rPr lang="en-US" altLang="en-US" sz="2000" smtClean="0"/>
              <a:t>Octal		: memiliki 8 simbol	: 0,1,2,3,4,5,6,7</a:t>
            </a:r>
          </a:p>
          <a:p>
            <a:pPr>
              <a:buFontTx/>
              <a:buNone/>
            </a:pPr>
            <a:r>
              <a:rPr lang="en-US" altLang="en-US" sz="2000" smtClean="0"/>
              <a:t>Hexadecimal	: memiliki 16 simbol	: 0,1,2,3,4,5,6,7,8,9,A,B,C,D,E,F</a:t>
            </a:r>
          </a:p>
          <a:p>
            <a:pPr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000" smtClean="0"/>
              <a:t>contoh : 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110</a:t>
            </a:r>
            <a:r>
              <a:rPr lang="en-US" altLang="en-US" sz="2000" baseline="-25000" smtClean="0">
                <a:latin typeface="Courier New" pitchFamily="49" charset="0"/>
              </a:rPr>
              <a:t>(10)</a:t>
            </a:r>
            <a:r>
              <a:rPr lang="en-US" altLang="en-US" sz="2000" smtClean="0">
                <a:latin typeface="Courier New" pitchFamily="49" charset="0"/>
              </a:rPr>
              <a:t> = 110</a:t>
            </a:r>
            <a:r>
              <a:rPr lang="en-US" altLang="en-US" sz="2000" baseline="-25000" smtClean="0">
                <a:latin typeface="Courier New" pitchFamily="49" charset="0"/>
              </a:rPr>
              <a:t>D</a:t>
            </a:r>
            <a:r>
              <a:rPr lang="en-US" altLang="en-US" sz="2000" smtClean="0">
                <a:latin typeface="Courier New" pitchFamily="49" charset="0"/>
              </a:rPr>
              <a:t> = 100 + 10 + 0 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 1x10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 + 1x10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 smtClean="0">
                <a:latin typeface="Courier New" pitchFamily="49" charset="0"/>
              </a:rPr>
              <a:t> + 0x10</a:t>
            </a:r>
            <a:r>
              <a:rPr lang="en-US" altLang="en-US" sz="2000" baseline="30000" smtClean="0">
                <a:latin typeface="Courier New" pitchFamily="49" charset="0"/>
              </a:rPr>
              <a:t>0</a:t>
            </a:r>
            <a:endParaRPr lang="en-US" alt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110</a:t>
            </a:r>
            <a:r>
              <a:rPr lang="en-US" altLang="en-US" sz="2000" baseline="-25000" smtClean="0">
                <a:latin typeface="Courier New" pitchFamily="49" charset="0"/>
              </a:rPr>
              <a:t>( 2)</a:t>
            </a:r>
            <a:r>
              <a:rPr lang="en-US" altLang="en-US" sz="2000" smtClean="0">
                <a:latin typeface="Courier New" pitchFamily="49" charset="0"/>
              </a:rPr>
              <a:t> = 110</a:t>
            </a:r>
            <a:r>
              <a:rPr lang="en-US" altLang="en-US" sz="2000" baseline="-25000" smtClean="0">
                <a:latin typeface="Courier New" pitchFamily="49" charset="0"/>
              </a:rPr>
              <a:t>B</a:t>
            </a:r>
            <a:r>
              <a:rPr lang="en-US" altLang="en-US" sz="2000" smtClean="0">
                <a:latin typeface="Courier New" pitchFamily="49" charset="0"/>
              </a:rPr>
              <a:t> =   4 +  2 + 0 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 1x 2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 + 1x 2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 smtClean="0">
                <a:latin typeface="Courier New" pitchFamily="49" charset="0"/>
              </a:rPr>
              <a:t> + 0x 2</a:t>
            </a:r>
            <a:r>
              <a:rPr lang="en-US" altLang="en-US" sz="2000" baseline="30000" smtClean="0">
                <a:latin typeface="Courier New" pitchFamily="49" charset="0"/>
              </a:rPr>
              <a:t>0</a:t>
            </a:r>
            <a:endParaRPr lang="en-US" alt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110</a:t>
            </a:r>
            <a:r>
              <a:rPr lang="en-US" altLang="en-US" sz="2000" baseline="-25000" smtClean="0">
                <a:latin typeface="Courier New" pitchFamily="49" charset="0"/>
              </a:rPr>
              <a:t>( 8)</a:t>
            </a:r>
            <a:r>
              <a:rPr lang="en-US" altLang="en-US" sz="2000" smtClean="0">
                <a:latin typeface="Courier New" pitchFamily="49" charset="0"/>
              </a:rPr>
              <a:t> = 110</a:t>
            </a:r>
            <a:r>
              <a:rPr lang="en-US" altLang="en-US" sz="2000" baseline="-25000" smtClean="0">
                <a:latin typeface="Courier New" pitchFamily="49" charset="0"/>
              </a:rPr>
              <a:t>O</a:t>
            </a:r>
            <a:r>
              <a:rPr lang="en-US" altLang="en-US" sz="2000" smtClean="0">
                <a:latin typeface="Courier New" pitchFamily="49" charset="0"/>
              </a:rPr>
              <a:t> =  64 +  8 + 0 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 1x 8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 + 1x 8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 smtClean="0">
                <a:latin typeface="Courier New" pitchFamily="49" charset="0"/>
              </a:rPr>
              <a:t> + 0x 8</a:t>
            </a:r>
            <a:r>
              <a:rPr lang="en-US" altLang="en-US" sz="2000" baseline="30000" smtClean="0">
                <a:latin typeface="Courier New" pitchFamily="49" charset="0"/>
              </a:rPr>
              <a:t>0</a:t>
            </a:r>
            <a:endParaRPr lang="en-US" altLang="en-US" sz="2000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110</a:t>
            </a:r>
            <a:r>
              <a:rPr lang="en-US" altLang="en-US" sz="2000" baseline="-25000" smtClean="0">
                <a:latin typeface="Courier New" pitchFamily="49" charset="0"/>
              </a:rPr>
              <a:t>(16)</a:t>
            </a:r>
            <a:r>
              <a:rPr lang="en-US" altLang="en-US" sz="2000" smtClean="0">
                <a:latin typeface="Courier New" pitchFamily="49" charset="0"/>
              </a:rPr>
              <a:t> = 110</a:t>
            </a:r>
            <a:r>
              <a:rPr lang="en-US" altLang="en-US" sz="2000" baseline="-25000" smtClean="0">
                <a:latin typeface="Courier New" pitchFamily="49" charset="0"/>
              </a:rPr>
              <a:t>H</a:t>
            </a:r>
            <a:r>
              <a:rPr lang="en-US" altLang="en-US" sz="2000" smtClean="0">
                <a:latin typeface="Courier New" pitchFamily="49" charset="0"/>
              </a:rPr>
              <a:t> = 256 + 16 + 0 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 1x16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smtClean="0">
                <a:latin typeface="Courier New" pitchFamily="49" charset="0"/>
                <a:sym typeface="Symbol" pitchFamily="18" charset="2"/>
              </a:rPr>
              <a:t> + 1x16</a:t>
            </a:r>
            <a:r>
              <a:rPr lang="en-US" altLang="en-US" sz="2000" baseline="30000" smtClean="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 smtClean="0">
                <a:latin typeface="Courier New" pitchFamily="49" charset="0"/>
              </a:rPr>
              <a:t> + 0x16</a:t>
            </a:r>
            <a:r>
              <a:rPr lang="en-US" altLang="en-US" sz="2000" baseline="30000" smtClean="0">
                <a:latin typeface="Courier New" pitchFamily="49" charset="0"/>
              </a:rPr>
              <a:t>0</a:t>
            </a:r>
            <a:endParaRPr lang="en-US" altLang="en-US" sz="2000" baseline="30000" smtClean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Sistem Bilangan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BCD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Binary Coded Decimal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219200" y="2286000"/>
          <a:ext cx="6691313" cy="2662238"/>
        </p:xfrm>
        <a:graphic>
          <a:graphicData uri="http://schemas.openxmlformats.org/presentationml/2006/ole">
            <p:oleObj spid="_x0000_s11271" name="Worksheet" r:id="rId3" imgW="6841154" imgH="2666105" progId="Excel.Sheet.8">
              <p:embed/>
            </p:oleObj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85800" y="5181600"/>
            <a:ext cx="7772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000"/>
              <a:t>contoh :</a:t>
            </a:r>
          </a:p>
          <a:p>
            <a:r>
              <a:rPr lang="en-US" altLang="en-US" sz="2000"/>
              <a:t>   NBCD	: </a:t>
            </a:r>
            <a:r>
              <a:rPr lang="en-US" altLang="en-US" sz="2000">
                <a:latin typeface="Courier New" pitchFamily="49" charset="0"/>
              </a:rPr>
              <a:t>173.8 </a:t>
            </a:r>
            <a:r>
              <a:rPr lang="en-US" altLang="en-US" sz="2000" baseline="-25000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 0001  0111  0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011 .  1000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</a:p>
          <a:p>
            <a:r>
              <a:rPr lang="en-US" altLang="en-US" sz="2000"/>
              <a:t>   2421	: </a:t>
            </a:r>
            <a:r>
              <a:rPr lang="en-US" altLang="en-US" sz="2000">
                <a:latin typeface="Courier New" pitchFamily="49" charset="0"/>
              </a:rPr>
              <a:t>173.8 </a:t>
            </a:r>
            <a:r>
              <a:rPr lang="en-US" altLang="en-US" sz="2000" baseline="-25000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 0001  1101  0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011 .  1110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2000">
              <a:latin typeface="Courier New" pitchFamily="49" charset="0"/>
            </a:endParaRPr>
          </a:p>
          <a:p>
            <a:r>
              <a:rPr lang="en-US" altLang="en-US" sz="2000"/>
              <a:t>   Creep	: </a:t>
            </a:r>
            <a:r>
              <a:rPr lang="en-US" altLang="en-US" sz="2000">
                <a:latin typeface="Courier New" pitchFamily="49" charset="0"/>
              </a:rPr>
              <a:t>173.8 </a:t>
            </a:r>
            <a:r>
              <a:rPr lang="en-US" altLang="en-US" sz="2000" baseline="-25000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10000 00111 1110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0 . 00011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5800" y="1295400"/>
            <a:ext cx="7772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000"/>
              <a:t>Menerjemahkan suatu simbol decimal dengan padanan binary-nya</a:t>
            </a:r>
          </a:p>
          <a:p>
            <a:r>
              <a:rPr lang="en-US" altLang="en-US" sz="2000"/>
              <a:t>berdasarkan tabel yang telah disepakati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3400" y="1600200"/>
            <a:ext cx="8305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cara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mengubah</a:t>
            </a:r>
            <a:r>
              <a:rPr lang="en-US" altLang="en-US" sz="2000" dirty="0" smtClean="0"/>
              <a:t> Decimal </a:t>
            </a:r>
            <a:r>
              <a:rPr lang="en-US" altLang="en-US" sz="2000" dirty="0" smtClean="0">
                <a:sym typeface="Symbol" pitchFamily="18" charset="2"/>
              </a:rPr>
              <a:t> Binary</a:t>
            </a:r>
            <a:r>
              <a:rPr lang="en-US" altLang="en-US" sz="2000" dirty="0" smtClean="0"/>
              <a:t> ?</a:t>
            </a:r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cara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mengubah</a:t>
            </a:r>
            <a:r>
              <a:rPr lang="en-US" altLang="en-US" sz="2000" dirty="0" smtClean="0"/>
              <a:t> Decimal </a:t>
            </a:r>
            <a:r>
              <a:rPr lang="en-US" altLang="en-US" sz="2000" dirty="0" smtClean="0">
                <a:sym typeface="Symbol" pitchFamily="18" charset="2"/>
              </a:rPr>
              <a:t> Octal</a:t>
            </a:r>
            <a:r>
              <a:rPr lang="en-US" altLang="en-US" sz="2000" dirty="0" smtClean="0"/>
              <a:t> ?</a:t>
            </a:r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cara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mengubah</a:t>
            </a:r>
            <a:r>
              <a:rPr lang="en-US" altLang="en-US" sz="2000" dirty="0" smtClean="0"/>
              <a:t> Decimal </a:t>
            </a:r>
            <a:r>
              <a:rPr lang="en-US" altLang="en-US" sz="2000" dirty="0" smtClean="0">
                <a:sym typeface="Symbol" pitchFamily="18" charset="2"/>
              </a:rPr>
              <a:t> Hexadecimal</a:t>
            </a:r>
            <a:r>
              <a:rPr lang="en-US" altLang="en-US" sz="2000" dirty="0" smtClean="0"/>
              <a:t> ?</a:t>
            </a:r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cara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mengubah</a:t>
            </a:r>
            <a:r>
              <a:rPr lang="en-US" altLang="en-US" sz="2000" dirty="0" smtClean="0"/>
              <a:t> Binary </a:t>
            </a:r>
            <a:r>
              <a:rPr lang="en-US" altLang="en-US" sz="2000" dirty="0" smtClean="0">
                <a:sym typeface="Symbol" pitchFamily="18" charset="2"/>
              </a:rPr>
              <a:t> Octal</a:t>
            </a:r>
            <a:r>
              <a:rPr lang="en-US" altLang="en-US" sz="2000" dirty="0" smtClean="0"/>
              <a:t> ?</a:t>
            </a:r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cara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mengubah</a:t>
            </a:r>
            <a:r>
              <a:rPr lang="en-US" altLang="en-US" sz="2000" dirty="0" smtClean="0"/>
              <a:t> Binary </a:t>
            </a:r>
            <a:r>
              <a:rPr lang="en-US" altLang="en-US" sz="2000" dirty="0" smtClean="0">
                <a:sym typeface="Symbol" pitchFamily="18" charset="2"/>
              </a:rPr>
              <a:t> Hexadecimal</a:t>
            </a:r>
            <a:r>
              <a:rPr lang="en-US" altLang="en-US" sz="2000" dirty="0" smtClean="0"/>
              <a:t> ?</a:t>
            </a:r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penjumlahan</a:t>
            </a:r>
            <a:r>
              <a:rPr lang="en-US" altLang="en-US" sz="2000" dirty="0" smtClean="0"/>
              <a:t> di Binary, Octal, </a:t>
            </a:r>
            <a:r>
              <a:rPr lang="en-US" altLang="en-US" sz="2000" dirty="0" err="1" smtClean="0"/>
              <a:t>dan</a:t>
            </a:r>
            <a:r>
              <a:rPr lang="en-US" altLang="en-US" sz="2000" dirty="0" smtClean="0"/>
              <a:t> Hexadecimal ?</a:t>
            </a:r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Bagaimana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pengurangan</a:t>
            </a:r>
            <a:r>
              <a:rPr lang="en-US" altLang="en-US" sz="2000" dirty="0" smtClean="0"/>
              <a:t> di Binary, Octal, </a:t>
            </a:r>
            <a:r>
              <a:rPr lang="en-US" altLang="en-US" sz="2000" dirty="0" err="1" smtClean="0"/>
              <a:t>dan</a:t>
            </a:r>
            <a:r>
              <a:rPr lang="en-US" altLang="en-US" sz="2000" dirty="0" smtClean="0"/>
              <a:t> Hexadecimal ?</a:t>
            </a:r>
          </a:p>
          <a:p>
            <a:pPr>
              <a:buFont typeface="Symbol" pitchFamily="18" charset="2"/>
              <a:buChar char=""/>
              <a:defRPr/>
            </a:pPr>
            <a:endParaRPr lang="en-US" altLang="en-US" sz="2000" dirty="0" smtClean="0"/>
          </a:p>
          <a:p>
            <a:pPr>
              <a:buFont typeface="Symbol" pitchFamily="18" charset="2"/>
              <a:buChar char=""/>
              <a:defRPr/>
            </a:pPr>
            <a:r>
              <a:rPr lang="en-US" altLang="en-US" sz="2000" dirty="0" err="1" smtClean="0"/>
              <a:t>Sebutkan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kelebihan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sistem</a:t>
            </a:r>
            <a:r>
              <a:rPr lang="en-US" altLang="en-US" sz="2000" dirty="0" smtClean="0"/>
              <a:t> digital </a:t>
            </a:r>
            <a:r>
              <a:rPr lang="en-US" altLang="en-US" sz="2000" dirty="0" err="1" smtClean="0"/>
              <a:t>dibandingkan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sistem</a:t>
            </a:r>
            <a:r>
              <a:rPr lang="en-US" altLang="en-US" sz="2000" smtClean="0"/>
              <a:t> analog</a:t>
            </a:r>
            <a:endParaRPr lang="en-US" altLang="en-US" sz="2000" dirty="0" smtClean="0"/>
          </a:p>
          <a:p>
            <a:pPr marL="0" indent="0">
              <a:buFontTx/>
              <a:buNone/>
              <a:defRPr/>
            </a:pPr>
            <a:endParaRPr lang="en-US" altLang="en-US" sz="2000" dirty="0" smtClean="0"/>
          </a:p>
          <a:p>
            <a:pPr marL="0" indent="0">
              <a:buFontTx/>
              <a:buNone/>
              <a:defRPr/>
            </a:pPr>
            <a:endParaRPr lang="en-US" altLang="en-US" sz="2000" dirty="0" smtClean="0"/>
          </a:p>
          <a:p>
            <a:pPr marL="0" indent="0">
              <a:buFontTx/>
              <a:buNone/>
              <a:defRPr/>
            </a:pPr>
            <a:endParaRPr lang="en-US" altLang="en-US" sz="2000" dirty="0" smtClean="0"/>
          </a:p>
          <a:p>
            <a:pPr marL="0" indent="0">
              <a:buFontTx/>
              <a:buNone/>
              <a:defRPr/>
            </a:pPr>
            <a:endParaRPr lang="en-US" altLang="en-US" sz="2000" dirty="0" smtClean="0"/>
          </a:p>
          <a:p>
            <a:pPr marL="0" indent="0">
              <a:buFontTx/>
              <a:buNone/>
              <a:defRPr/>
            </a:pPr>
            <a:endParaRPr lang="en-US" altLang="en-US" sz="2000" dirty="0" smtClean="0"/>
          </a:p>
          <a:p>
            <a:pPr marL="0" indent="0">
              <a:buFontTx/>
              <a:buNone/>
              <a:defRPr/>
            </a:pPr>
            <a:endParaRPr lang="en-US" altLang="en-US" sz="2000" dirty="0" smtClean="0"/>
          </a:p>
        </p:txBody>
      </p:sp>
      <p:sp>
        <p:nvSpPr>
          <p:cNvPr id="12291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Checklist</a:t>
            </a:r>
          </a:p>
        </p:txBody>
      </p:sp>
      <p:sp>
        <p:nvSpPr>
          <p:cNvPr id="12292" name="Rectangle 14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16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17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Transformasi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Decimal 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>
                <a:solidFill>
                  <a:schemeClr val="tx2"/>
                </a:solidFill>
              </a:rPr>
              <a:t> Binary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38"/>
          <p:cNvSpPr>
            <a:spLocks noChangeArrowheads="1"/>
          </p:cNvSpPr>
          <p:nvPr/>
        </p:nvSpPr>
        <p:spPr bwMode="auto">
          <a:xfrm>
            <a:off x="533400" y="1371600"/>
            <a:ext cx="5867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1010 1101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1x2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7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+0x2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6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+1x2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5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+0x2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4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+ 1x2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3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+1x2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+0x2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+1x2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</a:t>
            </a: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128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+ 0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+ 32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+ 0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+  8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+ 4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+ 0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+ 1</a:t>
            </a: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1010 1101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 = 1 7 3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4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6553200" y="1371600"/>
            <a:ext cx="20574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800" baseline="-25000" dirty="0">
                <a:latin typeface="Courier New" pitchFamily="49" charset="0"/>
                <a:sym typeface="Symbol" pitchFamily="18" charset="2"/>
              </a:rPr>
              <a:t>D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1800" baseline="-25000" dirty="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1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86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0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43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1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21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1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10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0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1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0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 1</a:t>
            </a: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400" b="1" dirty="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400" b="1" baseline="-25000" dirty="0">
                <a:latin typeface="Courier New" pitchFamily="49" charset="0"/>
                <a:sym typeface="Symbol" pitchFamily="18" charset="2"/>
              </a:rPr>
              <a:t>D</a:t>
            </a:r>
            <a:r>
              <a:rPr lang="en-US" altLang="en-US" sz="1400" b="1" dirty="0">
                <a:latin typeface="Courier New" pitchFamily="49" charset="0"/>
                <a:sym typeface="Symbol" pitchFamily="18" charset="2"/>
              </a:rPr>
              <a:t> = 1010 1101</a:t>
            </a:r>
            <a:r>
              <a:rPr lang="en-US" altLang="en-US" sz="1400" b="1" baseline="-25000" dirty="0">
                <a:latin typeface="Courier New" pitchFamily="49" charset="0"/>
                <a:sym typeface="Symbol" pitchFamily="18" charset="2"/>
              </a:rPr>
              <a:t>B</a:t>
            </a:r>
          </a:p>
        </p:txBody>
      </p:sp>
      <p:grpSp>
        <p:nvGrpSpPr>
          <p:cNvPr id="3081" name="Group 39"/>
          <p:cNvGrpSpPr>
            <a:grpSpLocks/>
          </p:cNvGrpSpPr>
          <p:nvPr/>
        </p:nvGrpSpPr>
        <p:grpSpPr bwMode="auto">
          <a:xfrm>
            <a:off x="685800" y="1676400"/>
            <a:ext cx="4724400" cy="609600"/>
            <a:chOff x="672" y="2832"/>
            <a:chExt cx="2976" cy="384"/>
          </a:xfrm>
        </p:grpSpPr>
        <p:sp>
          <p:nvSpPr>
            <p:cNvPr id="3084" name="Line 40"/>
            <p:cNvSpPr>
              <a:spLocks noChangeShapeType="1"/>
            </p:cNvSpPr>
            <p:nvPr/>
          </p:nvSpPr>
          <p:spPr bwMode="auto">
            <a:xfrm>
              <a:off x="1920" y="28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41"/>
            <p:cNvSpPr>
              <a:spLocks noChangeShapeType="1"/>
            </p:cNvSpPr>
            <p:nvPr/>
          </p:nvSpPr>
          <p:spPr bwMode="auto">
            <a:xfrm flipH="1">
              <a:off x="672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42"/>
            <p:cNvSpPr>
              <a:spLocks noChangeShapeType="1"/>
            </p:cNvSpPr>
            <p:nvPr/>
          </p:nvSpPr>
          <p:spPr bwMode="auto">
            <a:xfrm>
              <a:off x="672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43"/>
            <p:cNvSpPr>
              <a:spLocks noChangeShapeType="1"/>
            </p:cNvSpPr>
            <p:nvPr/>
          </p:nvSpPr>
          <p:spPr bwMode="auto">
            <a:xfrm>
              <a:off x="2016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44"/>
            <p:cNvSpPr>
              <a:spLocks noChangeShapeType="1"/>
            </p:cNvSpPr>
            <p:nvPr/>
          </p:nvSpPr>
          <p:spPr bwMode="auto">
            <a:xfrm flipH="1">
              <a:off x="1056" y="292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45"/>
            <p:cNvSpPr>
              <a:spLocks noChangeShapeType="1"/>
            </p:cNvSpPr>
            <p:nvPr/>
          </p:nvSpPr>
          <p:spPr bwMode="auto">
            <a:xfrm>
              <a:off x="105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46"/>
            <p:cNvSpPr>
              <a:spLocks noChangeShapeType="1"/>
            </p:cNvSpPr>
            <p:nvPr/>
          </p:nvSpPr>
          <p:spPr bwMode="auto">
            <a:xfrm>
              <a:off x="2112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47"/>
            <p:cNvSpPr>
              <a:spLocks noChangeShapeType="1"/>
            </p:cNvSpPr>
            <p:nvPr/>
          </p:nvSpPr>
          <p:spPr bwMode="auto">
            <a:xfrm flipH="1">
              <a:off x="1488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48"/>
            <p:cNvSpPr>
              <a:spLocks noChangeShapeType="1"/>
            </p:cNvSpPr>
            <p:nvPr/>
          </p:nvSpPr>
          <p:spPr bwMode="auto">
            <a:xfrm>
              <a:off x="1488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49"/>
            <p:cNvSpPr>
              <a:spLocks noChangeShapeType="1"/>
            </p:cNvSpPr>
            <p:nvPr/>
          </p:nvSpPr>
          <p:spPr bwMode="auto">
            <a:xfrm>
              <a:off x="216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0"/>
            <p:cNvSpPr>
              <a:spLocks noChangeShapeType="1"/>
            </p:cNvSpPr>
            <p:nvPr/>
          </p:nvSpPr>
          <p:spPr bwMode="auto">
            <a:xfrm flipH="1">
              <a:off x="187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51"/>
            <p:cNvSpPr>
              <a:spLocks noChangeShapeType="1"/>
            </p:cNvSpPr>
            <p:nvPr/>
          </p:nvSpPr>
          <p:spPr bwMode="auto">
            <a:xfrm>
              <a:off x="1872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52"/>
            <p:cNvSpPr>
              <a:spLocks noChangeShapeType="1"/>
            </p:cNvSpPr>
            <p:nvPr/>
          </p:nvSpPr>
          <p:spPr bwMode="auto">
            <a:xfrm>
              <a:off x="235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53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54"/>
            <p:cNvSpPr>
              <a:spLocks noChangeShapeType="1"/>
            </p:cNvSpPr>
            <p:nvPr/>
          </p:nvSpPr>
          <p:spPr bwMode="auto">
            <a:xfrm>
              <a:off x="2448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55"/>
            <p:cNvSpPr>
              <a:spLocks noChangeShapeType="1"/>
            </p:cNvSpPr>
            <p:nvPr/>
          </p:nvSpPr>
          <p:spPr bwMode="auto">
            <a:xfrm>
              <a:off x="2448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56"/>
            <p:cNvSpPr>
              <a:spLocks noChangeShapeType="1"/>
            </p:cNvSpPr>
            <p:nvPr/>
          </p:nvSpPr>
          <p:spPr bwMode="auto">
            <a:xfrm flipH="1">
              <a:off x="244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57"/>
            <p:cNvSpPr>
              <a:spLocks noChangeShapeType="1"/>
            </p:cNvSpPr>
            <p:nvPr/>
          </p:nvSpPr>
          <p:spPr bwMode="auto">
            <a:xfrm>
              <a:off x="283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Line 58"/>
            <p:cNvSpPr>
              <a:spLocks noChangeShapeType="1"/>
            </p:cNvSpPr>
            <p:nvPr/>
          </p:nvSpPr>
          <p:spPr bwMode="auto">
            <a:xfrm>
              <a:off x="2592" y="28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59"/>
            <p:cNvSpPr>
              <a:spLocks noChangeShapeType="1"/>
            </p:cNvSpPr>
            <p:nvPr/>
          </p:nvSpPr>
          <p:spPr bwMode="auto">
            <a:xfrm flipH="1">
              <a:off x="2592" y="28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60"/>
            <p:cNvSpPr>
              <a:spLocks noChangeShapeType="1"/>
            </p:cNvSpPr>
            <p:nvPr/>
          </p:nvSpPr>
          <p:spPr bwMode="auto">
            <a:xfrm>
              <a:off x="364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61"/>
            <p:cNvSpPr>
              <a:spLocks noChangeShapeType="1"/>
            </p:cNvSpPr>
            <p:nvPr/>
          </p:nvSpPr>
          <p:spPr bwMode="auto">
            <a:xfrm>
              <a:off x="2496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62"/>
            <p:cNvSpPr>
              <a:spLocks noChangeShapeType="1"/>
            </p:cNvSpPr>
            <p:nvPr/>
          </p:nvSpPr>
          <p:spPr bwMode="auto">
            <a:xfrm flipH="1">
              <a:off x="2496" y="29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63"/>
            <p:cNvSpPr>
              <a:spLocks noChangeShapeType="1"/>
            </p:cNvSpPr>
            <p:nvPr/>
          </p:nvSpPr>
          <p:spPr bwMode="auto">
            <a:xfrm>
              <a:off x="326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2" name="AutoShape 65"/>
          <p:cNvSpPr>
            <a:spLocks noChangeArrowheads="1"/>
          </p:cNvSpPr>
          <p:nvPr/>
        </p:nvSpPr>
        <p:spPr bwMode="auto">
          <a:xfrm rot="-3272940" flipH="1" flipV="1">
            <a:off x="5700713" y="3167063"/>
            <a:ext cx="685800" cy="1143000"/>
          </a:xfrm>
          <a:prstGeom prst="curvedLeftArrow">
            <a:avLst>
              <a:gd name="adj1" fmla="val 33333"/>
              <a:gd name="adj2" fmla="val 66667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66"/>
          <p:cNvSpPr>
            <a:spLocks noChangeArrowheads="1"/>
          </p:cNvSpPr>
          <p:nvPr/>
        </p:nvSpPr>
        <p:spPr bwMode="auto">
          <a:xfrm>
            <a:off x="533400" y="5334000"/>
            <a:ext cx="579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128  64  32  16    8   4   2   1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7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6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5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4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3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0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a   b   c   d    e   f   g   h (B)</a:t>
            </a:r>
            <a:endParaRPr lang="en-US" altLang="en-US" sz="2000" b="1" baseline="-250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Transformasi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Decimal 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>
                <a:solidFill>
                  <a:schemeClr val="tx2"/>
                </a:solidFill>
              </a:rPr>
              <a:t> Octal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533400" y="1371600"/>
            <a:ext cx="5867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       2 5 5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O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  2x8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+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5x8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+ 5x8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</a:t>
            </a: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  128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+  40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+  5</a:t>
            </a: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2 5 5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O</a:t>
            </a:r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 = 1 7 3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4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6553200" y="1371600"/>
            <a:ext cx="20574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800" baseline="-25000" dirty="0">
                <a:latin typeface="Courier New" pitchFamily="49" charset="0"/>
                <a:sym typeface="Symbol" pitchFamily="18" charset="2"/>
              </a:rPr>
              <a:t>D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1800" baseline="-25000" dirty="0">
                <a:latin typeface="Courier New" pitchFamily="49" charset="0"/>
                <a:sym typeface="Symbol" pitchFamily="18" charset="2"/>
              </a:rPr>
              <a:t>O</a:t>
            </a:r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8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5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8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 u="sng" dirty="0">
                <a:latin typeface="Courier New" pitchFamily="49" charset="0"/>
                <a:sym typeface="Symbol" pitchFamily="18" charset="2"/>
              </a:rPr>
              <a:t>21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5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   2</a:t>
            </a:r>
            <a:endParaRPr lang="en-US" altLang="en-US" sz="1800" u="sng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 dirty="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400" b="1" dirty="0" smtClean="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400" b="1" baseline="-25000" dirty="0" smtClean="0">
                <a:latin typeface="Courier New" pitchFamily="49" charset="0"/>
                <a:sym typeface="Symbol" pitchFamily="18" charset="2"/>
              </a:rPr>
              <a:t>D</a:t>
            </a:r>
            <a:r>
              <a:rPr lang="en-US" altLang="en-US" sz="14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400" b="1" dirty="0">
                <a:latin typeface="Courier New" pitchFamily="49" charset="0"/>
                <a:sym typeface="Symbol" pitchFamily="18" charset="2"/>
              </a:rPr>
              <a:t>= 2 5 5 </a:t>
            </a:r>
            <a:r>
              <a:rPr lang="en-US" altLang="en-US" sz="1400" b="1" baseline="-25000" dirty="0">
                <a:latin typeface="Courier New" pitchFamily="49" charset="0"/>
                <a:sym typeface="Symbol" pitchFamily="18" charset="2"/>
              </a:rPr>
              <a:t>O</a:t>
            </a:r>
          </a:p>
        </p:txBody>
      </p:sp>
      <p:sp>
        <p:nvSpPr>
          <p:cNvPr id="4105" name="Line 23"/>
          <p:cNvSpPr>
            <a:spLocks noChangeShapeType="1"/>
          </p:cNvSpPr>
          <p:nvPr/>
        </p:nvSpPr>
        <p:spPr bwMode="auto">
          <a:xfrm>
            <a:off x="3429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24"/>
          <p:cNvSpPr>
            <a:spLocks noChangeShapeType="1"/>
          </p:cNvSpPr>
          <p:nvPr/>
        </p:nvSpPr>
        <p:spPr bwMode="auto">
          <a:xfrm flipH="1">
            <a:off x="27432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25"/>
          <p:cNvSpPr>
            <a:spLocks noChangeShapeType="1"/>
          </p:cNvSpPr>
          <p:nvPr/>
        </p:nvSpPr>
        <p:spPr bwMode="auto">
          <a:xfrm>
            <a:off x="2743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26"/>
          <p:cNvSpPr>
            <a:spLocks noChangeShapeType="1"/>
          </p:cNvSpPr>
          <p:nvPr/>
        </p:nvSpPr>
        <p:spPr bwMode="auto">
          <a:xfrm>
            <a:off x="37338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32"/>
          <p:cNvSpPr>
            <a:spLocks noChangeShapeType="1"/>
          </p:cNvSpPr>
          <p:nvPr/>
        </p:nvSpPr>
        <p:spPr bwMode="auto">
          <a:xfrm>
            <a:off x="39624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33"/>
          <p:cNvSpPr>
            <a:spLocks noChangeShapeType="1"/>
          </p:cNvSpPr>
          <p:nvPr/>
        </p:nvSpPr>
        <p:spPr bwMode="auto">
          <a:xfrm flipH="1">
            <a:off x="3962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34"/>
          <p:cNvSpPr>
            <a:spLocks noChangeShapeType="1"/>
          </p:cNvSpPr>
          <p:nvPr/>
        </p:nvSpPr>
        <p:spPr bwMode="auto">
          <a:xfrm>
            <a:off x="4648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AutoShape 35"/>
          <p:cNvSpPr>
            <a:spLocks noChangeArrowheads="1"/>
          </p:cNvSpPr>
          <p:nvPr/>
        </p:nvSpPr>
        <p:spPr bwMode="auto">
          <a:xfrm rot="-3272940" flipH="1" flipV="1">
            <a:off x="5715000" y="3048000"/>
            <a:ext cx="685800" cy="1143000"/>
          </a:xfrm>
          <a:prstGeom prst="curvedLeftArrow">
            <a:avLst>
              <a:gd name="adj1" fmla="val 33333"/>
              <a:gd name="adj2" fmla="val 66667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36"/>
          <p:cNvSpPr>
            <a:spLocks noChangeArrowheads="1"/>
          </p:cNvSpPr>
          <p:nvPr/>
        </p:nvSpPr>
        <p:spPr bwMode="auto">
          <a:xfrm>
            <a:off x="533400" y="5334000"/>
            <a:ext cx="579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		512  64   8   1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		  8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3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8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8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8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0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		  a   b   c   d (O)</a:t>
            </a:r>
            <a:endParaRPr lang="en-US" altLang="en-US" sz="2000" b="1" baseline="-250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Transformasi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Decimal 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>
                <a:solidFill>
                  <a:schemeClr val="tx2"/>
                </a:solidFill>
              </a:rPr>
              <a:t> Hexadecimal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5123" name="Rectangle 33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4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35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36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37"/>
          <p:cNvSpPr>
            <a:spLocks noChangeArrowheads="1"/>
          </p:cNvSpPr>
          <p:nvPr/>
        </p:nvSpPr>
        <p:spPr bwMode="auto">
          <a:xfrm>
            <a:off x="533400" y="1371600"/>
            <a:ext cx="5867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       A  D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H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  10x16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  +  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13x16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</a:t>
            </a: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               160</a:t>
            </a:r>
            <a:r>
              <a:rPr lang="en-US" altLang="en-US" sz="18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   +    13</a:t>
            </a: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A D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H</a:t>
            </a:r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 = 1 7 3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4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5128" name="Rectangle 38"/>
          <p:cNvSpPr>
            <a:spLocks noChangeArrowheads="1"/>
          </p:cNvSpPr>
          <p:nvPr/>
        </p:nvSpPr>
        <p:spPr bwMode="auto">
          <a:xfrm>
            <a:off x="6553200" y="1371600"/>
            <a:ext cx="20574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D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1800" baseline="-25000">
                <a:latin typeface="Courier New" pitchFamily="49" charset="0"/>
                <a:sym typeface="Symbol" pitchFamily="18" charset="2"/>
              </a:rPr>
              <a:t>H</a:t>
            </a:r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>
                <a:latin typeface="Courier New" pitchFamily="49" charset="0"/>
                <a:sym typeface="Symbol" pitchFamily="18" charset="2"/>
              </a:rPr>
              <a:t>16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u="sng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>
                <a:latin typeface="Courier New" pitchFamily="49" charset="0"/>
                <a:sym typeface="Symbol" pitchFamily="18" charset="2"/>
              </a:rPr>
              <a:t>D</a:t>
            </a:r>
            <a:endParaRPr lang="en-US" altLang="en-US" sz="1800" u="sng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8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800" baseline="-38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   A</a:t>
            </a:r>
            <a:endParaRPr lang="en-US" altLang="en-US" sz="1800" u="sng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18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173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D</a:t>
            </a:r>
            <a:r>
              <a:rPr lang="en-US" altLang="en-US" sz="1400" b="1">
                <a:latin typeface="Courier New" pitchFamily="49" charset="0"/>
                <a:sym typeface="Symbol" pitchFamily="18" charset="2"/>
              </a:rPr>
              <a:t> = A D </a:t>
            </a:r>
            <a:r>
              <a:rPr lang="en-US" altLang="en-US" sz="1400" b="1" baseline="-25000">
                <a:latin typeface="Courier New" pitchFamily="49" charset="0"/>
                <a:sym typeface="Symbol" pitchFamily="18" charset="2"/>
              </a:rPr>
              <a:t>O</a:t>
            </a:r>
          </a:p>
        </p:txBody>
      </p:sp>
      <p:sp>
        <p:nvSpPr>
          <p:cNvPr id="5129" name="Line 39"/>
          <p:cNvSpPr>
            <a:spLocks noChangeShapeType="1"/>
          </p:cNvSpPr>
          <p:nvPr/>
        </p:nvSpPr>
        <p:spPr bwMode="auto">
          <a:xfrm>
            <a:off x="3429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40"/>
          <p:cNvSpPr>
            <a:spLocks noChangeShapeType="1"/>
          </p:cNvSpPr>
          <p:nvPr/>
        </p:nvSpPr>
        <p:spPr bwMode="auto">
          <a:xfrm flipH="1">
            <a:off x="28194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41"/>
          <p:cNvSpPr>
            <a:spLocks noChangeShapeType="1"/>
          </p:cNvSpPr>
          <p:nvPr/>
        </p:nvSpPr>
        <p:spPr bwMode="auto">
          <a:xfrm>
            <a:off x="2819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AutoShape 46"/>
          <p:cNvSpPr>
            <a:spLocks noChangeArrowheads="1"/>
          </p:cNvSpPr>
          <p:nvPr/>
        </p:nvSpPr>
        <p:spPr bwMode="auto">
          <a:xfrm rot="-3272940" flipH="1" flipV="1">
            <a:off x="5715000" y="3048000"/>
            <a:ext cx="685800" cy="1143000"/>
          </a:xfrm>
          <a:prstGeom prst="curvedLeftArrow">
            <a:avLst>
              <a:gd name="adj1" fmla="val 33333"/>
              <a:gd name="adj2" fmla="val 66667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47"/>
          <p:cNvSpPr>
            <a:spLocks noChangeArrowheads="1"/>
          </p:cNvSpPr>
          <p:nvPr/>
        </p:nvSpPr>
        <p:spPr bwMode="auto">
          <a:xfrm>
            <a:off x="533400" y="5334000"/>
            <a:ext cx="579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		4096   256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16     1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		 16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3    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16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16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16</a:t>
            </a:r>
            <a:r>
              <a:rPr lang="en-US" altLang="en-US" sz="2000" baseline="30000">
                <a:latin typeface="Courier New" pitchFamily="49" charset="0"/>
                <a:sym typeface="Symbol" pitchFamily="18" charset="2"/>
              </a:rPr>
              <a:t>0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		  a     b     c     d (H)</a:t>
            </a:r>
            <a:endParaRPr lang="en-US" altLang="en-US" sz="2000" b="1" baseline="-2500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5134" name="Line 48"/>
          <p:cNvSpPr>
            <a:spLocks noChangeShapeType="1"/>
          </p:cNvSpPr>
          <p:nvPr/>
        </p:nvSpPr>
        <p:spPr bwMode="auto">
          <a:xfrm>
            <a:off x="3810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49"/>
          <p:cNvSpPr>
            <a:spLocks noChangeShapeType="1"/>
          </p:cNvSpPr>
          <p:nvPr/>
        </p:nvSpPr>
        <p:spPr bwMode="auto">
          <a:xfrm flipH="1">
            <a:off x="3810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50"/>
          <p:cNvSpPr>
            <a:spLocks noChangeShapeType="1"/>
          </p:cNvSpPr>
          <p:nvPr/>
        </p:nvSpPr>
        <p:spPr bwMode="auto">
          <a:xfrm>
            <a:off x="4495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Transformasi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Binary 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>
                <a:solidFill>
                  <a:schemeClr val="tx2"/>
                </a:solidFill>
              </a:rPr>
              <a:t> Octal		 Binary </a:t>
            </a:r>
            <a:r>
              <a:rPr lang="en-US" altLang="en-US" sz="200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>
                <a:solidFill>
                  <a:schemeClr val="tx2"/>
                </a:solidFill>
              </a:rPr>
              <a:t> Hexadecimal</a:t>
            </a: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1028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1029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1030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1031"/>
          <p:cNvSpPr>
            <a:spLocks noChangeArrowheads="1"/>
          </p:cNvSpPr>
          <p:nvPr/>
        </p:nvSpPr>
        <p:spPr bwMode="auto">
          <a:xfrm>
            <a:off x="685800" y="1371600"/>
            <a:ext cx="3733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sym typeface="Symbol" pitchFamily="18" charset="2"/>
              </a:rPr>
              <a:t>Binary  Octal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11011011011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O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bobot : 21 421 421 421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11|011|011|011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3   3   3   3</a:t>
            </a: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11011011011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3333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O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152" name="Rectangle 1041"/>
          <p:cNvSpPr>
            <a:spLocks noChangeArrowheads="1"/>
          </p:cNvSpPr>
          <p:nvPr/>
        </p:nvSpPr>
        <p:spPr bwMode="auto">
          <a:xfrm>
            <a:off x="4724400" y="1371600"/>
            <a:ext cx="3733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sym typeface="Symbol" pitchFamily="18" charset="2"/>
              </a:rPr>
              <a:t>Binary  Hexadecimal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11011011011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H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bobot : 421 8421 8421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110|1101|1011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 6    D    B</a:t>
            </a: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11011011011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6 D B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H</a:t>
            </a:r>
          </a:p>
        </p:txBody>
      </p:sp>
      <p:sp>
        <p:nvSpPr>
          <p:cNvPr id="6153" name="Rectangle 1042"/>
          <p:cNvSpPr>
            <a:spLocks noChangeArrowheads="1"/>
          </p:cNvSpPr>
          <p:nvPr/>
        </p:nvSpPr>
        <p:spPr bwMode="auto">
          <a:xfrm>
            <a:off x="685800" y="4191000"/>
            <a:ext cx="3733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sym typeface="Symbol" pitchFamily="18" charset="2"/>
              </a:rPr>
              <a:t>Octal  Binary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3333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O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3   3   3   3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11|011|011|011</a:t>
            </a: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3333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O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11011011011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</a:p>
        </p:txBody>
      </p:sp>
      <p:sp>
        <p:nvSpPr>
          <p:cNvPr id="6154" name="Rectangle 1044"/>
          <p:cNvSpPr>
            <a:spLocks noChangeArrowheads="1"/>
          </p:cNvSpPr>
          <p:nvPr/>
        </p:nvSpPr>
        <p:spPr bwMode="auto">
          <a:xfrm>
            <a:off x="4724400" y="4191000"/>
            <a:ext cx="3733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en-US" sz="2000">
                <a:sym typeface="Symbol" pitchFamily="18" charset="2"/>
              </a:rPr>
              <a:t>Hexadecimal  Binary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6DB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H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= … … …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 6    D    B</a:t>
            </a: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        110|1101|1011</a:t>
            </a:r>
          </a:p>
          <a:p>
            <a:pPr marL="342900" indent="-342900"/>
            <a:endParaRPr lang="en-US" altLang="en-US" sz="2000">
              <a:latin typeface="Courier New" pitchFamily="49" charset="0"/>
              <a:sym typeface="Symbol" pitchFamily="18" charset="2"/>
            </a:endParaRPr>
          </a:p>
          <a:p>
            <a:pPr marL="342900" indent="-342900"/>
            <a:r>
              <a:rPr lang="en-US" altLang="en-US" sz="2000">
                <a:latin typeface="Courier New" pitchFamily="49" charset="0"/>
                <a:sym typeface="Symbol" pitchFamily="18" charset="2"/>
              </a:rPr>
              <a:t>6 D B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H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= 11011011011 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20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905000" cy="2286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/>
              <a:t>Decimal</a:t>
            </a:r>
          </a:p>
          <a:p>
            <a:pPr>
              <a:buFontTx/>
              <a:buNone/>
            </a:pPr>
            <a:r>
              <a:rPr lang="en-US" altLang="en-US" sz="2000" i="1" smtClean="0">
                <a:latin typeface="Courier New" pitchFamily="49" charset="0"/>
              </a:rPr>
              <a:t>1 1</a:t>
            </a:r>
            <a:endParaRPr lang="en-US" alt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1 7 3 (10)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6 9 (10)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—————  +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2 4 2 (10)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667000" y="19812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Binary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1 1 0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1 1 0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———————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1 0 0 1 (2)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4648200" y="19812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Octal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1 1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1 7 3 (8)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6 5 (8)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2 6 0 (8)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6400800" y="19812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Hexadecimal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 1 1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1 A E (16)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F 5 (16)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2 A 3 (16)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Aritmatika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Addition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685800" y="4495800"/>
            <a:ext cx="7620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6688" indent="-166688">
              <a:spcBef>
                <a:spcPct val="20000"/>
              </a:spcBef>
            </a:pPr>
            <a:r>
              <a:rPr lang="en-US" altLang="en-US" sz="1400"/>
              <a:t>1. Lakukan penjumlahan per kolom (angka yg berbobot sama) dimulai dari angka paling kanan</a:t>
            </a:r>
          </a:p>
          <a:p>
            <a:pPr marL="166688" indent="-166688">
              <a:spcBef>
                <a:spcPct val="20000"/>
              </a:spcBef>
            </a:pPr>
            <a:r>
              <a:rPr lang="en-US" altLang="en-US" sz="1400"/>
              <a:t>2. Jika hasil penjumlahan suatu kolom masih dapat direpresentasikan dgn sebuah simbol,</a:t>
            </a:r>
            <a:br>
              <a:rPr lang="en-US" altLang="en-US" sz="1400"/>
            </a:br>
            <a:r>
              <a:rPr lang="en-US" altLang="en-US" sz="1400"/>
              <a:t>maka simbol tersebut dituliskan pada kolom yg sama (kolom dimana penjumlahan dilakukan)</a:t>
            </a:r>
          </a:p>
          <a:p>
            <a:pPr marL="166688" indent="-166688">
              <a:spcBef>
                <a:spcPct val="20000"/>
              </a:spcBef>
            </a:pPr>
            <a:r>
              <a:rPr lang="en-US" altLang="en-US" sz="1400"/>
              <a:t>3. Namun jika hasil penjumlahannya lebih dari 1 simbol, maka simbol dg bobot sama dituliskan pada kolom yg sama (kolom dimana penjumlahan tersebut dilakukan); dan simbol dg bobot lebih besar dimasukkan dlm penjumlahan berikutnya (kolom sebelah kanannya) </a:t>
            </a:r>
            <a:r>
              <a:rPr lang="en-US" altLang="en-US" sz="1400">
                <a:sym typeface="Symbol" pitchFamily="18" charset="2"/>
              </a:rPr>
              <a:t></a:t>
            </a:r>
            <a:r>
              <a:rPr lang="en-US" altLang="en-US" sz="1400"/>
              <a:t> Carry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Aritmatika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Substraction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685800" y="19812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Decimal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 -1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1 7 3 (10)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6 9 (10)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—————  —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1 0 4 (10)</a:t>
            </a:r>
          </a:p>
        </p:txBody>
      </p:sp>
      <p:sp>
        <p:nvSpPr>
          <p:cNvPr id="8200" name="Rectangle 14"/>
          <p:cNvSpPr>
            <a:spLocks noChangeArrowheads="1"/>
          </p:cNvSpPr>
          <p:nvPr/>
        </p:nvSpPr>
        <p:spPr bwMode="auto">
          <a:xfrm>
            <a:off x="2667000" y="19812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Binary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 -1-1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1 1 0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———————  —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 1 1 (2)</a:t>
            </a:r>
          </a:p>
        </p:txBody>
      </p:sp>
      <p:sp>
        <p:nvSpPr>
          <p:cNvPr id="8201" name="Rectangle 15"/>
          <p:cNvSpPr>
            <a:spLocks noChangeArrowheads="1"/>
          </p:cNvSpPr>
          <p:nvPr/>
        </p:nvSpPr>
        <p:spPr bwMode="auto">
          <a:xfrm>
            <a:off x="4648200" y="1981200"/>
            <a:ext cx="1676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Octal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 -1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1 7 3 (8)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6 5 (8)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—————  —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1 0 6 (8)</a:t>
            </a:r>
          </a:p>
        </p:txBody>
      </p:sp>
      <p:sp>
        <p:nvSpPr>
          <p:cNvPr id="8202" name="Rectangle 16"/>
          <p:cNvSpPr>
            <a:spLocks noChangeArrowheads="1"/>
          </p:cNvSpPr>
          <p:nvPr/>
        </p:nvSpPr>
        <p:spPr bwMode="auto">
          <a:xfrm>
            <a:off x="6400800" y="19812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000"/>
              <a:t>Hexadecimal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 i="1">
                <a:latin typeface="Courier New" pitchFamily="49" charset="0"/>
              </a:rPr>
              <a:t>-1</a:t>
            </a:r>
            <a:endParaRPr lang="en-US" altLang="en-US" sz="20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1 A E (16)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F 5 (16)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—————  —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B 9 (16)</a:t>
            </a:r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685800" y="4495800"/>
            <a:ext cx="7620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6688" indent="-166688">
              <a:spcBef>
                <a:spcPct val="20000"/>
              </a:spcBef>
            </a:pPr>
            <a:r>
              <a:rPr lang="en-US" altLang="en-US" sz="1400" dirty="0"/>
              <a:t>1. </a:t>
            </a:r>
            <a:r>
              <a:rPr lang="en-US" altLang="en-US" sz="1400" dirty="0" err="1"/>
              <a:t>Lakukan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pengurangan</a:t>
            </a:r>
            <a:r>
              <a:rPr lang="en-US" altLang="en-US" sz="1400" dirty="0"/>
              <a:t> per </a:t>
            </a:r>
            <a:r>
              <a:rPr lang="en-US" altLang="en-US" sz="1400" dirty="0" err="1"/>
              <a:t>kolom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angka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berbobot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sama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dimulai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dari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angka</a:t>
            </a:r>
            <a:r>
              <a:rPr lang="en-US" altLang="en-US" sz="1400" dirty="0"/>
              <a:t> paling </a:t>
            </a:r>
            <a:r>
              <a:rPr lang="en-US" altLang="en-US" sz="1400" dirty="0" err="1" smtClean="0"/>
              <a:t>kanan</a:t>
            </a:r>
            <a:endParaRPr lang="en-US" altLang="en-US" sz="1400" dirty="0"/>
          </a:p>
          <a:p>
            <a:pPr marL="166688" indent="-166688">
              <a:spcBef>
                <a:spcPct val="20000"/>
              </a:spcBef>
            </a:pPr>
            <a:r>
              <a:rPr lang="en-US" altLang="en-US" sz="1400" dirty="0"/>
              <a:t>2. </a:t>
            </a:r>
            <a:r>
              <a:rPr lang="en-US" altLang="en-US" sz="1400" dirty="0" err="1"/>
              <a:t>Jika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hasil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pengurangan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suatu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kolom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dapat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dilakukan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secara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langsung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tanpa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peminjaman</a:t>
            </a:r>
            <a:r>
              <a:rPr lang="en-US" altLang="en-US" sz="1400" dirty="0"/>
              <a:t>),</a:t>
            </a:r>
            <a:br>
              <a:rPr lang="en-US" altLang="en-US" sz="1400" dirty="0"/>
            </a:br>
            <a:r>
              <a:rPr lang="en-US" altLang="en-US" sz="1400" dirty="0" err="1"/>
              <a:t>maka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simbolnya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dituliskan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pada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kolom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sama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kolom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dimana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pengurangan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dilakukan</a:t>
            </a:r>
            <a:r>
              <a:rPr lang="en-US" altLang="en-US" sz="1400" dirty="0"/>
              <a:t>)</a:t>
            </a:r>
          </a:p>
          <a:p>
            <a:pPr marL="166688" indent="-166688">
              <a:spcBef>
                <a:spcPct val="20000"/>
              </a:spcBef>
            </a:pPr>
            <a:r>
              <a:rPr lang="en-US" altLang="en-US" sz="1400" dirty="0"/>
              <a:t>3. </a:t>
            </a:r>
            <a:r>
              <a:rPr lang="en-US" altLang="en-US" sz="1400" dirty="0" err="1"/>
              <a:t>Namun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jika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pengurangan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tidak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dapat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dilakukan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secara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langsung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maka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dilakukan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peminjaman</a:t>
            </a:r>
            <a:r>
              <a:rPr lang="en-US" altLang="en-US" sz="1400" dirty="0"/>
              <a:t> (Borrow In) </a:t>
            </a:r>
            <a:r>
              <a:rPr lang="en-US" altLang="en-US" sz="1400" dirty="0" err="1"/>
              <a:t>pada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angka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disebelah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kanannya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dimana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besar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peminjaman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tergantung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dari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sistem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bilangannya</a:t>
            </a:r>
            <a:r>
              <a:rPr lang="en-US" altLang="en-US" sz="1400" dirty="0"/>
              <a:t>; </a:t>
            </a:r>
            <a:r>
              <a:rPr lang="en-US" altLang="en-US" sz="1400" dirty="0" err="1"/>
              <a:t>angka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telah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dipinjam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berkurang</a:t>
            </a:r>
            <a:r>
              <a:rPr lang="en-US" altLang="en-US" sz="1400" dirty="0"/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685800" y="15240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6413" indent="-1776413"/>
            <a:r>
              <a:rPr lang="en-US" altLang="en-US" sz="2000"/>
              <a:t>Jika pada Decimal bilangan negatif diberi </a:t>
            </a:r>
            <a:r>
              <a:rPr lang="en-US" altLang="en-US" sz="2000" i="1"/>
              <a:t>minus sign</a:t>
            </a:r>
            <a:r>
              <a:rPr lang="en-US" altLang="en-US" sz="2000"/>
              <a:t> (-),</a:t>
            </a:r>
          </a:p>
          <a:p>
            <a:pPr marL="1776413" indent="-1776413"/>
            <a:r>
              <a:rPr lang="en-US" altLang="en-US" sz="2000"/>
              <a:t>pada Binary tanda negatif menggunakan </a:t>
            </a:r>
            <a:r>
              <a:rPr lang="en-US" altLang="en-US" sz="2000" i="1"/>
              <a:t>sign bit</a:t>
            </a:r>
            <a:r>
              <a:rPr lang="en-US" altLang="en-US" sz="2000"/>
              <a:t> (0: positif, 1: negatif).</a:t>
            </a:r>
          </a:p>
          <a:p>
            <a:pPr marL="1776413" indent="-1776413"/>
            <a:r>
              <a:rPr lang="en-US" altLang="en-US" sz="2000"/>
              <a:t>2 cara penulisan bilangan negatif :</a:t>
            </a:r>
          </a:p>
          <a:p>
            <a:pPr marL="1776413" indent="-1776413">
              <a:spcBef>
                <a:spcPct val="20000"/>
              </a:spcBef>
            </a:pPr>
            <a:r>
              <a:rPr lang="en-US" altLang="en-US" sz="2000"/>
              <a:t>1’s complement : meng-invert setiap bit pada bilangan Binary (    )</a:t>
            </a:r>
          </a:p>
          <a:p>
            <a:pPr marL="1776413" indent="-1776413">
              <a:spcBef>
                <a:spcPct val="20000"/>
              </a:spcBef>
            </a:pPr>
            <a:r>
              <a:rPr lang="en-US" altLang="en-US" sz="2000"/>
              <a:t>2’s somplement : meng-invert setiap bit pada bilangan Binary dan menambahkannya dengan 1 (    + 1)</a:t>
            </a:r>
          </a:p>
          <a:p>
            <a:pPr marL="1776413" indent="-1776413">
              <a:spcBef>
                <a:spcPct val="20000"/>
              </a:spcBef>
            </a:pPr>
            <a:r>
              <a:rPr lang="en-US" altLang="en-US" sz="2000"/>
              <a:t>contoh :</a:t>
            </a:r>
          </a:p>
          <a:p>
            <a:pPr marL="1776413" indent="-1776413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+173</a:t>
            </a:r>
            <a:r>
              <a:rPr lang="en-US" altLang="en-US" sz="2000" baseline="-25000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</a:rPr>
              <a:t>0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1010 1101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endParaRPr lang="en-US" altLang="en-US" sz="2000">
              <a:latin typeface="Courier New" pitchFamily="49" charset="0"/>
            </a:endParaRPr>
          </a:p>
          <a:p>
            <a:pPr marL="1776413" indent="-1776413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-173</a:t>
            </a:r>
            <a:r>
              <a:rPr lang="en-US" altLang="en-US" sz="2000" baseline="-25000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</a:rPr>
              <a:t> 0101 0010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(1’s complement)</a:t>
            </a:r>
            <a:endParaRPr lang="en-US" altLang="en-US" sz="2000" baseline="-25000">
              <a:latin typeface="Courier New" pitchFamily="49" charset="0"/>
            </a:endParaRPr>
          </a:p>
          <a:p>
            <a:pPr marL="1776413" indent="-1776413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-173</a:t>
            </a:r>
            <a:r>
              <a:rPr lang="en-US" altLang="en-US" sz="2000" baseline="-25000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</a:rPr>
              <a:t> 0101 0011</a:t>
            </a:r>
            <a:r>
              <a:rPr lang="en-US" altLang="en-US" sz="2000" baseline="-250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 (2’s complement)</a:t>
            </a:r>
          </a:p>
          <a:p>
            <a:pPr marL="1776413" indent="-1776413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</a:rPr>
              <a:t>      </a:t>
            </a:r>
            <a:r>
              <a:rPr lang="en-US" altLang="en-US" sz="2000" baseline="-25000">
                <a:latin typeface="Courier New" pitchFamily="49" charset="0"/>
              </a:rPr>
              <a:t>  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</a:t>
            </a:r>
          </a:p>
          <a:p>
            <a:pPr marL="1776413" indent="-1776413">
              <a:spcBef>
                <a:spcPct val="20000"/>
              </a:spcBef>
            </a:pPr>
            <a:r>
              <a:rPr lang="en-US" altLang="en-US" sz="2000">
                <a:latin typeface="Courier New" pitchFamily="49" charset="0"/>
                <a:sym typeface="Symbol" pitchFamily="18" charset="2"/>
              </a:rPr>
              <a:t>     sign bit</a:t>
            </a: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Bilangan Negatif di Binary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4" name="Object 20"/>
          <p:cNvGraphicFramePr>
            <a:graphicFrameLocks noChangeAspect="1"/>
          </p:cNvGraphicFramePr>
          <p:nvPr/>
        </p:nvGraphicFramePr>
        <p:xfrm>
          <a:off x="5562600" y="3200400"/>
          <a:ext cx="239713" cy="290513"/>
        </p:xfrm>
        <a:graphic>
          <a:graphicData uri="http://schemas.openxmlformats.org/presentationml/2006/ole">
            <p:oleObj spid="_x0000_s9224" name="Equation" r:id="rId3" imgW="241195" imgH="291973" progId="Equation.3">
              <p:embed/>
            </p:oleObj>
          </a:graphicData>
        </a:graphic>
      </p:graphicFrame>
      <p:graphicFrame>
        <p:nvGraphicFramePr>
          <p:cNvPr id="9225" name="Object 21"/>
          <p:cNvGraphicFramePr>
            <a:graphicFrameLocks noChangeAspect="1"/>
          </p:cNvGraphicFramePr>
          <p:nvPr/>
        </p:nvGraphicFramePr>
        <p:xfrm>
          <a:off x="7239000" y="2590800"/>
          <a:ext cx="239713" cy="290513"/>
        </p:xfrm>
        <a:graphic>
          <a:graphicData uri="http://schemas.openxmlformats.org/presentationml/2006/ole">
            <p:oleObj spid="_x0000_s9225" name="Equation" r:id="rId4" imgW="241195" imgH="29197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</a:rPr>
              <a:t>Aritmatika Sistem Bilangan</a:t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 Negative Binary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 rot="-2885805">
            <a:off x="7620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 rot="-2885805">
            <a:off x="82296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 rot="2885805" flipH="1">
            <a:off x="762000" y="762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 rot="2885805" flipH="1">
            <a:off x="8229600" y="6858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85800" y="1295400"/>
            <a:ext cx="3810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1600"/>
              <a:t>1’s complement with positive result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 i="1">
                <a:latin typeface="Courier New" pitchFamily="49" charset="0"/>
              </a:rPr>
              <a:t>         1 1 1 1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+3 (10) 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-2 (10)   </a:t>
            </a:r>
            <a:r>
              <a:rPr lang="en-US" altLang="en-US" sz="1800" b="1">
                <a:latin typeface="Courier New" pitchFamily="49" charset="0"/>
              </a:rPr>
              <a:t>1</a:t>
            </a:r>
            <a:r>
              <a:rPr lang="en-US" altLang="en-US" sz="1800">
                <a:latin typeface="Courier New" pitchFamily="49" charset="0"/>
              </a:rPr>
              <a:t> 1 0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—————  +   ———————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+1 (10) 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0 0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               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          ———————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        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0 1 (2)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648200" y="1295400"/>
            <a:ext cx="3810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1600"/>
              <a:t>1’s complement with negative result</a:t>
            </a:r>
            <a:endParaRPr lang="en-US" altLang="en-US" sz="1800"/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           </a:t>
            </a:r>
            <a:r>
              <a:rPr lang="en-US" altLang="en-US" sz="1800" i="1">
                <a:latin typeface="Courier New" pitchFamily="49" charset="0"/>
              </a:rPr>
              <a:t>1 1</a:t>
            </a:r>
            <a:endParaRPr lang="en-US" altLang="en-US" sz="18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+3 (10)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-4 (10)  </a:t>
            </a:r>
            <a:r>
              <a:rPr lang="en-US" altLang="en-US" sz="1800" b="1">
                <a:latin typeface="Courier New" pitchFamily="49" charset="0"/>
              </a:rPr>
              <a:t>1</a:t>
            </a:r>
            <a:r>
              <a:rPr lang="en-US" altLang="en-US" sz="1800">
                <a:latin typeface="Courier New" pitchFamily="49" charset="0"/>
              </a:rPr>
              <a:t> 0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—————  +  ———————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-1 (10)  </a:t>
            </a:r>
            <a:r>
              <a:rPr lang="en-US" altLang="en-US" sz="1800" b="1">
                <a:latin typeface="Courier New" pitchFamily="49" charset="0"/>
              </a:rPr>
              <a:t>1</a:t>
            </a:r>
            <a:r>
              <a:rPr lang="en-US" altLang="en-US" sz="1800">
                <a:latin typeface="Courier New" pitchFamily="49" charset="0"/>
              </a:rPr>
              <a:t> 1 1 0 (2)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685800" y="4495800"/>
            <a:ext cx="3810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1600"/>
              <a:t>2’s complement with positive result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 i="1">
                <a:latin typeface="Courier New" pitchFamily="49" charset="0"/>
              </a:rPr>
              <a:t>          1 1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+3 (10)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-2 (10)  </a:t>
            </a:r>
            <a:r>
              <a:rPr lang="en-US" altLang="en-US" sz="1800" b="1">
                <a:latin typeface="Courier New" pitchFamily="49" charset="0"/>
              </a:rPr>
              <a:t>1</a:t>
            </a:r>
            <a:r>
              <a:rPr lang="en-US" altLang="en-US" sz="1800">
                <a:latin typeface="Courier New" pitchFamily="49" charset="0"/>
              </a:rPr>
              <a:t> 1 1 0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—————  +  ———————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+1 (10)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0 1 (2)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4648200" y="4495800"/>
            <a:ext cx="3810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1600"/>
              <a:t>2’s complement with negative result</a:t>
            </a:r>
            <a:endParaRPr lang="en-US" altLang="en-US" sz="1800"/>
          </a:p>
          <a:p>
            <a:pPr marL="342900" indent="-342900">
              <a:spcBef>
                <a:spcPct val="20000"/>
              </a:spcBef>
            </a:pPr>
            <a:r>
              <a:rPr lang="en-US" altLang="en-US" sz="1800" i="1">
                <a:latin typeface="Courier New" pitchFamily="49" charset="0"/>
              </a:rPr>
              <a:t>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+3 (10)  </a:t>
            </a:r>
            <a:r>
              <a:rPr lang="en-US" altLang="en-US" sz="1800" b="1">
                <a:latin typeface="Courier New" pitchFamily="49" charset="0"/>
              </a:rPr>
              <a:t>0</a:t>
            </a:r>
            <a:r>
              <a:rPr lang="en-US" altLang="en-US" sz="1800">
                <a:latin typeface="Courier New" pitchFamily="49" charset="0"/>
              </a:rPr>
              <a:t> 0 1 1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-4 (10)  </a:t>
            </a:r>
            <a:r>
              <a:rPr lang="en-US" altLang="en-US" sz="1800" b="1">
                <a:latin typeface="Courier New" pitchFamily="49" charset="0"/>
              </a:rPr>
              <a:t>1</a:t>
            </a:r>
            <a:r>
              <a:rPr lang="en-US" altLang="en-US" sz="1800">
                <a:latin typeface="Courier New" pitchFamily="49" charset="0"/>
              </a:rPr>
              <a:t> 1 0 0 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—————  +  ———————  +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>
                <a:latin typeface="Courier New" pitchFamily="49" charset="0"/>
              </a:rPr>
              <a:t> -1 (10)  </a:t>
            </a:r>
            <a:r>
              <a:rPr lang="en-US" altLang="en-US" sz="1800" b="1">
                <a:latin typeface="Courier New" pitchFamily="49" charset="0"/>
              </a:rPr>
              <a:t>1</a:t>
            </a:r>
            <a:r>
              <a:rPr lang="en-US" altLang="en-US" sz="1800">
                <a:latin typeface="Courier New" pitchFamily="49" charset="0"/>
              </a:rPr>
              <a:t> 1 1 1 (2)</a:t>
            </a:r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2057400" y="1981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2057400" y="3429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993</Words>
  <Application>Microsoft Office PowerPoint</Application>
  <PresentationFormat>On-screen Show (4:3)</PresentationFormat>
  <Paragraphs>228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Arial</vt:lpstr>
      <vt:lpstr>Calibri</vt:lpstr>
      <vt:lpstr>Courier New</vt:lpstr>
      <vt:lpstr>Symbol</vt:lpstr>
      <vt:lpstr>Office Theme</vt:lpstr>
      <vt:lpstr>Microsoft Equation 3.0</vt:lpstr>
      <vt:lpstr>Microsoft Excel Worksheet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Bilangan</dc:title>
  <dc:creator>Bogi Aditya Karna</dc:creator>
  <cp:lastModifiedBy>lemon</cp:lastModifiedBy>
  <cp:revision>27</cp:revision>
  <cp:lastPrinted>2002-09-03T02:05:15Z</cp:lastPrinted>
  <dcterms:created xsi:type="dcterms:W3CDTF">1980-05-12T04:17:28Z</dcterms:created>
  <dcterms:modified xsi:type="dcterms:W3CDTF">2016-09-27T07:44:50Z</dcterms:modified>
</cp:coreProperties>
</file>