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57" r:id="rId1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25198"/>
    <a:srgbClr val="000099"/>
    <a:srgbClr val="1C1C1C"/>
    <a:srgbClr val="660066"/>
    <a:srgbClr val="000058"/>
    <a:srgbClr val="0085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75" autoAdjust="0"/>
    <p:restoredTop sz="94652" autoAdjust="0"/>
  </p:normalViewPr>
  <p:slideViewPr>
    <p:cSldViewPr>
      <p:cViewPr varScale="1">
        <p:scale>
          <a:sx n="70" d="100"/>
          <a:sy n="70" d="100"/>
        </p:scale>
        <p:origin x="-115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7BC0DE-990B-4086-86FC-3394DE9D8E34}" type="datetimeFigureOut">
              <a:rPr lang="en-US" smtClean="0"/>
              <a:t>9/9/2014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289360-A688-4D85-B967-C731E0839510}" type="slidenum">
              <a:rPr lang="en-US" smtClean="0"/>
              <a:t>‹#›</a:t>
            </a:fld>
            <a:endParaRPr lang="en-US"/>
          </a:p>
        </p:txBody>
      </p:sp>
    </p:spTree>
    <p:extLst>
      <p:ext uri="{BB962C8B-B14F-4D97-AF65-F5344CB8AC3E}">
        <p14:creationId xmlns:p14="http://schemas.microsoft.com/office/powerpoint/2010/main" val="2105973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F623F3-D878-4202-9A59-DEB56ED6112F}" type="slidenum">
              <a:rPr lang="en-US" altLang="en-US"/>
              <a:pPr/>
              <a:t>2</a:t>
            </a:fld>
            <a:endParaRPr lang="en-US" altLang="en-US"/>
          </a:p>
        </p:txBody>
      </p:sp>
      <p:sp>
        <p:nvSpPr>
          <p:cNvPr id="39938" name="Rectangle 2"/>
          <p:cNvSpPr>
            <a:spLocks noRo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E76340-F1B9-4F24-8859-51B3FD91DF6A}" type="slidenum">
              <a:rPr lang="en-US" altLang="en-US"/>
              <a:pPr/>
              <a:t>11</a:t>
            </a:fld>
            <a:endParaRPr lang="en-US" altLang="en-US"/>
          </a:p>
        </p:txBody>
      </p:sp>
      <p:sp>
        <p:nvSpPr>
          <p:cNvPr id="35842" name="Rectangle 2"/>
          <p:cNvSpPr>
            <a:spLocks noRo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altLang="en-US"/>
              <a:t>Ditambahkan gambar rangkaiannya</a:t>
            </a:r>
          </a:p>
          <a:p>
            <a:r>
              <a:rPr lang="en-US" altLang="en-US"/>
              <a:t>Untuk lebih memperjelas konsep DeMorgan, tambahkan contoh soal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33F5EE-193D-4445-84E7-398022C44602}" type="slidenum">
              <a:rPr lang="en-US" altLang="en-US"/>
              <a:pPr/>
              <a:t>12</a:t>
            </a:fld>
            <a:endParaRPr lang="en-US" altLang="en-US"/>
          </a:p>
        </p:txBody>
      </p:sp>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A8054B-CFCA-4092-A988-6BCDEBBFF4A9}" type="slidenum">
              <a:rPr lang="en-US" altLang="en-US"/>
              <a:pPr/>
              <a:t>13</a:t>
            </a:fld>
            <a:endParaRPr lang="en-US" altLang="en-US"/>
          </a:p>
        </p:txBody>
      </p:sp>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altLang="en-US"/>
              <a:t>Persamaan terakhir ? Cari urutannya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20293E-17E5-490F-A227-C8E4D1BB8452}" type="slidenum">
              <a:rPr lang="en-US" altLang="en-US"/>
              <a:pPr/>
              <a:t>14</a:t>
            </a:fld>
            <a:endParaRPr lang="en-US" altLang="en-US"/>
          </a:p>
        </p:txBody>
      </p:sp>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420B9D-DEE9-44DA-82B3-C71659F8A7F4}" type="slidenum">
              <a:rPr lang="en-US" altLang="en-US"/>
              <a:pPr/>
              <a:t>15</a:t>
            </a:fld>
            <a:endParaRPr lang="en-US" altLang="en-US"/>
          </a:p>
        </p:txBody>
      </p:sp>
      <p:sp>
        <p:nvSpPr>
          <p:cNvPr id="51202" name="Rectangle 2"/>
          <p:cNvSpPr>
            <a:spLocks noRo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3869B-D294-4005-BE8F-3D6FA2564ECD}" type="slidenum">
              <a:rPr lang="en-US" altLang="en-US"/>
              <a:pPr/>
              <a:t>3</a:t>
            </a:fld>
            <a:endParaRPr lang="en-US" altLang="en-US"/>
          </a:p>
        </p:txBody>
      </p:sp>
      <p:sp>
        <p:nvSpPr>
          <p:cNvPr id="40962" name="Rectangle 2"/>
          <p:cNvSpPr>
            <a:spLocks noRo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D7B92-D1CA-47DA-9EDC-D94833B79554}" type="slidenum">
              <a:rPr lang="en-US" altLang="en-US"/>
              <a:pPr/>
              <a:t>4</a:t>
            </a:fld>
            <a:endParaRPr lang="en-US" altLang="en-US"/>
          </a:p>
        </p:txBody>
      </p:sp>
      <p:sp>
        <p:nvSpPr>
          <p:cNvPr id="41986" name="Rectangle 2"/>
          <p:cNvSpPr>
            <a:spLocks noRo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8589DC-FA5D-48D0-A2D6-E7EC9EDD3EF7}" type="slidenum">
              <a:rPr lang="en-US" altLang="en-US"/>
              <a:pPr/>
              <a:t>5</a:t>
            </a:fld>
            <a:endParaRPr lang="en-US" altLang="en-US"/>
          </a:p>
        </p:txBody>
      </p:sp>
      <p:sp>
        <p:nvSpPr>
          <p:cNvPr id="43010" name="Rectangle 2"/>
          <p:cNvSpPr>
            <a:spLocks noRo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9C1A4-CF2C-49BA-AC54-15BD57F2B63C}" type="slidenum">
              <a:rPr lang="en-US" altLang="en-US"/>
              <a:pPr/>
              <a:t>6</a:t>
            </a:fld>
            <a:endParaRPr lang="en-US" altLang="en-US"/>
          </a:p>
        </p:txBody>
      </p:sp>
      <p:sp>
        <p:nvSpPr>
          <p:cNvPr id="44034" name="Rectangle 2"/>
          <p:cNvSpPr>
            <a:spLocks noRo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834528-2EF7-4ED6-853F-D5A783786371}" type="slidenum">
              <a:rPr lang="en-US" altLang="en-US"/>
              <a:pPr/>
              <a:t>7</a:t>
            </a:fld>
            <a:endParaRPr lang="en-US" altLang="en-US"/>
          </a:p>
        </p:txBody>
      </p:sp>
      <p:sp>
        <p:nvSpPr>
          <p:cNvPr id="45058" name="Rectangle 2"/>
          <p:cNvSpPr>
            <a:spLocks noRo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4B46A-BD46-4A34-822D-2BEF88FF606C}" type="slidenum">
              <a:rPr lang="en-US" altLang="en-US"/>
              <a:pPr/>
              <a:t>8</a:t>
            </a:fld>
            <a:endParaRPr lang="en-US" altLang="en-US"/>
          </a:p>
        </p:txBody>
      </p:sp>
      <p:sp>
        <p:nvSpPr>
          <p:cNvPr id="34818" name="Rectangle 2"/>
          <p:cNvSpPr>
            <a:spLocks noRot="1" noChangeArrowheads="1" noTextEdit="1"/>
          </p:cNvSpPr>
          <p:nvPr>
            <p:ph type="sldImg"/>
          </p:nvPr>
        </p:nvSpPr>
        <p:spPr>
          <a:ln/>
        </p:spPr>
      </p:sp>
      <p:sp>
        <p:nvSpPr>
          <p:cNvPr id="34819" name="Rectangle 3"/>
          <p:cNvSpPr>
            <a:spLocks noGrp="1" noChangeArrowheads="1"/>
          </p:cNvSpPr>
          <p:nvPr>
            <p:ph type="body" idx="1"/>
          </p:nvPr>
        </p:nvSpPr>
        <p:spPr/>
        <p:txBody>
          <a:bodyPr/>
          <a:lstStyle/>
          <a:p>
            <a:r>
              <a:rPr lang="en-US" altLang="en-US"/>
              <a:t>Tambahkan teorema nomor 16</a:t>
            </a:r>
          </a:p>
          <a:p>
            <a:endParaRPr lang="en-US" altLang="en-US"/>
          </a:p>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F199F2-D9B3-4BE4-A122-06256CE61506}" type="slidenum">
              <a:rPr lang="en-US" altLang="en-US"/>
              <a:pPr/>
              <a:t>9</a:t>
            </a:fld>
            <a:endParaRPr lang="en-US" altLang="en-US"/>
          </a:p>
        </p:txBody>
      </p:sp>
      <p:sp>
        <p:nvSpPr>
          <p:cNvPr id="46082" name="Rectangle 2"/>
          <p:cNvSpPr>
            <a:spLocks noRo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C4C29-4DBC-4A66-9F1F-C4920F01AD0A}" type="slidenum">
              <a:rPr lang="en-US" altLang="en-US"/>
              <a:pPr/>
              <a:t>10</a:t>
            </a:fld>
            <a:endParaRPr lang="en-US" altLang="en-US"/>
          </a:p>
        </p:txBody>
      </p:sp>
      <p:sp>
        <p:nvSpPr>
          <p:cNvPr id="47106" name="Rectangle 2"/>
          <p:cNvSpPr>
            <a:spLocks noRo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9C84F8A0-F2C5-4A32-B912-54DB89AFEA40}" type="slidenum">
              <a:rPr lang="es-ES" altLang="en-US"/>
              <a:pPr/>
              <a:t>‹#›</a:t>
            </a:fld>
            <a:endParaRPr lang="es-ES" altLang="en-US"/>
          </a:p>
        </p:txBody>
      </p:sp>
    </p:spTree>
    <p:extLst>
      <p:ext uri="{BB962C8B-B14F-4D97-AF65-F5344CB8AC3E}">
        <p14:creationId xmlns:p14="http://schemas.microsoft.com/office/powerpoint/2010/main" val="229803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20E5FBCB-8736-4A0C-B942-A309B2A97566}" type="slidenum">
              <a:rPr lang="es-ES" altLang="en-US"/>
              <a:pPr/>
              <a:t>‹#›</a:t>
            </a:fld>
            <a:endParaRPr lang="es-ES" altLang="en-US"/>
          </a:p>
        </p:txBody>
      </p:sp>
    </p:spTree>
    <p:extLst>
      <p:ext uri="{BB962C8B-B14F-4D97-AF65-F5344CB8AC3E}">
        <p14:creationId xmlns:p14="http://schemas.microsoft.com/office/powerpoint/2010/main" val="9704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C9555EB0-A403-4F29-BD09-B0E896E0A132}" type="slidenum">
              <a:rPr lang="es-ES" altLang="en-US"/>
              <a:pPr/>
              <a:t>‹#›</a:t>
            </a:fld>
            <a:endParaRPr lang="es-ES" altLang="en-US"/>
          </a:p>
        </p:txBody>
      </p:sp>
    </p:spTree>
    <p:extLst>
      <p:ext uri="{BB962C8B-B14F-4D97-AF65-F5344CB8AC3E}">
        <p14:creationId xmlns:p14="http://schemas.microsoft.com/office/powerpoint/2010/main" val="3454898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9307D0EA-084B-44E1-A11C-E1166DF55F3D}" type="slidenum">
              <a:rPr lang="es-ES" altLang="en-US"/>
              <a:pPr/>
              <a:t>‹#›</a:t>
            </a:fld>
            <a:endParaRPr lang="es-ES" altLang="en-US"/>
          </a:p>
        </p:txBody>
      </p:sp>
    </p:spTree>
    <p:extLst>
      <p:ext uri="{BB962C8B-B14F-4D97-AF65-F5344CB8AC3E}">
        <p14:creationId xmlns:p14="http://schemas.microsoft.com/office/powerpoint/2010/main" val="52941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066FF0CC-2207-484E-9FAC-7C3A5317E1D2}" type="slidenum">
              <a:rPr lang="es-ES" altLang="en-US"/>
              <a:pPr/>
              <a:t>‹#›</a:t>
            </a:fld>
            <a:endParaRPr lang="es-ES" altLang="en-US"/>
          </a:p>
        </p:txBody>
      </p:sp>
    </p:spTree>
    <p:extLst>
      <p:ext uri="{BB962C8B-B14F-4D97-AF65-F5344CB8AC3E}">
        <p14:creationId xmlns:p14="http://schemas.microsoft.com/office/powerpoint/2010/main" val="422425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83F402EC-1B4E-4982-A51C-29A302D8FA0C}" type="slidenum">
              <a:rPr lang="es-ES" altLang="en-US"/>
              <a:pPr/>
              <a:t>‹#›</a:t>
            </a:fld>
            <a:endParaRPr lang="es-ES" altLang="en-US"/>
          </a:p>
        </p:txBody>
      </p:sp>
    </p:spTree>
    <p:extLst>
      <p:ext uri="{BB962C8B-B14F-4D97-AF65-F5344CB8AC3E}">
        <p14:creationId xmlns:p14="http://schemas.microsoft.com/office/powerpoint/2010/main" val="29360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ltLang="en-US"/>
          </a:p>
        </p:txBody>
      </p:sp>
      <p:sp>
        <p:nvSpPr>
          <p:cNvPr id="8" name="Footer Placeholder 7"/>
          <p:cNvSpPr>
            <a:spLocks noGrp="1"/>
          </p:cNvSpPr>
          <p:nvPr>
            <p:ph type="ftr" sz="quarter" idx="11"/>
          </p:nvPr>
        </p:nvSpPr>
        <p:spPr/>
        <p:txBody>
          <a:bodyPr/>
          <a:lstStyle>
            <a:lvl1pPr>
              <a:defRPr/>
            </a:lvl1pPr>
          </a:lstStyle>
          <a:p>
            <a:endParaRPr lang="es-ES" altLang="en-US"/>
          </a:p>
        </p:txBody>
      </p:sp>
      <p:sp>
        <p:nvSpPr>
          <p:cNvPr id="9" name="Slide Number Placeholder 8"/>
          <p:cNvSpPr>
            <a:spLocks noGrp="1"/>
          </p:cNvSpPr>
          <p:nvPr>
            <p:ph type="sldNum" sz="quarter" idx="12"/>
          </p:nvPr>
        </p:nvSpPr>
        <p:spPr/>
        <p:txBody>
          <a:bodyPr/>
          <a:lstStyle>
            <a:lvl1pPr>
              <a:defRPr/>
            </a:lvl1pPr>
          </a:lstStyle>
          <a:p>
            <a:fld id="{27268BEE-972F-4E5A-B58F-54D64BC8EE13}" type="slidenum">
              <a:rPr lang="es-ES" altLang="en-US"/>
              <a:pPr/>
              <a:t>‹#›</a:t>
            </a:fld>
            <a:endParaRPr lang="es-ES" altLang="en-US"/>
          </a:p>
        </p:txBody>
      </p:sp>
    </p:spTree>
    <p:extLst>
      <p:ext uri="{BB962C8B-B14F-4D97-AF65-F5344CB8AC3E}">
        <p14:creationId xmlns:p14="http://schemas.microsoft.com/office/powerpoint/2010/main" val="1750141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ltLang="en-US"/>
          </a:p>
        </p:txBody>
      </p:sp>
      <p:sp>
        <p:nvSpPr>
          <p:cNvPr id="4" name="Footer Placeholder 3"/>
          <p:cNvSpPr>
            <a:spLocks noGrp="1"/>
          </p:cNvSpPr>
          <p:nvPr>
            <p:ph type="ftr" sz="quarter" idx="11"/>
          </p:nvPr>
        </p:nvSpPr>
        <p:spPr/>
        <p:txBody>
          <a:bodyPr/>
          <a:lstStyle>
            <a:lvl1pPr>
              <a:defRPr/>
            </a:lvl1pPr>
          </a:lstStyle>
          <a:p>
            <a:endParaRPr lang="es-ES" altLang="en-US"/>
          </a:p>
        </p:txBody>
      </p:sp>
      <p:sp>
        <p:nvSpPr>
          <p:cNvPr id="5" name="Slide Number Placeholder 4"/>
          <p:cNvSpPr>
            <a:spLocks noGrp="1"/>
          </p:cNvSpPr>
          <p:nvPr>
            <p:ph type="sldNum" sz="quarter" idx="12"/>
          </p:nvPr>
        </p:nvSpPr>
        <p:spPr/>
        <p:txBody>
          <a:bodyPr/>
          <a:lstStyle>
            <a:lvl1pPr>
              <a:defRPr/>
            </a:lvl1pPr>
          </a:lstStyle>
          <a:p>
            <a:fld id="{2A643485-4C5D-4571-8BEC-F9EFFCC45D75}" type="slidenum">
              <a:rPr lang="es-ES" altLang="en-US"/>
              <a:pPr/>
              <a:t>‹#›</a:t>
            </a:fld>
            <a:endParaRPr lang="es-ES" altLang="en-US"/>
          </a:p>
        </p:txBody>
      </p:sp>
    </p:spTree>
    <p:extLst>
      <p:ext uri="{BB962C8B-B14F-4D97-AF65-F5344CB8AC3E}">
        <p14:creationId xmlns:p14="http://schemas.microsoft.com/office/powerpoint/2010/main" val="202293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ltLang="en-US"/>
          </a:p>
        </p:txBody>
      </p:sp>
      <p:sp>
        <p:nvSpPr>
          <p:cNvPr id="3" name="Footer Placeholder 2"/>
          <p:cNvSpPr>
            <a:spLocks noGrp="1"/>
          </p:cNvSpPr>
          <p:nvPr>
            <p:ph type="ftr" sz="quarter" idx="11"/>
          </p:nvPr>
        </p:nvSpPr>
        <p:spPr/>
        <p:txBody>
          <a:bodyPr/>
          <a:lstStyle>
            <a:lvl1pPr>
              <a:defRPr/>
            </a:lvl1pPr>
          </a:lstStyle>
          <a:p>
            <a:endParaRPr lang="es-ES" altLang="en-US"/>
          </a:p>
        </p:txBody>
      </p:sp>
      <p:sp>
        <p:nvSpPr>
          <p:cNvPr id="4" name="Slide Number Placeholder 3"/>
          <p:cNvSpPr>
            <a:spLocks noGrp="1"/>
          </p:cNvSpPr>
          <p:nvPr>
            <p:ph type="sldNum" sz="quarter" idx="12"/>
          </p:nvPr>
        </p:nvSpPr>
        <p:spPr/>
        <p:txBody>
          <a:bodyPr/>
          <a:lstStyle>
            <a:lvl1pPr>
              <a:defRPr/>
            </a:lvl1pPr>
          </a:lstStyle>
          <a:p>
            <a:fld id="{1A9B3D18-989D-48FD-9B6A-B91109DE2B06}" type="slidenum">
              <a:rPr lang="es-ES" altLang="en-US"/>
              <a:pPr/>
              <a:t>‹#›</a:t>
            </a:fld>
            <a:endParaRPr lang="es-ES" altLang="en-US"/>
          </a:p>
        </p:txBody>
      </p:sp>
    </p:spTree>
    <p:extLst>
      <p:ext uri="{BB962C8B-B14F-4D97-AF65-F5344CB8AC3E}">
        <p14:creationId xmlns:p14="http://schemas.microsoft.com/office/powerpoint/2010/main" val="1983515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05EA949D-C32D-4A5A-9A35-F5372E2D7D4B}" type="slidenum">
              <a:rPr lang="es-ES" altLang="en-US"/>
              <a:pPr/>
              <a:t>‹#›</a:t>
            </a:fld>
            <a:endParaRPr lang="es-ES" altLang="en-US"/>
          </a:p>
        </p:txBody>
      </p:sp>
    </p:spTree>
    <p:extLst>
      <p:ext uri="{BB962C8B-B14F-4D97-AF65-F5344CB8AC3E}">
        <p14:creationId xmlns:p14="http://schemas.microsoft.com/office/powerpoint/2010/main" val="131981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D00677B0-0482-479F-8453-294F8ED045BF}" type="slidenum">
              <a:rPr lang="es-ES" altLang="en-US"/>
              <a:pPr/>
              <a:t>‹#›</a:t>
            </a:fld>
            <a:endParaRPr lang="es-ES" altLang="en-US"/>
          </a:p>
        </p:txBody>
      </p:sp>
    </p:spTree>
    <p:extLst>
      <p:ext uri="{BB962C8B-B14F-4D97-AF65-F5344CB8AC3E}">
        <p14:creationId xmlns:p14="http://schemas.microsoft.com/office/powerpoint/2010/main" val="338357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EE71D11-0C4F-44FD-8561-177FBC0C4A60}"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395288" y="4868863"/>
            <a:ext cx="4427537" cy="544512"/>
          </a:xfrm>
          <a:noFill/>
          <a:ln/>
        </p:spPr>
        <p:txBody>
          <a:bodyPr/>
          <a:lstStyle/>
          <a:p>
            <a:pPr algn="l"/>
            <a:r>
              <a:rPr lang="es-UY" altLang="en-US" sz="3600" b="1">
                <a:solidFill>
                  <a:srgbClr val="0085B4"/>
                </a:solidFill>
              </a:rPr>
              <a:t>Presentation Title</a:t>
            </a:r>
            <a:endParaRPr lang="es-ES" altLang="en-US" sz="3600" b="1">
              <a:solidFill>
                <a:srgbClr val="0085B4"/>
              </a:solidFill>
            </a:endParaRPr>
          </a:p>
        </p:txBody>
      </p:sp>
      <p:sp>
        <p:nvSpPr>
          <p:cNvPr id="2170" name="Rectangle 122"/>
          <p:cNvSpPr>
            <a:spLocks noChangeArrowheads="1"/>
          </p:cNvSpPr>
          <p:nvPr/>
        </p:nvSpPr>
        <p:spPr bwMode="auto">
          <a:xfrm>
            <a:off x="395288" y="5516563"/>
            <a:ext cx="31686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cs typeface="Arial" charset="0"/>
              </a:defRPr>
            </a:lvl1pPr>
            <a:lvl2pPr algn="ctr">
              <a:defRPr sz="4400">
                <a:solidFill>
                  <a:schemeClr val="tx2"/>
                </a:solidFill>
                <a:latin typeface="Arial" charset="0"/>
                <a:cs typeface="Arial" charset="0"/>
              </a:defRPr>
            </a:lvl2pPr>
            <a:lvl3pPr algn="ctr">
              <a:defRPr sz="4400">
                <a:solidFill>
                  <a:schemeClr val="tx2"/>
                </a:solidFill>
                <a:latin typeface="Arial" charset="0"/>
                <a:cs typeface="Arial" charset="0"/>
              </a:defRPr>
            </a:lvl3pPr>
            <a:lvl4pPr algn="ctr">
              <a:defRPr sz="4400">
                <a:solidFill>
                  <a:schemeClr val="tx2"/>
                </a:solidFill>
                <a:latin typeface="Arial" charset="0"/>
                <a:cs typeface="Arial" charset="0"/>
              </a:defRPr>
            </a:lvl4pPr>
            <a:lvl5pPr algn="ctr">
              <a:defRPr sz="4400">
                <a:solidFill>
                  <a:schemeClr val="tx2"/>
                </a:solidFill>
                <a:latin typeface="Arial" charset="0"/>
                <a:cs typeface="Arial" charset="0"/>
              </a:defRPr>
            </a:lvl5pPr>
            <a:lvl6pPr marL="457200" algn="ctr" fontAlgn="base">
              <a:spcBef>
                <a:spcPct val="0"/>
              </a:spcBef>
              <a:spcAft>
                <a:spcPct val="0"/>
              </a:spcAft>
              <a:defRPr sz="4400">
                <a:solidFill>
                  <a:schemeClr val="tx2"/>
                </a:solidFill>
                <a:latin typeface="Arial" charset="0"/>
                <a:cs typeface="Arial" charset="0"/>
              </a:defRPr>
            </a:lvl6pPr>
            <a:lvl7pPr marL="914400" algn="ctr" fontAlgn="base">
              <a:spcBef>
                <a:spcPct val="0"/>
              </a:spcBef>
              <a:spcAft>
                <a:spcPct val="0"/>
              </a:spcAft>
              <a:defRPr sz="4400">
                <a:solidFill>
                  <a:schemeClr val="tx2"/>
                </a:solidFill>
                <a:latin typeface="Arial" charset="0"/>
                <a:cs typeface="Arial" charset="0"/>
              </a:defRPr>
            </a:lvl7pPr>
            <a:lvl8pPr marL="1371600" algn="ctr" fontAlgn="base">
              <a:spcBef>
                <a:spcPct val="0"/>
              </a:spcBef>
              <a:spcAft>
                <a:spcPct val="0"/>
              </a:spcAft>
              <a:defRPr sz="4400">
                <a:solidFill>
                  <a:schemeClr val="tx2"/>
                </a:solidFill>
                <a:latin typeface="Arial" charset="0"/>
                <a:cs typeface="Arial" charset="0"/>
              </a:defRPr>
            </a:lvl8pPr>
            <a:lvl9pPr marL="1828800" algn="ctr" fontAlgn="base">
              <a:spcBef>
                <a:spcPct val="0"/>
              </a:spcBef>
              <a:spcAft>
                <a:spcPct val="0"/>
              </a:spcAft>
              <a:defRPr sz="4400">
                <a:solidFill>
                  <a:schemeClr val="tx2"/>
                </a:solidFill>
                <a:latin typeface="Arial" charset="0"/>
                <a:cs typeface="Arial" charset="0"/>
              </a:defRPr>
            </a:lvl9pPr>
          </a:lstStyle>
          <a:p>
            <a:pPr algn="l"/>
            <a:r>
              <a:rPr lang="es-UY" altLang="en-US" sz="1800" b="1">
                <a:solidFill>
                  <a:srgbClr val="0085B4"/>
                </a:solidFill>
              </a:rPr>
              <a:t>Subtitle</a:t>
            </a:r>
            <a:endParaRPr lang="es-ES" altLang="en-US" sz="1800" b="1">
              <a:solidFill>
                <a:srgbClr val="0085B4"/>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fld id="{431D0DDE-175E-4F7B-B418-52105D77D68B}" type="slidenum">
              <a:rPr lang="en-US" altLang="en-US"/>
              <a:pPr/>
              <a:t>10</a:t>
            </a:fld>
            <a:endParaRPr lang="en-US" altLang="en-US"/>
          </a:p>
        </p:txBody>
      </p:sp>
      <p:sp>
        <p:nvSpPr>
          <p:cNvPr id="14341" name="Rectangle 5"/>
          <p:cNvSpPr>
            <a:spLocks noChangeArrowheads="1"/>
          </p:cNvSpPr>
          <p:nvPr/>
        </p:nvSpPr>
        <p:spPr bwMode="auto">
          <a:xfrm>
            <a:off x="914400" y="1668463"/>
            <a:ext cx="450532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1. Buktikan teorema :   X • Y  +  X • Y' = X</a:t>
            </a:r>
          </a:p>
        </p:txBody>
      </p:sp>
      <p:sp>
        <p:nvSpPr>
          <p:cNvPr id="14342" name="Rectangle 6"/>
          <p:cNvSpPr>
            <a:spLocks noChangeArrowheads="1"/>
          </p:cNvSpPr>
          <p:nvPr/>
        </p:nvSpPr>
        <p:spPr bwMode="auto">
          <a:xfrm>
            <a:off x="990600" y="754063"/>
            <a:ext cx="73025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Contoh Pembuktian Teorema Aljabar Boole Berdasarkan Aksioma</a:t>
            </a:r>
          </a:p>
          <a:p>
            <a:pPr eaLnBrk="0" hangingPunct="0">
              <a:lnSpc>
                <a:spcPct val="85000"/>
              </a:lnSpc>
            </a:pPr>
            <a:r>
              <a:rPr lang="en-US" altLang="en-US" b="1"/>
              <a:t>Dan Teorema Variable Tunggal :</a:t>
            </a:r>
          </a:p>
        </p:txBody>
      </p:sp>
      <p:sp>
        <p:nvSpPr>
          <p:cNvPr id="14343" name="Rectangle 7"/>
          <p:cNvSpPr>
            <a:spLocks noChangeArrowheads="1"/>
          </p:cNvSpPr>
          <p:nvPr/>
        </p:nvSpPr>
        <p:spPr bwMode="auto">
          <a:xfrm>
            <a:off x="3505200" y="2049463"/>
            <a:ext cx="3044825" cy="121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 X • Y  +  X •Y' = X • (Y + Y') </a:t>
            </a:r>
          </a:p>
          <a:p>
            <a:pPr eaLnBrk="0" hangingPunct="0">
              <a:lnSpc>
                <a:spcPct val="85000"/>
              </a:lnSpc>
            </a:pPr>
            <a:endParaRPr lang="en-US" altLang="en-US" b="1"/>
          </a:p>
          <a:p>
            <a:pPr eaLnBrk="0" hangingPunct="0">
              <a:lnSpc>
                <a:spcPct val="85000"/>
              </a:lnSpc>
            </a:pPr>
            <a:r>
              <a:rPr lang="en-US" altLang="en-US" b="1"/>
              <a:t> X • (Y + Y')      = X • (1)</a:t>
            </a:r>
          </a:p>
          <a:p>
            <a:pPr eaLnBrk="0" hangingPunct="0">
              <a:lnSpc>
                <a:spcPct val="85000"/>
              </a:lnSpc>
            </a:pPr>
            <a:endParaRPr lang="en-US" altLang="en-US" b="1"/>
          </a:p>
          <a:p>
            <a:pPr eaLnBrk="0" hangingPunct="0">
              <a:lnSpc>
                <a:spcPct val="85000"/>
              </a:lnSpc>
            </a:pPr>
            <a:r>
              <a:rPr lang="en-US" altLang="en-US" b="1"/>
              <a:t> X • (1)              = X</a:t>
            </a:r>
          </a:p>
        </p:txBody>
      </p:sp>
      <p:sp>
        <p:nvSpPr>
          <p:cNvPr id="14344" name="Rectangle 8"/>
          <p:cNvSpPr>
            <a:spLocks noChangeArrowheads="1"/>
          </p:cNvSpPr>
          <p:nvPr/>
        </p:nvSpPr>
        <p:spPr bwMode="auto">
          <a:xfrm>
            <a:off x="914400" y="3649663"/>
            <a:ext cx="447357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2. Buktikan teorema :  X  +  X • Y       =  X</a:t>
            </a:r>
          </a:p>
        </p:txBody>
      </p:sp>
      <p:sp>
        <p:nvSpPr>
          <p:cNvPr id="14345" name="Rectangle 9"/>
          <p:cNvSpPr>
            <a:spLocks noChangeArrowheads="1"/>
          </p:cNvSpPr>
          <p:nvPr/>
        </p:nvSpPr>
        <p:spPr bwMode="auto">
          <a:xfrm>
            <a:off x="3581400" y="4030663"/>
            <a:ext cx="3267075" cy="168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X  +  X • Y       =  X • 1  +  X • Y</a:t>
            </a:r>
          </a:p>
          <a:p>
            <a:pPr eaLnBrk="0" hangingPunct="0">
              <a:lnSpc>
                <a:spcPct val="85000"/>
              </a:lnSpc>
            </a:pPr>
            <a:endParaRPr lang="en-US" altLang="en-US" b="1"/>
          </a:p>
          <a:p>
            <a:pPr eaLnBrk="0" hangingPunct="0">
              <a:lnSpc>
                <a:spcPct val="85000"/>
              </a:lnSpc>
            </a:pPr>
            <a:r>
              <a:rPr lang="en-US" altLang="en-US" b="1"/>
              <a:t>X • 1  +  X • Y  =  X • (1 + Y)</a:t>
            </a:r>
          </a:p>
          <a:p>
            <a:pPr eaLnBrk="0" hangingPunct="0">
              <a:lnSpc>
                <a:spcPct val="85000"/>
              </a:lnSpc>
            </a:pPr>
            <a:endParaRPr lang="en-US" altLang="en-US" b="1"/>
          </a:p>
          <a:p>
            <a:pPr eaLnBrk="0" hangingPunct="0">
              <a:lnSpc>
                <a:spcPct val="85000"/>
              </a:lnSpc>
            </a:pPr>
            <a:r>
              <a:rPr lang="en-US" altLang="en-US" b="1"/>
              <a:t>X • (1 + Y)       =  X • (1)</a:t>
            </a:r>
          </a:p>
          <a:p>
            <a:pPr eaLnBrk="0" hangingPunct="0">
              <a:lnSpc>
                <a:spcPct val="85000"/>
              </a:lnSpc>
            </a:pPr>
            <a:endParaRPr lang="en-US" altLang="en-US" b="1"/>
          </a:p>
          <a:p>
            <a:pPr eaLnBrk="0" hangingPunct="0">
              <a:lnSpc>
                <a:spcPct val="85000"/>
              </a:lnSpc>
            </a:pPr>
            <a:r>
              <a:rPr lang="en-US" altLang="en-US" b="1"/>
              <a:t>X • (1)              =  X </a:t>
            </a:r>
          </a:p>
        </p:txBody>
      </p:sp>
      <p:sp>
        <p:nvSpPr>
          <p:cNvPr id="14346" name="Rectangle 10"/>
          <p:cNvSpPr>
            <a:spLocks noChangeArrowheads="1"/>
          </p:cNvSpPr>
          <p:nvPr/>
        </p:nvSpPr>
        <p:spPr bwMode="auto">
          <a:xfrm>
            <a:off x="1219200" y="2049463"/>
            <a:ext cx="2133600" cy="121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Sifat Distributive :</a:t>
            </a:r>
          </a:p>
          <a:p>
            <a:pPr eaLnBrk="0" hangingPunct="0">
              <a:lnSpc>
                <a:spcPct val="85000"/>
              </a:lnSpc>
            </a:pPr>
            <a:endParaRPr lang="en-US" altLang="en-US" b="1"/>
          </a:p>
          <a:p>
            <a:pPr eaLnBrk="0" hangingPunct="0">
              <a:lnSpc>
                <a:spcPct val="85000"/>
              </a:lnSpc>
            </a:pPr>
            <a:r>
              <a:rPr lang="en-US" altLang="en-US" b="1"/>
              <a:t>Sifat Komplemen :</a:t>
            </a:r>
          </a:p>
          <a:p>
            <a:pPr eaLnBrk="0" hangingPunct="0">
              <a:lnSpc>
                <a:spcPct val="85000"/>
              </a:lnSpc>
            </a:pPr>
            <a:endParaRPr lang="en-US" altLang="en-US" b="1"/>
          </a:p>
          <a:p>
            <a:pPr eaLnBrk="0" hangingPunct="0">
              <a:lnSpc>
                <a:spcPct val="85000"/>
              </a:lnSpc>
            </a:pPr>
            <a:r>
              <a:rPr lang="en-US" altLang="en-US" b="1"/>
              <a:t>Sifat Identitas :</a:t>
            </a:r>
          </a:p>
        </p:txBody>
      </p:sp>
      <p:sp>
        <p:nvSpPr>
          <p:cNvPr id="14348" name="Rectangle 12"/>
          <p:cNvSpPr>
            <a:spLocks noChangeArrowheads="1"/>
          </p:cNvSpPr>
          <p:nvPr/>
        </p:nvSpPr>
        <p:spPr bwMode="auto">
          <a:xfrm>
            <a:off x="1143000" y="4030663"/>
            <a:ext cx="1981200" cy="168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i="1"/>
              <a:t>Sifat Identitas </a:t>
            </a:r>
          </a:p>
          <a:p>
            <a:pPr eaLnBrk="0" hangingPunct="0">
              <a:lnSpc>
                <a:spcPct val="85000"/>
              </a:lnSpc>
            </a:pPr>
            <a:endParaRPr lang="en-US" altLang="en-US" b="1" i="1"/>
          </a:p>
          <a:p>
            <a:pPr eaLnBrk="0" hangingPunct="0">
              <a:lnSpc>
                <a:spcPct val="85000"/>
              </a:lnSpc>
            </a:pPr>
            <a:r>
              <a:rPr lang="en-US" altLang="en-US" b="1" i="1"/>
              <a:t>Sifat distributive </a:t>
            </a:r>
          </a:p>
          <a:p>
            <a:pPr eaLnBrk="0" hangingPunct="0">
              <a:lnSpc>
                <a:spcPct val="85000"/>
              </a:lnSpc>
            </a:pPr>
            <a:endParaRPr lang="en-US" altLang="en-US" b="1" i="1"/>
          </a:p>
          <a:p>
            <a:pPr eaLnBrk="0" hangingPunct="0">
              <a:lnSpc>
                <a:spcPct val="85000"/>
              </a:lnSpc>
            </a:pPr>
            <a:r>
              <a:rPr lang="en-US" altLang="en-US" b="1" i="1"/>
              <a:t>identitas</a:t>
            </a:r>
          </a:p>
          <a:p>
            <a:pPr eaLnBrk="0" hangingPunct="0">
              <a:lnSpc>
                <a:spcPct val="85000"/>
              </a:lnSpc>
            </a:pPr>
            <a:endParaRPr lang="en-US" altLang="en-US" b="1" i="1"/>
          </a:p>
          <a:p>
            <a:pPr eaLnBrk="0" hangingPunct="0">
              <a:lnSpc>
                <a:spcPct val="85000"/>
              </a:lnSpc>
            </a:pPr>
            <a:r>
              <a:rPr lang="en-US" altLang="en-US" b="1" i="1"/>
              <a:t>identitas</a:t>
            </a:r>
          </a:p>
        </p:txBody>
      </p:sp>
    </p:spTree>
    <p:extLst>
      <p:ext uri="{BB962C8B-B14F-4D97-AF65-F5344CB8AC3E}">
        <p14:creationId xmlns:p14="http://schemas.microsoft.com/office/powerpoint/2010/main" val="992465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6AC50DBD-1DFF-4E1D-A5FA-74F3FF4D0891}" type="slidenum">
              <a:rPr lang="en-US" altLang="en-US"/>
              <a:pPr/>
              <a:t>11</a:t>
            </a:fld>
            <a:endParaRPr lang="en-US" altLang="en-US"/>
          </a:p>
        </p:txBody>
      </p:sp>
      <p:sp>
        <p:nvSpPr>
          <p:cNvPr id="24580" name="Rectangle 4"/>
          <p:cNvSpPr>
            <a:spLocks noChangeArrowheads="1"/>
          </p:cNvSpPr>
          <p:nvPr/>
        </p:nvSpPr>
        <p:spPr bwMode="auto">
          <a:xfrm>
            <a:off x="1752600" y="728663"/>
            <a:ext cx="5257800"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gn="ctr" eaLnBrk="0" hangingPunct="0">
              <a:lnSpc>
                <a:spcPct val="85000"/>
              </a:lnSpc>
            </a:pPr>
            <a:r>
              <a:rPr lang="en-US" altLang="en-US" sz="2800" b="1"/>
              <a:t>TEOREMA DeMorgan</a:t>
            </a:r>
          </a:p>
        </p:txBody>
      </p:sp>
      <p:sp>
        <p:nvSpPr>
          <p:cNvPr id="24581" name="Rectangle 5"/>
          <p:cNvSpPr>
            <a:spLocks noChangeArrowheads="1"/>
          </p:cNvSpPr>
          <p:nvPr/>
        </p:nvSpPr>
        <p:spPr bwMode="auto">
          <a:xfrm>
            <a:off x="1682750" y="1822450"/>
            <a:ext cx="18430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(X + Y)'  = X' • Y'</a:t>
            </a:r>
          </a:p>
        </p:txBody>
      </p:sp>
      <p:sp>
        <p:nvSpPr>
          <p:cNvPr id="24582" name="Rectangle 6"/>
          <p:cNvSpPr>
            <a:spLocks noChangeArrowheads="1"/>
          </p:cNvSpPr>
          <p:nvPr/>
        </p:nvSpPr>
        <p:spPr bwMode="auto">
          <a:xfrm>
            <a:off x="1733550" y="3168650"/>
            <a:ext cx="19065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(X • Y)'  =  X' + Y'</a:t>
            </a:r>
          </a:p>
        </p:txBody>
      </p:sp>
      <p:sp>
        <p:nvSpPr>
          <p:cNvPr id="24583" name="Rectangle 7"/>
          <p:cNvSpPr>
            <a:spLocks noChangeArrowheads="1"/>
          </p:cNvSpPr>
          <p:nvPr/>
        </p:nvSpPr>
        <p:spPr bwMode="auto">
          <a:xfrm>
            <a:off x="266700" y="2190750"/>
            <a:ext cx="4775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eaLnBrk="0" hangingPunct="0">
              <a:lnSpc>
                <a:spcPct val="85000"/>
              </a:lnSpc>
            </a:pPr>
            <a:r>
              <a:rPr lang="en-US" altLang="en-US" b="1"/>
              <a:t>Gerbang NOR equivalent dengan </a:t>
            </a:r>
          </a:p>
          <a:p>
            <a:pPr algn="ctr" eaLnBrk="0" hangingPunct="0">
              <a:lnSpc>
                <a:spcPct val="85000"/>
              </a:lnSpc>
            </a:pPr>
            <a:r>
              <a:rPr lang="en-US" altLang="en-US" b="1"/>
              <a:t>Gerbang AND yang inputnya dikomplemen</a:t>
            </a:r>
          </a:p>
        </p:txBody>
      </p:sp>
      <p:sp>
        <p:nvSpPr>
          <p:cNvPr id="24584" name="Rectangle 8"/>
          <p:cNvSpPr>
            <a:spLocks noChangeArrowheads="1"/>
          </p:cNvSpPr>
          <p:nvPr/>
        </p:nvSpPr>
        <p:spPr bwMode="auto">
          <a:xfrm>
            <a:off x="381000" y="3549650"/>
            <a:ext cx="4622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eaLnBrk="0" hangingPunct="0">
              <a:lnSpc>
                <a:spcPct val="85000"/>
              </a:lnSpc>
            </a:pPr>
            <a:r>
              <a:rPr lang="en-US" altLang="en-US" b="1"/>
              <a:t>Gerbang NAND equivalent dengan</a:t>
            </a:r>
          </a:p>
          <a:p>
            <a:pPr algn="ctr" eaLnBrk="0" hangingPunct="0">
              <a:lnSpc>
                <a:spcPct val="85000"/>
              </a:lnSpc>
            </a:pPr>
            <a:r>
              <a:rPr lang="en-US" altLang="en-US" b="1"/>
              <a:t>Gerbang OR yang inputnya dikomplemen</a:t>
            </a:r>
          </a:p>
        </p:txBody>
      </p:sp>
      <p:sp>
        <p:nvSpPr>
          <p:cNvPr id="24585" name="Rectangle 9"/>
          <p:cNvSpPr>
            <a:spLocks noChangeArrowheads="1"/>
          </p:cNvSpPr>
          <p:nvPr/>
        </p:nvSpPr>
        <p:spPr bwMode="auto">
          <a:xfrm>
            <a:off x="685800" y="5562600"/>
            <a:ext cx="10033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Contoh:</a:t>
            </a:r>
          </a:p>
        </p:txBody>
      </p:sp>
      <p:sp>
        <p:nvSpPr>
          <p:cNvPr id="24586" name="Rectangle 10"/>
          <p:cNvSpPr>
            <a:spLocks noChangeArrowheads="1"/>
          </p:cNvSpPr>
          <p:nvPr/>
        </p:nvSpPr>
        <p:spPr bwMode="auto">
          <a:xfrm>
            <a:off x="1676400" y="5867400"/>
            <a:ext cx="6251575"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Z = A' B' C  +  A' B C  +  A B' C  +  A B C'</a:t>
            </a:r>
          </a:p>
          <a:p>
            <a:pPr eaLnBrk="0" hangingPunct="0">
              <a:lnSpc>
                <a:spcPct val="85000"/>
              </a:lnSpc>
            </a:pPr>
            <a:endParaRPr lang="en-US" altLang="en-US" b="1"/>
          </a:p>
          <a:p>
            <a:pPr eaLnBrk="0" hangingPunct="0">
              <a:lnSpc>
                <a:spcPct val="85000"/>
              </a:lnSpc>
            </a:pPr>
            <a:r>
              <a:rPr lang="en-US" altLang="en-US" b="1"/>
              <a:t>Z' = (A + B + C') • (A + B' + C') • (A' + B + C') • (A' + B' + C)</a:t>
            </a:r>
          </a:p>
        </p:txBody>
      </p:sp>
      <p:sp>
        <p:nvSpPr>
          <p:cNvPr id="24587" name="Rectangle 11"/>
          <p:cNvSpPr>
            <a:spLocks noChangeArrowheads="1"/>
          </p:cNvSpPr>
          <p:nvPr/>
        </p:nvSpPr>
        <p:spPr bwMode="auto">
          <a:xfrm>
            <a:off x="1582738" y="4724400"/>
            <a:ext cx="5829300" cy="546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nchor="ctr">
            <a:spAutoFit/>
          </a:bodyPr>
          <a:lstStyle/>
          <a:p>
            <a:pPr algn="ctr" eaLnBrk="0" hangingPunct="0">
              <a:lnSpc>
                <a:spcPct val="88000"/>
              </a:lnSpc>
            </a:pPr>
            <a:r>
              <a:rPr lang="en-US" altLang="en-US" b="1"/>
              <a:t>Teorema DeMorgan dapat digunakan mengkonversi </a:t>
            </a:r>
          </a:p>
          <a:p>
            <a:pPr algn="ctr" eaLnBrk="0" hangingPunct="0">
              <a:lnSpc>
                <a:spcPct val="88000"/>
              </a:lnSpc>
            </a:pPr>
            <a:r>
              <a:rPr lang="en-US" altLang="en-US" b="1"/>
              <a:t>pernyataan AND/OR menjadi pernyataan OR/AND</a:t>
            </a:r>
          </a:p>
        </p:txBody>
      </p:sp>
      <p:pic>
        <p:nvPicPr>
          <p:cNvPr id="24588"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850" y="1441450"/>
            <a:ext cx="2603500"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7070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2"/>
          </p:nvPr>
        </p:nvSpPr>
        <p:spPr/>
        <p:txBody>
          <a:bodyPr/>
          <a:lstStyle/>
          <a:p>
            <a:fld id="{E2A52E17-C032-4AF1-A2F9-C968FFBFAB35}" type="slidenum">
              <a:rPr lang="en-US" altLang="en-US"/>
              <a:pPr/>
              <a:t>12</a:t>
            </a:fld>
            <a:endParaRPr lang="en-US" altLang="en-US"/>
          </a:p>
        </p:txBody>
      </p:sp>
      <p:sp>
        <p:nvSpPr>
          <p:cNvPr id="25604" name="Rectangle 4"/>
          <p:cNvSpPr>
            <a:spLocks noChangeArrowheads="1"/>
          </p:cNvSpPr>
          <p:nvPr/>
        </p:nvSpPr>
        <p:spPr bwMode="auto">
          <a:xfrm>
            <a:off x="704850" y="982663"/>
            <a:ext cx="7954963" cy="168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lnSpc>
                <a:spcPct val="85000"/>
              </a:lnSpc>
            </a:pPr>
            <a:r>
              <a:rPr lang="en-US" altLang="en-US" b="1"/>
              <a:t>Suatu Tabel Kebenaran dapat dinyatakan sebagai suatu fungsi Boolean</a:t>
            </a:r>
          </a:p>
          <a:p>
            <a:pPr eaLnBrk="0" hangingPunct="0">
              <a:lnSpc>
                <a:spcPct val="85000"/>
              </a:lnSpc>
            </a:pPr>
            <a:endParaRPr lang="en-US" altLang="en-US" b="1"/>
          </a:p>
          <a:p>
            <a:pPr eaLnBrk="0" hangingPunct="0">
              <a:lnSpc>
                <a:spcPct val="85000"/>
              </a:lnSpc>
            </a:pPr>
            <a:r>
              <a:rPr lang="en-US" altLang="en-US" b="1"/>
              <a:t>Sebuah tabel kebenaran dapat dinyatakan dalam dua bentuk fungsi boolean yang ekivalen</a:t>
            </a:r>
          </a:p>
          <a:p>
            <a:pPr eaLnBrk="0" hangingPunct="0">
              <a:lnSpc>
                <a:spcPct val="85000"/>
              </a:lnSpc>
            </a:pPr>
            <a:endParaRPr lang="en-US" altLang="en-US" b="1"/>
          </a:p>
          <a:p>
            <a:pPr eaLnBrk="0" hangingPunct="0">
              <a:lnSpc>
                <a:spcPct val="85000"/>
              </a:lnSpc>
            </a:pPr>
            <a:r>
              <a:rPr lang="en-US" altLang="en-US" b="1"/>
              <a:t>Fungsi-fungsi persamaan yang diperoleh dari suatu tabel kebenaran disebut sebagai “</a:t>
            </a:r>
            <a:r>
              <a:rPr lang="en-US" altLang="en-US" b="1" i="1" u="sng"/>
              <a:t>canonical form” ( bentuk2 Canonic).</a:t>
            </a:r>
          </a:p>
        </p:txBody>
      </p:sp>
      <p:sp>
        <p:nvSpPr>
          <p:cNvPr id="25605" name="Rectangle 5"/>
          <p:cNvSpPr>
            <a:spLocks noChangeArrowheads="1"/>
          </p:cNvSpPr>
          <p:nvPr/>
        </p:nvSpPr>
        <p:spPr bwMode="auto">
          <a:xfrm>
            <a:off x="990600" y="2743200"/>
            <a:ext cx="25908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i="1"/>
              <a:t>Sum of Products Form</a:t>
            </a:r>
          </a:p>
        </p:txBody>
      </p:sp>
      <p:sp>
        <p:nvSpPr>
          <p:cNvPr id="25606" name="Rectangle 6"/>
          <p:cNvSpPr>
            <a:spLocks noChangeArrowheads="1"/>
          </p:cNvSpPr>
          <p:nvPr/>
        </p:nvSpPr>
        <p:spPr bwMode="auto">
          <a:xfrm>
            <a:off x="1295400" y="3048000"/>
            <a:ext cx="6604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Disebut juga disjunctive normal form, merupakan ekspansi </a:t>
            </a:r>
          </a:p>
          <a:p>
            <a:pPr eaLnBrk="0" hangingPunct="0">
              <a:lnSpc>
                <a:spcPct val="85000"/>
              </a:lnSpc>
            </a:pPr>
            <a:r>
              <a:rPr lang="en-US" altLang="en-US" b="1"/>
              <a:t>Bagian minterm tabel kebenaran</a:t>
            </a:r>
          </a:p>
        </p:txBody>
      </p:sp>
      <p:sp>
        <p:nvSpPr>
          <p:cNvPr id="25607" name="Rectangle 7"/>
          <p:cNvSpPr>
            <a:spLocks noChangeArrowheads="1"/>
          </p:cNvSpPr>
          <p:nvPr/>
        </p:nvSpPr>
        <p:spPr bwMode="auto">
          <a:xfrm>
            <a:off x="3162300" y="3886200"/>
            <a:ext cx="546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F = A' B C  +  A B' C'  +  A B' C  +  A B C'  +  A B C</a:t>
            </a:r>
          </a:p>
        </p:txBody>
      </p:sp>
      <p:sp>
        <p:nvSpPr>
          <p:cNvPr id="25608" name="Line 8"/>
          <p:cNvSpPr>
            <a:spLocks noChangeShapeType="1"/>
          </p:cNvSpPr>
          <p:nvPr/>
        </p:nvSpPr>
        <p:spPr bwMode="auto">
          <a:xfrm>
            <a:off x="2387600" y="4902200"/>
            <a:ext cx="1562100"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Line 9"/>
          <p:cNvSpPr>
            <a:spLocks noChangeShapeType="1"/>
          </p:cNvSpPr>
          <p:nvPr/>
        </p:nvSpPr>
        <p:spPr bwMode="auto">
          <a:xfrm flipV="1">
            <a:off x="3949700" y="4140200"/>
            <a:ext cx="0" cy="7620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 name="Line 10"/>
          <p:cNvSpPr>
            <a:spLocks noChangeShapeType="1"/>
          </p:cNvSpPr>
          <p:nvPr/>
        </p:nvSpPr>
        <p:spPr bwMode="auto">
          <a:xfrm>
            <a:off x="2406650" y="5092700"/>
            <a:ext cx="2584450"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1" name="Line 11"/>
          <p:cNvSpPr>
            <a:spLocks noChangeShapeType="1"/>
          </p:cNvSpPr>
          <p:nvPr/>
        </p:nvSpPr>
        <p:spPr bwMode="auto">
          <a:xfrm flipV="1">
            <a:off x="4991100" y="4127500"/>
            <a:ext cx="0" cy="9779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 name="Line 12"/>
          <p:cNvSpPr>
            <a:spLocks noChangeShapeType="1"/>
          </p:cNvSpPr>
          <p:nvPr/>
        </p:nvSpPr>
        <p:spPr bwMode="auto">
          <a:xfrm>
            <a:off x="2387600" y="5283200"/>
            <a:ext cx="3727450"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 name="Line 13"/>
          <p:cNvSpPr>
            <a:spLocks noChangeShapeType="1"/>
          </p:cNvSpPr>
          <p:nvPr/>
        </p:nvSpPr>
        <p:spPr bwMode="auto">
          <a:xfrm flipV="1">
            <a:off x="6108700" y="4140200"/>
            <a:ext cx="0" cy="11049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4" name="Line 14"/>
          <p:cNvSpPr>
            <a:spLocks noChangeShapeType="1"/>
          </p:cNvSpPr>
          <p:nvPr/>
        </p:nvSpPr>
        <p:spPr bwMode="auto">
          <a:xfrm>
            <a:off x="2368550" y="5492750"/>
            <a:ext cx="4775200"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5" name="Line 15"/>
          <p:cNvSpPr>
            <a:spLocks noChangeShapeType="1"/>
          </p:cNvSpPr>
          <p:nvPr/>
        </p:nvSpPr>
        <p:spPr bwMode="auto">
          <a:xfrm flipV="1">
            <a:off x="7162800" y="4127500"/>
            <a:ext cx="0" cy="13589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6" name="Line 16"/>
          <p:cNvSpPr>
            <a:spLocks noChangeShapeType="1"/>
          </p:cNvSpPr>
          <p:nvPr/>
        </p:nvSpPr>
        <p:spPr bwMode="auto">
          <a:xfrm>
            <a:off x="2355850" y="5695950"/>
            <a:ext cx="5899150"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7" name="Line 17"/>
          <p:cNvSpPr>
            <a:spLocks noChangeShapeType="1"/>
          </p:cNvSpPr>
          <p:nvPr/>
        </p:nvSpPr>
        <p:spPr bwMode="auto">
          <a:xfrm>
            <a:off x="8255000" y="4114800"/>
            <a:ext cx="0" cy="15621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8" name="Rectangle 18"/>
          <p:cNvSpPr>
            <a:spLocks noChangeArrowheads="1"/>
          </p:cNvSpPr>
          <p:nvPr/>
        </p:nvSpPr>
        <p:spPr bwMode="auto">
          <a:xfrm>
            <a:off x="3657600" y="3594100"/>
            <a:ext cx="635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0 1 1</a:t>
            </a:r>
          </a:p>
        </p:txBody>
      </p:sp>
      <p:sp>
        <p:nvSpPr>
          <p:cNvPr id="25619" name="Rectangle 19"/>
          <p:cNvSpPr>
            <a:spLocks noChangeArrowheads="1"/>
          </p:cNvSpPr>
          <p:nvPr/>
        </p:nvSpPr>
        <p:spPr bwMode="auto">
          <a:xfrm>
            <a:off x="4635500" y="3594100"/>
            <a:ext cx="635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1 0 0</a:t>
            </a:r>
          </a:p>
        </p:txBody>
      </p:sp>
      <p:sp>
        <p:nvSpPr>
          <p:cNvPr id="25620" name="Rectangle 20"/>
          <p:cNvSpPr>
            <a:spLocks noChangeArrowheads="1"/>
          </p:cNvSpPr>
          <p:nvPr/>
        </p:nvSpPr>
        <p:spPr bwMode="auto">
          <a:xfrm>
            <a:off x="5803900" y="3619500"/>
            <a:ext cx="635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1 0 1</a:t>
            </a:r>
          </a:p>
        </p:txBody>
      </p:sp>
      <p:sp>
        <p:nvSpPr>
          <p:cNvPr id="25621" name="Rectangle 21"/>
          <p:cNvSpPr>
            <a:spLocks noChangeArrowheads="1"/>
          </p:cNvSpPr>
          <p:nvPr/>
        </p:nvSpPr>
        <p:spPr bwMode="auto">
          <a:xfrm>
            <a:off x="6845300" y="3619500"/>
            <a:ext cx="635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1 1 0</a:t>
            </a:r>
          </a:p>
        </p:txBody>
      </p:sp>
      <p:sp>
        <p:nvSpPr>
          <p:cNvPr id="25622" name="Rectangle 22"/>
          <p:cNvSpPr>
            <a:spLocks noChangeArrowheads="1"/>
          </p:cNvSpPr>
          <p:nvPr/>
        </p:nvSpPr>
        <p:spPr bwMode="auto">
          <a:xfrm>
            <a:off x="7899400" y="3619500"/>
            <a:ext cx="635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1 1 1</a:t>
            </a:r>
          </a:p>
        </p:txBody>
      </p:sp>
      <p:sp>
        <p:nvSpPr>
          <p:cNvPr id="25623" name="Rectangle 23"/>
          <p:cNvSpPr>
            <a:spLocks noChangeArrowheads="1"/>
          </p:cNvSpPr>
          <p:nvPr/>
        </p:nvSpPr>
        <p:spPr bwMode="auto">
          <a:xfrm>
            <a:off x="3162300" y="6057900"/>
            <a:ext cx="3605213"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F' = A' B' C'  +  A' B' C  +  A' B C'</a:t>
            </a:r>
          </a:p>
        </p:txBody>
      </p:sp>
      <p:pic>
        <p:nvPicPr>
          <p:cNvPr id="25624" name="Picture 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3940175"/>
            <a:ext cx="267652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25" name="Text Box 25"/>
          <p:cNvSpPr txBox="1">
            <a:spLocks noChangeArrowheads="1"/>
          </p:cNvSpPr>
          <p:nvPr/>
        </p:nvSpPr>
        <p:spPr bwMode="auto">
          <a:xfrm>
            <a:off x="1752600" y="533400"/>
            <a:ext cx="565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TABEL KEBENARAN (TRUTH TABLE)</a:t>
            </a:r>
          </a:p>
        </p:txBody>
      </p:sp>
    </p:spTree>
    <p:extLst>
      <p:ext uri="{BB962C8B-B14F-4D97-AF65-F5344CB8AC3E}">
        <p14:creationId xmlns:p14="http://schemas.microsoft.com/office/powerpoint/2010/main" val="1070653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2"/>
          </p:nvPr>
        </p:nvSpPr>
        <p:spPr/>
        <p:txBody>
          <a:bodyPr/>
          <a:lstStyle/>
          <a:p>
            <a:fld id="{EFD3B64A-7E1B-459D-A11C-05BC87F763BC}" type="slidenum">
              <a:rPr lang="en-US" altLang="en-US"/>
              <a:pPr/>
              <a:t>13</a:t>
            </a:fld>
            <a:endParaRPr lang="en-US" altLang="en-US"/>
          </a:p>
        </p:txBody>
      </p:sp>
      <p:sp>
        <p:nvSpPr>
          <p:cNvPr id="26628" name="Rectangle 4"/>
          <p:cNvSpPr>
            <a:spLocks noChangeArrowheads="1"/>
          </p:cNvSpPr>
          <p:nvPr/>
        </p:nvSpPr>
        <p:spPr bwMode="auto">
          <a:xfrm>
            <a:off x="1009650" y="1163638"/>
            <a:ext cx="1955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i="1"/>
              <a:t>Sum of Products</a:t>
            </a:r>
          </a:p>
        </p:txBody>
      </p:sp>
      <p:sp>
        <p:nvSpPr>
          <p:cNvPr id="26632" name="Rectangle 8"/>
          <p:cNvSpPr>
            <a:spLocks noChangeArrowheads="1"/>
          </p:cNvSpPr>
          <p:nvPr/>
        </p:nvSpPr>
        <p:spPr bwMode="auto">
          <a:xfrm>
            <a:off x="4114800" y="1524000"/>
            <a:ext cx="24511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i="1"/>
              <a:t>F dalam bentuk SoP :</a:t>
            </a:r>
          </a:p>
        </p:txBody>
      </p:sp>
      <p:sp>
        <p:nvSpPr>
          <p:cNvPr id="26633" name="Rectangle 9"/>
          <p:cNvSpPr>
            <a:spLocks noChangeArrowheads="1"/>
          </p:cNvSpPr>
          <p:nvPr/>
        </p:nvSpPr>
        <p:spPr bwMode="auto">
          <a:xfrm>
            <a:off x="4178300" y="1943100"/>
            <a:ext cx="26812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F(A,B,C) = </a:t>
            </a:r>
            <a:r>
              <a:rPr lang="en-US" altLang="en-US" b="1">
                <a:latin typeface="Symbol" pitchFamily="18" charset="2"/>
              </a:rPr>
              <a:t>S</a:t>
            </a:r>
            <a:r>
              <a:rPr lang="en-US" altLang="en-US" b="1"/>
              <a:t>m(3,4,5,6,7)</a:t>
            </a:r>
          </a:p>
        </p:txBody>
      </p:sp>
      <p:sp>
        <p:nvSpPr>
          <p:cNvPr id="26634" name="Rectangle 10"/>
          <p:cNvSpPr>
            <a:spLocks noChangeArrowheads="1"/>
          </p:cNvSpPr>
          <p:nvPr/>
        </p:nvSpPr>
        <p:spPr bwMode="auto">
          <a:xfrm>
            <a:off x="5105400" y="2209800"/>
            <a:ext cx="3309938"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 m</a:t>
            </a:r>
            <a:r>
              <a:rPr lang="en-US" altLang="en-US" b="1" baseline="-25000"/>
              <a:t>3</a:t>
            </a:r>
            <a:r>
              <a:rPr lang="en-US" altLang="en-US" b="1"/>
              <a:t> + m</a:t>
            </a:r>
            <a:r>
              <a:rPr lang="en-US" altLang="en-US" b="1" baseline="-25000"/>
              <a:t>4</a:t>
            </a:r>
            <a:r>
              <a:rPr lang="en-US" altLang="en-US" b="1"/>
              <a:t> + m</a:t>
            </a:r>
            <a:r>
              <a:rPr lang="en-US" altLang="en-US" b="1" baseline="-25000"/>
              <a:t>5</a:t>
            </a:r>
            <a:r>
              <a:rPr lang="en-US" altLang="en-US" b="1"/>
              <a:t> + m</a:t>
            </a:r>
            <a:r>
              <a:rPr lang="en-US" altLang="en-US" b="1" baseline="-25000"/>
              <a:t>6</a:t>
            </a:r>
            <a:r>
              <a:rPr lang="en-US" altLang="en-US" b="1"/>
              <a:t> + m</a:t>
            </a:r>
            <a:r>
              <a:rPr lang="en-US" altLang="en-US" b="1" baseline="-25000"/>
              <a:t>7</a:t>
            </a:r>
          </a:p>
          <a:p>
            <a:pPr eaLnBrk="0" hangingPunct="0">
              <a:lnSpc>
                <a:spcPct val="85000"/>
              </a:lnSpc>
            </a:pPr>
            <a:r>
              <a:rPr lang="en-US" altLang="en-US" b="1"/>
              <a:t>= A' B C  +  A B' C'  +  A B' C  </a:t>
            </a:r>
          </a:p>
          <a:p>
            <a:pPr eaLnBrk="0" hangingPunct="0">
              <a:lnSpc>
                <a:spcPct val="85000"/>
              </a:lnSpc>
            </a:pPr>
            <a:r>
              <a:rPr lang="en-US" altLang="en-US" b="1"/>
              <a:t>        +  A B C'  +  A B C</a:t>
            </a:r>
          </a:p>
        </p:txBody>
      </p:sp>
      <p:sp>
        <p:nvSpPr>
          <p:cNvPr id="26635" name="Rectangle 11"/>
          <p:cNvSpPr>
            <a:spLocks noChangeArrowheads="1"/>
          </p:cNvSpPr>
          <p:nvPr/>
        </p:nvSpPr>
        <p:spPr bwMode="auto">
          <a:xfrm>
            <a:off x="4051300" y="3060700"/>
            <a:ext cx="4508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i="1"/>
              <a:t>Penyederhanaan dengan Aljabar Boole :</a:t>
            </a:r>
          </a:p>
        </p:txBody>
      </p:sp>
      <p:sp>
        <p:nvSpPr>
          <p:cNvPr id="26636" name="Rectangle 12"/>
          <p:cNvSpPr>
            <a:spLocks noChangeArrowheads="1"/>
          </p:cNvSpPr>
          <p:nvPr/>
        </p:nvSpPr>
        <p:spPr bwMode="auto">
          <a:xfrm>
            <a:off x="4381500" y="3403600"/>
            <a:ext cx="454183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F = A B' (C + C')  +  A' B C  +  A B (C' + C)</a:t>
            </a:r>
          </a:p>
        </p:txBody>
      </p:sp>
      <p:sp>
        <p:nvSpPr>
          <p:cNvPr id="26637" name="Rectangle 13"/>
          <p:cNvSpPr>
            <a:spLocks noChangeArrowheads="1"/>
          </p:cNvSpPr>
          <p:nvPr/>
        </p:nvSpPr>
        <p:spPr bwMode="auto">
          <a:xfrm>
            <a:off x="4572000" y="3810000"/>
            <a:ext cx="3822700" cy="2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 A B'  +  A' B C  +  A B</a:t>
            </a:r>
          </a:p>
          <a:p>
            <a:pPr eaLnBrk="0" hangingPunct="0">
              <a:lnSpc>
                <a:spcPct val="85000"/>
              </a:lnSpc>
            </a:pPr>
            <a:endParaRPr lang="en-US" altLang="en-US" b="1"/>
          </a:p>
          <a:p>
            <a:pPr eaLnBrk="0" hangingPunct="0">
              <a:lnSpc>
                <a:spcPct val="85000"/>
              </a:lnSpc>
            </a:pPr>
            <a:r>
              <a:rPr lang="en-US" altLang="en-US" b="1"/>
              <a:t>= A (B' + B)  +  A' B C</a:t>
            </a:r>
          </a:p>
          <a:p>
            <a:pPr eaLnBrk="0" hangingPunct="0">
              <a:lnSpc>
                <a:spcPct val="85000"/>
              </a:lnSpc>
            </a:pPr>
            <a:endParaRPr lang="en-US" altLang="en-US" b="1"/>
          </a:p>
          <a:p>
            <a:pPr eaLnBrk="0" hangingPunct="0">
              <a:lnSpc>
                <a:spcPct val="85000"/>
              </a:lnSpc>
            </a:pPr>
            <a:r>
              <a:rPr lang="en-US" altLang="en-US" b="1">
                <a:solidFill>
                  <a:srgbClr val="A50021"/>
                </a:solidFill>
              </a:rPr>
              <a:t>= A  +  A' B C = A ( 1+BC ) +A’BC</a:t>
            </a:r>
          </a:p>
          <a:p>
            <a:pPr eaLnBrk="0" hangingPunct="0">
              <a:lnSpc>
                <a:spcPct val="85000"/>
              </a:lnSpc>
            </a:pPr>
            <a:endParaRPr lang="en-US" altLang="en-US" b="1">
              <a:solidFill>
                <a:srgbClr val="A50021"/>
              </a:solidFill>
            </a:endParaRPr>
          </a:p>
          <a:p>
            <a:pPr eaLnBrk="0" hangingPunct="0">
              <a:lnSpc>
                <a:spcPct val="85000"/>
              </a:lnSpc>
            </a:pPr>
            <a:r>
              <a:rPr lang="en-US" altLang="en-US" b="1">
                <a:solidFill>
                  <a:srgbClr val="A50021"/>
                </a:solidFill>
              </a:rPr>
              <a:t>= A + ABC + A’BC = A +( A+A’ )BC</a:t>
            </a:r>
          </a:p>
          <a:p>
            <a:pPr eaLnBrk="0" hangingPunct="0">
              <a:lnSpc>
                <a:spcPct val="85000"/>
              </a:lnSpc>
            </a:pPr>
            <a:endParaRPr lang="en-US" altLang="en-US" b="1"/>
          </a:p>
          <a:p>
            <a:pPr eaLnBrk="0" hangingPunct="0">
              <a:lnSpc>
                <a:spcPct val="85000"/>
              </a:lnSpc>
            </a:pPr>
            <a:r>
              <a:rPr lang="en-US" altLang="en-US" b="1"/>
              <a:t>= </a:t>
            </a:r>
            <a:r>
              <a:rPr lang="en-US" altLang="en-US" sz="2000" b="1"/>
              <a:t>A  +  B C</a:t>
            </a:r>
          </a:p>
        </p:txBody>
      </p:sp>
      <p:sp>
        <p:nvSpPr>
          <p:cNvPr id="26638" name="Rectangle 14"/>
          <p:cNvSpPr>
            <a:spLocks noChangeArrowheads="1"/>
          </p:cNvSpPr>
          <p:nvPr/>
        </p:nvSpPr>
        <p:spPr bwMode="auto">
          <a:xfrm>
            <a:off x="381000" y="5943600"/>
            <a:ext cx="3683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eaLnBrk="0" hangingPunct="0">
              <a:lnSpc>
                <a:spcPct val="85000"/>
              </a:lnSpc>
            </a:pPr>
            <a:r>
              <a:rPr lang="en-US" altLang="en-US" b="1"/>
              <a:t>Realisasi Hasil Penyederhanaan </a:t>
            </a:r>
          </a:p>
          <a:p>
            <a:pPr algn="ctr" eaLnBrk="0" hangingPunct="0">
              <a:lnSpc>
                <a:spcPct val="85000"/>
              </a:lnSpc>
            </a:pPr>
            <a:r>
              <a:rPr lang="en-US" altLang="en-US" b="1"/>
              <a:t>Fungsi SoP</a:t>
            </a:r>
          </a:p>
        </p:txBody>
      </p:sp>
      <p:pic>
        <p:nvPicPr>
          <p:cNvPr id="26639" name="Picture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 y="4419600"/>
            <a:ext cx="2501900" cy="166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40"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3" y="1498600"/>
            <a:ext cx="3397250" cy="292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41" name="Text Box 17"/>
          <p:cNvSpPr txBox="1">
            <a:spLocks noChangeArrowheads="1"/>
          </p:cNvSpPr>
          <p:nvPr/>
        </p:nvSpPr>
        <p:spPr bwMode="auto">
          <a:xfrm>
            <a:off x="1905000" y="609600"/>
            <a:ext cx="561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CANONICAL SUM of PRODUCT (SoP)</a:t>
            </a:r>
          </a:p>
        </p:txBody>
      </p:sp>
    </p:spTree>
    <p:extLst>
      <p:ext uri="{BB962C8B-B14F-4D97-AF65-F5344CB8AC3E}">
        <p14:creationId xmlns:p14="http://schemas.microsoft.com/office/powerpoint/2010/main" val="2921427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fld id="{47B551C7-06E9-4CFA-96C7-746A33ABCD5C}" type="slidenum">
              <a:rPr lang="en-US" altLang="en-US"/>
              <a:pPr/>
              <a:t>14</a:t>
            </a:fld>
            <a:endParaRPr lang="en-US" altLang="en-US"/>
          </a:p>
        </p:txBody>
      </p:sp>
      <p:sp>
        <p:nvSpPr>
          <p:cNvPr id="27652" name="Rectangle 4"/>
          <p:cNvSpPr>
            <a:spLocks noChangeArrowheads="1"/>
          </p:cNvSpPr>
          <p:nvPr/>
        </p:nvSpPr>
        <p:spPr bwMode="auto">
          <a:xfrm>
            <a:off x="901700" y="1239838"/>
            <a:ext cx="7289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i="1"/>
              <a:t>Product of Sums / Conjunctive Normal Form / Maxterm Expansion</a:t>
            </a:r>
          </a:p>
        </p:txBody>
      </p:sp>
      <p:sp>
        <p:nvSpPr>
          <p:cNvPr id="27653" name="Rectangle 5"/>
          <p:cNvSpPr>
            <a:spLocks noChangeArrowheads="1"/>
          </p:cNvSpPr>
          <p:nvPr/>
        </p:nvSpPr>
        <p:spPr bwMode="auto">
          <a:xfrm>
            <a:off x="762000" y="4567238"/>
            <a:ext cx="75565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eaLnBrk="0" hangingPunct="0">
              <a:lnSpc>
                <a:spcPct val="85000"/>
              </a:lnSpc>
            </a:pPr>
            <a:r>
              <a:rPr lang="en-US" altLang="en-US" b="1"/>
              <a:t>Hasil pembacaan fungsi boolean PoS berdasarkan tabel kebenaran :</a:t>
            </a:r>
          </a:p>
        </p:txBody>
      </p:sp>
      <p:sp>
        <p:nvSpPr>
          <p:cNvPr id="27656" name="Rectangle 8"/>
          <p:cNvSpPr>
            <a:spLocks noChangeArrowheads="1"/>
          </p:cNvSpPr>
          <p:nvPr/>
        </p:nvSpPr>
        <p:spPr bwMode="auto">
          <a:xfrm>
            <a:off x="4419600" y="1824038"/>
            <a:ext cx="20447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i="1"/>
              <a:t>Bentuk Maxterm :</a:t>
            </a:r>
          </a:p>
        </p:txBody>
      </p:sp>
      <p:sp>
        <p:nvSpPr>
          <p:cNvPr id="27657" name="Rectangle 9"/>
          <p:cNvSpPr>
            <a:spLocks noChangeArrowheads="1"/>
          </p:cNvSpPr>
          <p:nvPr/>
        </p:nvSpPr>
        <p:spPr bwMode="auto">
          <a:xfrm>
            <a:off x="4419600" y="2205038"/>
            <a:ext cx="4419600"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Tentukan baris pada tabel kebenaran </a:t>
            </a:r>
          </a:p>
          <a:p>
            <a:pPr eaLnBrk="0" hangingPunct="0">
              <a:lnSpc>
                <a:spcPct val="85000"/>
              </a:lnSpc>
            </a:pPr>
            <a:r>
              <a:rPr lang="en-US" altLang="en-US" b="1"/>
              <a:t>Dengan F = 0.</a:t>
            </a:r>
          </a:p>
          <a:p>
            <a:pPr eaLnBrk="0" hangingPunct="0">
              <a:lnSpc>
                <a:spcPct val="85000"/>
              </a:lnSpc>
            </a:pPr>
            <a:r>
              <a:rPr lang="en-US" altLang="en-US" b="1"/>
              <a:t>‘0’ pada kolom input merupakan notasi </a:t>
            </a:r>
          </a:p>
          <a:p>
            <a:pPr eaLnBrk="0" hangingPunct="0">
              <a:lnSpc>
                <a:spcPct val="85000"/>
              </a:lnSpc>
            </a:pPr>
            <a:r>
              <a:rPr lang="en-US" altLang="en-US" b="1"/>
              <a:t>Masukan tanpa komplemen.</a:t>
            </a:r>
          </a:p>
          <a:p>
            <a:pPr eaLnBrk="0" hangingPunct="0">
              <a:lnSpc>
                <a:spcPct val="85000"/>
              </a:lnSpc>
            </a:pPr>
            <a:r>
              <a:rPr lang="en-US" altLang="en-US" b="1"/>
              <a:t>‘1’ pada kolom input merupakan notasi </a:t>
            </a:r>
          </a:p>
          <a:p>
            <a:pPr eaLnBrk="0" hangingPunct="0">
              <a:lnSpc>
                <a:spcPct val="85000"/>
              </a:lnSpc>
            </a:pPr>
            <a:r>
              <a:rPr lang="en-US" altLang="en-US" b="1"/>
              <a:t>Masukan dengan komplemen.</a:t>
            </a:r>
          </a:p>
        </p:txBody>
      </p:sp>
      <p:sp>
        <p:nvSpPr>
          <p:cNvPr id="27658" name="Rectangle 10"/>
          <p:cNvSpPr>
            <a:spLocks noChangeArrowheads="1"/>
          </p:cNvSpPr>
          <p:nvPr/>
        </p:nvSpPr>
        <p:spPr bwMode="auto">
          <a:xfrm>
            <a:off x="762000" y="5011738"/>
            <a:ext cx="2328863"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F(A,B,C) = </a:t>
            </a:r>
            <a:r>
              <a:rPr lang="en-US" altLang="en-US" b="1">
                <a:latin typeface="Symbol" pitchFamily="18" charset="2"/>
              </a:rPr>
              <a:t>P</a:t>
            </a:r>
            <a:r>
              <a:rPr lang="en-US" altLang="en-US" b="1"/>
              <a:t>M(0,1,2)</a:t>
            </a:r>
          </a:p>
        </p:txBody>
      </p:sp>
      <p:sp>
        <p:nvSpPr>
          <p:cNvPr id="27659" name="Rectangle 11"/>
          <p:cNvSpPr>
            <a:spLocks noChangeArrowheads="1"/>
          </p:cNvSpPr>
          <p:nvPr/>
        </p:nvSpPr>
        <p:spPr bwMode="auto">
          <a:xfrm>
            <a:off x="1727200" y="5354638"/>
            <a:ext cx="406558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 (A + B + C) (A + B + C') (A + B' + C)</a:t>
            </a:r>
          </a:p>
        </p:txBody>
      </p:sp>
      <p:sp>
        <p:nvSpPr>
          <p:cNvPr id="27660" name="Rectangle 12"/>
          <p:cNvSpPr>
            <a:spLocks noChangeArrowheads="1"/>
          </p:cNvSpPr>
          <p:nvPr/>
        </p:nvSpPr>
        <p:spPr bwMode="auto">
          <a:xfrm>
            <a:off x="711200" y="5849938"/>
            <a:ext cx="2773363"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F’(A,B,C) = </a:t>
            </a:r>
            <a:r>
              <a:rPr lang="en-US" altLang="en-US" b="1">
                <a:latin typeface="Symbol" pitchFamily="18" charset="2"/>
              </a:rPr>
              <a:t>P</a:t>
            </a:r>
            <a:r>
              <a:rPr lang="en-US" altLang="en-US" b="1"/>
              <a:t>M(3,4,5,6,7)</a:t>
            </a:r>
          </a:p>
        </p:txBody>
      </p:sp>
      <p:sp>
        <p:nvSpPr>
          <p:cNvPr id="27661" name="Rectangle 13"/>
          <p:cNvSpPr>
            <a:spLocks noChangeArrowheads="1"/>
          </p:cNvSpPr>
          <p:nvPr/>
        </p:nvSpPr>
        <p:spPr bwMode="auto">
          <a:xfrm>
            <a:off x="1739900" y="6192838"/>
            <a:ext cx="69596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 (A + B' + C') (A' + B + C) (A' + B + C') (A' + B' + C) (A' + B' + C')</a:t>
            </a:r>
          </a:p>
        </p:txBody>
      </p:sp>
      <p:pic>
        <p:nvPicPr>
          <p:cNvPr id="27662"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35113"/>
            <a:ext cx="3536950"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810" name="Text Box 162"/>
          <p:cNvSpPr txBox="1">
            <a:spLocks noChangeArrowheads="1"/>
          </p:cNvSpPr>
          <p:nvPr/>
        </p:nvSpPr>
        <p:spPr bwMode="auto">
          <a:xfrm>
            <a:off x="685800" y="604838"/>
            <a:ext cx="782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PERNYATAAN CANONICAL PRODUCT of SUM (PoS)</a:t>
            </a:r>
          </a:p>
        </p:txBody>
      </p:sp>
    </p:spTree>
    <p:extLst>
      <p:ext uri="{BB962C8B-B14F-4D97-AF65-F5344CB8AC3E}">
        <p14:creationId xmlns:p14="http://schemas.microsoft.com/office/powerpoint/2010/main" val="2901070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lide Number Placeholder 3"/>
          <p:cNvSpPr>
            <a:spLocks noGrp="1"/>
          </p:cNvSpPr>
          <p:nvPr>
            <p:ph type="sldNum" sz="quarter" idx="12"/>
          </p:nvPr>
        </p:nvSpPr>
        <p:spPr/>
        <p:txBody>
          <a:bodyPr/>
          <a:lstStyle/>
          <a:p>
            <a:fld id="{7B712C30-BCBF-42B3-8733-BEE3908DC482}" type="slidenum">
              <a:rPr lang="en-US" altLang="en-US"/>
              <a:pPr/>
              <a:t>15</a:t>
            </a:fld>
            <a:endParaRPr lang="en-US" altLang="en-US"/>
          </a:p>
        </p:txBody>
      </p:sp>
      <p:sp>
        <p:nvSpPr>
          <p:cNvPr id="28676" name="Rectangle 4"/>
          <p:cNvSpPr>
            <a:spLocks noChangeArrowheads="1"/>
          </p:cNvSpPr>
          <p:nvPr/>
        </p:nvSpPr>
        <p:spPr bwMode="auto">
          <a:xfrm>
            <a:off x="5035550" y="1879600"/>
            <a:ext cx="3111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eaLnBrk="0" hangingPunct="0">
              <a:lnSpc>
                <a:spcPct val="85000"/>
              </a:lnSpc>
            </a:pPr>
            <a:r>
              <a:rPr lang="en-US" altLang="en-US" b="1"/>
              <a:t>Canonical Sum of Products</a:t>
            </a:r>
          </a:p>
        </p:txBody>
      </p:sp>
      <p:sp>
        <p:nvSpPr>
          <p:cNvPr id="28677" name="Line 5"/>
          <p:cNvSpPr>
            <a:spLocks noChangeShapeType="1"/>
          </p:cNvSpPr>
          <p:nvPr/>
        </p:nvSpPr>
        <p:spPr bwMode="auto">
          <a:xfrm flipH="1">
            <a:off x="4038600" y="1993900"/>
            <a:ext cx="901700" cy="330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Rectangle 6"/>
          <p:cNvSpPr>
            <a:spLocks noChangeArrowheads="1"/>
          </p:cNvSpPr>
          <p:nvPr/>
        </p:nvSpPr>
        <p:spPr bwMode="auto">
          <a:xfrm>
            <a:off x="5016500" y="3124200"/>
            <a:ext cx="31242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Minimized Sum of Products</a:t>
            </a:r>
          </a:p>
        </p:txBody>
      </p:sp>
      <p:sp>
        <p:nvSpPr>
          <p:cNvPr id="28679" name="Line 7"/>
          <p:cNvSpPr>
            <a:spLocks noChangeShapeType="1"/>
          </p:cNvSpPr>
          <p:nvPr/>
        </p:nvSpPr>
        <p:spPr bwMode="auto">
          <a:xfrm flipH="1">
            <a:off x="3708400" y="3238500"/>
            <a:ext cx="1270000" cy="558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0" name="Rectangle 8"/>
          <p:cNvSpPr>
            <a:spLocks noChangeArrowheads="1"/>
          </p:cNvSpPr>
          <p:nvPr/>
        </p:nvSpPr>
        <p:spPr bwMode="auto">
          <a:xfrm>
            <a:off x="5041900" y="4216400"/>
            <a:ext cx="3238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en-US" b="1"/>
              <a:t>Canonical Products of Sums</a:t>
            </a:r>
          </a:p>
        </p:txBody>
      </p:sp>
      <p:sp>
        <p:nvSpPr>
          <p:cNvPr id="28681" name="Line 9"/>
          <p:cNvSpPr>
            <a:spLocks noChangeShapeType="1"/>
          </p:cNvSpPr>
          <p:nvPr/>
        </p:nvSpPr>
        <p:spPr bwMode="auto">
          <a:xfrm flipH="1">
            <a:off x="3651250" y="4305300"/>
            <a:ext cx="133985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2" name="Rectangle 10"/>
          <p:cNvSpPr>
            <a:spLocks noChangeArrowheads="1"/>
          </p:cNvSpPr>
          <p:nvPr/>
        </p:nvSpPr>
        <p:spPr bwMode="auto">
          <a:xfrm>
            <a:off x="677863" y="1038225"/>
            <a:ext cx="166687"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altLang="en-US" sz="900">
                <a:solidFill>
                  <a:srgbClr val="000000"/>
                </a:solidFill>
                <a:latin typeface="Geneva"/>
              </a:rPr>
              <a:t>A </a:t>
            </a:r>
            <a:endParaRPr lang="en-US" altLang="en-US" sz="1200"/>
          </a:p>
        </p:txBody>
      </p:sp>
      <p:sp>
        <p:nvSpPr>
          <p:cNvPr id="28683" name="Rectangle 11"/>
          <p:cNvSpPr>
            <a:spLocks noChangeArrowheads="1"/>
          </p:cNvSpPr>
          <p:nvPr/>
        </p:nvSpPr>
        <p:spPr bwMode="auto">
          <a:xfrm>
            <a:off x="677863" y="1665288"/>
            <a:ext cx="166687"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altLang="en-US" sz="900">
                <a:solidFill>
                  <a:srgbClr val="000000"/>
                </a:solidFill>
                <a:latin typeface="Geneva"/>
              </a:rPr>
              <a:t>B </a:t>
            </a:r>
            <a:endParaRPr lang="en-US" altLang="en-US" sz="1200"/>
          </a:p>
        </p:txBody>
      </p:sp>
      <p:grpSp>
        <p:nvGrpSpPr>
          <p:cNvPr id="28684" name="Group 12"/>
          <p:cNvGrpSpPr>
            <a:grpSpLocks/>
          </p:cNvGrpSpPr>
          <p:nvPr/>
        </p:nvGrpSpPr>
        <p:grpSpPr bwMode="auto">
          <a:xfrm>
            <a:off x="3544888" y="3770313"/>
            <a:ext cx="180975" cy="166687"/>
            <a:chOff x="2233" y="2375"/>
            <a:chExt cx="114" cy="105"/>
          </a:xfrm>
        </p:grpSpPr>
        <p:sp>
          <p:nvSpPr>
            <p:cNvPr id="28685" name="Rectangle 13"/>
            <p:cNvSpPr>
              <a:spLocks noChangeArrowheads="1"/>
            </p:cNvSpPr>
            <p:nvPr/>
          </p:nvSpPr>
          <p:spPr bwMode="auto">
            <a:xfrm>
              <a:off x="2233" y="2375"/>
              <a:ext cx="96"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altLang="en-US" sz="900">
                  <a:solidFill>
                    <a:srgbClr val="000000"/>
                  </a:solidFill>
                  <a:latin typeface="Geneva"/>
                </a:rPr>
                <a:t>F </a:t>
              </a:r>
              <a:endParaRPr lang="en-US" altLang="en-US" sz="1200"/>
            </a:p>
          </p:txBody>
        </p:sp>
        <p:sp>
          <p:nvSpPr>
            <p:cNvPr id="28686" name="Rectangle 14"/>
            <p:cNvSpPr>
              <a:spLocks noChangeArrowheads="1"/>
            </p:cNvSpPr>
            <p:nvPr/>
          </p:nvSpPr>
          <p:spPr bwMode="auto">
            <a:xfrm>
              <a:off x="2277" y="2409"/>
              <a:ext cx="7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altLang="en-US" sz="700">
                  <a:solidFill>
                    <a:srgbClr val="000000"/>
                  </a:solidFill>
                  <a:latin typeface="Geneva"/>
                </a:rPr>
                <a:t>2 </a:t>
              </a:r>
              <a:endParaRPr lang="en-US" altLang="en-US" sz="1200"/>
            </a:p>
          </p:txBody>
        </p:sp>
      </p:grpSp>
      <p:grpSp>
        <p:nvGrpSpPr>
          <p:cNvPr id="28687" name="Group 15"/>
          <p:cNvGrpSpPr>
            <a:grpSpLocks/>
          </p:cNvGrpSpPr>
          <p:nvPr/>
        </p:nvGrpSpPr>
        <p:grpSpPr bwMode="auto">
          <a:xfrm>
            <a:off x="3433763" y="4800600"/>
            <a:ext cx="180975" cy="166688"/>
            <a:chOff x="2163" y="3024"/>
            <a:chExt cx="114" cy="105"/>
          </a:xfrm>
        </p:grpSpPr>
        <p:sp>
          <p:nvSpPr>
            <p:cNvPr id="28688" name="Rectangle 16"/>
            <p:cNvSpPr>
              <a:spLocks noChangeArrowheads="1"/>
            </p:cNvSpPr>
            <p:nvPr/>
          </p:nvSpPr>
          <p:spPr bwMode="auto">
            <a:xfrm>
              <a:off x="2163" y="3024"/>
              <a:ext cx="96"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altLang="en-US" sz="900">
                  <a:solidFill>
                    <a:srgbClr val="000000"/>
                  </a:solidFill>
                  <a:latin typeface="Geneva"/>
                </a:rPr>
                <a:t>F </a:t>
              </a:r>
              <a:endParaRPr lang="en-US" altLang="en-US" sz="1200"/>
            </a:p>
          </p:txBody>
        </p:sp>
        <p:sp>
          <p:nvSpPr>
            <p:cNvPr id="28689" name="Rectangle 17"/>
            <p:cNvSpPr>
              <a:spLocks noChangeArrowheads="1"/>
            </p:cNvSpPr>
            <p:nvPr/>
          </p:nvSpPr>
          <p:spPr bwMode="auto">
            <a:xfrm>
              <a:off x="2207" y="3059"/>
              <a:ext cx="7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altLang="en-US" sz="700">
                  <a:solidFill>
                    <a:srgbClr val="000000"/>
                  </a:solidFill>
                  <a:latin typeface="Geneva"/>
                </a:rPr>
                <a:t>3 </a:t>
              </a:r>
              <a:endParaRPr lang="en-US" altLang="en-US" sz="1200"/>
            </a:p>
          </p:txBody>
        </p:sp>
      </p:grpSp>
      <p:grpSp>
        <p:nvGrpSpPr>
          <p:cNvPr id="28690" name="Group 18"/>
          <p:cNvGrpSpPr>
            <a:grpSpLocks/>
          </p:cNvGrpSpPr>
          <p:nvPr/>
        </p:nvGrpSpPr>
        <p:grpSpPr bwMode="auto">
          <a:xfrm>
            <a:off x="3822700" y="2152650"/>
            <a:ext cx="166688" cy="166688"/>
            <a:chOff x="2408" y="1356"/>
            <a:chExt cx="105" cy="105"/>
          </a:xfrm>
        </p:grpSpPr>
        <p:sp>
          <p:nvSpPr>
            <p:cNvPr id="28691" name="Rectangle 19"/>
            <p:cNvSpPr>
              <a:spLocks noChangeArrowheads="1"/>
            </p:cNvSpPr>
            <p:nvPr/>
          </p:nvSpPr>
          <p:spPr bwMode="auto">
            <a:xfrm>
              <a:off x="2408" y="1356"/>
              <a:ext cx="96"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altLang="en-US" sz="900">
                  <a:solidFill>
                    <a:srgbClr val="000000"/>
                  </a:solidFill>
                  <a:latin typeface="Geneva"/>
                </a:rPr>
                <a:t>F </a:t>
              </a:r>
              <a:endParaRPr lang="en-US" altLang="en-US" sz="1200"/>
            </a:p>
          </p:txBody>
        </p:sp>
        <p:sp>
          <p:nvSpPr>
            <p:cNvPr id="28692" name="Rectangle 20"/>
            <p:cNvSpPr>
              <a:spLocks noChangeArrowheads="1"/>
            </p:cNvSpPr>
            <p:nvPr/>
          </p:nvSpPr>
          <p:spPr bwMode="auto">
            <a:xfrm>
              <a:off x="2443" y="1391"/>
              <a:ext cx="7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altLang="en-US" sz="700">
                  <a:solidFill>
                    <a:srgbClr val="000000"/>
                  </a:solidFill>
                  <a:latin typeface="Geneva"/>
                </a:rPr>
                <a:t>1 </a:t>
              </a:r>
              <a:endParaRPr lang="en-US" altLang="en-US" sz="1200"/>
            </a:p>
          </p:txBody>
        </p:sp>
      </p:grpSp>
      <p:sp>
        <p:nvSpPr>
          <p:cNvPr id="28693" name="Line 21"/>
          <p:cNvSpPr>
            <a:spLocks noChangeShapeType="1"/>
          </p:cNvSpPr>
          <p:nvPr/>
        </p:nvSpPr>
        <p:spPr bwMode="auto">
          <a:xfrm flipV="1">
            <a:off x="1317625" y="1079500"/>
            <a:ext cx="1588" cy="5462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4" name="Line 22"/>
          <p:cNvSpPr>
            <a:spLocks noChangeShapeType="1"/>
          </p:cNvSpPr>
          <p:nvPr/>
        </p:nvSpPr>
        <p:spPr bwMode="auto">
          <a:xfrm flipV="1">
            <a:off x="1471613" y="1079500"/>
            <a:ext cx="1587" cy="5462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5" name="Line 23"/>
          <p:cNvSpPr>
            <a:spLocks noChangeShapeType="1"/>
          </p:cNvSpPr>
          <p:nvPr/>
        </p:nvSpPr>
        <p:spPr bwMode="auto">
          <a:xfrm flipV="1">
            <a:off x="1609725" y="1079500"/>
            <a:ext cx="1588" cy="5462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6" name="Line 24"/>
          <p:cNvSpPr>
            <a:spLocks noChangeShapeType="1"/>
          </p:cNvSpPr>
          <p:nvPr/>
        </p:nvSpPr>
        <p:spPr bwMode="auto">
          <a:xfrm flipV="1">
            <a:off x="1749425" y="1079500"/>
            <a:ext cx="1588" cy="5462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7" name="Line 25"/>
          <p:cNvSpPr>
            <a:spLocks noChangeShapeType="1"/>
          </p:cNvSpPr>
          <p:nvPr/>
        </p:nvSpPr>
        <p:spPr bwMode="auto">
          <a:xfrm flipV="1">
            <a:off x="1889125" y="1079500"/>
            <a:ext cx="1588" cy="5462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8" name="Line 26"/>
          <p:cNvSpPr>
            <a:spLocks noChangeShapeType="1"/>
          </p:cNvSpPr>
          <p:nvPr/>
        </p:nvSpPr>
        <p:spPr bwMode="auto">
          <a:xfrm flipV="1">
            <a:off x="2027238" y="1079500"/>
            <a:ext cx="1587" cy="5462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Line 27"/>
          <p:cNvSpPr>
            <a:spLocks noChangeShapeType="1"/>
          </p:cNvSpPr>
          <p:nvPr/>
        </p:nvSpPr>
        <p:spPr bwMode="auto">
          <a:xfrm>
            <a:off x="1471613" y="1246188"/>
            <a:ext cx="820737"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0" name="Freeform 28"/>
          <p:cNvSpPr>
            <a:spLocks/>
          </p:cNvSpPr>
          <p:nvPr/>
        </p:nvSpPr>
        <p:spPr bwMode="auto">
          <a:xfrm>
            <a:off x="844550" y="1177925"/>
            <a:ext cx="627063" cy="207963"/>
          </a:xfrm>
          <a:custGeom>
            <a:avLst/>
            <a:gdLst>
              <a:gd name="T0" fmla="*/ 395 w 395"/>
              <a:gd name="T1" fmla="*/ 131 h 131"/>
              <a:gd name="T2" fmla="*/ 0 w 395"/>
              <a:gd name="T3" fmla="*/ 131 h 131"/>
              <a:gd name="T4" fmla="*/ 0 w 395"/>
              <a:gd name="T5" fmla="*/ 0 h 131"/>
            </a:gdLst>
            <a:ahLst/>
            <a:cxnLst>
              <a:cxn ang="0">
                <a:pos x="T0" y="T1"/>
              </a:cxn>
              <a:cxn ang="0">
                <a:pos x="T2" y="T3"/>
              </a:cxn>
              <a:cxn ang="0">
                <a:pos x="T4" y="T5"/>
              </a:cxn>
            </a:cxnLst>
            <a:rect l="0" t="0" r="r" b="b"/>
            <a:pathLst>
              <a:path w="395" h="131">
                <a:moveTo>
                  <a:pt x="395" y="131"/>
                </a:moveTo>
                <a:lnTo>
                  <a:pt x="0" y="131"/>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1" name="Freeform 29"/>
          <p:cNvSpPr>
            <a:spLocks/>
          </p:cNvSpPr>
          <p:nvPr/>
        </p:nvSpPr>
        <p:spPr bwMode="auto">
          <a:xfrm>
            <a:off x="1609725" y="1371600"/>
            <a:ext cx="1670050" cy="711200"/>
          </a:xfrm>
          <a:custGeom>
            <a:avLst/>
            <a:gdLst>
              <a:gd name="T0" fmla="*/ 0 w 1052"/>
              <a:gd name="T1" fmla="*/ 0 h 448"/>
              <a:gd name="T2" fmla="*/ 877 w 1052"/>
              <a:gd name="T3" fmla="*/ 0 h 448"/>
              <a:gd name="T4" fmla="*/ 877 w 1052"/>
              <a:gd name="T5" fmla="*/ 448 h 448"/>
              <a:gd name="T6" fmla="*/ 1052 w 1052"/>
              <a:gd name="T7" fmla="*/ 448 h 448"/>
            </a:gdLst>
            <a:ahLst/>
            <a:cxnLst>
              <a:cxn ang="0">
                <a:pos x="T0" y="T1"/>
              </a:cxn>
              <a:cxn ang="0">
                <a:pos x="T2" y="T3"/>
              </a:cxn>
              <a:cxn ang="0">
                <a:pos x="T4" y="T5"/>
              </a:cxn>
              <a:cxn ang="0">
                <a:pos x="T6" y="T7"/>
              </a:cxn>
            </a:cxnLst>
            <a:rect l="0" t="0" r="r" b="b"/>
            <a:pathLst>
              <a:path w="1052" h="448">
                <a:moveTo>
                  <a:pt x="0" y="0"/>
                </a:moveTo>
                <a:lnTo>
                  <a:pt x="877" y="0"/>
                </a:lnTo>
                <a:lnTo>
                  <a:pt x="877" y="448"/>
                </a:lnTo>
                <a:lnTo>
                  <a:pt x="1052" y="448"/>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2" name="Line 30"/>
          <p:cNvSpPr>
            <a:spLocks noChangeShapeType="1"/>
          </p:cNvSpPr>
          <p:nvPr/>
        </p:nvSpPr>
        <p:spPr bwMode="auto">
          <a:xfrm>
            <a:off x="1889125" y="1525588"/>
            <a:ext cx="417513"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3" name="Line 31"/>
          <p:cNvSpPr>
            <a:spLocks noChangeShapeType="1"/>
          </p:cNvSpPr>
          <p:nvPr/>
        </p:nvSpPr>
        <p:spPr bwMode="auto">
          <a:xfrm>
            <a:off x="1331913" y="1735138"/>
            <a:ext cx="974725"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4" name="Line 32"/>
          <p:cNvSpPr>
            <a:spLocks noChangeShapeType="1"/>
          </p:cNvSpPr>
          <p:nvPr/>
        </p:nvSpPr>
        <p:spPr bwMode="auto">
          <a:xfrm flipH="1">
            <a:off x="622300" y="1804988"/>
            <a:ext cx="987425"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5" name="Freeform 33"/>
          <p:cNvSpPr>
            <a:spLocks/>
          </p:cNvSpPr>
          <p:nvPr/>
        </p:nvSpPr>
        <p:spPr bwMode="auto">
          <a:xfrm>
            <a:off x="1749425" y="1874838"/>
            <a:ext cx="1530350" cy="347662"/>
          </a:xfrm>
          <a:custGeom>
            <a:avLst/>
            <a:gdLst>
              <a:gd name="T0" fmla="*/ 0 w 964"/>
              <a:gd name="T1" fmla="*/ 0 h 219"/>
              <a:gd name="T2" fmla="*/ 701 w 964"/>
              <a:gd name="T3" fmla="*/ 0 h 219"/>
              <a:gd name="T4" fmla="*/ 701 w 964"/>
              <a:gd name="T5" fmla="*/ 219 h 219"/>
              <a:gd name="T6" fmla="*/ 964 w 964"/>
              <a:gd name="T7" fmla="*/ 219 h 219"/>
              <a:gd name="T8" fmla="*/ 964 w 964"/>
              <a:gd name="T9" fmla="*/ 79 h 219"/>
            </a:gdLst>
            <a:ahLst/>
            <a:cxnLst>
              <a:cxn ang="0">
                <a:pos x="T0" y="T1"/>
              </a:cxn>
              <a:cxn ang="0">
                <a:pos x="T2" y="T3"/>
              </a:cxn>
              <a:cxn ang="0">
                <a:pos x="T4" y="T5"/>
              </a:cxn>
              <a:cxn ang="0">
                <a:pos x="T6" y="T7"/>
              </a:cxn>
              <a:cxn ang="0">
                <a:pos x="T8" y="T9"/>
              </a:cxn>
            </a:cxnLst>
            <a:rect l="0" t="0" r="r" b="b"/>
            <a:pathLst>
              <a:path w="964" h="219">
                <a:moveTo>
                  <a:pt x="0" y="0"/>
                </a:moveTo>
                <a:lnTo>
                  <a:pt x="701" y="0"/>
                </a:lnTo>
                <a:lnTo>
                  <a:pt x="701" y="219"/>
                </a:lnTo>
                <a:lnTo>
                  <a:pt x="964" y="219"/>
                </a:lnTo>
                <a:lnTo>
                  <a:pt x="964" y="79"/>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6" name="Line 34"/>
          <p:cNvSpPr>
            <a:spLocks noChangeShapeType="1"/>
          </p:cNvSpPr>
          <p:nvPr/>
        </p:nvSpPr>
        <p:spPr bwMode="auto">
          <a:xfrm>
            <a:off x="2027238" y="2012950"/>
            <a:ext cx="279400"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7" name="Freeform 35"/>
          <p:cNvSpPr>
            <a:spLocks/>
          </p:cNvSpPr>
          <p:nvPr/>
        </p:nvSpPr>
        <p:spPr bwMode="auto">
          <a:xfrm>
            <a:off x="844550" y="1804988"/>
            <a:ext cx="904875" cy="277812"/>
          </a:xfrm>
          <a:custGeom>
            <a:avLst/>
            <a:gdLst>
              <a:gd name="T0" fmla="*/ 570 w 570"/>
              <a:gd name="T1" fmla="*/ 175 h 175"/>
              <a:gd name="T2" fmla="*/ 0 w 570"/>
              <a:gd name="T3" fmla="*/ 175 h 175"/>
              <a:gd name="T4" fmla="*/ 0 w 570"/>
              <a:gd name="T5" fmla="*/ 0 h 175"/>
            </a:gdLst>
            <a:ahLst/>
            <a:cxnLst>
              <a:cxn ang="0">
                <a:pos x="T0" y="T1"/>
              </a:cxn>
              <a:cxn ang="0">
                <a:pos x="T2" y="T3"/>
              </a:cxn>
              <a:cxn ang="0">
                <a:pos x="T4" y="T5"/>
              </a:cxn>
            </a:cxnLst>
            <a:rect l="0" t="0" r="r" b="b"/>
            <a:pathLst>
              <a:path w="570" h="175">
                <a:moveTo>
                  <a:pt x="570" y="175"/>
                </a:moveTo>
                <a:lnTo>
                  <a:pt x="0" y="175"/>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8" name="Line 36"/>
          <p:cNvSpPr>
            <a:spLocks noChangeShapeType="1"/>
          </p:cNvSpPr>
          <p:nvPr/>
        </p:nvSpPr>
        <p:spPr bwMode="auto">
          <a:xfrm>
            <a:off x="1331913" y="2222500"/>
            <a:ext cx="97472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9" name="Line 37"/>
          <p:cNvSpPr>
            <a:spLocks noChangeShapeType="1"/>
          </p:cNvSpPr>
          <p:nvPr/>
        </p:nvSpPr>
        <p:spPr bwMode="auto">
          <a:xfrm>
            <a:off x="1749425" y="2362200"/>
            <a:ext cx="2171700"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0" name="Line 38"/>
          <p:cNvSpPr>
            <a:spLocks noChangeShapeType="1"/>
          </p:cNvSpPr>
          <p:nvPr/>
        </p:nvSpPr>
        <p:spPr bwMode="auto">
          <a:xfrm flipH="1">
            <a:off x="1889125" y="2501900"/>
            <a:ext cx="417513"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1" name="Line 39"/>
          <p:cNvSpPr>
            <a:spLocks noChangeShapeType="1"/>
          </p:cNvSpPr>
          <p:nvPr/>
        </p:nvSpPr>
        <p:spPr bwMode="auto">
          <a:xfrm flipH="1">
            <a:off x="622300" y="2432050"/>
            <a:ext cx="126682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2" name="Freeform 40"/>
          <p:cNvSpPr>
            <a:spLocks/>
          </p:cNvSpPr>
          <p:nvPr/>
        </p:nvSpPr>
        <p:spPr bwMode="auto">
          <a:xfrm>
            <a:off x="844550" y="2432050"/>
            <a:ext cx="1182688" cy="207963"/>
          </a:xfrm>
          <a:custGeom>
            <a:avLst/>
            <a:gdLst>
              <a:gd name="T0" fmla="*/ 745 w 745"/>
              <a:gd name="T1" fmla="*/ 131 h 131"/>
              <a:gd name="T2" fmla="*/ 0 w 745"/>
              <a:gd name="T3" fmla="*/ 131 h 131"/>
              <a:gd name="T4" fmla="*/ 0 w 745"/>
              <a:gd name="T5" fmla="*/ 0 h 131"/>
            </a:gdLst>
            <a:ahLst/>
            <a:cxnLst>
              <a:cxn ang="0">
                <a:pos x="T0" y="T1"/>
              </a:cxn>
              <a:cxn ang="0">
                <a:pos x="T2" y="T3"/>
              </a:cxn>
              <a:cxn ang="0">
                <a:pos x="T4" y="T5"/>
              </a:cxn>
            </a:cxnLst>
            <a:rect l="0" t="0" r="r" b="b"/>
            <a:pathLst>
              <a:path w="745" h="131">
                <a:moveTo>
                  <a:pt x="745" y="131"/>
                </a:moveTo>
                <a:lnTo>
                  <a:pt x="0" y="131"/>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3" name="Line 41"/>
          <p:cNvSpPr>
            <a:spLocks noChangeShapeType="1"/>
          </p:cNvSpPr>
          <p:nvPr/>
        </p:nvSpPr>
        <p:spPr bwMode="auto">
          <a:xfrm>
            <a:off x="1331913" y="2709863"/>
            <a:ext cx="974725"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4" name="Freeform 42"/>
          <p:cNvSpPr>
            <a:spLocks/>
          </p:cNvSpPr>
          <p:nvPr/>
        </p:nvSpPr>
        <p:spPr bwMode="auto">
          <a:xfrm>
            <a:off x="1609725" y="2501900"/>
            <a:ext cx="1670050" cy="347663"/>
          </a:xfrm>
          <a:custGeom>
            <a:avLst/>
            <a:gdLst>
              <a:gd name="T0" fmla="*/ 0 w 1052"/>
              <a:gd name="T1" fmla="*/ 219 h 219"/>
              <a:gd name="T2" fmla="*/ 789 w 1052"/>
              <a:gd name="T3" fmla="*/ 219 h 219"/>
              <a:gd name="T4" fmla="*/ 789 w 1052"/>
              <a:gd name="T5" fmla="*/ 0 h 219"/>
              <a:gd name="T6" fmla="*/ 1052 w 1052"/>
              <a:gd name="T7" fmla="*/ 0 h 219"/>
              <a:gd name="T8" fmla="*/ 1052 w 1052"/>
              <a:gd name="T9" fmla="*/ 131 h 219"/>
            </a:gdLst>
            <a:ahLst/>
            <a:cxnLst>
              <a:cxn ang="0">
                <a:pos x="T0" y="T1"/>
              </a:cxn>
              <a:cxn ang="0">
                <a:pos x="T2" y="T3"/>
              </a:cxn>
              <a:cxn ang="0">
                <a:pos x="T4" y="T5"/>
              </a:cxn>
              <a:cxn ang="0">
                <a:pos x="T6" y="T7"/>
              </a:cxn>
              <a:cxn ang="0">
                <a:pos x="T8" y="T9"/>
              </a:cxn>
            </a:cxnLst>
            <a:rect l="0" t="0" r="r" b="b"/>
            <a:pathLst>
              <a:path w="1052" h="219">
                <a:moveTo>
                  <a:pt x="0" y="219"/>
                </a:moveTo>
                <a:lnTo>
                  <a:pt x="789" y="219"/>
                </a:lnTo>
                <a:lnTo>
                  <a:pt x="789" y="0"/>
                </a:lnTo>
                <a:lnTo>
                  <a:pt x="1052" y="0"/>
                </a:lnTo>
                <a:lnTo>
                  <a:pt x="1052" y="131"/>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5" name="Line 43"/>
          <p:cNvSpPr>
            <a:spLocks noChangeShapeType="1"/>
          </p:cNvSpPr>
          <p:nvPr/>
        </p:nvSpPr>
        <p:spPr bwMode="auto">
          <a:xfrm>
            <a:off x="2027238" y="2989263"/>
            <a:ext cx="279400"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6" name="Line 44"/>
          <p:cNvSpPr>
            <a:spLocks noChangeShapeType="1"/>
          </p:cNvSpPr>
          <p:nvPr/>
        </p:nvSpPr>
        <p:spPr bwMode="auto">
          <a:xfrm>
            <a:off x="1331913" y="3198813"/>
            <a:ext cx="974725"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7" name="Freeform 45"/>
          <p:cNvSpPr>
            <a:spLocks/>
          </p:cNvSpPr>
          <p:nvPr/>
        </p:nvSpPr>
        <p:spPr bwMode="auto">
          <a:xfrm>
            <a:off x="1609725" y="2640013"/>
            <a:ext cx="1670050" cy="696912"/>
          </a:xfrm>
          <a:custGeom>
            <a:avLst/>
            <a:gdLst>
              <a:gd name="T0" fmla="*/ 0 w 1052"/>
              <a:gd name="T1" fmla="*/ 439 h 439"/>
              <a:gd name="T2" fmla="*/ 877 w 1052"/>
              <a:gd name="T3" fmla="*/ 439 h 439"/>
              <a:gd name="T4" fmla="*/ 877 w 1052"/>
              <a:gd name="T5" fmla="*/ 0 h 439"/>
              <a:gd name="T6" fmla="*/ 1052 w 1052"/>
              <a:gd name="T7" fmla="*/ 0 h 439"/>
            </a:gdLst>
            <a:ahLst/>
            <a:cxnLst>
              <a:cxn ang="0">
                <a:pos x="T0" y="T1"/>
              </a:cxn>
              <a:cxn ang="0">
                <a:pos x="T2" y="T3"/>
              </a:cxn>
              <a:cxn ang="0">
                <a:pos x="T4" y="T5"/>
              </a:cxn>
              <a:cxn ang="0">
                <a:pos x="T6" y="T7"/>
              </a:cxn>
            </a:cxnLst>
            <a:rect l="0" t="0" r="r" b="b"/>
            <a:pathLst>
              <a:path w="1052" h="439">
                <a:moveTo>
                  <a:pt x="0" y="439"/>
                </a:moveTo>
                <a:lnTo>
                  <a:pt x="877" y="439"/>
                </a:lnTo>
                <a:lnTo>
                  <a:pt x="877" y="0"/>
                </a:lnTo>
                <a:lnTo>
                  <a:pt x="1052"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8" name="Line 46"/>
          <p:cNvSpPr>
            <a:spLocks noChangeShapeType="1"/>
          </p:cNvSpPr>
          <p:nvPr/>
        </p:nvSpPr>
        <p:spPr bwMode="auto">
          <a:xfrm>
            <a:off x="1889125" y="3476625"/>
            <a:ext cx="417513"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9" name="Line 47"/>
          <p:cNvSpPr>
            <a:spLocks noChangeShapeType="1"/>
          </p:cNvSpPr>
          <p:nvPr/>
        </p:nvSpPr>
        <p:spPr bwMode="auto">
          <a:xfrm>
            <a:off x="1889125" y="3825875"/>
            <a:ext cx="417513"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0" name="Line 48"/>
          <p:cNvSpPr>
            <a:spLocks noChangeShapeType="1"/>
          </p:cNvSpPr>
          <p:nvPr/>
        </p:nvSpPr>
        <p:spPr bwMode="auto">
          <a:xfrm>
            <a:off x="1609725" y="3963988"/>
            <a:ext cx="696913"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1" name="Freeform 49"/>
          <p:cNvSpPr>
            <a:spLocks/>
          </p:cNvSpPr>
          <p:nvPr/>
        </p:nvSpPr>
        <p:spPr bwMode="auto">
          <a:xfrm>
            <a:off x="1317625" y="4033838"/>
            <a:ext cx="1725613" cy="139700"/>
          </a:xfrm>
          <a:custGeom>
            <a:avLst/>
            <a:gdLst>
              <a:gd name="T0" fmla="*/ 0 w 1087"/>
              <a:gd name="T1" fmla="*/ 88 h 88"/>
              <a:gd name="T2" fmla="*/ 930 w 1087"/>
              <a:gd name="T3" fmla="*/ 88 h 88"/>
              <a:gd name="T4" fmla="*/ 930 w 1087"/>
              <a:gd name="T5" fmla="*/ 0 h 88"/>
              <a:gd name="T6" fmla="*/ 1087 w 1087"/>
              <a:gd name="T7" fmla="*/ 0 h 88"/>
            </a:gdLst>
            <a:ahLst/>
            <a:cxnLst>
              <a:cxn ang="0">
                <a:pos x="T0" y="T1"/>
              </a:cxn>
              <a:cxn ang="0">
                <a:pos x="T2" y="T3"/>
              </a:cxn>
              <a:cxn ang="0">
                <a:pos x="T4" y="T5"/>
              </a:cxn>
              <a:cxn ang="0">
                <a:pos x="T6" y="T7"/>
              </a:cxn>
            </a:cxnLst>
            <a:rect l="0" t="0" r="r" b="b"/>
            <a:pathLst>
              <a:path w="1087" h="88">
                <a:moveTo>
                  <a:pt x="0" y="88"/>
                </a:moveTo>
                <a:lnTo>
                  <a:pt x="930" y="88"/>
                </a:lnTo>
                <a:lnTo>
                  <a:pt x="930" y="0"/>
                </a:lnTo>
                <a:lnTo>
                  <a:pt x="1087"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22" name="Line 50"/>
          <p:cNvSpPr>
            <a:spLocks noChangeShapeType="1"/>
          </p:cNvSpPr>
          <p:nvPr/>
        </p:nvSpPr>
        <p:spPr bwMode="auto">
          <a:xfrm flipH="1">
            <a:off x="1331913" y="4452938"/>
            <a:ext cx="974725"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3" name="Freeform 51"/>
          <p:cNvSpPr>
            <a:spLocks/>
          </p:cNvSpPr>
          <p:nvPr/>
        </p:nvSpPr>
        <p:spPr bwMode="auto">
          <a:xfrm>
            <a:off x="1609725" y="4591050"/>
            <a:ext cx="1392238" cy="279400"/>
          </a:xfrm>
          <a:custGeom>
            <a:avLst/>
            <a:gdLst>
              <a:gd name="T0" fmla="*/ 0 w 877"/>
              <a:gd name="T1" fmla="*/ 0 h 176"/>
              <a:gd name="T2" fmla="*/ 789 w 877"/>
              <a:gd name="T3" fmla="*/ 0 h 176"/>
              <a:gd name="T4" fmla="*/ 789 w 877"/>
              <a:gd name="T5" fmla="*/ 176 h 176"/>
              <a:gd name="T6" fmla="*/ 877 w 877"/>
              <a:gd name="T7" fmla="*/ 176 h 176"/>
            </a:gdLst>
            <a:ahLst/>
            <a:cxnLst>
              <a:cxn ang="0">
                <a:pos x="T0" y="T1"/>
              </a:cxn>
              <a:cxn ang="0">
                <a:pos x="T2" y="T3"/>
              </a:cxn>
              <a:cxn ang="0">
                <a:pos x="T4" y="T5"/>
              </a:cxn>
              <a:cxn ang="0">
                <a:pos x="T6" y="T7"/>
              </a:cxn>
            </a:cxnLst>
            <a:rect l="0" t="0" r="r" b="b"/>
            <a:pathLst>
              <a:path w="877" h="176">
                <a:moveTo>
                  <a:pt x="0" y="0"/>
                </a:moveTo>
                <a:lnTo>
                  <a:pt x="789" y="0"/>
                </a:lnTo>
                <a:lnTo>
                  <a:pt x="789" y="176"/>
                </a:lnTo>
                <a:lnTo>
                  <a:pt x="877" y="176"/>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24" name="Line 52"/>
          <p:cNvSpPr>
            <a:spLocks noChangeShapeType="1"/>
          </p:cNvSpPr>
          <p:nvPr/>
        </p:nvSpPr>
        <p:spPr bwMode="auto">
          <a:xfrm>
            <a:off x="1889125" y="4730750"/>
            <a:ext cx="417513"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5" name="Line 53"/>
          <p:cNvSpPr>
            <a:spLocks noChangeShapeType="1"/>
          </p:cNvSpPr>
          <p:nvPr/>
        </p:nvSpPr>
        <p:spPr bwMode="auto">
          <a:xfrm>
            <a:off x="1331913" y="4870450"/>
            <a:ext cx="97472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6" name="Line 54"/>
          <p:cNvSpPr>
            <a:spLocks noChangeShapeType="1"/>
          </p:cNvSpPr>
          <p:nvPr/>
        </p:nvSpPr>
        <p:spPr bwMode="auto">
          <a:xfrm>
            <a:off x="1609725" y="5010150"/>
            <a:ext cx="139223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7" name="Line 55"/>
          <p:cNvSpPr>
            <a:spLocks noChangeShapeType="1"/>
          </p:cNvSpPr>
          <p:nvPr/>
        </p:nvSpPr>
        <p:spPr bwMode="auto">
          <a:xfrm>
            <a:off x="2027238" y="5149850"/>
            <a:ext cx="293687"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8" name="Line 56"/>
          <p:cNvSpPr>
            <a:spLocks noChangeShapeType="1"/>
          </p:cNvSpPr>
          <p:nvPr/>
        </p:nvSpPr>
        <p:spPr bwMode="auto">
          <a:xfrm>
            <a:off x="1317625" y="5287963"/>
            <a:ext cx="989013"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9" name="Freeform 57"/>
          <p:cNvSpPr>
            <a:spLocks/>
          </p:cNvSpPr>
          <p:nvPr/>
        </p:nvSpPr>
        <p:spPr bwMode="auto">
          <a:xfrm>
            <a:off x="1749425" y="5149850"/>
            <a:ext cx="1252538" cy="277813"/>
          </a:xfrm>
          <a:custGeom>
            <a:avLst/>
            <a:gdLst>
              <a:gd name="T0" fmla="*/ 0 w 789"/>
              <a:gd name="T1" fmla="*/ 175 h 175"/>
              <a:gd name="T2" fmla="*/ 701 w 789"/>
              <a:gd name="T3" fmla="*/ 175 h 175"/>
              <a:gd name="T4" fmla="*/ 701 w 789"/>
              <a:gd name="T5" fmla="*/ 0 h 175"/>
              <a:gd name="T6" fmla="*/ 789 w 789"/>
              <a:gd name="T7" fmla="*/ 0 h 175"/>
            </a:gdLst>
            <a:ahLst/>
            <a:cxnLst>
              <a:cxn ang="0">
                <a:pos x="T0" y="T1"/>
              </a:cxn>
              <a:cxn ang="0">
                <a:pos x="T2" y="T3"/>
              </a:cxn>
              <a:cxn ang="0">
                <a:pos x="T4" y="T5"/>
              </a:cxn>
              <a:cxn ang="0">
                <a:pos x="T6" y="T7"/>
              </a:cxn>
            </a:cxnLst>
            <a:rect l="0" t="0" r="r" b="b"/>
            <a:pathLst>
              <a:path w="789" h="175">
                <a:moveTo>
                  <a:pt x="0" y="175"/>
                </a:moveTo>
                <a:lnTo>
                  <a:pt x="701" y="175"/>
                </a:lnTo>
                <a:lnTo>
                  <a:pt x="701" y="0"/>
                </a:lnTo>
                <a:lnTo>
                  <a:pt x="789"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30" name="Line 58"/>
          <p:cNvSpPr>
            <a:spLocks noChangeShapeType="1"/>
          </p:cNvSpPr>
          <p:nvPr/>
        </p:nvSpPr>
        <p:spPr bwMode="auto">
          <a:xfrm>
            <a:off x="1889125" y="5567363"/>
            <a:ext cx="431800"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1" name="Line 59"/>
          <p:cNvSpPr>
            <a:spLocks noChangeShapeType="1"/>
          </p:cNvSpPr>
          <p:nvPr/>
        </p:nvSpPr>
        <p:spPr bwMode="auto">
          <a:xfrm>
            <a:off x="3405188" y="5010150"/>
            <a:ext cx="125412"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2" name="Line 60"/>
          <p:cNvSpPr>
            <a:spLocks noChangeShapeType="1"/>
          </p:cNvSpPr>
          <p:nvPr/>
        </p:nvSpPr>
        <p:spPr bwMode="auto">
          <a:xfrm>
            <a:off x="2695575" y="3894138"/>
            <a:ext cx="347663"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3" name="Line 61"/>
          <p:cNvSpPr>
            <a:spLocks noChangeShapeType="1"/>
          </p:cNvSpPr>
          <p:nvPr/>
        </p:nvSpPr>
        <p:spPr bwMode="auto">
          <a:xfrm>
            <a:off x="3448050" y="3978275"/>
            <a:ext cx="125413"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4" name="Line 62"/>
          <p:cNvSpPr>
            <a:spLocks noChangeShapeType="1"/>
          </p:cNvSpPr>
          <p:nvPr/>
        </p:nvSpPr>
        <p:spPr bwMode="auto">
          <a:xfrm>
            <a:off x="622300" y="1177925"/>
            <a:ext cx="69532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735" name="Group 63"/>
          <p:cNvGrpSpPr>
            <a:grpSpLocks/>
          </p:cNvGrpSpPr>
          <p:nvPr/>
        </p:nvGrpSpPr>
        <p:grpSpPr bwMode="auto">
          <a:xfrm>
            <a:off x="2306638" y="1233488"/>
            <a:ext cx="388937" cy="306387"/>
            <a:chOff x="1453" y="777"/>
            <a:chExt cx="245" cy="193"/>
          </a:xfrm>
        </p:grpSpPr>
        <p:pic>
          <p:nvPicPr>
            <p:cNvPr id="28736" name="Picture 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3" y="777"/>
              <a:ext cx="24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37" name="Freeform 65"/>
            <p:cNvSpPr>
              <a:spLocks/>
            </p:cNvSpPr>
            <p:nvPr/>
          </p:nvSpPr>
          <p:spPr bwMode="auto">
            <a:xfrm>
              <a:off x="1453" y="777"/>
              <a:ext cx="245" cy="193"/>
            </a:xfrm>
            <a:custGeom>
              <a:avLst/>
              <a:gdLst>
                <a:gd name="T0" fmla="*/ 166 w 245"/>
                <a:gd name="T1" fmla="*/ 0 h 193"/>
                <a:gd name="T2" fmla="*/ 184 w 245"/>
                <a:gd name="T3" fmla="*/ 0 h 193"/>
                <a:gd name="T4" fmla="*/ 219 w 245"/>
                <a:gd name="T5" fmla="*/ 26 h 193"/>
                <a:gd name="T6" fmla="*/ 245 w 245"/>
                <a:gd name="T7" fmla="*/ 87 h 193"/>
                <a:gd name="T8" fmla="*/ 219 w 245"/>
                <a:gd name="T9" fmla="*/ 158 h 193"/>
                <a:gd name="T10" fmla="*/ 184 w 245"/>
                <a:gd name="T11" fmla="*/ 175 h 193"/>
                <a:gd name="T12" fmla="*/ 166 w 245"/>
                <a:gd name="T13" fmla="*/ 193 h 193"/>
                <a:gd name="T14" fmla="*/ 131 w 245"/>
                <a:gd name="T15" fmla="*/ 193 h 193"/>
                <a:gd name="T16" fmla="*/ 79 w 245"/>
                <a:gd name="T17" fmla="*/ 193 h 193"/>
                <a:gd name="T18" fmla="*/ 0 w 245"/>
                <a:gd name="T19" fmla="*/ 193 h 193"/>
                <a:gd name="T20" fmla="*/ 0 w 245"/>
                <a:gd name="T21" fmla="*/ 0 h 193"/>
                <a:gd name="T22" fmla="*/ 79 w 245"/>
                <a:gd name="T23" fmla="*/ 0 h 193"/>
                <a:gd name="T24" fmla="*/ 131 w 245"/>
                <a:gd name="T25" fmla="*/ 0 h 193"/>
                <a:gd name="T26" fmla="*/ 166 w 245"/>
                <a:gd name="T2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5" h="193">
                  <a:moveTo>
                    <a:pt x="166" y="0"/>
                  </a:moveTo>
                  <a:lnTo>
                    <a:pt x="184" y="0"/>
                  </a:lnTo>
                  <a:lnTo>
                    <a:pt x="219" y="26"/>
                  </a:lnTo>
                  <a:lnTo>
                    <a:pt x="245" y="87"/>
                  </a:lnTo>
                  <a:lnTo>
                    <a:pt x="219" y="158"/>
                  </a:lnTo>
                  <a:lnTo>
                    <a:pt x="184" y="175"/>
                  </a:lnTo>
                  <a:lnTo>
                    <a:pt x="166" y="193"/>
                  </a:lnTo>
                  <a:lnTo>
                    <a:pt x="131" y="193"/>
                  </a:lnTo>
                  <a:lnTo>
                    <a:pt x="79" y="193"/>
                  </a:lnTo>
                  <a:lnTo>
                    <a:pt x="0" y="193"/>
                  </a:lnTo>
                  <a:lnTo>
                    <a:pt x="0" y="0"/>
                  </a:lnTo>
                  <a:lnTo>
                    <a:pt x="79" y="0"/>
                  </a:lnTo>
                  <a:lnTo>
                    <a:pt x="131" y="0"/>
                  </a:lnTo>
                  <a:lnTo>
                    <a:pt x="166" y="0"/>
                  </a:lnTo>
                  <a:close/>
                </a:path>
              </a:pathLst>
            </a:custGeom>
            <a:solidFill>
              <a:srgbClr val="FFFFFF"/>
            </a:solidFill>
            <a:ln w="14288">
              <a:solidFill>
                <a:srgbClr val="000000"/>
              </a:solidFill>
              <a:prstDash val="solid"/>
              <a:round/>
              <a:headEnd/>
              <a:tailEnd/>
            </a:ln>
          </p:spPr>
          <p:txBody>
            <a:bodyPr/>
            <a:lstStyle/>
            <a:p>
              <a:endParaRPr lang="en-US"/>
            </a:p>
          </p:txBody>
        </p:sp>
      </p:grpSp>
      <p:grpSp>
        <p:nvGrpSpPr>
          <p:cNvPr id="28738" name="Group 66"/>
          <p:cNvGrpSpPr>
            <a:grpSpLocks/>
          </p:cNvGrpSpPr>
          <p:nvPr/>
        </p:nvGrpSpPr>
        <p:grpSpPr bwMode="auto">
          <a:xfrm>
            <a:off x="3279775" y="2208213"/>
            <a:ext cx="431800" cy="320675"/>
            <a:chOff x="2066" y="1391"/>
            <a:chExt cx="272" cy="202"/>
          </a:xfrm>
        </p:grpSpPr>
        <p:pic>
          <p:nvPicPr>
            <p:cNvPr id="28739"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6" y="1391"/>
              <a:ext cx="2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40" name="Freeform 68"/>
            <p:cNvSpPr>
              <a:spLocks/>
            </p:cNvSpPr>
            <p:nvPr/>
          </p:nvSpPr>
          <p:spPr bwMode="auto">
            <a:xfrm>
              <a:off x="2066" y="1391"/>
              <a:ext cx="272" cy="202"/>
            </a:xfrm>
            <a:custGeom>
              <a:avLst/>
              <a:gdLst>
                <a:gd name="T0" fmla="*/ 27 w 272"/>
                <a:gd name="T1" fmla="*/ 97 h 202"/>
                <a:gd name="T2" fmla="*/ 18 w 272"/>
                <a:gd name="T3" fmla="*/ 176 h 202"/>
                <a:gd name="T4" fmla="*/ 0 w 272"/>
                <a:gd name="T5" fmla="*/ 202 h 202"/>
                <a:gd name="T6" fmla="*/ 53 w 272"/>
                <a:gd name="T7" fmla="*/ 202 h 202"/>
                <a:gd name="T8" fmla="*/ 123 w 272"/>
                <a:gd name="T9" fmla="*/ 202 h 202"/>
                <a:gd name="T10" fmla="*/ 202 w 272"/>
                <a:gd name="T11" fmla="*/ 176 h 202"/>
                <a:gd name="T12" fmla="*/ 237 w 272"/>
                <a:gd name="T13" fmla="*/ 149 h 202"/>
                <a:gd name="T14" fmla="*/ 263 w 272"/>
                <a:gd name="T15" fmla="*/ 123 h 202"/>
                <a:gd name="T16" fmla="*/ 272 w 272"/>
                <a:gd name="T17" fmla="*/ 97 h 202"/>
                <a:gd name="T18" fmla="*/ 263 w 272"/>
                <a:gd name="T19" fmla="*/ 70 h 202"/>
                <a:gd name="T20" fmla="*/ 237 w 272"/>
                <a:gd name="T21" fmla="*/ 44 h 202"/>
                <a:gd name="T22" fmla="*/ 202 w 272"/>
                <a:gd name="T23" fmla="*/ 27 h 202"/>
                <a:gd name="T24" fmla="*/ 123 w 272"/>
                <a:gd name="T25" fmla="*/ 0 h 202"/>
                <a:gd name="T26" fmla="*/ 53 w 272"/>
                <a:gd name="T27" fmla="*/ 0 h 202"/>
                <a:gd name="T28" fmla="*/ 0 w 272"/>
                <a:gd name="T29" fmla="*/ 0 h 202"/>
                <a:gd name="T30" fmla="*/ 18 w 272"/>
                <a:gd name="T31" fmla="*/ 18 h 202"/>
                <a:gd name="T32" fmla="*/ 27 w 272"/>
                <a:gd name="T33" fmla="*/ 9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2" h="202">
                  <a:moveTo>
                    <a:pt x="27" y="97"/>
                  </a:moveTo>
                  <a:lnTo>
                    <a:pt x="18" y="176"/>
                  </a:lnTo>
                  <a:lnTo>
                    <a:pt x="0" y="202"/>
                  </a:lnTo>
                  <a:lnTo>
                    <a:pt x="53" y="202"/>
                  </a:lnTo>
                  <a:lnTo>
                    <a:pt x="123" y="202"/>
                  </a:lnTo>
                  <a:lnTo>
                    <a:pt x="202" y="176"/>
                  </a:lnTo>
                  <a:lnTo>
                    <a:pt x="237" y="149"/>
                  </a:lnTo>
                  <a:lnTo>
                    <a:pt x="263" y="123"/>
                  </a:lnTo>
                  <a:lnTo>
                    <a:pt x="272" y="97"/>
                  </a:lnTo>
                  <a:lnTo>
                    <a:pt x="263" y="70"/>
                  </a:lnTo>
                  <a:lnTo>
                    <a:pt x="237" y="44"/>
                  </a:lnTo>
                  <a:lnTo>
                    <a:pt x="202" y="27"/>
                  </a:lnTo>
                  <a:lnTo>
                    <a:pt x="123" y="0"/>
                  </a:lnTo>
                  <a:lnTo>
                    <a:pt x="53" y="0"/>
                  </a:lnTo>
                  <a:lnTo>
                    <a:pt x="0" y="0"/>
                  </a:lnTo>
                  <a:lnTo>
                    <a:pt x="18" y="18"/>
                  </a:lnTo>
                  <a:lnTo>
                    <a:pt x="27" y="97"/>
                  </a:lnTo>
                  <a:close/>
                </a:path>
              </a:pathLst>
            </a:custGeom>
            <a:solidFill>
              <a:srgbClr val="FFFFFF"/>
            </a:solidFill>
            <a:ln w="14288">
              <a:solidFill>
                <a:srgbClr val="000000"/>
              </a:solidFill>
              <a:prstDash val="solid"/>
              <a:round/>
              <a:headEnd/>
              <a:tailEnd/>
            </a:ln>
          </p:spPr>
          <p:txBody>
            <a:bodyPr/>
            <a:lstStyle/>
            <a:p>
              <a:endParaRPr lang="en-US"/>
            </a:p>
          </p:txBody>
        </p:sp>
      </p:grpSp>
      <p:grpSp>
        <p:nvGrpSpPr>
          <p:cNvPr id="28741" name="Group 69"/>
          <p:cNvGrpSpPr>
            <a:grpSpLocks/>
          </p:cNvGrpSpPr>
          <p:nvPr/>
        </p:nvGrpSpPr>
        <p:grpSpPr bwMode="auto">
          <a:xfrm>
            <a:off x="2306638" y="1706563"/>
            <a:ext cx="388937" cy="320675"/>
            <a:chOff x="1453" y="1075"/>
            <a:chExt cx="245" cy="202"/>
          </a:xfrm>
        </p:grpSpPr>
        <p:pic>
          <p:nvPicPr>
            <p:cNvPr id="28742"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3" y="1075"/>
              <a:ext cx="24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43" name="Freeform 71"/>
            <p:cNvSpPr>
              <a:spLocks/>
            </p:cNvSpPr>
            <p:nvPr/>
          </p:nvSpPr>
          <p:spPr bwMode="auto">
            <a:xfrm>
              <a:off x="1453" y="1075"/>
              <a:ext cx="245" cy="202"/>
            </a:xfrm>
            <a:custGeom>
              <a:avLst/>
              <a:gdLst>
                <a:gd name="T0" fmla="*/ 166 w 245"/>
                <a:gd name="T1" fmla="*/ 0 h 202"/>
                <a:gd name="T2" fmla="*/ 184 w 245"/>
                <a:gd name="T3" fmla="*/ 0 h 202"/>
                <a:gd name="T4" fmla="*/ 219 w 245"/>
                <a:gd name="T5" fmla="*/ 27 h 202"/>
                <a:gd name="T6" fmla="*/ 245 w 245"/>
                <a:gd name="T7" fmla="*/ 97 h 202"/>
                <a:gd name="T8" fmla="*/ 219 w 245"/>
                <a:gd name="T9" fmla="*/ 167 h 202"/>
                <a:gd name="T10" fmla="*/ 184 w 245"/>
                <a:gd name="T11" fmla="*/ 185 h 202"/>
                <a:gd name="T12" fmla="*/ 166 w 245"/>
                <a:gd name="T13" fmla="*/ 202 h 202"/>
                <a:gd name="T14" fmla="*/ 131 w 245"/>
                <a:gd name="T15" fmla="*/ 202 h 202"/>
                <a:gd name="T16" fmla="*/ 79 w 245"/>
                <a:gd name="T17" fmla="*/ 202 h 202"/>
                <a:gd name="T18" fmla="*/ 0 w 245"/>
                <a:gd name="T19" fmla="*/ 202 h 202"/>
                <a:gd name="T20" fmla="*/ 0 w 245"/>
                <a:gd name="T21" fmla="*/ 0 h 202"/>
                <a:gd name="T22" fmla="*/ 79 w 245"/>
                <a:gd name="T23" fmla="*/ 0 h 202"/>
                <a:gd name="T24" fmla="*/ 131 w 245"/>
                <a:gd name="T25" fmla="*/ 0 h 202"/>
                <a:gd name="T26" fmla="*/ 166 w 245"/>
                <a:gd name="T2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5" h="202">
                  <a:moveTo>
                    <a:pt x="166" y="0"/>
                  </a:moveTo>
                  <a:lnTo>
                    <a:pt x="184" y="0"/>
                  </a:lnTo>
                  <a:lnTo>
                    <a:pt x="219" y="27"/>
                  </a:lnTo>
                  <a:lnTo>
                    <a:pt x="245" y="97"/>
                  </a:lnTo>
                  <a:lnTo>
                    <a:pt x="219" y="167"/>
                  </a:lnTo>
                  <a:lnTo>
                    <a:pt x="184" y="185"/>
                  </a:lnTo>
                  <a:lnTo>
                    <a:pt x="166" y="202"/>
                  </a:lnTo>
                  <a:lnTo>
                    <a:pt x="131" y="202"/>
                  </a:lnTo>
                  <a:lnTo>
                    <a:pt x="79" y="202"/>
                  </a:lnTo>
                  <a:lnTo>
                    <a:pt x="0" y="202"/>
                  </a:lnTo>
                  <a:lnTo>
                    <a:pt x="0" y="0"/>
                  </a:lnTo>
                  <a:lnTo>
                    <a:pt x="79" y="0"/>
                  </a:lnTo>
                  <a:lnTo>
                    <a:pt x="131" y="0"/>
                  </a:lnTo>
                  <a:lnTo>
                    <a:pt x="166" y="0"/>
                  </a:lnTo>
                  <a:close/>
                </a:path>
              </a:pathLst>
            </a:custGeom>
            <a:solidFill>
              <a:srgbClr val="FFFFFF"/>
            </a:solidFill>
            <a:ln w="14288">
              <a:solidFill>
                <a:srgbClr val="000000"/>
              </a:solidFill>
              <a:prstDash val="solid"/>
              <a:round/>
              <a:headEnd/>
              <a:tailEnd/>
            </a:ln>
          </p:spPr>
          <p:txBody>
            <a:bodyPr/>
            <a:lstStyle/>
            <a:p>
              <a:endParaRPr lang="en-US"/>
            </a:p>
          </p:txBody>
        </p:sp>
      </p:grpSp>
      <p:grpSp>
        <p:nvGrpSpPr>
          <p:cNvPr id="28744" name="Group 72"/>
          <p:cNvGrpSpPr>
            <a:grpSpLocks/>
          </p:cNvGrpSpPr>
          <p:nvPr/>
        </p:nvGrpSpPr>
        <p:grpSpPr bwMode="auto">
          <a:xfrm>
            <a:off x="2306638" y="2193925"/>
            <a:ext cx="388937" cy="320675"/>
            <a:chOff x="1453" y="1382"/>
            <a:chExt cx="245" cy="202"/>
          </a:xfrm>
        </p:grpSpPr>
        <p:pic>
          <p:nvPicPr>
            <p:cNvPr id="28745"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3" y="1382"/>
              <a:ext cx="24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46" name="Freeform 74"/>
            <p:cNvSpPr>
              <a:spLocks/>
            </p:cNvSpPr>
            <p:nvPr/>
          </p:nvSpPr>
          <p:spPr bwMode="auto">
            <a:xfrm>
              <a:off x="1453" y="1382"/>
              <a:ext cx="245" cy="202"/>
            </a:xfrm>
            <a:custGeom>
              <a:avLst/>
              <a:gdLst>
                <a:gd name="T0" fmla="*/ 166 w 245"/>
                <a:gd name="T1" fmla="*/ 0 h 202"/>
                <a:gd name="T2" fmla="*/ 184 w 245"/>
                <a:gd name="T3" fmla="*/ 0 h 202"/>
                <a:gd name="T4" fmla="*/ 219 w 245"/>
                <a:gd name="T5" fmla="*/ 27 h 202"/>
                <a:gd name="T6" fmla="*/ 245 w 245"/>
                <a:gd name="T7" fmla="*/ 97 h 202"/>
                <a:gd name="T8" fmla="*/ 219 w 245"/>
                <a:gd name="T9" fmla="*/ 167 h 202"/>
                <a:gd name="T10" fmla="*/ 184 w 245"/>
                <a:gd name="T11" fmla="*/ 185 h 202"/>
                <a:gd name="T12" fmla="*/ 166 w 245"/>
                <a:gd name="T13" fmla="*/ 202 h 202"/>
                <a:gd name="T14" fmla="*/ 131 w 245"/>
                <a:gd name="T15" fmla="*/ 202 h 202"/>
                <a:gd name="T16" fmla="*/ 79 w 245"/>
                <a:gd name="T17" fmla="*/ 202 h 202"/>
                <a:gd name="T18" fmla="*/ 0 w 245"/>
                <a:gd name="T19" fmla="*/ 202 h 202"/>
                <a:gd name="T20" fmla="*/ 0 w 245"/>
                <a:gd name="T21" fmla="*/ 0 h 202"/>
                <a:gd name="T22" fmla="*/ 79 w 245"/>
                <a:gd name="T23" fmla="*/ 0 h 202"/>
                <a:gd name="T24" fmla="*/ 131 w 245"/>
                <a:gd name="T25" fmla="*/ 0 h 202"/>
                <a:gd name="T26" fmla="*/ 166 w 245"/>
                <a:gd name="T2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5" h="202">
                  <a:moveTo>
                    <a:pt x="166" y="0"/>
                  </a:moveTo>
                  <a:lnTo>
                    <a:pt x="184" y="0"/>
                  </a:lnTo>
                  <a:lnTo>
                    <a:pt x="219" y="27"/>
                  </a:lnTo>
                  <a:lnTo>
                    <a:pt x="245" y="97"/>
                  </a:lnTo>
                  <a:lnTo>
                    <a:pt x="219" y="167"/>
                  </a:lnTo>
                  <a:lnTo>
                    <a:pt x="184" y="185"/>
                  </a:lnTo>
                  <a:lnTo>
                    <a:pt x="166" y="202"/>
                  </a:lnTo>
                  <a:lnTo>
                    <a:pt x="131" y="202"/>
                  </a:lnTo>
                  <a:lnTo>
                    <a:pt x="79" y="202"/>
                  </a:lnTo>
                  <a:lnTo>
                    <a:pt x="0" y="202"/>
                  </a:lnTo>
                  <a:lnTo>
                    <a:pt x="0" y="0"/>
                  </a:lnTo>
                  <a:lnTo>
                    <a:pt x="79" y="0"/>
                  </a:lnTo>
                  <a:lnTo>
                    <a:pt x="131" y="0"/>
                  </a:lnTo>
                  <a:lnTo>
                    <a:pt x="166" y="0"/>
                  </a:lnTo>
                  <a:close/>
                </a:path>
              </a:pathLst>
            </a:custGeom>
            <a:solidFill>
              <a:srgbClr val="FFFFFF"/>
            </a:solidFill>
            <a:ln w="14288">
              <a:solidFill>
                <a:srgbClr val="000000"/>
              </a:solidFill>
              <a:prstDash val="solid"/>
              <a:round/>
              <a:headEnd/>
              <a:tailEnd/>
            </a:ln>
          </p:spPr>
          <p:txBody>
            <a:bodyPr/>
            <a:lstStyle/>
            <a:p>
              <a:endParaRPr lang="en-US"/>
            </a:p>
          </p:txBody>
        </p:sp>
      </p:grpSp>
      <p:grpSp>
        <p:nvGrpSpPr>
          <p:cNvPr id="28747" name="Group 75"/>
          <p:cNvGrpSpPr>
            <a:grpSpLocks/>
          </p:cNvGrpSpPr>
          <p:nvPr/>
        </p:nvGrpSpPr>
        <p:grpSpPr bwMode="auto">
          <a:xfrm>
            <a:off x="2306638" y="2682875"/>
            <a:ext cx="388937" cy="320675"/>
            <a:chOff x="1453" y="1690"/>
            <a:chExt cx="245" cy="202"/>
          </a:xfrm>
        </p:grpSpPr>
        <p:pic>
          <p:nvPicPr>
            <p:cNvPr id="28748"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3" y="1690"/>
              <a:ext cx="24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49" name="Freeform 77"/>
            <p:cNvSpPr>
              <a:spLocks/>
            </p:cNvSpPr>
            <p:nvPr/>
          </p:nvSpPr>
          <p:spPr bwMode="auto">
            <a:xfrm>
              <a:off x="1453" y="1690"/>
              <a:ext cx="245" cy="202"/>
            </a:xfrm>
            <a:custGeom>
              <a:avLst/>
              <a:gdLst>
                <a:gd name="T0" fmla="*/ 166 w 245"/>
                <a:gd name="T1" fmla="*/ 0 h 202"/>
                <a:gd name="T2" fmla="*/ 184 w 245"/>
                <a:gd name="T3" fmla="*/ 0 h 202"/>
                <a:gd name="T4" fmla="*/ 219 w 245"/>
                <a:gd name="T5" fmla="*/ 26 h 202"/>
                <a:gd name="T6" fmla="*/ 245 w 245"/>
                <a:gd name="T7" fmla="*/ 96 h 202"/>
                <a:gd name="T8" fmla="*/ 219 w 245"/>
                <a:gd name="T9" fmla="*/ 166 h 202"/>
                <a:gd name="T10" fmla="*/ 184 w 245"/>
                <a:gd name="T11" fmla="*/ 184 h 202"/>
                <a:gd name="T12" fmla="*/ 166 w 245"/>
                <a:gd name="T13" fmla="*/ 202 h 202"/>
                <a:gd name="T14" fmla="*/ 131 w 245"/>
                <a:gd name="T15" fmla="*/ 202 h 202"/>
                <a:gd name="T16" fmla="*/ 79 w 245"/>
                <a:gd name="T17" fmla="*/ 202 h 202"/>
                <a:gd name="T18" fmla="*/ 0 w 245"/>
                <a:gd name="T19" fmla="*/ 202 h 202"/>
                <a:gd name="T20" fmla="*/ 0 w 245"/>
                <a:gd name="T21" fmla="*/ 0 h 202"/>
                <a:gd name="T22" fmla="*/ 79 w 245"/>
                <a:gd name="T23" fmla="*/ 0 h 202"/>
                <a:gd name="T24" fmla="*/ 131 w 245"/>
                <a:gd name="T25" fmla="*/ 0 h 202"/>
                <a:gd name="T26" fmla="*/ 166 w 245"/>
                <a:gd name="T2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5" h="202">
                  <a:moveTo>
                    <a:pt x="166" y="0"/>
                  </a:moveTo>
                  <a:lnTo>
                    <a:pt x="184" y="0"/>
                  </a:lnTo>
                  <a:lnTo>
                    <a:pt x="219" y="26"/>
                  </a:lnTo>
                  <a:lnTo>
                    <a:pt x="245" y="96"/>
                  </a:lnTo>
                  <a:lnTo>
                    <a:pt x="219" y="166"/>
                  </a:lnTo>
                  <a:lnTo>
                    <a:pt x="184" y="184"/>
                  </a:lnTo>
                  <a:lnTo>
                    <a:pt x="166" y="202"/>
                  </a:lnTo>
                  <a:lnTo>
                    <a:pt x="131" y="202"/>
                  </a:lnTo>
                  <a:lnTo>
                    <a:pt x="79" y="202"/>
                  </a:lnTo>
                  <a:lnTo>
                    <a:pt x="0" y="202"/>
                  </a:lnTo>
                  <a:lnTo>
                    <a:pt x="0" y="0"/>
                  </a:lnTo>
                  <a:lnTo>
                    <a:pt x="79" y="0"/>
                  </a:lnTo>
                  <a:lnTo>
                    <a:pt x="131" y="0"/>
                  </a:lnTo>
                  <a:lnTo>
                    <a:pt x="166" y="0"/>
                  </a:lnTo>
                  <a:close/>
                </a:path>
              </a:pathLst>
            </a:custGeom>
            <a:solidFill>
              <a:srgbClr val="FFFFFF"/>
            </a:solidFill>
            <a:ln w="14288">
              <a:solidFill>
                <a:srgbClr val="000000"/>
              </a:solidFill>
              <a:prstDash val="solid"/>
              <a:round/>
              <a:headEnd/>
              <a:tailEnd/>
            </a:ln>
          </p:spPr>
          <p:txBody>
            <a:bodyPr/>
            <a:lstStyle/>
            <a:p>
              <a:endParaRPr lang="en-US"/>
            </a:p>
          </p:txBody>
        </p:sp>
      </p:grpSp>
      <p:grpSp>
        <p:nvGrpSpPr>
          <p:cNvPr id="28750" name="Group 78"/>
          <p:cNvGrpSpPr>
            <a:grpSpLocks/>
          </p:cNvGrpSpPr>
          <p:nvPr/>
        </p:nvGrpSpPr>
        <p:grpSpPr bwMode="auto">
          <a:xfrm>
            <a:off x="2306638" y="3184525"/>
            <a:ext cx="388937" cy="306388"/>
            <a:chOff x="1453" y="2006"/>
            <a:chExt cx="245" cy="193"/>
          </a:xfrm>
        </p:grpSpPr>
        <p:pic>
          <p:nvPicPr>
            <p:cNvPr id="28751" name="Picture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3" y="2006"/>
              <a:ext cx="24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52" name="Freeform 80"/>
            <p:cNvSpPr>
              <a:spLocks/>
            </p:cNvSpPr>
            <p:nvPr/>
          </p:nvSpPr>
          <p:spPr bwMode="auto">
            <a:xfrm>
              <a:off x="1453" y="2006"/>
              <a:ext cx="245" cy="193"/>
            </a:xfrm>
            <a:custGeom>
              <a:avLst/>
              <a:gdLst>
                <a:gd name="T0" fmla="*/ 166 w 245"/>
                <a:gd name="T1" fmla="*/ 0 h 193"/>
                <a:gd name="T2" fmla="*/ 184 w 245"/>
                <a:gd name="T3" fmla="*/ 0 h 193"/>
                <a:gd name="T4" fmla="*/ 219 w 245"/>
                <a:gd name="T5" fmla="*/ 26 h 193"/>
                <a:gd name="T6" fmla="*/ 245 w 245"/>
                <a:gd name="T7" fmla="*/ 88 h 193"/>
                <a:gd name="T8" fmla="*/ 219 w 245"/>
                <a:gd name="T9" fmla="*/ 158 h 193"/>
                <a:gd name="T10" fmla="*/ 184 w 245"/>
                <a:gd name="T11" fmla="*/ 175 h 193"/>
                <a:gd name="T12" fmla="*/ 166 w 245"/>
                <a:gd name="T13" fmla="*/ 193 h 193"/>
                <a:gd name="T14" fmla="*/ 131 w 245"/>
                <a:gd name="T15" fmla="*/ 193 h 193"/>
                <a:gd name="T16" fmla="*/ 79 w 245"/>
                <a:gd name="T17" fmla="*/ 193 h 193"/>
                <a:gd name="T18" fmla="*/ 0 w 245"/>
                <a:gd name="T19" fmla="*/ 193 h 193"/>
                <a:gd name="T20" fmla="*/ 0 w 245"/>
                <a:gd name="T21" fmla="*/ 0 h 193"/>
                <a:gd name="T22" fmla="*/ 79 w 245"/>
                <a:gd name="T23" fmla="*/ 0 h 193"/>
                <a:gd name="T24" fmla="*/ 131 w 245"/>
                <a:gd name="T25" fmla="*/ 0 h 193"/>
                <a:gd name="T26" fmla="*/ 166 w 245"/>
                <a:gd name="T2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5" h="193">
                  <a:moveTo>
                    <a:pt x="166" y="0"/>
                  </a:moveTo>
                  <a:lnTo>
                    <a:pt x="184" y="0"/>
                  </a:lnTo>
                  <a:lnTo>
                    <a:pt x="219" y="26"/>
                  </a:lnTo>
                  <a:lnTo>
                    <a:pt x="245" y="88"/>
                  </a:lnTo>
                  <a:lnTo>
                    <a:pt x="219" y="158"/>
                  </a:lnTo>
                  <a:lnTo>
                    <a:pt x="184" y="175"/>
                  </a:lnTo>
                  <a:lnTo>
                    <a:pt x="166" y="193"/>
                  </a:lnTo>
                  <a:lnTo>
                    <a:pt x="131" y="193"/>
                  </a:lnTo>
                  <a:lnTo>
                    <a:pt x="79" y="193"/>
                  </a:lnTo>
                  <a:lnTo>
                    <a:pt x="0" y="193"/>
                  </a:lnTo>
                  <a:lnTo>
                    <a:pt x="0" y="0"/>
                  </a:lnTo>
                  <a:lnTo>
                    <a:pt x="79" y="0"/>
                  </a:lnTo>
                  <a:lnTo>
                    <a:pt x="131" y="0"/>
                  </a:lnTo>
                  <a:lnTo>
                    <a:pt x="166" y="0"/>
                  </a:lnTo>
                  <a:close/>
                </a:path>
              </a:pathLst>
            </a:custGeom>
            <a:solidFill>
              <a:srgbClr val="FFFFFF"/>
            </a:solidFill>
            <a:ln w="14288">
              <a:solidFill>
                <a:srgbClr val="000000"/>
              </a:solidFill>
              <a:prstDash val="solid"/>
              <a:round/>
              <a:headEnd/>
              <a:tailEnd/>
            </a:ln>
          </p:spPr>
          <p:txBody>
            <a:bodyPr/>
            <a:lstStyle/>
            <a:p>
              <a:endParaRPr lang="en-US"/>
            </a:p>
          </p:txBody>
        </p:sp>
      </p:grpSp>
      <p:grpSp>
        <p:nvGrpSpPr>
          <p:cNvPr id="28753" name="Group 81"/>
          <p:cNvGrpSpPr>
            <a:grpSpLocks/>
          </p:cNvGrpSpPr>
          <p:nvPr/>
        </p:nvGrpSpPr>
        <p:grpSpPr bwMode="auto">
          <a:xfrm>
            <a:off x="2306638" y="3727450"/>
            <a:ext cx="388937" cy="320675"/>
            <a:chOff x="1453" y="2348"/>
            <a:chExt cx="245" cy="202"/>
          </a:xfrm>
        </p:grpSpPr>
        <p:pic>
          <p:nvPicPr>
            <p:cNvPr id="28754" name="Picture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3" y="2348"/>
              <a:ext cx="24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55" name="Freeform 83"/>
            <p:cNvSpPr>
              <a:spLocks/>
            </p:cNvSpPr>
            <p:nvPr/>
          </p:nvSpPr>
          <p:spPr bwMode="auto">
            <a:xfrm>
              <a:off x="1453" y="2348"/>
              <a:ext cx="245" cy="202"/>
            </a:xfrm>
            <a:custGeom>
              <a:avLst/>
              <a:gdLst>
                <a:gd name="T0" fmla="*/ 166 w 245"/>
                <a:gd name="T1" fmla="*/ 0 h 202"/>
                <a:gd name="T2" fmla="*/ 184 w 245"/>
                <a:gd name="T3" fmla="*/ 0 h 202"/>
                <a:gd name="T4" fmla="*/ 219 w 245"/>
                <a:gd name="T5" fmla="*/ 26 h 202"/>
                <a:gd name="T6" fmla="*/ 245 w 245"/>
                <a:gd name="T7" fmla="*/ 97 h 202"/>
                <a:gd name="T8" fmla="*/ 219 w 245"/>
                <a:gd name="T9" fmla="*/ 167 h 202"/>
                <a:gd name="T10" fmla="*/ 184 w 245"/>
                <a:gd name="T11" fmla="*/ 184 h 202"/>
                <a:gd name="T12" fmla="*/ 166 w 245"/>
                <a:gd name="T13" fmla="*/ 202 h 202"/>
                <a:gd name="T14" fmla="*/ 131 w 245"/>
                <a:gd name="T15" fmla="*/ 202 h 202"/>
                <a:gd name="T16" fmla="*/ 79 w 245"/>
                <a:gd name="T17" fmla="*/ 202 h 202"/>
                <a:gd name="T18" fmla="*/ 0 w 245"/>
                <a:gd name="T19" fmla="*/ 202 h 202"/>
                <a:gd name="T20" fmla="*/ 0 w 245"/>
                <a:gd name="T21" fmla="*/ 0 h 202"/>
                <a:gd name="T22" fmla="*/ 79 w 245"/>
                <a:gd name="T23" fmla="*/ 0 h 202"/>
                <a:gd name="T24" fmla="*/ 131 w 245"/>
                <a:gd name="T25" fmla="*/ 0 h 202"/>
                <a:gd name="T26" fmla="*/ 166 w 245"/>
                <a:gd name="T2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5" h="202">
                  <a:moveTo>
                    <a:pt x="166" y="0"/>
                  </a:moveTo>
                  <a:lnTo>
                    <a:pt x="184" y="0"/>
                  </a:lnTo>
                  <a:lnTo>
                    <a:pt x="219" y="26"/>
                  </a:lnTo>
                  <a:lnTo>
                    <a:pt x="245" y="97"/>
                  </a:lnTo>
                  <a:lnTo>
                    <a:pt x="219" y="167"/>
                  </a:lnTo>
                  <a:lnTo>
                    <a:pt x="184" y="184"/>
                  </a:lnTo>
                  <a:lnTo>
                    <a:pt x="166" y="202"/>
                  </a:lnTo>
                  <a:lnTo>
                    <a:pt x="131" y="202"/>
                  </a:lnTo>
                  <a:lnTo>
                    <a:pt x="79" y="202"/>
                  </a:lnTo>
                  <a:lnTo>
                    <a:pt x="0" y="202"/>
                  </a:lnTo>
                  <a:lnTo>
                    <a:pt x="0" y="0"/>
                  </a:lnTo>
                  <a:lnTo>
                    <a:pt x="79" y="0"/>
                  </a:lnTo>
                  <a:lnTo>
                    <a:pt x="131" y="0"/>
                  </a:lnTo>
                  <a:lnTo>
                    <a:pt x="166" y="0"/>
                  </a:lnTo>
                  <a:close/>
                </a:path>
              </a:pathLst>
            </a:custGeom>
            <a:solidFill>
              <a:srgbClr val="FFFFFF"/>
            </a:solidFill>
            <a:ln w="14288">
              <a:solidFill>
                <a:srgbClr val="000000"/>
              </a:solidFill>
              <a:prstDash val="solid"/>
              <a:round/>
              <a:headEnd/>
              <a:tailEnd/>
            </a:ln>
          </p:spPr>
          <p:txBody>
            <a:bodyPr/>
            <a:lstStyle/>
            <a:p>
              <a:endParaRPr lang="en-US"/>
            </a:p>
          </p:txBody>
        </p:sp>
      </p:grpSp>
      <p:grpSp>
        <p:nvGrpSpPr>
          <p:cNvPr id="28756" name="Group 84"/>
          <p:cNvGrpSpPr>
            <a:grpSpLocks/>
          </p:cNvGrpSpPr>
          <p:nvPr/>
        </p:nvGrpSpPr>
        <p:grpSpPr bwMode="auto">
          <a:xfrm>
            <a:off x="3016250" y="3811588"/>
            <a:ext cx="431800" cy="333375"/>
            <a:chOff x="1900" y="2401"/>
            <a:chExt cx="272" cy="210"/>
          </a:xfrm>
        </p:grpSpPr>
        <p:pic>
          <p:nvPicPr>
            <p:cNvPr id="28757" name="Picture 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0" y="2401"/>
              <a:ext cx="27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58" name="Freeform 86"/>
            <p:cNvSpPr>
              <a:spLocks/>
            </p:cNvSpPr>
            <p:nvPr/>
          </p:nvSpPr>
          <p:spPr bwMode="auto">
            <a:xfrm>
              <a:off x="1900" y="2401"/>
              <a:ext cx="272" cy="210"/>
            </a:xfrm>
            <a:custGeom>
              <a:avLst/>
              <a:gdLst>
                <a:gd name="T0" fmla="*/ 26 w 272"/>
                <a:gd name="T1" fmla="*/ 105 h 210"/>
                <a:gd name="T2" fmla="*/ 17 w 272"/>
                <a:gd name="T3" fmla="*/ 184 h 210"/>
                <a:gd name="T4" fmla="*/ 0 w 272"/>
                <a:gd name="T5" fmla="*/ 210 h 210"/>
                <a:gd name="T6" fmla="*/ 52 w 272"/>
                <a:gd name="T7" fmla="*/ 210 h 210"/>
                <a:gd name="T8" fmla="*/ 123 w 272"/>
                <a:gd name="T9" fmla="*/ 210 h 210"/>
                <a:gd name="T10" fmla="*/ 193 w 272"/>
                <a:gd name="T11" fmla="*/ 184 h 210"/>
                <a:gd name="T12" fmla="*/ 228 w 272"/>
                <a:gd name="T13" fmla="*/ 158 h 210"/>
                <a:gd name="T14" fmla="*/ 254 w 272"/>
                <a:gd name="T15" fmla="*/ 131 h 210"/>
                <a:gd name="T16" fmla="*/ 272 w 272"/>
                <a:gd name="T17" fmla="*/ 105 h 210"/>
                <a:gd name="T18" fmla="*/ 272 w 272"/>
                <a:gd name="T19" fmla="*/ 96 h 210"/>
                <a:gd name="T20" fmla="*/ 254 w 272"/>
                <a:gd name="T21" fmla="*/ 70 h 210"/>
                <a:gd name="T22" fmla="*/ 228 w 272"/>
                <a:gd name="T23" fmla="*/ 44 h 210"/>
                <a:gd name="T24" fmla="*/ 193 w 272"/>
                <a:gd name="T25" fmla="*/ 26 h 210"/>
                <a:gd name="T26" fmla="*/ 123 w 272"/>
                <a:gd name="T27" fmla="*/ 0 h 210"/>
                <a:gd name="T28" fmla="*/ 52 w 272"/>
                <a:gd name="T29" fmla="*/ 0 h 210"/>
                <a:gd name="T30" fmla="*/ 0 w 272"/>
                <a:gd name="T31" fmla="*/ 0 h 210"/>
                <a:gd name="T32" fmla="*/ 17 w 272"/>
                <a:gd name="T33" fmla="*/ 26 h 210"/>
                <a:gd name="T34" fmla="*/ 26 w 272"/>
                <a:gd name="T35"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2" h="210">
                  <a:moveTo>
                    <a:pt x="26" y="105"/>
                  </a:moveTo>
                  <a:lnTo>
                    <a:pt x="17" y="184"/>
                  </a:lnTo>
                  <a:lnTo>
                    <a:pt x="0" y="210"/>
                  </a:lnTo>
                  <a:lnTo>
                    <a:pt x="52" y="210"/>
                  </a:lnTo>
                  <a:lnTo>
                    <a:pt x="123" y="210"/>
                  </a:lnTo>
                  <a:lnTo>
                    <a:pt x="193" y="184"/>
                  </a:lnTo>
                  <a:lnTo>
                    <a:pt x="228" y="158"/>
                  </a:lnTo>
                  <a:lnTo>
                    <a:pt x="254" y="131"/>
                  </a:lnTo>
                  <a:lnTo>
                    <a:pt x="272" y="105"/>
                  </a:lnTo>
                  <a:lnTo>
                    <a:pt x="272" y="96"/>
                  </a:lnTo>
                  <a:lnTo>
                    <a:pt x="254" y="70"/>
                  </a:lnTo>
                  <a:lnTo>
                    <a:pt x="228" y="44"/>
                  </a:lnTo>
                  <a:lnTo>
                    <a:pt x="193" y="26"/>
                  </a:lnTo>
                  <a:lnTo>
                    <a:pt x="123" y="0"/>
                  </a:lnTo>
                  <a:lnTo>
                    <a:pt x="52" y="0"/>
                  </a:lnTo>
                  <a:lnTo>
                    <a:pt x="0" y="0"/>
                  </a:lnTo>
                  <a:lnTo>
                    <a:pt x="17" y="26"/>
                  </a:lnTo>
                  <a:lnTo>
                    <a:pt x="26" y="105"/>
                  </a:lnTo>
                  <a:close/>
                </a:path>
              </a:pathLst>
            </a:custGeom>
            <a:solidFill>
              <a:srgbClr val="FFFFFF"/>
            </a:solidFill>
            <a:ln w="14288">
              <a:solidFill>
                <a:srgbClr val="000000"/>
              </a:solidFill>
              <a:prstDash val="solid"/>
              <a:round/>
              <a:headEnd/>
              <a:tailEnd/>
            </a:ln>
          </p:spPr>
          <p:txBody>
            <a:bodyPr/>
            <a:lstStyle/>
            <a:p>
              <a:endParaRPr lang="en-US"/>
            </a:p>
          </p:txBody>
        </p:sp>
      </p:grpSp>
      <p:grpSp>
        <p:nvGrpSpPr>
          <p:cNvPr id="28759" name="Group 87"/>
          <p:cNvGrpSpPr>
            <a:grpSpLocks/>
          </p:cNvGrpSpPr>
          <p:nvPr/>
        </p:nvGrpSpPr>
        <p:grpSpPr bwMode="auto">
          <a:xfrm>
            <a:off x="2306638" y="4424363"/>
            <a:ext cx="431800" cy="334962"/>
            <a:chOff x="1453" y="2787"/>
            <a:chExt cx="272" cy="211"/>
          </a:xfrm>
        </p:grpSpPr>
        <p:pic>
          <p:nvPicPr>
            <p:cNvPr id="28760" name="Picture 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3" y="2787"/>
              <a:ext cx="27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61" name="Freeform 89"/>
            <p:cNvSpPr>
              <a:spLocks/>
            </p:cNvSpPr>
            <p:nvPr/>
          </p:nvSpPr>
          <p:spPr bwMode="auto">
            <a:xfrm>
              <a:off x="1453" y="2787"/>
              <a:ext cx="272" cy="211"/>
            </a:xfrm>
            <a:custGeom>
              <a:avLst/>
              <a:gdLst>
                <a:gd name="T0" fmla="*/ 26 w 272"/>
                <a:gd name="T1" fmla="*/ 105 h 211"/>
                <a:gd name="T2" fmla="*/ 17 w 272"/>
                <a:gd name="T3" fmla="*/ 184 h 211"/>
                <a:gd name="T4" fmla="*/ 0 w 272"/>
                <a:gd name="T5" fmla="*/ 211 h 211"/>
                <a:gd name="T6" fmla="*/ 52 w 272"/>
                <a:gd name="T7" fmla="*/ 211 h 211"/>
                <a:gd name="T8" fmla="*/ 123 w 272"/>
                <a:gd name="T9" fmla="*/ 211 h 211"/>
                <a:gd name="T10" fmla="*/ 193 w 272"/>
                <a:gd name="T11" fmla="*/ 184 h 211"/>
                <a:gd name="T12" fmla="*/ 228 w 272"/>
                <a:gd name="T13" fmla="*/ 158 h 211"/>
                <a:gd name="T14" fmla="*/ 254 w 272"/>
                <a:gd name="T15" fmla="*/ 132 h 211"/>
                <a:gd name="T16" fmla="*/ 272 w 272"/>
                <a:gd name="T17" fmla="*/ 105 h 211"/>
                <a:gd name="T18" fmla="*/ 254 w 272"/>
                <a:gd name="T19" fmla="*/ 79 h 211"/>
                <a:gd name="T20" fmla="*/ 228 w 272"/>
                <a:gd name="T21" fmla="*/ 53 h 211"/>
                <a:gd name="T22" fmla="*/ 193 w 272"/>
                <a:gd name="T23" fmla="*/ 26 h 211"/>
                <a:gd name="T24" fmla="*/ 149 w 272"/>
                <a:gd name="T25" fmla="*/ 9 h 211"/>
                <a:gd name="T26" fmla="*/ 123 w 272"/>
                <a:gd name="T27" fmla="*/ 9 h 211"/>
                <a:gd name="T28" fmla="*/ 52 w 272"/>
                <a:gd name="T29" fmla="*/ 0 h 211"/>
                <a:gd name="T30" fmla="*/ 0 w 272"/>
                <a:gd name="T31" fmla="*/ 0 h 211"/>
                <a:gd name="T32" fmla="*/ 17 w 272"/>
                <a:gd name="T33" fmla="*/ 26 h 211"/>
                <a:gd name="T34" fmla="*/ 26 w 272"/>
                <a:gd name="T35" fmla="*/ 1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2" h="211">
                  <a:moveTo>
                    <a:pt x="26" y="105"/>
                  </a:moveTo>
                  <a:lnTo>
                    <a:pt x="17" y="184"/>
                  </a:lnTo>
                  <a:lnTo>
                    <a:pt x="0" y="211"/>
                  </a:lnTo>
                  <a:lnTo>
                    <a:pt x="52" y="211"/>
                  </a:lnTo>
                  <a:lnTo>
                    <a:pt x="123" y="211"/>
                  </a:lnTo>
                  <a:lnTo>
                    <a:pt x="193" y="184"/>
                  </a:lnTo>
                  <a:lnTo>
                    <a:pt x="228" y="158"/>
                  </a:lnTo>
                  <a:lnTo>
                    <a:pt x="254" y="132"/>
                  </a:lnTo>
                  <a:lnTo>
                    <a:pt x="272" y="105"/>
                  </a:lnTo>
                  <a:lnTo>
                    <a:pt x="254" y="79"/>
                  </a:lnTo>
                  <a:lnTo>
                    <a:pt x="228" y="53"/>
                  </a:lnTo>
                  <a:lnTo>
                    <a:pt x="193" y="26"/>
                  </a:lnTo>
                  <a:lnTo>
                    <a:pt x="149" y="9"/>
                  </a:lnTo>
                  <a:lnTo>
                    <a:pt x="123" y="9"/>
                  </a:lnTo>
                  <a:lnTo>
                    <a:pt x="52" y="0"/>
                  </a:lnTo>
                  <a:lnTo>
                    <a:pt x="0" y="0"/>
                  </a:lnTo>
                  <a:lnTo>
                    <a:pt x="17" y="26"/>
                  </a:lnTo>
                  <a:lnTo>
                    <a:pt x="26" y="105"/>
                  </a:lnTo>
                  <a:close/>
                </a:path>
              </a:pathLst>
            </a:custGeom>
            <a:solidFill>
              <a:srgbClr val="FFFFFF"/>
            </a:solidFill>
            <a:ln w="14288">
              <a:solidFill>
                <a:srgbClr val="000000"/>
              </a:solidFill>
              <a:prstDash val="solid"/>
              <a:round/>
              <a:headEnd/>
              <a:tailEnd/>
            </a:ln>
          </p:spPr>
          <p:txBody>
            <a:bodyPr/>
            <a:lstStyle/>
            <a:p>
              <a:endParaRPr lang="en-US"/>
            </a:p>
          </p:txBody>
        </p:sp>
      </p:grpSp>
      <p:grpSp>
        <p:nvGrpSpPr>
          <p:cNvPr id="28762" name="Group 90"/>
          <p:cNvGrpSpPr>
            <a:grpSpLocks/>
          </p:cNvGrpSpPr>
          <p:nvPr/>
        </p:nvGrpSpPr>
        <p:grpSpPr bwMode="auto">
          <a:xfrm>
            <a:off x="3001963" y="4841875"/>
            <a:ext cx="403225" cy="320675"/>
            <a:chOff x="1891" y="3050"/>
            <a:chExt cx="254" cy="202"/>
          </a:xfrm>
        </p:grpSpPr>
        <p:pic>
          <p:nvPicPr>
            <p:cNvPr id="28763" name="Picture 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1" y="3050"/>
              <a:ext cx="25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64" name="Freeform 92"/>
            <p:cNvSpPr>
              <a:spLocks/>
            </p:cNvSpPr>
            <p:nvPr/>
          </p:nvSpPr>
          <p:spPr bwMode="auto">
            <a:xfrm>
              <a:off x="1891" y="3050"/>
              <a:ext cx="254" cy="202"/>
            </a:xfrm>
            <a:custGeom>
              <a:avLst/>
              <a:gdLst>
                <a:gd name="T0" fmla="*/ 175 w 254"/>
                <a:gd name="T1" fmla="*/ 0 h 202"/>
                <a:gd name="T2" fmla="*/ 228 w 254"/>
                <a:gd name="T3" fmla="*/ 27 h 202"/>
                <a:gd name="T4" fmla="*/ 254 w 254"/>
                <a:gd name="T5" fmla="*/ 97 h 202"/>
                <a:gd name="T6" fmla="*/ 228 w 254"/>
                <a:gd name="T7" fmla="*/ 167 h 202"/>
                <a:gd name="T8" fmla="*/ 193 w 254"/>
                <a:gd name="T9" fmla="*/ 185 h 202"/>
                <a:gd name="T10" fmla="*/ 175 w 254"/>
                <a:gd name="T11" fmla="*/ 202 h 202"/>
                <a:gd name="T12" fmla="*/ 132 w 254"/>
                <a:gd name="T13" fmla="*/ 202 h 202"/>
                <a:gd name="T14" fmla="*/ 79 w 254"/>
                <a:gd name="T15" fmla="*/ 202 h 202"/>
                <a:gd name="T16" fmla="*/ 0 w 254"/>
                <a:gd name="T17" fmla="*/ 202 h 202"/>
                <a:gd name="T18" fmla="*/ 0 w 254"/>
                <a:gd name="T19" fmla="*/ 0 h 202"/>
                <a:gd name="T20" fmla="*/ 79 w 254"/>
                <a:gd name="T21" fmla="*/ 0 h 202"/>
                <a:gd name="T22" fmla="*/ 132 w 254"/>
                <a:gd name="T23" fmla="*/ 0 h 202"/>
                <a:gd name="T24" fmla="*/ 175 w 25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4" h="202">
                  <a:moveTo>
                    <a:pt x="175" y="0"/>
                  </a:moveTo>
                  <a:lnTo>
                    <a:pt x="228" y="27"/>
                  </a:lnTo>
                  <a:lnTo>
                    <a:pt x="254" y="97"/>
                  </a:lnTo>
                  <a:lnTo>
                    <a:pt x="228" y="167"/>
                  </a:lnTo>
                  <a:lnTo>
                    <a:pt x="193" y="185"/>
                  </a:lnTo>
                  <a:lnTo>
                    <a:pt x="175" y="202"/>
                  </a:lnTo>
                  <a:lnTo>
                    <a:pt x="132" y="202"/>
                  </a:lnTo>
                  <a:lnTo>
                    <a:pt x="79" y="202"/>
                  </a:lnTo>
                  <a:lnTo>
                    <a:pt x="0" y="202"/>
                  </a:lnTo>
                  <a:lnTo>
                    <a:pt x="0" y="0"/>
                  </a:lnTo>
                  <a:lnTo>
                    <a:pt x="79" y="0"/>
                  </a:lnTo>
                  <a:lnTo>
                    <a:pt x="132" y="0"/>
                  </a:lnTo>
                  <a:lnTo>
                    <a:pt x="175" y="0"/>
                  </a:lnTo>
                  <a:close/>
                </a:path>
              </a:pathLst>
            </a:custGeom>
            <a:solidFill>
              <a:srgbClr val="FFFFFF"/>
            </a:solidFill>
            <a:ln w="14288">
              <a:solidFill>
                <a:srgbClr val="000000"/>
              </a:solidFill>
              <a:prstDash val="solid"/>
              <a:round/>
              <a:headEnd/>
              <a:tailEnd/>
            </a:ln>
          </p:spPr>
          <p:txBody>
            <a:bodyPr/>
            <a:lstStyle/>
            <a:p>
              <a:endParaRPr lang="en-US"/>
            </a:p>
          </p:txBody>
        </p:sp>
      </p:grpSp>
      <p:grpSp>
        <p:nvGrpSpPr>
          <p:cNvPr id="28765" name="Group 93"/>
          <p:cNvGrpSpPr>
            <a:grpSpLocks/>
          </p:cNvGrpSpPr>
          <p:nvPr/>
        </p:nvGrpSpPr>
        <p:grpSpPr bwMode="auto">
          <a:xfrm>
            <a:off x="2306638" y="4856163"/>
            <a:ext cx="431800" cy="320675"/>
            <a:chOff x="1453" y="3059"/>
            <a:chExt cx="272" cy="202"/>
          </a:xfrm>
        </p:grpSpPr>
        <p:pic>
          <p:nvPicPr>
            <p:cNvPr id="28766" name="Picture 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3" y="3059"/>
              <a:ext cx="2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67" name="Freeform 95"/>
            <p:cNvSpPr>
              <a:spLocks/>
            </p:cNvSpPr>
            <p:nvPr/>
          </p:nvSpPr>
          <p:spPr bwMode="auto">
            <a:xfrm>
              <a:off x="1453" y="3059"/>
              <a:ext cx="272" cy="202"/>
            </a:xfrm>
            <a:custGeom>
              <a:avLst/>
              <a:gdLst>
                <a:gd name="T0" fmla="*/ 26 w 272"/>
                <a:gd name="T1" fmla="*/ 97 h 202"/>
                <a:gd name="T2" fmla="*/ 17 w 272"/>
                <a:gd name="T3" fmla="*/ 176 h 202"/>
                <a:gd name="T4" fmla="*/ 0 w 272"/>
                <a:gd name="T5" fmla="*/ 202 h 202"/>
                <a:gd name="T6" fmla="*/ 52 w 272"/>
                <a:gd name="T7" fmla="*/ 202 h 202"/>
                <a:gd name="T8" fmla="*/ 123 w 272"/>
                <a:gd name="T9" fmla="*/ 202 h 202"/>
                <a:gd name="T10" fmla="*/ 193 w 272"/>
                <a:gd name="T11" fmla="*/ 176 h 202"/>
                <a:gd name="T12" fmla="*/ 228 w 272"/>
                <a:gd name="T13" fmla="*/ 149 h 202"/>
                <a:gd name="T14" fmla="*/ 254 w 272"/>
                <a:gd name="T15" fmla="*/ 123 h 202"/>
                <a:gd name="T16" fmla="*/ 263 w 272"/>
                <a:gd name="T17" fmla="*/ 106 h 202"/>
                <a:gd name="T18" fmla="*/ 272 w 272"/>
                <a:gd name="T19" fmla="*/ 106 h 202"/>
                <a:gd name="T20" fmla="*/ 272 w 272"/>
                <a:gd name="T21" fmla="*/ 97 h 202"/>
                <a:gd name="T22" fmla="*/ 254 w 272"/>
                <a:gd name="T23" fmla="*/ 70 h 202"/>
                <a:gd name="T24" fmla="*/ 228 w 272"/>
                <a:gd name="T25" fmla="*/ 44 h 202"/>
                <a:gd name="T26" fmla="*/ 193 w 272"/>
                <a:gd name="T27" fmla="*/ 27 h 202"/>
                <a:gd name="T28" fmla="*/ 123 w 272"/>
                <a:gd name="T29" fmla="*/ 0 h 202"/>
                <a:gd name="T30" fmla="*/ 52 w 272"/>
                <a:gd name="T31" fmla="*/ 0 h 202"/>
                <a:gd name="T32" fmla="*/ 0 w 272"/>
                <a:gd name="T33" fmla="*/ 0 h 202"/>
                <a:gd name="T34" fmla="*/ 17 w 272"/>
                <a:gd name="T35" fmla="*/ 18 h 202"/>
                <a:gd name="T36" fmla="*/ 26 w 272"/>
                <a:gd name="T37" fmla="*/ 9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2" h="202">
                  <a:moveTo>
                    <a:pt x="26" y="97"/>
                  </a:moveTo>
                  <a:lnTo>
                    <a:pt x="17" y="176"/>
                  </a:lnTo>
                  <a:lnTo>
                    <a:pt x="0" y="202"/>
                  </a:lnTo>
                  <a:lnTo>
                    <a:pt x="52" y="202"/>
                  </a:lnTo>
                  <a:lnTo>
                    <a:pt x="123" y="202"/>
                  </a:lnTo>
                  <a:lnTo>
                    <a:pt x="193" y="176"/>
                  </a:lnTo>
                  <a:lnTo>
                    <a:pt x="228" y="149"/>
                  </a:lnTo>
                  <a:lnTo>
                    <a:pt x="254" y="123"/>
                  </a:lnTo>
                  <a:lnTo>
                    <a:pt x="263" y="106"/>
                  </a:lnTo>
                  <a:lnTo>
                    <a:pt x="272" y="106"/>
                  </a:lnTo>
                  <a:lnTo>
                    <a:pt x="272" y="97"/>
                  </a:lnTo>
                  <a:lnTo>
                    <a:pt x="254" y="70"/>
                  </a:lnTo>
                  <a:lnTo>
                    <a:pt x="228" y="44"/>
                  </a:lnTo>
                  <a:lnTo>
                    <a:pt x="193" y="27"/>
                  </a:lnTo>
                  <a:lnTo>
                    <a:pt x="123" y="0"/>
                  </a:lnTo>
                  <a:lnTo>
                    <a:pt x="52" y="0"/>
                  </a:lnTo>
                  <a:lnTo>
                    <a:pt x="0" y="0"/>
                  </a:lnTo>
                  <a:lnTo>
                    <a:pt x="17" y="18"/>
                  </a:lnTo>
                  <a:lnTo>
                    <a:pt x="26" y="97"/>
                  </a:lnTo>
                  <a:close/>
                </a:path>
              </a:pathLst>
            </a:custGeom>
            <a:solidFill>
              <a:srgbClr val="FFFFFF"/>
            </a:solidFill>
            <a:ln w="14288">
              <a:solidFill>
                <a:srgbClr val="000000"/>
              </a:solidFill>
              <a:prstDash val="solid"/>
              <a:round/>
              <a:headEnd/>
              <a:tailEnd/>
            </a:ln>
          </p:spPr>
          <p:txBody>
            <a:bodyPr/>
            <a:lstStyle/>
            <a:p>
              <a:endParaRPr lang="en-US"/>
            </a:p>
          </p:txBody>
        </p:sp>
      </p:grpSp>
      <p:grpSp>
        <p:nvGrpSpPr>
          <p:cNvPr id="28768" name="Group 96"/>
          <p:cNvGrpSpPr>
            <a:grpSpLocks/>
          </p:cNvGrpSpPr>
          <p:nvPr/>
        </p:nvGrpSpPr>
        <p:grpSpPr bwMode="auto">
          <a:xfrm>
            <a:off x="2306638" y="5275263"/>
            <a:ext cx="431800" cy="333375"/>
            <a:chOff x="1453" y="3323"/>
            <a:chExt cx="272" cy="210"/>
          </a:xfrm>
        </p:grpSpPr>
        <p:pic>
          <p:nvPicPr>
            <p:cNvPr id="28769" name="Picture 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3" y="3323"/>
              <a:ext cx="27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70" name="Freeform 98"/>
            <p:cNvSpPr>
              <a:spLocks/>
            </p:cNvSpPr>
            <p:nvPr/>
          </p:nvSpPr>
          <p:spPr bwMode="auto">
            <a:xfrm>
              <a:off x="1453" y="3323"/>
              <a:ext cx="272" cy="210"/>
            </a:xfrm>
            <a:custGeom>
              <a:avLst/>
              <a:gdLst>
                <a:gd name="T0" fmla="*/ 26 w 272"/>
                <a:gd name="T1" fmla="*/ 105 h 210"/>
                <a:gd name="T2" fmla="*/ 17 w 272"/>
                <a:gd name="T3" fmla="*/ 140 h 210"/>
                <a:gd name="T4" fmla="*/ 17 w 272"/>
                <a:gd name="T5" fmla="*/ 175 h 210"/>
                <a:gd name="T6" fmla="*/ 0 w 272"/>
                <a:gd name="T7" fmla="*/ 201 h 210"/>
                <a:gd name="T8" fmla="*/ 52 w 272"/>
                <a:gd name="T9" fmla="*/ 201 h 210"/>
                <a:gd name="T10" fmla="*/ 123 w 272"/>
                <a:gd name="T11" fmla="*/ 210 h 210"/>
                <a:gd name="T12" fmla="*/ 193 w 272"/>
                <a:gd name="T13" fmla="*/ 184 h 210"/>
                <a:gd name="T14" fmla="*/ 228 w 272"/>
                <a:gd name="T15" fmla="*/ 158 h 210"/>
                <a:gd name="T16" fmla="*/ 254 w 272"/>
                <a:gd name="T17" fmla="*/ 131 h 210"/>
                <a:gd name="T18" fmla="*/ 272 w 272"/>
                <a:gd name="T19" fmla="*/ 105 h 210"/>
                <a:gd name="T20" fmla="*/ 272 w 272"/>
                <a:gd name="T21" fmla="*/ 96 h 210"/>
                <a:gd name="T22" fmla="*/ 254 w 272"/>
                <a:gd name="T23" fmla="*/ 70 h 210"/>
                <a:gd name="T24" fmla="*/ 228 w 272"/>
                <a:gd name="T25" fmla="*/ 43 h 210"/>
                <a:gd name="T26" fmla="*/ 193 w 272"/>
                <a:gd name="T27" fmla="*/ 26 h 210"/>
                <a:gd name="T28" fmla="*/ 123 w 272"/>
                <a:gd name="T29" fmla="*/ 0 h 210"/>
                <a:gd name="T30" fmla="*/ 52 w 272"/>
                <a:gd name="T31" fmla="*/ 0 h 210"/>
                <a:gd name="T32" fmla="*/ 0 w 272"/>
                <a:gd name="T33" fmla="*/ 0 h 210"/>
                <a:gd name="T34" fmla="*/ 17 w 272"/>
                <a:gd name="T35" fmla="*/ 26 h 210"/>
                <a:gd name="T36" fmla="*/ 26 w 272"/>
                <a:gd name="T3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2" h="210">
                  <a:moveTo>
                    <a:pt x="26" y="105"/>
                  </a:moveTo>
                  <a:lnTo>
                    <a:pt x="17" y="140"/>
                  </a:lnTo>
                  <a:lnTo>
                    <a:pt x="17" y="175"/>
                  </a:lnTo>
                  <a:lnTo>
                    <a:pt x="0" y="201"/>
                  </a:lnTo>
                  <a:lnTo>
                    <a:pt x="52" y="201"/>
                  </a:lnTo>
                  <a:lnTo>
                    <a:pt x="123" y="210"/>
                  </a:lnTo>
                  <a:lnTo>
                    <a:pt x="193" y="184"/>
                  </a:lnTo>
                  <a:lnTo>
                    <a:pt x="228" y="158"/>
                  </a:lnTo>
                  <a:lnTo>
                    <a:pt x="254" y="131"/>
                  </a:lnTo>
                  <a:lnTo>
                    <a:pt x="272" y="105"/>
                  </a:lnTo>
                  <a:lnTo>
                    <a:pt x="272" y="96"/>
                  </a:lnTo>
                  <a:lnTo>
                    <a:pt x="254" y="70"/>
                  </a:lnTo>
                  <a:lnTo>
                    <a:pt x="228" y="43"/>
                  </a:lnTo>
                  <a:lnTo>
                    <a:pt x="193" y="26"/>
                  </a:lnTo>
                  <a:lnTo>
                    <a:pt x="123" y="0"/>
                  </a:lnTo>
                  <a:lnTo>
                    <a:pt x="52" y="0"/>
                  </a:lnTo>
                  <a:lnTo>
                    <a:pt x="0" y="0"/>
                  </a:lnTo>
                  <a:lnTo>
                    <a:pt x="17" y="26"/>
                  </a:lnTo>
                  <a:lnTo>
                    <a:pt x="26" y="105"/>
                  </a:lnTo>
                  <a:close/>
                </a:path>
              </a:pathLst>
            </a:custGeom>
            <a:solidFill>
              <a:srgbClr val="FFFFFF"/>
            </a:solidFill>
            <a:ln w="14288">
              <a:solidFill>
                <a:srgbClr val="000000"/>
              </a:solidFill>
              <a:prstDash val="solid"/>
              <a:round/>
              <a:headEnd/>
              <a:tailEnd/>
            </a:ln>
          </p:spPr>
          <p:txBody>
            <a:bodyPr/>
            <a:lstStyle/>
            <a:p>
              <a:endParaRPr lang="en-US"/>
            </a:p>
          </p:txBody>
        </p:sp>
      </p:grpSp>
      <p:grpSp>
        <p:nvGrpSpPr>
          <p:cNvPr id="28771" name="Group 99"/>
          <p:cNvGrpSpPr>
            <a:grpSpLocks/>
          </p:cNvGrpSpPr>
          <p:nvPr/>
        </p:nvGrpSpPr>
        <p:grpSpPr bwMode="auto">
          <a:xfrm>
            <a:off x="969963" y="1246188"/>
            <a:ext cx="292100" cy="279400"/>
            <a:chOff x="611" y="785"/>
            <a:chExt cx="184" cy="176"/>
          </a:xfrm>
        </p:grpSpPr>
        <p:sp>
          <p:nvSpPr>
            <p:cNvPr id="28772" name="Freeform 100"/>
            <p:cNvSpPr>
              <a:spLocks/>
            </p:cNvSpPr>
            <p:nvPr/>
          </p:nvSpPr>
          <p:spPr bwMode="auto">
            <a:xfrm>
              <a:off x="611" y="785"/>
              <a:ext cx="149" cy="176"/>
            </a:xfrm>
            <a:custGeom>
              <a:avLst/>
              <a:gdLst>
                <a:gd name="T0" fmla="*/ 0 w 149"/>
                <a:gd name="T1" fmla="*/ 0 h 176"/>
                <a:gd name="T2" fmla="*/ 0 w 149"/>
                <a:gd name="T3" fmla="*/ 176 h 176"/>
                <a:gd name="T4" fmla="*/ 149 w 149"/>
                <a:gd name="T5" fmla="*/ 88 h 176"/>
                <a:gd name="T6" fmla="*/ 0 w 149"/>
                <a:gd name="T7" fmla="*/ 0 h 176"/>
              </a:gdLst>
              <a:ahLst/>
              <a:cxnLst>
                <a:cxn ang="0">
                  <a:pos x="T0" y="T1"/>
                </a:cxn>
                <a:cxn ang="0">
                  <a:pos x="T2" y="T3"/>
                </a:cxn>
                <a:cxn ang="0">
                  <a:pos x="T4" y="T5"/>
                </a:cxn>
                <a:cxn ang="0">
                  <a:pos x="T6" y="T7"/>
                </a:cxn>
              </a:cxnLst>
              <a:rect l="0" t="0" r="r" b="b"/>
              <a:pathLst>
                <a:path w="149" h="176">
                  <a:moveTo>
                    <a:pt x="0" y="0"/>
                  </a:moveTo>
                  <a:lnTo>
                    <a:pt x="0" y="176"/>
                  </a:lnTo>
                  <a:lnTo>
                    <a:pt x="149" y="88"/>
                  </a:lnTo>
                  <a:lnTo>
                    <a:pt x="0" y="0"/>
                  </a:lnTo>
                  <a:close/>
                </a:path>
              </a:pathLst>
            </a:custGeom>
            <a:solidFill>
              <a:srgbClr val="FFFFFF"/>
            </a:solidFill>
            <a:ln w="14288">
              <a:solidFill>
                <a:srgbClr val="000000"/>
              </a:solidFill>
              <a:prstDash val="solid"/>
              <a:round/>
              <a:headEnd/>
              <a:tailEnd/>
            </a:ln>
          </p:spPr>
          <p:txBody>
            <a:bodyPr/>
            <a:lstStyle/>
            <a:p>
              <a:endParaRPr lang="en-US"/>
            </a:p>
          </p:txBody>
        </p:sp>
        <p:grpSp>
          <p:nvGrpSpPr>
            <p:cNvPr id="28773" name="Group 101"/>
            <p:cNvGrpSpPr>
              <a:grpSpLocks/>
            </p:cNvGrpSpPr>
            <p:nvPr/>
          </p:nvGrpSpPr>
          <p:grpSpPr bwMode="auto">
            <a:xfrm>
              <a:off x="760" y="856"/>
              <a:ext cx="35" cy="35"/>
              <a:chOff x="760" y="856"/>
              <a:chExt cx="35" cy="35"/>
            </a:xfrm>
          </p:grpSpPr>
          <p:pic>
            <p:nvPicPr>
              <p:cNvPr id="28774" name="Picture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0" y="856"/>
                <a:ext cx="35"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75" name="Freeform 103"/>
              <p:cNvSpPr>
                <a:spLocks/>
              </p:cNvSpPr>
              <p:nvPr/>
            </p:nvSpPr>
            <p:spPr bwMode="auto">
              <a:xfrm>
                <a:off x="760" y="856"/>
                <a:ext cx="35" cy="35"/>
              </a:xfrm>
              <a:custGeom>
                <a:avLst/>
                <a:gdLst>
                  <a:gd name="T0" fmla="*/ 18 w 35"/>
                  <a:gd name="T1" fmla="*/ 0 h 35"/>
                  <a:gd name="T2" fmla="*/ 35 w 35"/>
                  <a:gd name="T3" fmla="*/ 0 h 35"/>
                  <a:gd name="T4" fmla="*/ 35 w 35"/>
                  <a:gd name="T5" fmla="*/ 17 h 35"/>
                  <a:gd name="T6" fmla="*/ 27 w 35"/>
                  <a:gd name="T7" fmla="*/ 26 h 35"/>
                  <a:gd name="T8" fmla="*/ 18 w 35"/>
                  <a:gd name="T9" fmla="*/ 35 h 35"/>
                  <a:gd name="T10" fmla="*/ 0 w 35"/>
                  <a:gd name="T11" fmla="*/ 17 h 35"/>
                  <a:gd name="T12" fmla="*/ 0 w 35"/>
                  <a:gd name="T13" fmla="*/ 0 h 35"/>
                  <a:gd name="T14" fmla="*/ 18 w 3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8" y="0"/>
                    </a:moveTo>
                    <a:lnTo>
                      <a:pt x="35" y="0"/>
                    </a:lnTo>
                    <a:lnTo>
                      <a:pt x="35" y="17"/>
                    </a:lnTo>
                    <a:lnTo>
                      <a:pt x="27" y="26"/>
                    </a:lnTo>
                    <a:lnTo>
                      <a:pt x="18" y="35"/>
                    </a:lnTo>
                    <a:lnTo>
                      <a:pt x="0" y="17"/>
                    </a:lnTo>
                    <a:lnTo>
                      <a:pt x="0" y="0"/>
                    </a:lnTo>
                    <a:lnTo>
                      <a:pt x="18" y="0"/>
                    </a:lnTo>
                    <a:close/>
                  </a:path>
                </a:pathLst>
              </a:custGeom>
              <a:solidFill>
                <a:srgbClr val="FFFFFF"/>
              </a:solidFill>
              <a:ln w="14288">
                <a:solidFill>
                  <a:srgbClr val="000000"/>
                </a:solidFill>
                <a:prstDash val="solid"/>
                <a:round/>
                <a:headEnd/>
                <a:tailEnd/>
              </a:ln>
            </p:spPr>
            <p:txBody>
              <a:bodyPr/>
              <a:lstStyle/>
              <a:p>
                <a:endParaRPr lang="en-US"/>
              </a:p>
            </p:txBody>
          </p:sp>
        </p:grpSp>
      </p:grpSp>
      <p:grpSp>
        <p:nvGrpSpPr>
          <p:cNvPr id="28776" name="Group 104"/>
          <p:cNvGrpSpPr>
            <a:grpSpLocks/>
          </p:cNvGrpSpPr>
          <p:nvPr/>
        </p:nvGrpSpPr>
        <p:grpSpPr bwMode="auto">
          <a:xfrm>
            <a:off x="969963" y="1943100"/>
            <a:ext cx="292100" cy="279400"/>
            <a:chOff x="611" y="1224"/>
            <a:chExt cx="184" cy="176"/>
          </a:xfrm>
        </p:grpSpPr>
        <p:sp>
          <p:nvSpPr>
            <p:cNvPr id="28777" name="Freeform 105"/>
            <p:cNvSpPr>
              <a:spLocks/>
            </p:cNvSpPr>
            <p:nvPr/>
          </p:nvSpPr>
          <p:spPr bwMode="auto">
            <a:xfrm>
              <a:off x="611" y="1224"/>
              <a:ext cx="149" cy="176"/>
            </a:xfrm>
            <a:custGeom>
              <a:avLst/>
              <a:gdLst>
                <a:gd name="T0" fmla="*/ 0 w 149"/>
                <a:gd name="T1" fmla="*/ 0 h 176"/>
                <a:gd name="T2" fmla="*/ 0 w 149"/>
                <a:gd name="T3" fmla="*/ 176 h 176"/>
                <a:gd name="T4" fmla="*/ 149 w 149"/>
                <a:gd name="T5" fmla="*/ 88 h 176"/>
                <a:gd name="T6" fmla="*/ 0 w 149"/>
                <a:gd name="T7" fmla="*/ 0 h 176"/>
              </a:gdLst>
              <a:ahLst/>
              <a:cxnLst>
                <a:cxn ang="0">
                  <a:pos x="T0" y="T1"/>
                </a:cxn>
                <a:cxn ang="0">
                  <a:pos x="T2" y="T3"/>
                </a:cxn>
                <a:cxn ang="0">
                  <a:pos x="T4" y="T5"/>
                </a:cxn>
                <a:cxn ang="0">
                  <a:pos x="T6" y="T7"/>
                </a:cxn>
              </a:cxnLst>
              <a:rect l="0" t="0" r="r" b="b"/>
              <a:pathLst>
                <a:path w="149" h="176">
                  <a:moveTo>
                    <a:pt x="0" y="0"/>
                  </a:moveTo>
                  <a:lnTo>
                    <a:pt x="0" y="176"/>
                  </a:lnTo>
                  <a:lnTo>
                    <a:pt x="149" y="88"/>
                  </a:lnTo>
                  <a:lnTo>
                    <a:pt x="0" y="0"/>
                  </a:lnTo>
                  <a:close/>
                </a:path>
              </a:pathLst>
            </a:custGeom>
            <a:solidFill>
              <a:srgbClr val="FFFFFF"/>
            </a:solidFill>
            <a:ln w="14288">
              <a:solidFill>
                <a:srgbClr val="000000"/>
              </a:solidFill>
              <a:prstDash val="solid"/>
              <a:round/>
              <a:headEnd/>
              <a:tailEnd/>
            </a:ln>
          </p:spPr>
          <p:txBody>
            <a:bodyPr/>
            <a:lstStyle/>
            <a:p>
              <a:endParaRPr lang="en-US"/>
            </a:p>
          </p:txBody>
        </p:sp>
        <p:grpSp>
          <p:nvGrpSpPr>
            <p:cNvPr id="28778" name="Group 106"/>
            <p:cNvGrpSpPr>
              <a:grpSpLocks/>
            </p:cNvGrpSpPr>
            <p:nvPr/>
          </p:nvGrpSpPr>
          <p:grpSpPr bwMode="auto">
            <a:xfrm>
              <a:off x="760" y="1295"/>
              <a:ext cx="35" cy="35"/>
              <a:chOff x="760" y="1295"/>
              <a:chExt cx="35" cy="35"/>
            </a:xfrm>
          </p:grpSpPr>
          <p:pic>
            <p:nvPicPr>
              <p:cNvPr id="28779" name="Picture 10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0" y="1295"/>
                <a:ext cx="35"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80" name="Freeform 108"/>
              <p:cNvSpPr>
                <a:spLocks/>
              </p:cNvSpPr>
              <p:nvPr/>
            </p:nvSpPr>
            <p:spPr bwMode="auto">
              <a:xfrm>
                <a:off x="760" y="1295"/>
                <a:ext cx="35" cy="35"/>
              </a:xfrm>
              <a:custGeom>
                <a:avLst/>
                <a:gdLst>
                  <a:gd name="T0" fmla="*/ 18 w 35"/>
                  <a:gd name="T1" fmla="*/ 0 h 35"/>
                  <a:gd name="T2" fmla="*/ 35 w 35"/>
                  <a:gd name="T3" fmla="*/ 0 h 35"/>
                  <a:gd name="T4" fmla="*/ 35 w 35"/>
                  <a:gd name="T5" fmla="*/ 17 h 35"/>
                  <a:gd name="T6" fmla="*/ 27 w 35"/>
                  <a:gd name="T7" fmla="*/ 26 h 35"/>
                  <a:gd name="T8" fmla="*/ 18 w 35"/>
                  <a:gd name="T9" fmla="*/ 35 h 35"/>
                  <a:gd name="T10" fmla="*/ 0 w 35"/>
                  <a:gd name="T11" fmla="*/ 17 h 35"/>
                  <a:gd name="T12" fmla="*/ 0 w 35"/>
                  <a:gd name="T13" fmla="*/ 0 h 35"/>
                  <a:gd name="T14" fmla="*/ 18 w 3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8" y="0"/>
                    </a:moveTo>
                    <a:lnTo>
                      <a:pt x="35" y="0"/>
                    </a:lnTo>
                    <a:lnTo>
                      <a:pt x="35" y="17"/>
                    </a:lnTo>
                    <a:lnTo>
                      <a:pt x="27" y="26"/>
                    </a:lnTo>
                    <a:lnTo>
                      <a:pt x="18" y="35"/>
                    </a:lnTo>
                    <a:lnTo>
                      <a:pt x="0" y="17"/>
                    </a:lnTo>
                    <a:lnTo>
                      <a:pt x="0" y="0"/>
                    </a:lnTo>
                    <a:lnTo>
                      <a:pt x="18" y="0"/>
                    </a:lnTo>
                    <a:close/>
                  </a:path>
                </a:pathLst>
              </a:custGeom>
              <a:solidFill>
                <a:srgbClr val="FFFFFF"/>
              </a:solidFill>
              <a:ln w="14288">
                <a:solidFill>
                  <a:srgbClr val="000000"/>
                </a:solidFill>
                <a:prstDash val="solid"/>
                <a:round/>
                <a:headEnd/>
                <a:tailEnd/>
              </a:ln>
            </p:spPr>
            <p:txBody>
              <a:bodyPr/>
              <a:lstStyle/>
              <a:p>
                <a:endParaRPr lang="en-US"/>
              </a:p>
            </p:txBody>
          </p:sp>
        </p:grpSp>
      </p:grpSp>
      <p:grpSp>
        <p:nvGrpSpPr>
          <p:cNvPr id="28781" name="Group 109"/>
          <p:cNvGrpSpPr>
            <a:grpSpLocks/>
          </p:cNvGrpSpPr>
          <p:nvPr/>
        </p:nvGrpSpPr>
        <p:grpSpPr bwMode="auto">
          <a:xfrm>
            <a:off x="969963" y="2501900"/>
            <a:ext cx="292100" cy="277813"/>
            <a:chOff x="611" y="1576"/>
            <a:chExt cx="184" cy="175"/>
          </a:xfrm>
        </p:grpSpPr>
        <p:sp>
          <p:nvSpPr>
            <p:cNvPr id="28782" name="Freeform 110"/>
            <p:cNvSpPr>
              <a:spLocks/>
            </p:cNvSpPr>
            <p:nvPr/>
          </p:nvSpPr>
          <p:spPr bwMode="auto">
            <a:xfrm>
              <a:off x="611" y="1576"/>
              <a:ext cx="149" cy="175"/>
            </a:xfrm>
            <a:custGeom>
              <a:avLst/>
              <a:gdLst>
                <a:gd name="T0" fmla="*/ 0 w 149"/>
                <a:gd name="T1" fmla="*/ 0 h 175"/>
                <a:gd name="T2" fmla="*/ 0 w 149"/>
                <a:gd name="T3" fmla="*/ 175 h 175"/>
                <a:gd name="T4" fmla="*/ 149 w 149"/>
                <a:gd name="T5" fmla="*/ 87 h 175"/>
                <a:gd name="T6" fmla="*/ 0 w 149"/>
                <a:gd name="T7" fmla="*/ 0 h 175"/>
              </a:gdLst>
              <a:ahLst/>
              <a:cxnLst>
                <a:cxn ang="0">
                  <a:pos x="T0" y="T1"/>
                </a:cxn>
                <a:cxn ang="0">
                  <a:pos x="T2" y="T3"/>
                </a:cxn>
                <a:cxn ang="0">
                  <a:pos x="T4" y="T5"/>
                </a:cxn>
                <a:cxn ang="0">
                  <a:pos x="T6" y="T7"/>
                </a:cxn>
              </a:cxnLst>
              <a:rect l="0" t="0" r="r" b="b"/>
              <a:pathLst>
                <a:path w="149" h="175">
                  <a:moveTo>
                    <a:pt x="0" y="0"/>
                  </a:moveTo>
                  <a:lnTo>
                    <a:pt x="0" y="175"/>
                  </a:lnTo>
                  <a:lnTo>
                    <a:pt x="149" y="87"/>
                  </a:lnTo>
                  <a:lnTo>
                    <a:pt x="0" y="0"/>
                  </a:lnTo>
                  <a:close/>
                </a:path>
              </a:pathLst>
            </a:custGeom>
            <a:solidFill>
              <a:srgbClr val="FFFFFF"/>
            </a:solidFill>
            <a:ln w="14288">
              <a:solidFill>
                <a:srgbClr val="000000"/>
              </a:solidFill>
              <a:prstDash val="solid"/>
              <a:round/>
              <a:headEnd/>
              <a:tailEnd/>
            </a:ln>
          </p:spPr>
          <p:txBody>
            <a:bodyPr/>
            <a:lstStyle/>
            <a:p>
              <a:endParaRPr lang="en-US"/>
            </a:p>
          </p:txBody>
        </p:sp>
        <p:grpSp>
          <p:nvGrpSpPr>
            <p:cNvPr id="28783" name="Group 111"/>
            <p:cNvGrpSpPr>
              <a:grpSpLocks/>
            </p:cNvGrpSpPr>
            <p:nvPr/>
          </p:nvGrpSpPr>
          <p:grpSpPr bwMode="auto">
            <a:xfrm>
              <a:off x="760" y="1646"/>
              <a:ext cx="35" cy="35"/>
              <a:chOff x="760" y="1646"/>
              <a:chExt cx="35" cy="35"/>
            </a:xfrm>
          </p:grpSpPr>
          <p:pic>
            <p:nvPicPr>
              <p:cNvPr id="28784" name="Picture 1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0" y="1646"/>
                <a:ext cx="35"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85" name="Freeform 113"/>
              <p:cNvSpPr>
                <a:spLocks/>
              </p:cNvSpPr>
              <p:nvPr/>
            </p:nvSpPr>
            <p:spPr bwMode="auto">
              <a:xfrm>
                <a:off x="760" y="1646"/>
                <a:ext cx="35" cy="35"/>
              </a:xfrm>
              <a:custGeom>
                <a:avLst/>
                <a:gdLst>
                  <a:gd name="T0" fmla="*/ 18 w 35"/>
                  <a:gd name="T1" fmla="*/ 0 h 35"/>
                  <a:gd name="T2" fmla="*/ 35 w 35"/>
                  <a:gd name="T3" fmla="*/ 0 h 35"/>
                  <a:gd name="T4" fmla="*/ 35 w 35"/>
                  <a:gd name="T5" fmla="*/ 17 h 35"/>
                  <a:gd name="T6" fmla="*/ 27 w 35"/>
                  <a:gd name="T7" fmla="*/ 26 h 35"/>
                  <a:gd name="T8" fmla="*/ 18 w 35"/>
                  <a:gd name="T9" fmla="*/ 35 h 35"/>
                  <a:gd name="T10" fmla="*/ 0 w 35"/>
                  <a:gd name="T11" fmla="*/ 17 h 35"/>
                  <a:gd name="T12" fmla="*/ 0 w 35"/>
                  <a:gd name="T13" fmla="*/ 0 h 35"/>
                  <a:gd name="T14" fmla="*/ 18 w 3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8" y="0"/>
                    </a:moveTo>
                    <a:lnTo>
                      <a:pt x="35" y="0"/>
                    </a:lnTo>
                    <a:lnTo>
                      <a:pt x="35" y="17"/>
                    </a:lnTo>
                    <a:lnTo>
                      <a:pt x="27" y="26"/>
                    </a:lnTo>
                    <a:lnTo>
                      <a:pt x="18" y="35"/>
                    </a:lnTo>
                    <a:lnTo>
                      <a:pt x="0" y="17"/>
                    </a:lnTo>
                    <a:lnTo>
                      <a:pt x="0" y="0"/>
                    </a:lnTo>
                    <a:lnTo>
                      <a:pt x="18" y="0"/>
                    </a:lnTo>
                    <a:close/>
                  </a:path>
                </a:pathLst>
              </a:custGeom>
              <a:solidFill>
                <a:srgbClr val="FFFFFF"/>
              </a:solidFill>
              <a:ln w="14288">
                <a:solidFill>
                  <a:srgbClr val="000000"/>
                </a:solidFill>
                <a:prstDash val="solid"/>
                <a:round/>
                <a:headEnd/>
                <a:tailEnd/>
              </a:ln>
            </p:spPr>
            <p:txBody>
              <a:bodyPr/>
              <a:lstStyle/>
              <a:p>
                <a:endParaRPr lang="en-US"/>
              </a:p>
            </p:txBody>
          </p:sp>
        </p:grpSp>
      </p:grpSp>
      <p:sp>
        <p:nvSpPr>
          <p:cNvPr id="28786" name="Rectangle 114"/>
          <p:cNvSpPr>
            <a:spLocks noChangeArrowheads="1"/>
          </p:cNvSpPr>
          <p:nvPr/>
        </p:nvSpPr>
        <p:spPr bwMode="auto">
          <a:xfrm>
            <a:off x="677863" y="2265363"/>
            <a:ext cx="166687"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altLang="en-US" sz="900">
                <a:solidFill>
                  <a:srgbClr val="000000"/>
                </a:solidFill>
                <a:latin typeface="Geneva"/>
              </a:rPr>
              <a:t>C </a:t>
            </a:r>
            <a:endParaRPr lang="en-US" altLang="en-US" sz="1200"/>
          </a:p>
        </p:txBody>
      </p:sp>
      <p:sp>
        <p:nvSpPr>
          <p:cNvPr id="28787" name="Rectangle 115"/>
          <p:cNvSpPr>
            <a:spLocks noChangeArrowheads="1"/>
          </p:cNvSpPr>
          <p:nvPr/>
        </p:nvSpPr>
        <p:spPr bwMode="auto">
          <a:xfrm>
            <a:off x="831850" y="1163638"/>
            <a:ext cx="68263" cy="555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88" name="Rectangle 116"/>
          <p:cNvSpPr>
            <a:spLocks noChangeArrowheads="1"/>
          </p:cNvSpPr>
          <p:nvPr/>
        </p:nvSpPr>
        <p:spPr bwMode="auto">
          <a:xfrm>
            <a:off x="1317625" y="1163638"/>
            <a:ext cx="55563" cy="555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89" name="Rectangle 117"/>
          <p:cNvSpPr>
            <a:spLocks noChangeArrowheads="1"/>
          </p:cNvSpPr>
          <p:nvPr/>
        </p:nvSpPr>
        <p:spPr bwMode="auto">
          <a:xfrm>
            <a:off x="1457325" y="1219200"/>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90" name="Rectangle 118"/>
          <p:cNvSpPr>
            <a:spLocks noChangeArrowheads="1"/>
          </p:cNvSpPr>
          <p:nvPr/>
        </p:nvSpPr>
        <p:spPr bwMode="auto">
          <a:xfrm>
            <a:off x="1457325" y="1358900"/>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91" name="Rectangle 119"/>
          <p:cNvSpPr>
            <a:spLocks noChangeArrowheads="1"/>
          </p:cNvSpPr>
          <p:nvPr/>
        </p:nvSpPr>
        <p:spPr bwMode="auto">
          <a:xfrm>
            <a:off x="1597025" y="1358900"/>
            <a:ext cx="555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92" name="Rectangle 120"/>
          <p:cNvSpPr>
            <a:spLocks noChangeArrowheads="1"/>
          </p:cNvSpPr>
          <p:nvPr/>
        </p:nvSpPr>
        <p:spPr bwMode="auto">
          <a:xfrm>
            <a:off x="1874838" y="1497013"/>
            <a:ext cx="69850"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93" name="Rectangle 121"/>
          <p:cNvSpPr>
            <a:spLocks noChangeArrowheads="1"/>
          </p:cNvSpPr>
          <p:nvPr/>
        </p:nvSpPr>
        <p:spPr bwMode="auto">
          <a:xfrm>
            <a:off x="831850" y="1790700"/>
            <a:ext cx="682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94" name="Rectangle 122"/>
          <p:cNvSpPr>
            <a:spLocks noChangeArrowheads="1"/>
          </p:cNvSpPr>
          <p:nvPr/>
        </p:nvSpPr>
        <p:spPr bwMode="auto">
          <a:xfrm>
            <a:off x="1317625" y="1706563"/>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95" name="Rectangle 123"/>
          <p:cNvSpPr>
            <a:spLocks noChangeArrowheads="1"/>
          </p:cNvSpPr>
          <p:nvPr/>
        </p:nvSpPr>
        <p:spPr bwMode="auto">
          <a:xfrm>
            <a:off x="1597025" y="1776413"/>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96" name="Rectangle 124"/>
          <p:cNvSpPr>
            <a:spLocks noChangeArrowheads="1"/>
          </p:cNvSpPr>
          <p:nvPr/>
        </p:nvSpPr>
        <p:spPr bwMode="auto">
          <a:xfrm>
            <a:off x="1735138" y="1846263"/>
            <a:ext cx="55562"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97" name="Rectangle 125"/>
          <p:cNvSpPr>
            <a:spLocks noChangeArrowheads="1"/>
          </p:cNvSpPr>
          <p:nvPr/>
        </p:nvSpPr>
        <p:spPr bwMode="auto">
          <a:xfrm>
            <a:off x="2014538" y="1985963"/>
            <a:ext cx="69850"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98" name="Rectangle 126"/>
          <p:cNvSpPr>
            <a:spLocks noChangeArrowheads="1"/>
          </p:cNvSpPr>
          <p:nvPr/>
        </p:nvSpPr>
        <p:spPr bwMode="auto">
          <a:xfrm>
            <a:off x="1735138" y="2055813"/>
            <a:ext cx="55562"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99" name="Rectangle 127"/>
          <p:cNvSpPr>
            <a:spLocks noChangeArrowheads="1"/>
          </p:cNvSpPr>
          <p:nvPr/>
        </p:nvSpPr>
        <p:spPr bwMode="auto">
          <a:xfrm>
            <a:off x="1317625" y="2193925"/>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00" name="Rectangle 128"/>
          <p:cNvSpPr>
            <a:spLocks noChangeArrowheads="1"/>
          </p:cNvSpPr>
          <p:nvPr/>
        </p:nvSpPr>
        <p:spPr bwMode="auto">
          <a:xfrm>
            <a:off x="1735138" y="2333625"/>
            <a:ext cx="55562"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01" name="Rectangle 129"/>
          <p:cNvSpPr>
            <a:spLocks noChangeArrowheads="1"/>
          </p:cNvSpPr>
          <p:nvPr/>
        </p:nvSpPr>
        <p:spPr bwMode="auto">
          <a:xfrm>
            <a:off x="831850" y="2403475"/>
            <a:ext cx="555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02" name="Rectangle 130"/>
          <p:cNvSpPr>
            <a:spLocks noChangeArrowheads="1"/>
          </p:cNvSpPr>
          <p:nvPr/>
        </p:nvSpPr>
        <p:spPr bwMode="auto">
          <a:xfrm>
            <a:off x="1317625" y="2682875"/>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03" name="Rectangle 131"/>
          <p:cNvSpPr>
            <a:spLocks noChangeArrowheads="1"/>
          </p:cNvSpPr>
          <p:nvPr/>
        </p:nvSpPr>
        <p:spPr bwMode="auto">
          <a:xfrm>
            <a:off x="1874838" y="2403475"/>
            <a:ext cx="55562"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04" name="Rectangle 132"/>
          <p:cNvSpPr>
            <a:spLocks noChangeArrowheads="1"/>
          </p:cNvSpPr>
          <p:nvPr/>
        </p:nvSpPr>
        <p:spPr bwMode="auto">
          <a:xfrm>
            <a:off x="1874838" y="2473325"/>
            <a:ext cx="55562"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05" name="Rectangle 133"/>
          <p:cNvSpPr>
            <a:spLocks noChangeArrowheads="1"/>
          </p:cNvSpPr>
          <p:nvPr/>
        </p:nvSpPr>
        <p:spPr bwMode="auto">
          <a:xfrm>
            <a:off x="2014538" y="2613025"/>
            <a:ext cx="69850"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06" name="Rectangle 134"/>
          <p:cNvSpPr>
            <a:spLocks noChangeArrowheads="1"/>
          </p:cNvSpPr>
          <p:nvPr/>
        </p:nvSpPr>
        <p:spPr bwMode="auto">
          <a:xfrm>
            <a:off x="1597025" y="2820988"/>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07" name="Rectangle 135"/>
          <p:cNvSpPr>
            <a:spLocks noChangeArrowheads="1"/>
          </p:cNvSpPr>
          <p:nvPr/>
        </p:nvSpPr>
        <p:spPr bwMode="auto">
          <a:xfrm>
            <a:off x="2014538" y="2960688"/>
            <a:ext cx="69850" cy="555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08" name="Rectangle 136"/>
          <p:cNvSpPr>
            <a:spLocks noChangeArrowheads="1"/>
          </p:cNvSpPr>
          <p:nvPr/>
        </p:nvSpPr>
        <p:spPr bwMode="auto">
          <a:xfrm>
            <a:off x="1317625" y="3170238"/>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09" name="Rectangle 137"/>
          <p:cNvSpPr>
            <a:spLocks noChangeArrowheads="1"/>
          </p:cNvSpPr>
          <p:nvPr/>
        </p:nvSpPr>
        <p:spPr bwMode="auto">
          <a:xfrm>
            <a:off x="1597025" y="3309938"/>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10" name="Rectangle 138"/>
          <p:cNvSpPr>
            <a:spLocks noChangeArrowheads="1"/>
          </p:cNvSpPr>
          <p:nvPr/>
        </p:nvSpPr>
        <p:spPr bwMode="auto">
          <a:xfrm>
            <a:off x="1874838" y="3449638"/>
            <a:ext cx="55562" cy="68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11" name="Rectangle 139"/>
          <p:cNvSpPr>
            <a:spLocks noChangeArrowheads="1"/>
          </p:cNvSpPr>
          <p:nvPr/>
        </p:nvSpPr>
        <p:spPr bwMode="auto">
          <a:xfrm>
            <a:off x="1874838" y="3797300"/>
            <a:ext cx="55562"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12" name="Rectangle 140"/>
          <p:cNvSpPr>
            <a:spLocks noChangeArrowheads="1"/>
          </p:cNvSpPr>
          <p:nvPr/>
        </p:nvSpPr>
        <p:spPr bwMode="auto">
          <a:xfrm>
            <a:off x="1597025" y="3937000"/>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13" name="Rectangle 141"/>
          <p:cNvSpPr>
            <a:spLocks noChangeArrowheads="1"/>
          </p:cNvSpPr>
          <p:nvPr/>
        </p:nvSpPr>
        <p:spPr bwMode="auto">
          <a:xfrm>
            <a:off x="1317625" y="4144963"/>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14" name="Rectangle 142"/>
          <p:cNvSpPr>
            <a:spLocks noChangeArrowheads="1"/>
          </p:cNvSpPr>
          <p:nvPr/>
        </p:nvSpPr>
        <p:spPr bwMode="auto">
          <a:xfrm>
            <a:off x="1317625" y="4424363"/>
            <a:ext cx="55563" cy="555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15" name="Rectangle 143"/>
          <p:cNvSpPr>
            <a:spLocks noChangeArrowheads="1"/>
          </p:cNvSpPr>
          <p:nvPr/>
        </p:nvSpPr>
        <p:spPr bwMode="auto">
          <a:xfrm>
            <a:off x="1597025" y="4564063"/>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16" name="Rectangle 144"/>
          <p:cNvSpPr>
            <a:spLocks noChangeArrowheads="1"/>
          </p:cNvSpPr>
          <p:nvPr/>
        </p:nvSpPr>
        <p:spPr bwMode="auto">
          <a:xfrm>
            <a:off x="1874838" y="4703763"/>
            <a:ext cx="55562"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17" name="Rectangle 145"/>
          <p:cNvSpPr>
            <a:spLocks noChangeArrowheads="1"/>
          </p:cNvSpPr>
          <p:nvPr/>
        </p:nvSpPr>
        <p:spPr bwMode="auto">
          <a:xfrm>
            <a:off x="1317625" y="4841875"/>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18" name="Rectangle 146"/>
          <p:cNvSpPr>
            <a:spLocks noChangeArrowheads="1"/>
          </p:cNvSpPr>
          <p:nvPr/>
        </p:nvSpPr>
        <p:spPr bwMode="auto">
          <a:xfrm>
            <a:off x="1874838" y="5538788"/>
            <a:ext cx="55562" cy="555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19" name="Rectangle 147"/>
          <p:cNvSpPr>
            <a:spLocks noChangeArrowheads="1"/>
          </p:cNvSpPr>
          <p:nvPr/>
        </p:nvSpPr>
        <p:spPr bwMode="auto">
          <a:xfrm>
            <a:off x="1735138" y="5400675"/>
            <a:ext cx="69850" cy="68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20" name="Rectangle 148"/>
          <p:cNvSpPr>
            <a:spLocks noChangeArrowheads="1"/>
          </p:cNvSpPr>
          <p:nvPr/>
        </p:nvSpPr>
        <p:spPr bwMode="auto">
          <a:xfrm>
            <a:off x="2014538" y="5121275"/>
            <a:ext cx="55562"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21" name="Rectangle 149"/>
          <p:cNvSpPr>
            <a:spLocks noChangeArrowheads="1"/>
          </p:cNvSpPr>
          <p:nvPr/>
        </p:nvSpPr>
        <p:spPr bwMode="auto">
          <a:xfrm>
            <a:off x="1317625" y="5260975"/>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22" name="Rectangle 150"/>
          <p:cNvSpPr>
            <a:spLocks noChangeArrowheads="1"/>
          </p:cNvSpPr>
          <p:nvPr/>
        </p:nvSpPr>
        <p:spPr bwMode="auto">
          <a:xfrm>
            <a:off x="1597025" y="4981575"/>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23" name="Text Box 151"/>
          <p:cNvSpPr txBox="1">
            <a:spLocks noChangeArrowheads="1"/>
          </p:cNvSpPr>
          <p:nvPr/>
        </p:nvSpPr>
        <p:spPr bwMode="auto">
          <a:xfrm>
            <a:off x="1524000" y="547688"/>
            <a:ext cx="624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PERBANDINGAN HASIL REALISASI</a:t>
            </a:r>
          </a:p>
        </p:txBody>
      </p:sp>
    </p:spTree>
    <p:extLst>
      <p:ext uri="{BB962C8B-B14F-4D97-AF65-F5344CB8AC3E}">
        <p14:creationId xmlns:p14="http://schemas.microsoft.com/office/powerpoint/2010/main" val="2834736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188913"/>
            <a:ext cx="8229600" cy="981075"/>
          </a:xfrm>
        </p:spPr>
        <p:txBody>
          <a:bodyPr/>
          <a:lstStyle/>
          <a:p>
            <a:endParaRPr lang="en-US" altLang="en-US">
              <a:solidFill>
                <a:schemeClr val="tx1"/>
              </a:solidFill>
            </a:endParaRPr>
          </a:p>
        </p:txBody>
      </p:sp>
      <p:sp>
        <p:nvSpPr>
          <p:cNvPr id="106499" name="Rectangle 3"/>
          <p:cNvSpPr>
            <a:spLocks noGrp="1" noChangeArrowheads="1"/>
          </p:cNvSpPr>
          <p:nvPr>
            <p:ph type="body" idx="1"/>
          </p:nvPr>
        </p:nvSpPr>
        <p:spPr>
          <a:xfrm>
            <a:off x="457200" y="1855788"/>
            <a:ext cx="8229600" cy="4525962"/>
          </a:xfrm>
        </p:spPr>
        <p:txBody>
          <a:bodyPr/>
          <a:lstStyle/>
          <a:p>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146FE3E-6583-4B0F-BBFC-0E05EDCF55AD}" type="slidenum">
              <a:rPr lang="en-US" altLang="en-US"/>
              <a:pPr/>
              <a:t>2</a:t>
            </a:fld>
            <a:endParaRPr lang="en-US" altLang="en-US"/>
          </a:p>
        </p:txBody>
      </p:sp>
      <p:sp>
        <p:nvSpPr>
          <p:cNvPr id="2050" name="Rectangle 2"/>
          <p:cNvSpPr>
            <a:spLocks noGrp="1" noChangeArrowheads="1"/>
          </p:cNvSpPr>
          <p:nvPr>
            <p:ph type="ctrTitle"/>
          </p:nvPr>
        </p:nvSpPr>
        <p:spPr/>
        <p:txBody>
          <a:bodyPr/>
          <a:lstStyle/>
          <a:p>
            <a:r>
              <a:rPr lang="en-US" altLang="en-US" b="1"/>
              <a:t>ALJABAR BOOLE</a:t>
            </a:r>
          </a:p>
        </p:txBody>
      </p:sp>
    </p:spTree>
    <p:extLst>
      <p:ext uri="{BB962C8B-B14F-4D97-AF65-F5344CB8AC3E}">
        <p14:creationId xmlns:p14="http://schemas.microsoft.com/office/powerpoint/2010/main" val="4079885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54FE90D-CA2D-47B9-9043-CCE62E51FD7D}" type="slidenum">
              <a:rPr lang="en-US" altLang="en-US"/>
              <a:pPr/>
              <a:t>3</a:t>
            </a:fld>
            <a:endParaRPr lang="en-US" altLang="en-US"/>
          </a:p>
        </p:txBody>
      </p:sp>
      <p:sp>
        <p:nvSpPr>
          <p:cNvPr id="3074" name="Rectangle 2"/>
          <p:cNvSpPr>
            <a:spLocks noGrp="1" noChangeArrowheads="1"/>
          </p:cNvSpPr>
          <p:nvPr>
            <p:ph type="title"/>
          </p:nvPr>
        </p:nvSpPr>
        <p:spPr>
          <a:xfrm>
            <a:off x="457200" y="473075"/>
            <a:ext cx="8229600" cy="1143000"/>
          </a:xfrm>
        </p:spPr>
        <p:txBody>
          <a:bodyPr/>
          <a:lstStyle/>
          <a:p>
            <a:r>
              <a:rPr lang="en-US" altLang="en-US" b="1"/>
              <a:t>PENDAHULUAN</a:t>
            </a:r>
          </a:p>
        </p:txBody>
      </p:sp>
      <p:sp>
        <p:nvSpPr>
          <p:cNvPr id="3075" name="Rectangle 3"/>
          <p:cNvSpPr>
            <a:spLocks noGrp="1" noChangeArrowheads="1"/>
          </p:cNvSpPr>
          <p:nvPr>
            <p:ph type="body" idx="1"/>
          </p:nvPr>
        </p:nvSpPr>
        <p:spPr>
          <a:xfrm>
            <a:off x="457200" y="1798638"/>
            <a:ext cx="8229600" cy="4525962"/>
          </a:xfrm>
        </p:spPr>
        <p:txBody>
          <a:bodyPr/>
          <a:lstStyle/>
          <a:p>
            <a:pPr>
              <a:lnSpc>
                <a:spcPct val="80000"/>
              </a:lnSpc>
            </a:pPr>
            <a:r>
              <a:rPr lang="en-US" altLang="en-US" sz="2800"/>
              <a:t>Pada tahun 1849, George Boole mempublikasikan skema aljabar untuk mendeskripsikan proses yang berhubungan dengan pendekatan logika.</a:t>
            </a:r>
          </a:p>
          <a:p>
            <a:pPr>
              <a:lnSpc>
                <a:spcPct val="80000"/>
              </a:lnSpc>
            </a:pPr>
            <a:r>
              <a:rPr lang="en-US" altLang="en-US" sz="2800"/>
              <a:t>Selanjutnya aljabar ini populer sebagai aljabar boole.</a:t>
            </a:r>
          </a:p>
          <a:p>
            <a:pPr>
              <a:lnSpc>
                <a:spcPct val="80000"/>
              </a:lnSpc>
            </a:pPr>
            <a:r>
              <a:rPr lang="en-US" altLang="en-US" sz="2800"/>
              <a:t>Pada awal tahun 1930 Claude Shannon menunjukkan bahwa aljabar boole mampu digunakan untuk deskripsi rangkaian logika.</a:t>
            </a:r>
          </a:p>
          <a:p>
            <a:pPr>
              <a:lnSpc>
                <a:spcPct val="80000"/>
              </a:lnSpc>
            </a:pPr>
            <a:r>
              <a:rPr lang="en-US" altLang="en-US" sz="2800"/>
              <a:t>Pada bagian ini akan ditunjukkan kegunaan aljabar boole dalam hal desain dan analisis rangkaian logika.</a:t>
            </a:r>
          </a:p>
        </p:txBody>
      </p:sp>
    </p:spTree>
    <p:extLst>
      <p:ext uri="{BB962C8B-B14F-4D97-AF65-F5344CB8AC3E}">
        <p14:creationId xmlns:p14="http://schemas.microsoft.com/office/powerpoint/2010/main" val="472391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324B0A2C-A020-41A7-B3DA-B1586F3E8FAD}" type="slidenum">
              <a:rPr lang="en-US" altLang="en-US"/>
              <a:pPr/>
              <a:t>4</a:t>
            </a:fld>
            <a:endParaRPr lang="en-US" altLang="en-US"/>
          </a:p>
        </p:txBody>
      </p:sp>
      <p:sp>
        <p:nvSpPr>
          <p:cNvPr id="4098" name="Rectangle 2"/>
          <p:cNvSpPr>
            <a:spLocks noGrp="1" noChangeArrowheads="1"/>
          </p:cNvSpPr>
          <p:nvPr>
            <p:ph type="title"/>
          </p:nvPr>
        </p:nvSpPr>
        <p:spPr>
          <a:xfrm>
            <a:off x="457200" y="427038"/>
            <a:ext cx="8229600" cy="1143000"/>
          </a:xfrm>
        </p:spPr>
        <p:txBody>
          <a:bodyPr/>
          <a:lstStyle/>
          <a:p>
            <a:r>
              <a:rPr lang="en-US" altLang="en-US" b="1"/>
              <a:t>Aksioma dalam Aljabar Boole</a:t>
            </a:r>
          </a:p>
        </p:txBody>
      </p:sp>
      <p:sp>
        <p:nvSpPr>
          <p:cNvPr id="4099" name="Rectangle 3"/>
          <p:cNvSpPr>
            <a:spLocks noGrp="1" noChangeArrowheads="1"/>
          </p:cNvSpPr>
          <p:nvPr>
            <p:ph type="body" idx="1"/>
          </p:nvPr>
        </p:nvSpPr>
        <p:spPr>
          <a:xfrm>
            <a:off x="457200" y="1752600"/>
            <a:ext cx="8229600" cy="4876800"/>
          </a:xfrm>
        </p:spPr>
        <p:txBody>
          <a:bodyPr/>
          <a:lstStyle/>
          <a:p>
            <a:pPr algn="ctr">
              <a:lnSpc>
                <a:spcPct val="80000"/>
              </a:lnSpc>
              <a:buFontTx/>
              <a:buNone/>
            </a:pPr>
            <a:r>
              <a:rPr lang="sv-SE" altLang="en-US" sz="2800"/>
              <a:t>1</a:t>
            </a:r>
            <a:r>
              <a:rPr lang="sv-SE" altLang="en-US" sz="2800" i="1"/>
              <a:t>a</a:t>
            </a:r>
            <a:r>
              <a:rPr lang="sv-SE" altLang="en-US" sz="2800"/>
              <a:t>.  0 ∙ 0 = 0</a:t>
            </a:r>
          </a:p>
          <a:p>
            <a:pPr algn="ctr">
              <a:lnSpc>
                <a:spcPct val="80000"/>
              </a:lnSpc>
              <a:buFontTx/>
              <a:buNone/>
            </a:pPr>
            <a:r>
              <a:rPr lang="sv-SE" altLang="en-US" sz="2800"/>
              <a:t>1</a:t>
            </a:r>
            <a:r>
              <a:rPr lang="sv-SE" altLang="en-US" sz="2800" i="1"/>
              <a:t>b</a:t>
            </a:r>
            <a:r>
              <a:rPr lang="sv-SE" altLang="en-US" sz="2800"/>
              <a:t>.  1 + 1 = 1</a:t>
            </a:r>
          </a:p>
          <a:p>
            <a:pPr algn="ctr">
              <a:lnSpc>
                <a:spcPct val="80000"/>
              </a:lnSpc>
              <a:buFontTx/>
              <a:buNone/>
            </a:pPr>
            <a:endParaRPr lang="sv-SE" altLang="en-US" sz="2800"/>
          </a:p>
          <a:p>
            <a:pPr algn="ctr">
              <a:lnSpc>
                <a:spcPct val="80000"/>
              </a:lnSpc>
              <a:buFontTx/>
              <a:buNone/>
            </a:pPr>
            <a:r>
              <a:rPr lang="sv-SE" altLang="en-US" sz="2800"/>
              <a:t>2</a:t>
            </a:r>
            <a:r>
              <a:rPr lang="sv-SE" altLang="en-US" sz="2800" i="1"/>
              <a:t>a</a:t>
            </a:r>
            <a:r>
              <a:rPr lang="sv-SE" altLang="en-US" sz="2800"/>
              <a:t>.  1 ∙ 1 = 1</a:t>
            </a:r>
          </a:p>
          <a:p>
            <a:pPr algn="ctr">
              <a:lnSpc>
                <a:spcPct val="80000"/>
              </a:lnSpc>
              <a:buFontTx/>
              <a:buNone/>
            </a:pPr>
            <a:r>
              <a:rPr lang="sv-SE" altLang="en-US" sz="2800"/>
              <a:t>2</a:t>
            </a:r>
            <a:r>
              <a:rPr lang="sv-SE" altLang="en-US" sz="2800" i="1"/>
              <a:t>b</a:t>
            </a:r>
            <a:r>
              <a:rPr lang="sv-SE" altLang="en-US" sz="2800"/>
              <a:t>.  0 + 0 = 0</a:t>
            </a:r>
          </a:p>
          <a:p>
            <a:pPr algn="ctr">
              <a:lnSpc>
                <a:spcPct val="80000"/>
              </a:lnSpc>
              <a:buFontTx/>
              <a:buNone/>
            </a:pPr>
            <a:endParaRPr lang="sv-SE" altLang="en-US" sz="2800"/>
          </a:p>
          <a:p>
            <a:pPr algn="ctr">
              <a:lnSpc>
                <a:spcPct val="80000"/>
              </a:lnSpc>
              <a:buFontTx/>
              <a:buNone/>
            </a:pPr>
            <a:r>
              <a:rPr lang="sv-SE" altLang="en-US" sz="2800"/>
              <a:t>3</a:t>
            </a:r>
            <a:r>
              <a:rPr lang="sv-SE" altLang="en-US" sz="2800" i="1"/>
              <a:t>a</a:t>
            </a:r>
            <a:r>
              <a:rPr lang="sv-SE" altLang="en-US" sz="2800"/>
              <a:t>.  0 ∙ 1 = 1 ∙ 0 = 0</a:t>
            </a:r>
          </a:p>
          <a:p>
            <a:pPr algn="ctr">
              <a:lnSpc>
                <a:spcPct val="80000"/>
              </a:lnSpc>
              <a:buFontTx/>
              <a:buNone/>
            </a:pPr>
            <a:r>
              <a:rPr lang="sv-SE" altLang="en-US" sz="2800"/>
              <a:t>3</a:t>
            </a:r>
            <a:r>
              <a:rPr lang="sv-SE" altLang="en-US" sz="2800" i="1"/>
              <a:t>b</a:t>
            </a:r>
            <a:r>
              <a:rPr lang="sv-SE" altLang="en-US" sz="2800"/>
              <a:t>.  1 + 0 = 0 + 1 = 1</a:t>
            </a:r>
          </a:p>
          <a:p>
            <a:pPr algn="ctr">
              <a:lnSpc>
                <a:spcPct val="80000"/>
              </a:lnSpc>
              <a:buFontTx/>
              <a:buNone/>
            </a:pPr>
            <a:endParaRPr lang="sv-SE" altLang="en-US" sz="2800"/>
          </a:p>
          <a:p>
            <a:pPr algn="ctr">
              <a:lnSpc>
                <a:spcPct val="80000"/>
              </a:lnSpc>
              <a:buFontTx/>
              <a:buNone/>
            </a:pPr>
            <a:r>
              <a:rPr lang="sv-SE" altLang="en-US" sz="2800"/>
              <a:t>4</a:t>
            </a:r>
            <a:r>
              <a:rPr lang="sv-SE" altLang="en-US" sz="2800" i="1"/>
              <a:t>a</a:t>
            </a:r>
            <a:r>
              <a:rPr lang="sv-SE" altLang="en-US" sz="2800"/>
              <a:t>.  Jika x = 0, maka     = 1</a:t>
            </a:r>
          </a:p>
          <a:p>
            <a:pPr algn="ctr">
              <a:lnSpc>
                <a:spcPct val="80000"/>
              </a:lnSpc>
              <a:buFontTx/>
              <a:buNone/>
            </a:pPr>
            <a:r>
              <a:rPr lang="sv-SE" altLang="en-US" sz="2800"/>
              <a:t>4</a:t>
            </a:r>
            <a:r>
              <a:rPr lang="sv-SE" altLang="en-US" sz="2800" i="1"/>
              <a:t>b</a:t>
            </a:r>
            <a:r>
              <a:rPr lang="sv-SE" altLang="en-US" sz="2800"/>
              <a:t>.  Jika x = 1, maka      = 0</a:t>
            </a:r>
            <a:endParaRPr lang="en-US" altLang="en-US" sz="2800"/>
          </a:p>
        </p:txBody>
      </p:sp>
      <p:sp>
        <p:nvSpPr>
          <p:cNvPr id="4101" name="Rectangle 5"/>
          <p:cNvSpPr>
            <a:spLocks noChangeArrowheads="1"/>
          </p:cNvSpPr>
          <p:nvPr/>
        </p:nvSpPr>
        <p:spPr bwMode="auto">
          <a:xfrm>
            <a:off x="0" y="3471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100" name="Object 4"/>
          <p:cNvGraphicFramePr>
            <a:graphicFrameLocks noChangeAspect="1"/>
          </p:cNvGraphicFramePr>
          <p:nvPr/>
        </p:nvGraphicFramePr>
        <p:xfrm>
          <a:off x="5867400" y="5495925"/>
          <a:ext cx="296863" cy="523875"/>
        </p:xfrm>
        <a:graphic>
          <a:graphicData uri="http://schemas.openxmlformats.org/presentationml/2006/ole">
            <mc:AlternateContent xmlns:mc="http://schemas.openxmlformats.org/markup-compatibility/2006">
              <mc:Choice xmlns:v="urn:schemas-microsoft-com:vml" Requires="v">
                <p:oleObj spid="_x0000_s1026" name="Equation" r:id="rId4" imgW="126780" imgH="215526" progId="Equation.3">
                  <p:embed/>
                </p:oleObj>
              </mc:Choice>
              <mc:Fallback>
                <p:oleObj name="Equation" r:id="rId4" imgW="126780" imgH="21552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5495925"/>
                        <a:ext cx="296863"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6"/>
          <p:cNvGraphicFramePr>
            <a:graphicFrameLocks noChangeAspect="1"/>
          </p:cNvGraphicFramePr>
          <p:nvPr/>
        </p:nvGraphicFramePr>
        <p:xfrm>
          <a:off x="5715000" y="5867400"/>
          <a:ext cx="296863" cy="523875"/>
        </p:xfrm>
        <a:graphic>
          <a:graphicData uri="http://schemas.openxmlformats.org/presentationml/2006/ole">
            <mc:AlternateContent xmlns:mc="http://schemas.openxmlformats.org/markup-compatibility/2006">
              <mc:Choice xmlns:v="urn:schemas-microsoft-com:vml" Requires="v">
                <p:oleObj spid="_x0000_s1027" name="Equation" r:id="rId6" imgW="126780" imgH="215526" progId="Equation.3">
                  <p:embed/>
                </p:oleObj>
              </mc:Choice>
              <mc:Fallback>
                <p:oleObj name="Equation" r:id="rId6" imgW="126780" imgH="21552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5867400"/>
                        <a:ext cx="296863"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55078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65865E14-3625-426D-892E-87C7758F3B51}" type="slidenum">
              <a:rPr lang="en-US" altLang="en-US"/>
              <a:pPr/>
              <a:t>5</a:t>
            </a:fld>
            <a:endParaRPr lang="en-US" altLang="en-US"/>
          </a:p>
        </p:txBody>
      </p:sp>
      <p:sp>
        <p:nvSpPr>
          <p:cNvPr id="5123" name="Rectangle 3"/>
          <p:cNvSpPr>
            <a:spLocks noGrp="1" noChangeArrowheads="1"/>
          </p:cNvSpPr>
          <p:nvPr>
            <p:ph type="body" idx="1"/>
          </p:nvPr>
        </p:nvSpPr>
        <p:spPr>
          <a:xfrm>
            <a:off x="457200" y="1905000"/>
            <a:ext cx="8229600" cy="4648200"/>
          </a:xfrm>
        </p:spPr>
        <p:txBody>
          <a:bodyPr/>
          <a:lstStyle/>
          <a:p>
            <a:pPr algn="ctr">
              <a:lnSpc>
                <a:spcPct val="80000"/>
              </a:lnSpc>
              <a:buFontTx/>
              <a:buNone/>
            </a:pPr>
            <a:r>
              <a:rPr lang="sv-SE" altLang="en-US" sz="2600"/>
              <a:t>5</a:t>
            </a:r>
            <a:r>
              <a:rPr lang="sv-SE" altLang="en-US" sz="2600" i="1"/>
              <a:t>a</a:t>
            </a:r>
            <a:r>
              <a:rPr lang="sv-SE" altLang="en-US" sz="2600"/>
              <a:t>.  x ∙ 0 = 0</a:t>
            </a:r>
          </a:p>
          <a:p>
            <a:pPr algn="ctr">
              <a:lnSpc>
                <a:spcPct val="80000"/>
              </a:lnSpc>
              <a:buFontTx/>
              <a:buNone/>
            </a:pPr>
            <a:r>
              <a:rPr lang="sv-SE" altLang="en-US" sz="2600"/>
              <a:t>5</a:t>
            </a:r>
            <a:r>
              <a:rPr lang="sv-SE" altLang="en-US" sz="2600" i="1"/>
              <a:t>b</a:t>
            </a:r>
            <a:r>
              <a:rPr lang="sv-SE" altLang="en-US" sz="2600"/>
              <a:t>.  x + 1 = 1</a:t>
            </a:r>
          </a:p>
          <a:p>
            <a:pPr algn="ctr">
              <a:lnSpc>
                <a:spcPct val="80000"/>
              </a:lnSpc>
              <a:buFontTx/>
              <a:buNone/>
            </a:pPr>
            <a:endParaRPr lang="sv-SE" altLang="en-US" sz="1400"/>
          </a:p>
          <a:p>
            <a:pPr algn="ctr">
              <a:lnSpc>
                <a:spcPct val="80000"/>
              </a:lnSpc>
              <a:buFontTx/>
              <a:buNone/>
            </a:pPr>
            <a:r>
              <a:rPr lang="sv-SE" altLang="en-US" sz="2600"/>
              <a:t>6</a:t>
            </a:r>
            <a:r>
              <a:rPr lang="sv-SE" altLang="en-US" sz="2600" i="1"/>
              <a:t>a</a:t>
            </a:r>
            <a:r>
              <a:rPr lang="sv-SE" altLang="en-US" sz="2600"/>
              <a:t>.  x ∙ 1 = x</a:t>
            </a:r>
          </a:p>
          <a:p>
            <a:pPr algn="ctr">
              <a:lnSpc>
                <a:spcPct val="80000"/>
              </a:lnSpc>
              <a:buFontTx/>
              <a:buNone/>
            </a:pPr>
            <a:r>
              <a:rPr lang="sv-SE" altLang="en-US" sz="2600"/>
              <a:t>6</a:t>
            </a:r>
            <a:r>
              <a:rPr lang="sv-SE" altLang="en-US" sz="2600" i="1"/>
              <a:t>b</a:t>
            </a:r>
            <a:r>
              <a:rPr lang="sv-SE" altLang="en-US" sz="2600"/>
              <a:t>.  x + 0 = x</a:t>
            </a:r>
          </a:p>
          <a:p>
            <a:pPr algn="ctr">
              <a:lnSpc>
                <a:spcPct val="80000"/>
              </a:lnSpc>
              <a:buFontTx/>
              <a:buNone/>
            </a:pPr>
            <a:endParaRPr lang="sv-SE" altLang="en-US" sz="1400"/>
          </a:p>
          <a:p>
            <a:pPr algn="ctr">
              <a:lnSpc>
                <a:spcPct val="80000"/>
              </a:lnSpc>
              <a:buFontTx/>
              <a:buNone/>
            </a:pPr>
            <a:r>
              <a:rPr lang="sv-SE" altLang="en-US" sz="2600"/>
              <a:t>7</a:t>
            </a:r>
            <a:r>
              <a:rPr lang="sv-SE" altLang="en-US" sz="2600" i="1"/>
              <a:t>a</a:t>
            </a:r>
            <a:r>
              <a:rPr lang="sv-SE" altLang="en-US" sz="2600"/>
              <a:t>.  x ∙ x = x</a:t>
            </a:r>
          </a:p>
          <a:p>
            <a:pPr algn="ctr">
              <a:lnSpc>
                <a:spcPct val="80000"/>
              </a:lnSpc>
              <a:buFontTx/>
              <a:buNone/>
            </a:pPr>
            <a:r>
              <a:rPr lang="sv-SE" altLang="en-US" sz="2600"/>
              <a:t>7</a:t>
            </a:r>
            <a:r>
              <a:rPr lang="sv-SE" altLang="en-US" sz="2600" i="1"/>
              <a:t>b</a:t>
            </a:r>
            <a:r>
              <a:rPr lang="sv-SE" altLang="en-US" sz="2600"/>
              <a:t>.  x + x = x</a:t>
            </a:r>
          </a:p>
          <a:p>
            <a:pPr algn="ctr">
              <a:lnSpc>
                <a:spcPct val="80000"/>
              </a:lnSpc>
              <a:buFontTx/>
              <a:buNone/>
            </a:pPr>
            <a:endParaRPr lang="sv-SE" altLang="en-US" sz="1400"/>
          </a:p>
          <a:p>
            <a:pPr algn="ctr">
              <a:lnSpc>
                <a:spcPct val="80000"/>
              </a:lnSpc>
              <a:buFontTx/>
              <a:buNone/>
            </a:pPr>
            <a:r>
              <a:rPr lang="sv-SE" altLang="en-US" sz="2600"/>
              <a:t>8</a:t>
            </a:r>
            <a:r>
              <a:rPr lang="sv-SE" altLang="en-US" sz="2600" i="1"/>
              <a:t>a</a:t>
            </a:r>
            <a:r>
              <a:rPr lang="sv-SE" altLang="en-US" sz="2600"/>
              <a:t>.  x ∙      =  0</a:t>
            </a:r>
          </a:p>
          <a:p>
            <a:pPr algn="ctr">
              <a:lnSpc>
                <a:spcPct val="80000"/>
              </a:lnSpc>
              <a:buFontTx/>
              <a:buNone/>
            </a:pPr>
            <a:r>
              <a:rPr lang="sv-SE" altLang="en-US" sz="2600"/>
              <a:t>8</a:t>
            </a:r>
            <a:r>
              <a:rPr lang="sv-SE" altLang="en-US" sz="2600" i="1"/>
              <a:t>b</a:t>
            </a:r>
            <a:r>
              <a:rPr lang="sv-SE" altLang="en-US" sz="2600"/>
              <a:t>.  x +       = 1</a:t>
            </a:r>
          </a:p>
          <a:p>
            <a:pPr algn="ctr">
              <a:lnSpc>
                <a:spcPct val="80000"/>
              </a:lnSpc>
              <a:buFontTx/>
              <a:buNone/>
            </a:pPr>
            <a:endParaRPr lang="sv-SE" altLang="en-US" sz="1400"/>
          </a:p>
          <a:p>
            <a:pPr algn="ctr">
              <a:lnSpc>
                <a:spcPct val="80000"/>
              </a:lnSpc>
              <a:buFontTx/>
              <a:buNone/>
            </a:pPr>
            <a:r>
              <a:rPr lang="sv-SE" altLang="en-US" sz="2600"/>
              <a:t>9.       = x</a:t>
            </a:r>
            <a:endParaRPr lang="en-US" altLang="en-US" sz="2600"/>
          </a:p>
        </p:txBody>
      </p:sp>
      <p:sp>
        <p:nvSpPr>
          <p:cNvPr id="5122" name="Rectangle 2"/>
          <p:cNvSpPr>
            <a:spLocks noGrp="1" noChangeArrowheads="1"/>
          </p:cNvSpPr>
          <p:nvPr>
            <p:ph type="title"/>
          </p:nvPr>
        </p:nvSpPr>
        <p:spPr>
          <a:xfrm>
            <a:off x="457200" y="503238"/>
            <a:ext cx="8229600" cy="1143000"/>
          </a:xfrm>
        </p:spPr>
        <p:txBody>
          <a:bodyPr/>
          <a:lstStyle/>
          <a:p>
            <a:r>
              <a:rPr lang="en-US" altLang="en-US" b="1"/>
              <a:t>Teorema Variable Tunggal</a:t>
            </a:r>
          </a:p>
        </p:txBody>
      </p:sp>
      <p:grpSp>
        <p:nvGrpSpPr>
          <p:cNvPr id="5135" name="Group 15"/>
          <p:cNvGrpSpPr>
            <a:grpSpLocks/>
          </p:cNvGrpSpPr>
          <p:nvPr/>
        </p:nvGrpSpPr>
        <p:grpSpPr bwMode="auto">
          <a:xfrm>
            <a:off x="4572000" y="4495800"/>
            <a:ext cx="361950" cy="889000"/>
            <a:chOff x="4896" y="2160"/>
            <a:chExt cx="228" cy="560"/>
          </a:xfrm>
        </p:grpSpPr>
        <p:sp>
          <p:nvSpPr>
            <p:cNvPr id="5132" name="Text Box 12"/>
            <p:cNvSpPr txBox="1">
              <a:spLocks noChangeArrowheads="1"/>
            </p:cNvSpPr>
            <p:nvPr/>
          </p:nvSpPr>
          <p:spPr bwMode="auto">
            <a:xfrm>
              <a:off x="4896" y="239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t>x</a:t>
              </a:r>
            </a:p>
          </p:txBody>
        </p:sp>
        <p:sp>
          <p:nvSpPr>
            <p:cNvPr id="5133" name="Text Box 13"/>
            <p:cNvSpPr txBox="1">
              <a:spLocks noChangeArrowheads="1"/>
            </p:cNvSpPr>
            <p:nvPr/>
          </p:nvSpPr>
          <p:spPr bwMode="auto">
            <a:xfrm>
              <a:off x="4896" y="2160"/>
              <a:ext cx="1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_</a:t>
              </a:r>
            </a:p>
          </p:txBody>
        </p:sp>
      </p:grpSp>
      <p:grpSp>
        <p:nvGrpSpPr>
          <p:cNvPr id="5136" name="Group 16"/>
          <p:cNvGrpSpPr>
            <a:grpSpLocks/>
          </p:cNvGrpSpPr>
          <p:nvPr/>
        </p:nvGrpSpPr>
        <p:grpSpPr bwMode="auto">
          <a:xfrm>
            <a:off x="4724400" y="4876800"/>
            <a:ext cx="361950" cy="889000"/>
            <a:chOff x="4896" y="2160"/>
            <a:chExt cx="228" cy="560"/>
          </a:xfrm>
        </p:grpSpPr>
        <p:sp>
          <p:nvSpPr>
            <p:cNvPr id="5137" name="Text Box 17"/>
            <p:cNvSpPr txBox="1">
              <a:spLocks noChangeArrowheads="1"/>
            </p:cNvSpPr>
            <p:nvPr/>
          </p:nvSpPr>
          <p:spPr bwMode="auto">
            <a:xfrm>
              <a:off x="4896" y="239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t>x</a:t>
              </a:r>
            </a:p>
          </p:txBody>
        </p:sp>
        <p:sp>
          <p:nvSpPr>
            <p:cNvPr id="5138" name="Text Box 18"/>
            <p:cNvSpPr txBox="1">
              <a:spLocks noChangeArrowheads="1"/>
            </p:cNvSpPr>
            <p:nvPr/>
          </p:nvSpPr>
          <p:spPr bwMode="auto">
            <a:xfrm>
              <a:off x="4896" y="2160"/>
              <a:ext cx="1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_</a:t>
              </a:r>
            </a:p>
          </p:txBody>
        </p:sp>
      </p:grpSp>
      <p:grpSp>
        <p:nvGrpSpPr>
          <p:cNvPr id="5143" name="Group 23"/>
          <p:cNvGrpSpPr>
            <a:grpSpLocks/>
          </p:cNvGrpSpPr>
          <p:nvPr/>
        </p:nvGrpSpPr>
        <p:grpSpPr bwMode="auto">
          <a:xfrm>
            <a:off x="4343400" y="5410200"/>
            <a:ext cx="361950" cy="965200"/>
            <a:chOff x="4992" y="2304"/>
            <a:chExt cx="228" cy="608"/>
          </a:xfrm>
        </p:grpSpPr>
        <p:sp>
          <p:nvSpPr>
            <p:cNvPr id="5140" name="Text Box 20"/>
            <p:cNvSpPr txBox="1">
              <a:spLocks noChangeArrowheads="1"/>
            </p:cNvSpPr>
            <p:nvPr/>
          </p:nvSpPr>
          <p:spPr bwMode="auto">
            <a:xfrm>
              <a:off x="4992" y="258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t>x</a:t>
              </a:r>
            </a:p>
          </p:txBody>
        </p:sp>
        <p:sp>
          <p:nvSpPr>
            <p:cNvPr id="5141" name="Text Box 21"/>
            <p:cNvSpPr txBox="1">
              <a:spLocks noChangeArrowheads="1"/>
            </p:cNvSpPr>
            <p:nvPr/>
          </p:nvSpPr>
          <p:spPr bwMode="auto">
            <a:xfrm>
              <a:off x="4992" y="2352"/>
              <a:ext cx="1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_</a:t>
              </a:r>
            </a:p>
          </p:txBody>
        </p:sp>
        <p:sp>
          <p:nvSpPr>
            <p:cNvPr id="5142" name="Text Box 22"/>
            <p:cNvSpPr txBox="1">
              <a:spLocks noChangeArrowheads="1"/>
            </p:cNvSpPr>
            <p:nvPr/>
          </p:nvSpPr>
          <p:spPr bwMode="auto">
            <a:xfrm>
              <a:off x="4992" y="2304"/>
              <a:ext cx="1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_</a:t>
              </a:r>
            </a:p>
          </p:txBody>
        </p:sp>
      </p:grpSp>
    </p:spTree>
    <p:extLst>
      <p:ext uri="{BB962C8B-B14F-4D97-AF65-F5344CB8AC3E}">
        <p14:creationId xmlns:p14="http://schemas.microsoft.com/office/powerpoint/2010/main" val="1228161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9429EF-E638-4C07-B0AA-20B1A3A36EA6}" type="slidenum">
              <a:rPr lang="en-US" altLang="en-US"/>
              <a:pPr/>
              <a:t>6</a:t>
            </a:fld>
            <a:endParaRPr lang="en-US" altLang="en-US"/>
          </a:p>
        </p:txBody>
      </p:sp>
      <p:sp>
        <p:nvSpPr>
          <p:cNvPr id="6146" name="Rectangle 2"/>
          <p:cNvSpPr>
            <a:spLocks noGrp="1" noChangeArrowheads="1"/>
          </p:cNvSpPr>
          <p:nvPr>
            <p:ph type="title"/>
          </p:nvPr>
        </p:nvSpPr>
        <p:spPr>
          <a:xfrm>
            <a:off x="457200" y="473075"/>
            <a:ext cx="8229600" cy="1143000"/>
          </a:xfrm>
        </p:spPr>
        <p:txBody>
          <a:bodyPr/>
          <a:lstStyle/>
          <a:p>
            <a:r>
              <a:rPr lang="en-US" altLang="en-US" b="1"/>
              <a:t>Prinsip Dualitas Aljabar Boole</a:t>
            </a:r>
          </a:p>
        </p:txBody>
      </p:sp>
      <p:sp>
        <p:nvSpPr>
          <p:cNvPr id="6147" name="Rectangle 3"/>
          <p:cNvSpPr>
            <a:spLocks noGrp="1" noChangeArrowheads="1"/>
          </p:cNvSpPr>
          <p:nvPr>
            <p:ph type="body" idx="1"/>
          </p:nvPr>
        </p:nvSpPr>
        <p:spPr>
          <a:xfrm>
            <a:off x="457200" y="1798638"/>
            <a:ext cx="8229600" cy="4525962"/>
          </a:xfrm>
        </p:spPr>
        <p:txBody>
          <a:bodyPr/>
          <a:lstStyle/>
          <a:p>
            <a:pPr>
              <a:lnSpc>
                <a:spcPct val="90000"/>
              </a:lnSpc>
            </a:pPr>
            <a:r>
              <a:rPr lang="en-US" altLang="en-US"/>
              <a:t>Dualitas Ekspresi Boolean diperoleh dengan mengganti operator AND dengan ekivalen operator OR, dan operator OR dengan ekivalen operator AND, bit  ‘0’ dengan ekivalen bit ‘1’, dan bit ‘1’ dengan bit ‘0’.</a:t>
            </a:r>
          </a:p>
          <a:p>
            <a:pPr>
              <a:lnSpc>
                <a:spcPct val="90000"/>
              </a:lnSpc>
            </a:pPr>
            <a:r>
              <a:rPr lang="en-US" altLang="en-US"/>
              <a:t>Prinsip ini akan berguna dalam manipulasi aljabar boole dalam penyederhanaan rangkaian logika.</a:t>
            </a:r>
          </a:p>
          <a:p>
            <a:pPr>
              <a:lnSpc>
                <a:spcPct val="90000"/>
              </a:lnSpc>
            </a:pPr>
            <a:endParaRPr lang="en-US" altLang="en-US"/>
          </a:p>
        </p:txBody>
      </p:sp>
    </p:spTree>
    <p:extLst>
      <p:ext uri="{BB962C8B-B14F-4D97-AF65-F5344CB8AC3E}">
        <p14:creationId xmlns:p14="http://schemas.microsoft.com/office/powerpoint/2010/main" val="2226373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B3BDF9BD-63F3-4E87-A4FE-32ADC0CAFDCD}" type="slidenum">
              <a:rPr lang="en-US" altLang="en-US"/>
              <a:pPr/>
              <a:t>7</a:t>
            </a:fld>
            <a:endParaRPr lang="en-US" altLang="en-US"/>
          </a:p>
        </p:txBody>
      </p:sp>
      <p:sp>
        <p:nvSpPr>
          <p:cNvPr id="7171" name="Rectangle 3"/>
          <p:cNvSpPr>
            <a:spLocks noGrp="1" noChangeArrowheads="1"/>
          </p:cNvSpPr>
          <p:nvPr>
            <p:ph type="body" idx="1"/>
          </p:nvPr>
        </p:nvSpPr>
        <p:spPr>
          <a:xfrm>
            <a:off x="457200" y="1371600"/>
            <a:ext cx="8229600" cy="5410200"/>
          </a:xfrm>
        </p:spPr>
        <p:txBody>
          <a:bodyPr/>
          <a:lstStyle/>
          <a:p>
            <a:pPr>
              <a:lnSpc>
                <a:spcPct val="90000"/>
              </a:lnSpc>
              <a:buFontTx/>
              <a:buNone/>
            </a:pPr>
            <a:r>
              <a:rPr lang="sv-SE" altLang="en-US" sz="2800"/>
              <a:t>10</a:t>
            </a:r>
            <a:r>
              <a:rPr lang="sv-SE" altLang="en-US" sz="2800" i="1"/>
              <a:t>a</a:t>
            </a:r>
            <a:r>
              <a:rPr lang="sv-SE" altLang="en-US" sz="2800"/>
              <a:t>.  x ∙ y = y ∙ x</a:t>
            </a:r>
          </a:p>
          <a:p>
            <a:pPr>
              <a:lnSpc>
                <a:spcPct val="90000"/>
              </a:lnSpc>
              <a:buFontTx/>
              <a:buNone/>
            </a:pPr>
            <a:r>
              <a:rPr lang="sv-SE" altLang="en-US" sz="2800"/>
              <a:t>10</a:t>
            </a:r>
            <a:r>
              <a:rPr lang="sv-SE" altLang="en-US" sz="2800" i="1"/>
              <a:t>b</a:t>
            </a:r>
            <a:r>
              <a:rPr lang="sv-SE" altLang="en-US" sz="2800"/>
              <a:t>.  x + y = y + x</a:t>
            </a:r>
          </a:p>
          <a:p>
            <a:pPr>
              <a:lnSpc>
                <a:spcPct val="90000"/>
              </a:lnSpc>
              <a:buFontTx/>
              <a:buNone/>
            </a:pPr>
            <a:endParaRPr lang="sv-SE" altLang="en-US" sz="2800"/>
          </a:p>
          <a:p>
            <a:pPr>
              <a:lnSpc>
                <a:spcPct val="90000"/>
              </a:lnSpc>
              <a:buFontTx/>
              <a:buNone/>
            </a:pPr>
            <a:r>
              <a:rPr lang="sv-SE" altLang="en-US" sz="2800"/>
              <a:t>11</a:t>
            </a:r>
            <a:r>
              <a:rPr lang="sv-SE" altLang="en-US" sz="2800" i="1"/>
              <a:t>a</a:t>
            </a:r>
            <a:r>
              <a:rPr lang="sv-SE" altLang="en-US" sz="2800"/>
              <a:t>.  x ∙ (y ∙ z) = (x ∙ y) ∙ z</a:t>
            </a:r>
          </a:p>
          <a:p>
            <a:pPr>
              <a:lnSpc>
                <a:spcPct val="90000"/>
              </a:lnSpc>
              <a:buFontTx/>
              <a:buNone/>
            </a:pPr>
            <a:r>
              <a:rPr lang="sv-SE" altLang="en-US" sz="2800"/>
              <a:t>11</a:t>
            </a:r>
            <a:r>
              <a:rPr lang="sv-SE" altLang="en-US" sz="2800" i="1"/>
              <a:t>b</a:t>
            </a:r>
            <a:r>
              <a:rPr lang="sv-SE" altLang="en-US" sz="2800"/>
              <a:t>.  x + (y + z) = (x + y) + z</a:t>
            </a:r>
          </a:p>
          <a:p>
            <a:pPr>
              <a:lnSpc>
                <a:spcPct val="90000"/>
              </a:lnSpc>
              <a:buFontTx/>
              <a:buNone/>
            </a:pPr>
            <a:endParaRPr lang="sv-SE" altLang="en-US" sz="2800"/>
          </a:p>
          <a:p>
            <a:pPr>
              <a:lnSpc>
                <a:spcPct val="90000"/>
              </a:lnSpc>
              <a:buFontTx/>
              <a:buNone/>
            </a:pPr>
            <a:r>
              <a:rPr lang="sv-SE" altLang="en-US" sz="2800"/>
              <a:t>12</a:t>
            </a:r>
            <a:r>
              <a:rPr lang="sv-SE" altLang="en-US" sz="2800" i="1"/>
              <a:t>a</a:t>
            </a:r>
            <a:r>
              <a:rPr lang="sv-SE" altLang="en-US" sz="2800"/>
              <a:t>.  x ∙ (y + z) = x ∙ y + x ∙ z</a:t>
            </a:r>
            <a:endParaRPr lang="en-US" altLang="en-US" sz="2800"/>
          </a:p>
          <a:p>
            <a:pPr>
              <a:lnSpc>
                <a:spcPct val="90000"/>
              </a:lnSpc>
              <a:buFontTx/>
              <a:buNone/>
            </a:pPr>
            <a:r>
              <a:rPr lang="en-US" altLang="en-US" sz="2800"/>
              <a:t>12</a:t>
            </a:r>
            <a:r>
              <a:rPr lang="en-US" altLang="en-US" sz="2800" i="1"/>
              <a:t>b</a:t>
            </a:r>
            <a:r>
              <a:rPr lang="en-US" altLang="en-US" sz="2800"/>
              <a:t>.  x + y ∙ z = (x + y) ∙ (x + z)</a:t>
            </a:r>
          </a:p>
          <a:p>
            <a:pPr>
              <a:lnSpc>
                <a:spcPct val="90000"/>
              </a:lnSpc>
              <a:buFontTx/>
              <a:buNone/>
            </a:pPr>
            <a:endParaRPr lang="en-US" altLang="en-US" sz="2800"/>
          </a:p>
          <a:p>
            <a:pPr>
              <a:lnSpc>
                <a:spcPct val="90000"/>
              </a:lnSpc>
              <a:buFontTx/>
              <a:buNone/>
            </a:pPr>
            <a:r>
              <a:rPr lang="en-US" altLang="en-US" sz="2800"/>
              <a:t>13</a:t>
            </a:r>
            <a:r>
              <a:rPr lang="en-US" altLang="en-US" sz="2800" i="1"/>
              <a:t>a</a:t>
            </a:r>
            <a:r>
              <a:rPr lang="en-US" altLang="en-US" sz="2800"/>
              <a:t>.  x + x ∙ y = x</a:t>
            </a:r>
          </a:p>
          <a:p>
            <a:pPr>
              <a:lnSpc>
                <a:spcPct val="90000"/>
              </a:lnSpc>
              <a:buFontTx/>
              <a:buNone/>
            </a:pPr>
            <a:r>
              <a:rPr lang="en-US" altLang="en-US" sz="2800"/>
              <a:t>13</a:t>
            </a:r>
            <a:r>
              <a:rPr lang="en-US" altLang="en-US" sz="2800" i="1"/>
              <a:t>b</a:t>
            </a:r>
            <a:r>
              <a:rPr lang="en-US" altLang="en-US" sz="2800"/>
              <a:t>.  x ∙ (x + y) = x</a:t>
            </a:r>
          </a:p>
        </p:txBody>
      </p:sp>
      <p:sp>
        <p:nvSpPr>
          <p:cNvPr id="7170" name="Rectangle 2"/>
          <p:cNvSpPr>
            <a:spLocks noGrp="1" noChangeArrowheads="1"/>
          </p:cNvSpPr>
          <p:nvPr>
            <p:ph type="title"/>
          </p:nvPr>
        </p:nvSpPr>
        <p:spPr>
          <a:xfrm>
            <a:off x="533400" y="533400"/>
            <a:ext cx="8229600" cy="792163"/>
          </a:xfrm>
        </p:spPr>
        <p:txBody>
          <a:bodyPr/>
          <a:lstStyle/>
          <a:p>
            <a:r>
              <a:rPr lang="en-US" altLang="en-US" sz="3600" b="1"/>
              <a:t>SIFAT DUA dan TIGA VARIABLE (1)</a:t>
            </a:r>
          </a:p>
        </p:txBody>
      </p:sp>
      <p:sp>
        <p:nvSpPr>
          <p:cNvPr id="7172" name="Text Box 4"/>
          <p:cNvSpPr txBox="1">
            <a:spLocks noChangeArrowheads="1"/>
          </p:cNvSpPr>
          <p:nvPr/>
        </p:nvSpPr>
        <p:spPr bwMode="auto">
          <a:xfrm>
            <a:off x="4419600" y="17526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Commutative</a:t>
            </a:r>
          </a:p>
        </p:txBody>
      </p:sp>
      <p:sp>
        <p:nvSpPr>
          <p:cNvPr id="7173" name="Text Box 5"/>
          <p:cNvSpPr txBox="1">
            <a:spLocks noChangeArrowheads="1"/>
          </p:cNvSpPr>
          <p:nvPr/>
        </p:nvSpPr>
        <p:spPr bwMode="auto">
          <a:xfrm>
            <a:off x="3733800" y="1249363"/>
            <a:ext cx="53340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7200"/>
              <a:t>}</a:t>
            </a:r>
          </a:p>
        </p:txBody>
      </p:sp>
      <p:sp>
        <p:nvSpPr>
          <p:cNvPr id="7174" name="Text Box 6"/>
          <p:cNvSpPr txBox="1">
            <a:spLocks noChangeArrowheads="1"/>
          </p:cNvSpPr>
          <p:nvPr/>
        </p:nvSpPr>
        <p:spPr bwMode="auto">
          <a:xfrm>
            <a:off x="5410200" y="2590800"/>
            <a:ext cx="5334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7200"/>
              <a:t>}</a:t>
            </a:r>
          </a:p>
        </p:txBody>
      </p:sp>
      <p:sp>
        <p:nvSpPr>
          <p:cNvPr id="7175" name="Text Box 7"/>
          <p:cNvSpPr txBox="1">
            <a:spLocks noChangeArrowheads="1"/>
          </p:cNvSpPr>
          <p:nvPr/>
        </p:nvSpPr>
        <p:spPr bwMode="auto">
          <a:xfrm>
            <a:off x="5715000" y="4114800"/>
            <a:ext cx="5334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7200"/>
              <a:t>}</a:t>
            </a:r>
          </a:p>
        </p:txBody>
      </p:sp>
      <p:sp>
        <p:nvSpPr>
          <p:cNvPr id="7176" name="Text Box 8"/>
          <p:cNvSpPr txBox="1">
            <a:spLocks noChangeArrowheads="1"/>
          </p:cNvSpPr>
          <p:nvPr/>
        </p:nvSpPr>
        <p:spPr bwMode="auto">
          <a:xfrm>
            <a:off x="3733800" y="5440363"/>
            <a:ext cx="53340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7200"/>
              <a:t>}</a:t>
            </a:r>
          </a:p>
        </p:txBody>
      </p:sp>
      <p:sp>
        <p:nvSpPr>
          <p:cNvPr id="7177" name="Text Box 9"/>
          <p:cNvSpPr txBox="1">
            <a:spLocks noChangeArrowheads="1"/>
          </p:cNvSpPr>
          <p:nvPr/>
        </p:nvSpPr>
        <p:spPr bwMode="auto">
          <a:xfrm>
            <a:off x="6019800" y="30480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Associative</a:t>
            </a:r>
          </a:p>
        </p:txBody>
      </p:sp>
      <p:sp>
        <p:nvSpPr>
          <p:cNvPr id="7178" name="Text Box 10"/>
          <p:cNvSpPr txBox="1">
            <a:spLocks noChangeArrowheads="1"/>
          </p:cNvSpPr>
          <p:nvPr/>
        </p:nvSpPr>
        <p:spPr bwMode="auto">
          <a:xfrm>
            <a:off x="6248400" y="45720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Distributive</a:t>
            </a:r>
          </a:p>
        </p:txBody>
      </p:sp>
      <p:sp>
        <p:nvSpPr>
          <p:cNvPr id="7179" name="Text Box 11"/>
          <p:cNvSpPr txBox="1">
            <a:spLocks noChangeArrowheads="1"/>
          </p:cNvSpPr>
          <p:nvPr/>
        </p:nvSpPr>
        <p:spPr bwMode="auto">
          <a:xfrm>
            <a:off x="4419600" y="59436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Absorptive</a:t>
            </a:r>
          </a:p>
        </p:txBody>
      </p:sp>
    </p:spTree>
    <p:extLst>
      <p:ext uri="{BB962C8B-B14F-4D97-AF65-F5344CB8AC3E}">
        <p14:creationId xmlns:p14="http://schemas.microsoft.com/office/powerpoint/2010/main" val="381457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fld id="{D06ACCE9-AAE8-4781-8C64-D51C28946C62}" type="slidenum">
              <a:rPr lang="en-US" altLang="en-US"/>
              <a:pPr/>
              <a:t>8</a:t>
            </a:fld>
            <a:endParaRPr lang="en-US" altLang="en-US"/>
          </a:p>
        </p:txBody>
      </p:sp>
      <p:sp>
        <p:nvSpPr>
          <p:cNvPr id="13315" name="Rectangle 3"/>
          <p:cNvSpPr>
            <a:spLocks noGrp="1" noChangeArrowheads="1"/>
          </p:cNvSpPr>
          <p:nvPr>
            <p:ph type="body" idx="1"/>
          </p:nvPr>
        </p:nvSpPr>
        <p:spPr>
          <a:xfrm>
            <a:off x="457200" y="1676400"/>
            <a:ext cx="8229600" cy="4525963"/>
          </a:xfrm>
        </p:spPr>
        <p:txBody>
          <a:bodyPr/>
          <a:lstStyle/>
          <a:p>
            <a:pPr>
              <a:buFontTx/>
              <a:buNone/>
            </a:pPr>
            <a:r>
              <a:rPr lang="en-US" altLang="en-US"/>
              <a:t>14</a:t>
            </a:r>
            <a:r>
              <a:rPr lang="en-US" altLang="en-US" i="1"/>
              <a:t>a</a:t>
            </a:r>
            <a:r>
              <a:rPr lang="en-US" altLang="en-US"/>
              <a:t>.  x ∙ y + x ∙   =  x</a:t>
            </a:r>
          </a:p>
          <a:p>
            <a:pPr>
              <a:buFontTx/>
              <a:buNone/>
            </a:pPr>
            <a:endParaRPr lang="en-US" altLang="en-US"/>
          </a:p>
          <a:p>
            <a:pPr>
              <a:buFontTx/>
              <a:buNone/>
            </a:pPr>
            <a:r>
              <a:rPr lang="en-US" altLang="en-US"/>
              <a:t>14</a:t>
            </a:r>
            <a:r>
              <a:rPr lang="en-US" altLang="en-US" i="1"/>
              <a:t>b</a:t>
            </a:r>
            <a:r>
              <a:rPr lang="en-US" altLang="en-US"/>
              <a:t>. (x + y) . (x +   </a:t>
            </a:r>
            <a:r>
              <a:rPr lang="sv-SE" altLang="en-US"/>
              <a:t>) = x</a:t>
            </a:r>
          </a:p>
          <a:p>
            <a:pPr>
              <a:buFontTx/>
              <a:buNone/>
            </a:pPr>
            <a:endParaRPr lang="en-US" altLang="en-US"/>
          </a:p>
          <a:p>
            <a:pPr>
              <a:buFontTx/>
              <a:buNone/>
            </a:pPr>
            <a:r>
              <a:rPr lang="en-US" altLang="en-US"/>
              <a:t>15</a:t>
            </a:r>
            <a:r>
              <a:rPr lang="en-US" altLang="en-US" i="1"/>
              <a:t>a</a:t>
            </a:r>
            <a:r>
              <a:rPr lang="en-US" altLang="en-US"/>
              <a:t>. </a:t>
            </a:r>
          </a:p>
          <a:p>
            <a:pPr>
              <a:buFontTx/>
              <a:buNone/>
            </a:pPr>
            <a:endParaRPr lang="en-US" altLang="en-US"/>
          </a:p>
          <a:p>
            <a:pPr>
              <a:buFontTx/>
              <a:buNone/>
            </a:pPr>
            <a:r>
              <a:rPr lang="en-US" altLang="en-US"/>
              <a:t>15</a:t>
            </a:r>
            <a:r>
              <a:rPr lang="en-US" altLang="en-US" i="1"/>
              <a:t>b</a:t>
            </a:r>
            <a:r>
              <a:rPr lang="en-US" altLang="en-US"/>
              <a:t>. </a:t>
            </a:r>
          </a:p>
          <a:p>
            <a:pPr>
              <a:buFontTx/>
              <a:buNone/>
            </a:pPr>
            <a:endParaRPr lang="en-US" altLang="en-US"/>
          </a:p>
          <a:p>
            <a:pPr>
              <a:buFontTx/>
              <a:buNone/>
            </a:pPr>
            <a:endParaRPr lang="en-US" altLang="en-US"/>
          </a:p>
          <a:p>
            <a:pPr>
              <a:buFontTx/>
              <a:buNone/>
            </a:pPr>
            <a:endParaRPr lang="en-US" altLang="en-US"/>
          </a:p>
          <a:p>
            <a:pPr>
              <a:buFontTx/>
              <a:buNone/>
            </a:pPr>
            <a:endParaRPr lang="en-US" altLang="en-US"/>
          </a:p>
        </p:txBody>
      </p:sp>
      <p:sp>
        <p:nvSpPr>
          <p:cNvPr id="13314" name="Rectangle 2"/>
          <p:cNvSpPr>
            <a:spLocks noGrp="1" noChangeArrowheads="1"/>
          </p:cNvSpPr>
          <p:nvPr>
            <p:ph type="title"/>
          </p:nvPr>
        </p:nvSpPr>
        <p:spPr>
          <a:xfrm>
            <a:off x="457200" y="609600"/>
            <a:ext cx="8229600" cy="1143000"/>
          </a:xfrm>
        </p:spPr>
        <p:txBody>
          <a:bodyPr/>
          <a:lstStyle/>
          <a:p>
            <a:r>
              <a:rPr lang="en-US" altLang="en-US" sz="3600" b="1"/>
              <a:t>SIFAT DUA dan TIGA VARIABLE (2)</a:t>
            </a:r>
          </a:p>
        </p:txBody>
      </p:sp>
      <p:grpSp>
        <p:nvGrpSpPr>
          <p:cNvPr id="13340" name="Group 28"/>
          <p:cNvGrpSpPr>
            <a:grpSpLocks/>
          </p:cNvGrpSpPr>
          <p:nvPr/>
        </p:nvGrpSpPr>
        <p:grpSpPr bwMode="auto">
          <a:xfrm>
            <a:off x="3581400" y="2819400"/>
            <a:ext cx="361950" cy="519113"/>
            <a:chOff x="2304" y="3993"/>
            <a:chExt cx="228" cy="327"/>
          </a:xfrm>
        </p:grpSpPr>
        <p:sp>
          <p:nvSpPr>
            <p:cNvPr id="13337" name="Text Box 25"/>
            <p:cNvSpPr txBox="1">
              <a:spLocks noChangeArrowheads="1"/>
            </p:cNvSpPr>
            <p:nvPr/>
          </p:nvSpPr>
          <p:spPr bwMode="auto">
            <a:xfrm>
              <a:off x="2304" y="399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t>y</a:t>
              </a:r>
            </a:p>
          </p:txBody>
        </p:sp>
        <p:sp>
          <p:nvSpPr>
            <p:cNvPr id="13338" name="Line 26"/>
            <p:cNvSpPr>
              <a:spLocks noChangeShapeType="1"/>
            </p:cNvSpPr>
            <p:nvPr/>
          </p:nvSpPr>
          <p:spPr bwMode="auto">
            <a:xfrm>
              <a:off x="2352" y="408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357" name="Group 45"/>
          <p:cNvGrpSpPr>
            <a:grpSpLocks/>
          </p:cNvGrpSpPr>
          <p:nvPr/>
        </p:nvGrpSpPr>
        <p:grpSpPr bwMode="auto">
          <a:xfrm>
            <a:off x="1447800" y="5105400"/>
            <a:ext cx="2266950" cy="671513"/>
            <a:chOff x="0" y="3792"/>
            <a:chExt cx="1428" cy="423"/>
          </a:xfrm>
        </p:grpSpPr>
        <p:grpSp>
          <p:nvGrpSpPr>
            <p:cNvPr id="13335" name="Group 23"/>
            <p:cNvGrpSpPr>
              <a:grpSpLocks/>
            </p:cNvGrpSpPr>
            <p:nvPr/>
          </p:nvGrpSpPr>
          <p:grpSpPr bwMode="auto">
            <a:xfrm>
              <a:off x="0" y="3888"/>
              <a:ext cx="624" cy="327"/>
              <a:chOff x="2736" y="3993"/>
              <a:chExt cx="624" cy="327"/>
            </a:xfrm>
          </p:grpSpPr>
          <p:sp>
            <p:nvSpPr>
              <p:cNvPr id="13332" name="Line 20"/>
              <p:cNvSpPr>
                <a:spLocks noChangeShapeType="1"/>
              </p:cNvSpPr>
              <p:nvPr/>
            </p:nvSpPr>
            <p:spPr bwMode="auto">
              <a:xfrm>
                <a:off x="2784" y="4032"/>
                <a:ext cx="5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3" name="Text Box 21"/>
              <p:cNvSpPr txBox="1">
                <a:spLocks noChangeArrowheads="1"/>
              </p:cNvSpPr>
              <p:nvPr/>
            </p:nvSpPr>
            <p:spPr bwMode="auto">
              <a:xfrm>
                <a:off x="2736" y="3993"/>
                <a:ext cx="5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t>x + y</a:t>
                </a:r>
              </a:p>
            </p:txBody>
          </p:sp>
        </p:grpSp>
        <p:grpSp>
          <p:nvGrpSpPr>
            <p:cNvPr id="13339" name="Group 27"/>
            <p:cNvGrpSpPr>
              <a:grpSpLocks/>
            </p:cNvGrpSpPr>
            <p:nvPr/>
          </p:nvGrpSpPr>
          <p:grpSpPr bwMode="auto">
            <a:xfrm>
              <a:off x="864" y="3840"/>
              <a:ext cx="228" cy="327"/>
              <a:chOff x="1584" y="3993"/>
              <a:chExt cx="228" cy="327"/>
            </a:xfrm>
          </p:grpSpPr>
          <p:sp>
            <p:nvSpPr>
              <p:cNvPr id="13334" name="Line 22"/>
              <p:cNvSpPr>
                <a:spLocks noChangeShapeType="1"/>
              </p:cNvSpPr>
              <p:nvPr/>
            </p:nvSpPr>
            <p:spPr bwMode="auto">
              <a:xfrm>
                <a:off x="1632" y="408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6" name="Text Box 24"/>
              <p:cNvSpPr txBox="1">
                <a:spLocks noChangeArrowheads="1"/>
              </p:cNvSpPr>
              <p:nvPr/>
            </p:nvSpPr>
            <p:spPr bwMode="auto">
              <a:xfrm>
                <a:off x="1584" y="399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t>x</a:t>
                </a:r>
              </a:p>
            </p:txBody>
          </p:sp>
        </p:grpSp>
        <p:grpSp>
          <p:nvGrpSpPr>
            <p:cNvPr id="13351" name="Group 39"/>
            <p:cNvGrpSpPr>
              <a:grpSpLocks/>
            </p:cNvGrpSpPr>
            <p:nvPr/>
          </p:nvGrpSpPr>
          <p:grpSpPr bwMode="auto">
            <a:xfrm>
              <a:off x="1200" y="3840"/>
              <a:ext cx="228" cy="327"/>
              <a:chOff x="2304" y="3993"/>
              <a:chExt cx="228" cy="327"/>
            </a:xfrm>
          </p:grpSpPr>
          <p:sp>
            <p:nvSpPr>
              <p:cNvPr id="13352" name="Text Box 40"/>
              <p:cNvSpPr txBox="1">
                <a:spLocks noChangeArrowheads="1"/>
              </p:cNvSpPr>
              <p:nvPr/>
            </p:nvSpPr>
            <p:spPr bwMode="auto">
              <a:xfrm>
                <a:off x="2304" y="399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t>y</a:t>
                </a:r>
              </a:p>
            </p:txBody>
          </p:sp>
          <p:sp>
            <p:nvSpPr>
              <p:cNvPr id="13353" name="Line 41"/>
              <p:cNvSpPr>
                <a:spLocks noChangeShapeType="1"/>
              </p:cNvSpPr>
              <p:nvPr/>
            </p:nvSpPr>
            <p:spPr bwMode="auto">
              <a:xfrm>
                <a:off x="2352" y="408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54" name="Text Box 42"/>
            <p:cNvSpPr txBox="1">
              <a:spLocks noChangeArrowheads="1"/>
            </p:cNvSpPr>
            <p:nvPr/>
          </p:nvSpPr>
          <p:spPr bwMode="auto">
            <a:xfrm>
              <a:off x="624" y="388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t>=</a:t>
              </a:r>
            </a:p>
          </p:txBody>
        </p:sp>
        <p:sp>
          <p:nvSpPr>
            <p:cNvPr id="13355" name="Text Box 43"/>
            <p:cNvSpPr txBox="1">
              <a:spLocks noChangeArrowheads="1"/>
            </p:cNvSpPr>
            <p:nvPr/>
          </p:nvSpPr>
          <p:spPr bwMode="auto">
            <a:xfrm>
              <a:off x="1056" y="379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i="1"/>
                <a:t>.</a:t>
              </a:r>
            </a:p>
          </p:txBody>
        </p:sp>
      </p:grpSp>
      <p:grpSp>
        <p:nvGrpSpPr>
          <p:cNvPr id="13362" name="Group 50"/>
          <p:cNvGrpSpPr>
            <a:grpSpLocks/>
          </p:cNvGrpSpPr>
          <p:nvPr/>
        </p:nvGrpSpPr>
        <p:grpSpPr bwMode="auto">
          <a:xfrm>
            <a:off x="1447800" y="3962400"/>
            <a:ext cx="2114550" cy="595313"/>
            <a:chOff x="1344" y="3840"/>
            <a:chExt cx="1332" cy="375"/>
          </a:xfrm>
        </p:grpSpPr>
        <p:grpSp>
          <p:nvGrpSpPr>
            <p:cNvPr id="13344" name="Group 32"/>
            <p:cNvGrpSpPr>
              <a:grpSpLocks/>
            </p:cNvGrpSpPr>
            <p:nvPr/>
          </p:nvGrpSpPr>
          <p:grpSpPr bwMode="auto">
            <a:xfrm>
              <a:off x="1344" y="3888"/>
              <a:ext cx="526" cy="327"/>
              <a:chOff x="624" y="3993"/>
              <a:chExt cx="526" cy="327"/>
            </a:xfrm>
          </p:grpSpPr>
          <p:sp>
            <p:nvSpPr>
              <p:cNvPr id="13342" name="Line 30"/>
              <p:cNvSpPr>
                <a:spLocks noChangeShapeType="1"/>
              </p:cNvSpPr>
              <p:nvPr/>
            </p:nvSpPr>
            <p:spPr bwMode="auto">
              <a:xfrm>
                <a:off x="672" y="4032"/>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3" name="Text Box 31"/>
              <p:cNvSpPr txBox="1">
                <a:spLocks noChangeArrowheads="1"/>
              </p:cNvSpPr>
              <p:nvPr/>
            </p:nvSpPr>
            <p:spPr bwMode="auto">
              <a:xfrm>
                <a:off x="624" y="3993"/>
                <a:ext cx="5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t>x </a:t>
                </a:r>
                <a:r>
                  <a:rPr lang="en-US" altLang="en-US" sz="2800" b="1" i="1"/>
                  <a:t>.</a:t>
                </a:r>
                <a:r>
                  <a:rPr lang="en-US" altLang="en-US" sz="2800" i="1"/>
                  <a:t> y</a:t>
                </a:r>
              </a:p>
            </p:txBody>
          </p:sp>
        </p:grpSp>
        <p:grpSp>
          <p:nvGrpSpPr>
            <p:cNvPr id="13345" name="Group 33"/>
            <p:cNvGrpSpPr>
              <a:grpSpLocks/>
            </p:cNvGrpSpPr>
            <p:nvPr/>
          </p:nvGrpSpPr>
          <p:grpSpPr bwMode="auto">
            <a:xfrm>
              <a:off x="2064" y="3849"/>
              <a:ext cx="228" cy="327"/>
              <a:chOff x="1584" y="3993"/>
              <a:chExt cx="228" cy="327"/>
            </a:xfrm>
          </p:grpSpPr>
          <p:sp>
            <p:nvSpPr>
              <p:cNvPr id="13346" name="Line 34"/>
              <p:cNvSpPr>
                <a:spLocks noChangeShapeType="1"/>
              </p:cNvSpPr>
              <p:nvPr/>
            </p:nvSpPr>
            <p:spPr bwMode="auto">
              <a:xfrm>
                <a:off x="1632" y="408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7" name="Text Box 35"/>
              <p:cNvSpPr txBox="1">
                <a:spLocks noChangeArrowheads="1"/>
              </p:cNvSpPr>
              <p:nvPr/>
            </p:nvSpPr>
            <p:spPr bwMode="auto">
              <a:xfrm>
                <a:off x="1584" y="399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t>x</a:t>
                </a:r>
              </a:p>
            </p:txBody>
          </p:sp>
        </p:grpSp>
        <p:sp>
          <p:nvSpPr>
            <p:cNvPr id="13356" name="Text Box 44"/>
            <p:cNvSpPr txBox="1">
              <a:spLocks noChangeArrowheads="1"/>
            </p:cNvSpPr>
            <p:nvPr/>
          </p:nvSpPr>
          <p:spPr bwMode="auto">
            <a:xfrm>
              <a:off x="1824" y="388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t>=</a:t>
              </a:r>
            </a:p>
          </p:txBody>
        </p:sp>
        <p:sp>
          <p:nvSpPr>
            <p:cNvPr id="13358" name="Text Box 46"/>
            <p:cNvSpPr txBox="1">
              <a:spLocks noChangeArrowheads="1"/>
            </p:cNvSpPr>
            <p:nvPr/>
          </p:nvSpPr>
          <p:spPr bwMode="auto">
            <a:xfrm>
              <a:off x="2256" y="384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t>+</a:t>
              </a:r>
            </a:p>
          </p:txBody>
        </p:sp>
        <p:grpSp>
          <p:nvGrpSpPr>
            <p:cNvPr id="13359" name="Group 47"/>
            <p:cNvGrpSpPr>
              <a:grpSpLocks/>
            </p:cNvGrpSpPr>
            <p:nvPr/>
          </p:nvGrpSpPr>
          <p:grpSpPr bwMode="auto">
            <a:xfrm>
              <a:off x="2448" y="3840"/>
              <a:ext cx="228" cy="327"/>
              <a:chOff x="2304" y="3993"/>
              <a:chExt cx="228" cy="327"/>
            </a:xfrm>
          </p:grpSpPr>
          <p:sp>
            <p:nvSpPr>
              <p:cNvPr id="13360" name="Text Box 48"/>
              <p:cNvSpPr txBox="1">
                <a:spLocks noChangeArrowheads="1"/>
              </p:cNvSpPr>
              <p:nvPr/>
            </p:nvSpPr>
            <p:spPr bwMode="auto">
              <a:xfrm>
                <a:off x="2304" y="399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t>y</a:t>
                </a:r>
              </a:p>
            </p:txBody>
          </p:sp>
          <p:sp>
            <p:nvSpPr>
              <p:cNvPr id="13361" name="Line 49"/>
              <p:cNvSpPr>
                <a:spLocks noChangeShapeType="1"/>
              </p:cNvSpPr>
              <p:nvPr/>
            </p:nvSpPr>
            <p:spPr bwMode="auto">
              <a:xfrm>
                <a:off x="2352" y="408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3369" name="Group 57"/>
          <p:cNvGrpSpPr>
            <a:grpSpLocks/>
          </p:cNvGrpSpPr>
          <p:nvPr/>
        </p:nvGrpSpPr>
        <p:grpSpPr bwMode="auto">
          <a:xfrm>
            <a:off x="3200400" y="1676400"/>
            <a:ext cx="361950" cy="519113"/>
            <a:chOff x="2304" y="3993"/>
            <a:chExt cx="228" cy="327"/>
          </a:xfrm>
        </p:grpSpPr>
        <p:sp>
          <p:nvSpPr>
            <p:cNvPr id="13370" name="Text Box 58"/>
            <p:cNvSpPr txBox="1">
              <a:spLocks noChangeArrowheads="1"/>
            </p:cNvSpPr>
            <p:nvPr/>
          </p:nvSpPr>
          <p:spPr bwMode="auto">
            <a:xfrm>
              <a:off x="2304" y="399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t>y</a:t>
              </a:r>
            </a:p>
          </p:txBody>
        </p:sp>
        <p:sp>
          <p:nvSpPr>
            <p:cNvPr id="13371" name="Line 59"/>
            <p:cNvSpPr>
              <a:spLocks noChangeShapeType="1"/>
            </p:cNvSpPr>
            <p:nvPr/>
          </p:nvSpPr>
          <p:spPr bwMode="auto">
            <a:xfrm>
              <a:off x="2352" y="408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72" name="Text Box 60"/>
          <p:cNvSpPr txBox="1">
            <a:spLocks noChangeArrowheads="1"/>
          </p:cNvSpPr>
          <p:nvPr/>
        </p:nvSpPr>
        <p:spPr bwMode="auto">
          <a:xfrm>
            <a:off x="5486400" y="2209800"/>
            <a:ext cx="177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Combining</a:t>
            </a:r>
          </a:p>
        </p:txBody>
      </p:sp>
      <p:sp>
        <p:nvSpPr>
          <p:cNvPr id="13373" name="Text Box 61"/>
          <p:cNvSpPr txBox="1">
            <a:spLocks noChangeArrowheads="1"/>
          </p:cNvSpPr>
          <p:nvPr/>
        </p:nvSpPr>
        <p:spPr bwMode="auto">
          <a:xfrm>
            <a:off x="4800600" y="4495800"/>
            <a:ext cx="303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Teorema DeMorgan</a:t>
            </a:r>
          </a:p>
        </p:txBody>
      </p:sp>
      <p:sp>
        <p:nvSpPr>
          <p:cNvPr id="13374" name="Text Box 62"/>
          <p:cNvSpPr txBox="1">
            <a:spLocks noChangeArrowheads="1"/>
          </p:cNvSpPr>
          <p:nvPr/>
        </p:nvSpPr>
        <p:spPr bwMode="auto">
          <a:xfrm>
            <a:off x="3810000" y="3886200"/>
            <a:ext cx="6858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9600"/>
              <a:t>}</a:t>
            </a:r>
          </a:p>
        </p:txBody>
      </p:sp>
      <p:sp>
        <p:nvSpPr>
          <p:cNvPr id="13375" name="Text Box 63"/>
          <p:cNvSpPr txBox="1">
            <a:spLocks noChangeArrowheads="1"/>
          </p:cNvSpPr>
          <p:nvPr/>
        </p:nvSpPr>
        <p:spPr bwMode="auto">
          <a:xfrm>
            <a:off x="4800600" y="1600200"/>
            <a:ext cx="6096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9600"/>
              <a:t>}</a:t>
            </a:r>
          </a:p>
        </p:txBody>
      </p:sp>
    </p:spTree>
    <p:extLst>
      <p:ext uri="{BB962C8B-B14F-4D97-AF65-F5344CB8AC3E}">
        <p14:creationId xmlns:p14="http://schemas.microsoft.com/office/powerpoint/2010/main" val="101135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C2DD1EC9-0541-4787-957F-F44E27EDAC2C}" type="slidenum">
              <a:rPr lang="en-US" altLang="en-US"/>
              <a:pPr/>
              <a:t>9</a:t>
            </a:fld>
            <a:endParaRPr lang="en-US" altLang="en-US"/>
          </a:p>
        </p:txBody>
      </p:sp>
      <p:sp>
        <p:nvSpPr>
          <p:cNvPr id="36866" name="Rectangle 2"/>
          <p:cNvSpPr>
            <a:spLocks noGrp="1" noChangeArrowheads="1"/>
          </p:cNvSpPr>
          <p:nvPr>
            <p:ph type="title"/>
          </p:nvPr>
        </p:nvSpPr>
        <p:spPr>
          <a:xfrm>
            <a:off x="457200" y="639763"/>
            <a:ext cx="8229600" cy="1143000"/>
          </a:xfrm>
        </p:spPr>
        <p:txBody>
          <a:bodyPr/>
          <a:lstStyle/>
          <a:p>
            <a:r>
              <a:rPr lang="en-US" altLang="en-US" b="1"/>
              <a:t>EKIVALEN SIMBOL</a:t>
            </a:r>
          </a:p>
        </p:txBody>
      </p:sp>
      <p:sp>
        <p:nvSpPr>
          <p:cNvPr id="36872" name="Line 8"/>
          <p:cNvSpPr>
            <a:spLocks noChangeShapeType="1"/>
          </p:cNvSpPr>
          <p:nvPr/>
        </p:nvSpPr>
        <p:spPr bwMode="auto">
          <a:xfrm>
            <a:off x="3505200" y="2879725"/>
            <a:ext cx="4572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4" name="Rectangle 10"/>
          <p:cNvSpPr>
            <a:spLocks noChangeArrowheads="1"/>
          </p:cNvSpPr>
          <p:nvPr/>
        </p:nvSpPr>
        <p:spPr bwMode="auto">
          <a:xfrm>
            <a:off x="3505200" y="2879725"/>
            <a:ext cx="15605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b="1"/>
              <a:t>X = X'</a:t>
            </a:r>
          </a:p>
        </p:txBody>
      </p:sp>
      <p:grpSp>
        <p:nvGrpSpPr>
          <p:cNvPr id="36878" name="Group 14"/>
          <p:cNvGrpSpPr>
            <a:grpSpLocks/>
          </p:cNvGrpSpPr>
          <p:nvPr/>
        </p:nvGrpSpPr>
        <p:grpSpPr bwMode="auto">
          <a:xfrm>
            <a:off x="3429000" y="3794125"/>
            <a:ext cx="2020888" cy="854075"/>
            <a:chOff x="2496" y="3216"/>
            <a:chExt cx="1273" cy="538"/>
          </a:xfrm>
        </p:grpSpPr>
        <p:sp>
          <p:nvSpPr>
            <p:cNvPr id="36875" name="Rectangle 11"/>
            <p:cNvSpPr>
              <a:spLocks noChangeArrowheads="1"/>
            </p:cNvSpPr>
            <p:nvPr/>
          </p:nvSpPr>
          <p:spPr bwMode="auto">
            <a:xfrm>
              <a:off x="2496" y="3312"/>
              <a:ext cx="127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b="1"/>
                <a:t>X = (X')'</a:t>
              </a:r>
            </a:p>
          </p:txBody>
        </p:sp>
        <p:sp>
          <p:nvSpPr>
            <p:cNvPr id="36876" name="Line 12"/>
            <p:cNvSpPr>
              <a:spLocks noChangeShapeType="1"/>
            </p:cNvSpPr>
            <p:nvPr/>
          </p:nvSpPr>
          <p:spPr bwMode="auto">
            <a:xfrm>
              <a:off x="2496" y="3312"/>
              <a:ext cx="28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7" name="Line 13"/>
            <p:cNvSpPr>
              <a:spLocks noChangeShapeType="1"/>
            </p:cNvSpPr>
            <p:nvPr/>
          </p:nvSpPr>
          <p:spPr bwMode="auto">
            <a:xfrm>
              <a:off x="2496" y="3216"/>
              <a:ext cx="28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94081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7329</TotalTime>
  <Words>1162</Words>
  <Application>Microsoft Office PowerPoint</Application>
  <PresentationFormat>On-screen Show (4:3)</PresentationFormat>
  <Paragraphs>229</Paragraphs>
  <Slides>16</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Diseño predeterminado</vt:lpstr>
      <vt:lpstr>Microsoft Equation 3.0</vt:lpstr>
      <vt:lpstr>Presentation Title</vt:lpstr>
      <vt:lpstr>ALJABAR BOOLE</vt:lpstr>
      <vt:lpstr>PENDAHULUAN</vt:lpstr>
      <vt:lpstr>Aksioma dalam Aljabar Boole</vt:lpstr>
      <vt:lpstr>Teorema Variable Tunggal</vt:lpstr>
      <vt:lpstr>Prinsip Dualitas Aljabar Boole</vt:lpstr>
      <vt:lpstr>SIFAT DUA dan TIGA VARIABLE (1)</vt:lpstr>
      <vt:lpstr>SIFAT DUA dan TIGA VARIABLE (2)</vt:lpstr>
      <vt:lpstr>EKIVALEN SIMBOL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user</cp:lastModifiedBy>
  <cp:revision>668</cp:revision>
  <dcterms:created xsi:type="dcterms:W3CDTF">2010-05-23T14:28:12Z</dcterms:created>
  <dcterms:modified xsi:type="dcterms:W3CDTF">2014-09-09T04:32:30Z</dcterms:modified>
</cp:coreProperties>
</file>