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12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671" autoAdjust="0"/>
  </p:normalViewPr>
  <p:slideViewPr>
    <p:cSldViewPr>
      <p:cViewPr>
        <p:scale>
          <a:sx n="78" d="100"/>
          <a:sy n="78" d="100"/>
        </p:scale>
        <p:origin x="14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EC20-E824-4A0A-A343-3A4D3C062A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AA2A-34FD-4EC8-BA38-3F7A684C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60F3-B3C2-4061-9879-835A231D320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941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0FADA-4A7F-4DF1-A622-0755C292B79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153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F7EBB-C7ED-4FA1-882D-6A2D42993C4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5106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7D4260-FA4F-44AF-9E45-11A5A84E8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F4208B-BDE3-40E1-8860-969783E9A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90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B33C0E-C9AE-4336-9D5A-4F59A77B2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68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E76AB-DE3E-4ED5-83A8-A81B446E36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975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EB027-3E5F-4AE9-99AB-E850911DB75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58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E2051-63F3-4A5D-A4ED-EF6F1AB8B2B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327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B8B40-D70D-4CB2-9AAF-956155AD09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224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A9BA9-A574-45A4-A1E6-D536B51953B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145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F59D-A3DF-4459-8A7F-4709FE9CD9B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210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E95BE-557E-46D5-B2C7-1717658398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4761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32221-D977-43E6-8E66-8BA9E018FFA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995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ADEC4C-0DD0-4731-A42D-4062D3C74238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165850"/>
            <a:ext cx="2133600" cy="457200"/>
          </a:xfrm>
          <a:prstGeom prst="rect">
            <a:avLst/>
          </a:prstGeom>
        </p:spPr>
        <p:txBody>
          <a:bodyPr/>
          <a:lstStyle/>
          <a:p>
            <a:fld id="{FB0434ED-9DA5-4D3A-BFC1-C8297CFFC2E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GERBANG DASAR</a:t>
            </a:r>
          </a:p>
        </p:txBody>
      </p:sp>
    </p:spTree>
    <p:extLst>
      <p:ext uri="{BB962C8B-B14F-4D97-AF65-F5344CB8AC3E}">
        <p14:creationId xmlns:p14="http://schemas.microsoft.com/office/powerpoint/2010/main" val="7521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3BFB-DD19-43E9-8F40-E7529DF133D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5488"/>
            <a:ext cx="8229600" cy="703262"/>
          </a:xfrm>
        </p:spPr>
        <p:txBody>
          <a:bodyPr/>
          <a:lstStyle/>
          <a:p>
            <a:r>
              <a:rPr lang="en-US" altLang="en-US" sz="3200" b="1"/>
              <a:t>Gerbang Dasar dengan Input Lebih Dari 2</a:t>
            </a:r>
          </a:p>
        </p:txBody>
      </p:sp>
      <p:sp>
        <p:nvSpPr>
          <p:cNvPr id="49543" name="Rectangle 391"/>
          <p:cNvSpPr>
            <a:spLocks noChangeArrowheads="1"/>
          </p:cNvSpPr>
          <p:nvPr/>
        </p:nvSpPr>
        <p:spPr bwMode="auto">
          <a:xfrm>
            <a:off x="0" y="5870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931" name="Rectangle 779"/>
          <p:cNvSpPr>
            <a:spLocks noGrp="1" noChangeArrowheads="1"/>
          </p:cNvSpPr>
          <p:nvPr>
            <p:ph type="body" idx="1"/>
          </p:nvPr>
        </p:nvSpPr>
        <p:spPr>
          <a:xfrm>
            <a:off x="395288" y="1500188"/>
            <a:ext cx="8229600" cy="1728787"/>
          </a:xfrm>
          <a:noFill/>
          <a:ln/>
        </p:spPr>
        <p:txBody>
          <a:bodyPr/>
          <a:lstStyle/>
          <a:p>
            <a:r>
              <a:rPr lang="en-US" altLang="en-US"/>
              <a:t>Gerbang AND, OR, NAND dan NOR bisa mempunyai input lebih dari 2 (3,4, dst)</a:t>
            </a:r>
          </a:p>
          <a:p>
            <a:r>
              <a:rPr lang="en-US" altLang="en-US"/>
              <a:t>Sifat yang dimiliki tetap</a:t>
            </a:r>
          </a:p>
        </p:txBody>
      </p:sp>
    </p:spTree>
    <p:extLst>
      <p:ext uri="{BB962C8B-B14F-4D97-AF65-F5344CB8AC3E}">
        <p14:creationId xmlns:p14="http://schemas.microsoft.com/office/powerpoint/2010/main" val="4992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AAEB-54DB-4E6F-9D63-0CBDAD4FFBD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5963"/>
            <a:ext cx="8229600" cy="703262"/>
          </a:xfrm>
        </p:spPr>
        <p:txBody>
          <a:bodyPr/>
          <a:lstStyle/>
          <a:p>
            <a:r>
              <a:rPr lang="en-US" altLang="en-US" sz="3800"/>
              <a:t>Gerbang AND dan OR dengan 3 input</a:t>
            </a:r>
          </a:p>
        </p:txBody>
      </p:sp>
      <p:graphicFrame>
        <p:nvGraphicFramePr>
          <p:cNvPr id="73767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9250" y="1706563"/>
          <a:ext cx="1222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3" imgW="1222553" imgH="838505" progId="Visio.Drawing.11">
                  <p:embed/>
                </p:oleObj>
              </mc:Choice>
              <mc:Fallback>
                <p:oleObj name="Visio" r:id="rId3" imgW="1222553" imgH="8385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6563"/>
                        <a:ext cx="1222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438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0" y="349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61" name="Object 33"/>
          <p:cNvGraphicFramePr>
            <a:graphicFrameLocks noChangeAspect="1"/>
          </p:cNvGraphicFramePr>
          <p:nvPr/>
        </p:nvGraphicFramePr>
        <p:xfrm>
          <a:off x="5940425" y="1706563"/>
          <a:ext cx="1438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Visio" r:id="rId5" imgW="1439000" imgH="739159" progId="Visio.Drawing.11">
                  <p:embed/>
                </p:oleObj>
              </mc:Choice>
              <mc:Fallback>
                <p:oleObj name="Visio" r:id="rId5" imgW="1439000" imgH="739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06563"/>
                        <a:ext cx="14382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0" y="349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020" name="Group 292"/>
          <p:cNvGraphicFramePr>
            <a:graphicFrameLocks noGrp="1"/>
          </p:cNvGraphicFramePr>
          <p:nvPr>
            <p:ph sz="quarter" idx="3"/>
          </p:nvPr>
        </p:nvGraphicFramePr>
        <p:xfrm>
          <a:off x="4932363" y="2859088"/>
          <a:ext cx="3384550" cy="3566160"/>
        </p:xfrm>
        <a:graphic>
          <a:graphicData uri="http://schemas.openxmlformats.org/drawingml/2006/table">
            <a:tbl>
              <a:tblPr/>
              <a:tblGrid>
                <a:gridCol w="752475"/>
                <a:gridCol w="752475"/>
                <a:gridCol w="625475"/>
                <a:gridCol w="1254125"/>
              </a:tblGrid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A+B+C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019" name="Group 291"/>
          <p:cNvGraphicFramePr>
            <a:graphicFrameLocks noGrp="1"/>
          </p:cNvGraphicFramePr>
          <p:nvPr/>
        </p:nvGraphicFramePr>
        <p:xfrm>
          <a:off x="611188" y="2859088"/>
          <a:ext cx="3527425" cy="3601720"/>
        </p:xfrm>
        <a:graphic>
          <a:graphicData uri="http://schemas.openxmlformats.org/drawingml/2006/table">
            <a:tbl>
              <a:tblPr/>
              <a:tblGrid>
                <a:gridCol w="719137"/>
                <a:gridCol w="782638"/>
                <a:gridCol w="719137"/>
                <a:gridCol w="1306513"/>
              </a:tblGrid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BF90-3A46-4DCA-9C98-159EFE1422F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863"/>
            <a:ext cx="8229600" cy="1139825"/>
          </a:xfrm>
        </p:spPr>
        <p:txBody>
          <a:bodyPr/>
          <a:lstStyle/>
          <a:p>
            <a:r>
              <a:rPr lang="en-US" altLang="en-US"/>
              <a:t>Contoh Rangkaian Sederhana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752600" y="2533650"/>
            <a:ext cx="885825" cy="1095375"/>
            <a:chOff x="1506" y="1776"/>
            <a:chExt cx="558" cy="690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191000" y="3219450"/>
            <a:ext cx="1095375" cy="1095375"/>
            <a:chOff x="3840" y="1440"/>
            <a:chExt cx="690" cy="690"/>
          </a:xfrm>
        </p:grpSpPr>
        <p:sp>
          <p:nvSpPr>
            <p:cNvPr id="50185" name="Arc 9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733800" y="3524250"/>
            <a:ext cx="479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3733800" y="3981450"/>
            <a:ext cx="479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838200" y="28384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/>
              <a:t>A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1327150" y="30670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2655888" y="3067050"/>
            <a:ext cx="10779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1752600" y="4133850"/>
            <a:ext cx="885825" cy="1095375"/>
            <a:chOff x="1506" y="1776"/>
            <a:chExt cx="558" cy="690"/>
          </a:xfrm>
        </p:grpSpPr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Oval 22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838200" y="44386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b="1"/>
              <a:t>B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1327150" y="46672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2655888" y="4667250"/>
            <a:ext cx="10779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H="1">
            <a:off x="3733800" y="306705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3733800" y="398145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311775" y="375285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3371850"/>
            <a:ext cx="49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000" b="1"/>
              <a:t>?</a:t>
            </a:r>
          </a:p>
        </p:txBody>
      </p:sp>
      <p:grpSp>
        <p:nvGrpSpPr>
          <p:cNvPr id="50206" name="Group 30"/>
          <p:cNvGrpSpPr>
            <a:grpSpLocks/>
          </p:cNvGrpSpPr>
          <p:nvPr/>
        </p:nvGrpSpPr>
        <p:grpSpPr bwMode="auto">
          <a:xfrm>
            <a:off x="5791200" y="3197225"/>
            <a:ext cx="885825" cy="1095375"/>
            <a:chOff x="1506" y="1776"/>
            <a:chExt cx="558" cy="690"/>
          </a:xfrm>
        </p:grpSpPr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Oval 34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6705600" y="373062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B73-E66E-45C5-A744-4444F74958D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r>
              <a:rPr lang="en-US" altLang="en-US"/>
              <a:t>Tabel Kebenaran untuk Rangkaian</a:t>
            </a:r>
          </a:p>
        </p:txBody>
      </p:sp>
      <p:graphicFrame>
        <p:nvGraphicFramePr>
          <p:cNvPr id="51263" name="Group 63"/>
          <p:cNvGraphicFramePr>
            <a:graphicFrameLocks noGrp="1"/>
          </p:cNvGraphicFramePr>
          <p:nvPr/>
        </p:nvGraphicFramePr>
        <p:xfrm>
          <a:off x="1055688" y="2389188"/>
          <a:ext cx="6716712" cy="3848419"/>
        </p:xfrm>
        <a:graphic>
          <a:graphicData uri="http://schemas.openxmlformats.org/drawingml/2006/table">
            <a:tbl>
              <a:tblPr/>
              <a:tblGrid>
                <a:gridCol w="704850"/>
                <a:gridCol w="561975"/>
                <a:gridCol w="1360487"/>
                <a:gridCol w="1363663"/>
                <a:gridCol w="1362075"/>
                <a:gridCol w="1363662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• B</a:t>
                      </a:r>
                      <a:endParaRPr kumimoji="0" lang="en-US" alt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altLang="en-US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• B</a:t>
                      </a:r>
                      <a:endParaRPr kumimoji="0" lang="en-US" alt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28082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>
            <a:off x="41925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52974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auto">
          <a:xfrm>
            <a:off x="58562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66436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Line 60"/>
          <p:cNvSpPr>
            <a:spLocks noChangeShapeType="1"/>
          </p:cNvSpPr>
          <p:nvPr/>
        </p:nvSpPr>
        <p:spPr bwMode="auto">
          <a:xfrm>
            <a:off x="7202488" y="24653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Line 61"/>
          <p:cNvSpPr>
            <a:spLocks noChangeShapeType="1"/>
          </p:cNvSpPr>
          <p:nvPr/>
        </p:nvSpPr>
        <p:spPr bwMode="auto">
          <a:xfrm>
            <a:off x="6656388" y="23129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Line 62"/>
          <p:cNvSpPr>
            <a:spLocks noChangeShapeType="1"/>
          </p:cNvSpPr>
          <p:nvPr/>
        </p:nvSpPr>
        <p:spPr bwMode="auto">
          <a:xfrm>
            <a:off x="6618288" y="2312988"/>
            <a:ext cx="88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FE29-4BBE-4137-BB26-ED8527DFB3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688"/>
            <a:ext cx="6912768" cy="1139825"/>
          </a:xfrm>
        </p:spPr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Implementasi</a:t>
            </a:r>
            <a:endParaRPr lang="en-US" altLang="en-US" dirty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385"/>
              </p:ext>
            </p:extLst>
          </p:nvPr>
        </p:nvGraphicFramePr>
        <p:xfrm>
          <a:off x="2051050" y="1556792"/>
          <a:ext cx="4681190" cy="88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1079280" imgH="241200" progId="Equation.3">
                  <p:embed/>
                </p:oleObj>
              </mc:Choice>
              <mc:Fallback>
                <p:oleObj name="Equation" r:id="rId3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6792"/>
                        <a:ext cx="4681190" cy="889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Group 4"/>
          <p:cNvGraphicFramePr>
            <a:graphicFrameLocks noGrp="1"/>
          </p:cNvGraphicFramePr>
          <p:nvPr/>
        </p:nvGraphicFramePr>
        <p:xfrm>
          <a:off x="1447800" y="2573338"/>
          <a:ext cx="6362700" cy="3519490"/>
        </p:xfrm>
        <a:graphic>
          <a:graphicData uri="http://schemas.openxmlformats.org/drawingml/2006/table">
            <a:tbl>
              <a:tblPr/>
              <a:tblGrid>
                <a:gridCol w="838200"/>
                <a:gridCol w="666750"/>
                <a:gridCol w="1619250"/>
                <a:gridCol w="1619250"/>
                <a:gridCol w="1619250"/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39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3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3124200" y="2497138"/>
          <a:ext cx="121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97138"/>
                        <a:ext cx="121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4800600" y="2497138"/>
          <a:ext cx="121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7" imgW="368280" imgH="203040" progId="Equation.3">
                  <p:embed/>
                </p:oleObj>
              </mc:Choice>
              <mc:Fallback>
                <p:oleObj name="Equation" r:id="rId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97138"/>
                        <a:ext cx="1219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1D93-4133-44CB-AA53-E2A4B982F7C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1"/>
            <a:ext cx="8229600" cy="1040408"/>
          </a:xfrm>
        </p:spPr>
        <p:txBody>
          <a:bodyPr/>
          <a:lstStyle/>
          <a:p>
            <a:pPr algn="l"/>
            <a:r>
              <a:rPr lang="en-US" altLang="en-US" sz="3400" dirty="0" err="1" smtClean="0"/>
              <a:t>Contoh</a:t>
            </a:r>
            <a:r>
              <a:rPr lang="en-US" altLang="en-US" sz="3400" dirty="0" smtClean="0"/>
              <a:t> </a:t>
            </a:r>
            <a:r>
              <a:rPr lang="en-US" altLang="en-US" sz="3400" dirty="0" err="1"/>
              <a:t>implementasi</a:t>
            </a:r>
            <a:endParaRPr lang="en-US" altLang="en-US" sz="3400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97565"/>
              </p:ext>
            </p:extLst>
          </p:nvPr>
        </p:nvGraphicFramePr>
        <p:xfrm>
          <a:off x="693052" y="1603376"/>
          <a:ext cx="3740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3" imgW="1079280" imgH="241200" progId="Equation.3">
                  <p:embed/>
                </p:oleObj>
              </mc:Choice>
              <mc:Fallback>
                <p:oleObj name="Equation" r:id="rId3" imgW="1079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52" y="1603376"/>
                        <a:ext cx="37401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962400" y="2439988"/>
            <a:ext cx="1095375" cy="1095375"/>
            <a:chOff x="3840" y="1440"/>
            <a:chExt cx="690" cy="690"/>
          </a:xfrm>
        </p:grpSpPr>
        <p:sp>
          <p:nvSpPr>
            <p:cNvPr id="57349" name="Arc 5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6477000" y="3430588"/>
            <a:ext cx="1128713" cy="1066800"/>
            <a:chOff x="4032" y="1728"/>
            <a:chExt cx="711" cy="672"/>
          </a:xfrm>
        </p:grpSpPr>
        <p:sp>
          <p:nvSpPr>
            <p:cNvPr id="57354" name="Arc 10"/>
            <p:cNvSpPr>
              <a:spLocks/>
            </p:cNvSpPr>
            <p:nvPr/>
          </p:nvSpPr>
          <p:spPr bwMode="auto">
            <a:xfrm>
              <a:off x="4041" y="1728"/>
              <a:ext cx="87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4032" y="240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4032" y="1728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Arc 13"/>
            <p:cNvSpPr>
              <a:spLocks/>
            </p:cNvSpPr>
            <p:nvPr/>
          </p:nvSpPr>
          <p:spPr bwMode="auto">
            <a:xfrm rot="-16200000">
              <a:off x="4340" y="1996"/>
              <a:ext cx="432" cy="375"/>
            </a:xfrm>
            <a:custGeom>
              <a:avLst/>
              <a:gdLst>
                <a:gd name="G0" fmla="+- 0 0 0"/>
                <a:gd name="G1" fmla="+- 21116 0 0"/>
                <a:gd name="G2" fmla="+- 21600 0 0"/>
                <a:gd name="T0" fmla="*/ 4545 w 21600"/>
                <a:gd name="T1" fmla="*/ 0 h 21116"/>
                <a:gd name="T2" fmla="*/ 21600 w 21600"/>
                <a:gd name="T3" fmla="*/ 21116 h 21116"/>
                <a:gd name="T4" fmla="*/ 0 w 21600"/>
                <a:gd name="T5" fmla="*/ 21116 h 2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16" fill="none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</a:path>
                <a:path w="21600" h="21116" stroke="0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  <a:lnTo>
                    <a:pt x="0" y="21116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Arc 14"/>
            <p:cNvSpPr>
              <a:spLocks/>
            </p:cNvSpPr>
            <p:nvPr/>
          </p:nvSpPr>
          <p:spPr bwMode="auto">
            <a:xfrm rot="16200000" flipV="1">
              <a:off x="4340" y="1756"/>
              <a:ext cx="432" cy="375"/>
            </a:xfrm>
            <a:custGeom>
              <a:avLst/>
              <a:gdLst>
                <a:gd name="G0" fmla="+- 0 0 0"/>
                <a:gd name="G1" fmla="+- 21116 0 0"/>
                <a:gd name="G2" fmla="+- 21600 0 0"/>
                <a:gd name="T0" fmla="*/ 4545 w 21600"/>
                <a:gd name="T1" fmla="*/ 0 h 21116"/>
                <a:gd name="T2" fmla="*/ 21600 w 21600"/>
                <a:gd name="T3" fmla="*/ 21116 h 21116"/>
                <a:gd name="T4" fmla="*/ 0 w 21600"/>
                <a:gd name="T5" fmla="*/ 21116 h 2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16" fill="none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</a:path>
                <a:path w="21600" h="21116" stroke="0" extrusionOk="0">
                  <a:moveTo>
                    <a:pt x="4545" y="-1"/>
                  </a:moveTo>
                  <a:cubicBezTo>
                    <a:pt x="14495" y="2141"/>
                    <a:pt x="21600" y="10938"/>
                    <a:pt x="21600" y="21116"/>
                  </a:cubicBezTo>
                  <a:lnTo>
                    <a:pt x="0" y="21116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3962400" y="4421188"/>
            <a:ext cx="1095375" cy="1095375"/>
            <a:chOff x="3840" y="1440"/>
            <a:chExt cx="690" cy="690"/>
          </a:xfrm>
        </p:grpSpPr>
        <p:sp>
          <p:nvSpPr>
            <p:cNvPr id="57360" name="Arc 16"/>
            <p:cNvSpPr>
              <a:spLocks/>
            </p:cNvSpPr>
            <p:nvPr/>
          </p:nvSpPr>
          <p:spPr bwMode="auto">
            <a:xfrm>
              <a:off x="4176" y="1440"/>
              <a:ext cx="354" cy="672"/>
            </a:xfrm>
            <a:custGeom>
              <a:avLst/>
              <a:gdLst>
                <a:gd name="G0" fmla="+- 1178 0 0"/>
                <a:gd name="G1" fmla="+- 21600 0 0"/>
                <a:gd name="G2" fmla="+- 21600 0 0"/>
                <a:gd name="T0" fmla="*/ 0 w 22778"/>
                <a:gd name="T1" fmla="*/ 32 h 43200"/>
                <a:gd name="T2" fmla="*/ 120 w 22778"/>
                <a:gd name="T3" fmla="*/ 43174 h 43200"/>
                <a:gd name="T4" fmla="*/ 1178 w 2277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78" h="43200" fill="none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</a:path>
                <a:path w="22778" h="43200" stroke="0" extrusionOk="0">
                  <a:moveTo>
                    <a:pt x="0" y="32"/>
                  </a:moveTo>
                  <a:cubicBezTo>
                    <a:pt x="392" y="10"/>
                    <a:pt x="785" y="-1"/>
                    <a:pt x="1178" y="0"/>
                  </a:cubicBezTo>
                  <a:cubicBezTo>
                    <a:pt x="13107" y="0"/>
                    <a:pt x="22778" y="9670"/>
                    <a:pt x="22778" y="21600"/>
                  </a:cubicBezTo>
                  <a:cubicBezTo>
                    <a:pt x="22778" y="33529"/>
                    <a:pt x="13107" y="43200"/>
                    <a:pt x="1178" y="43200"/>
                  </a:cubicBezTo>
                  <a:cubicBezTo>
                    <a:pt x="825" y="43200"/>
                    <a:pt x="472" y="43191"/>
                    <a:pt x="119" y="43174"/>
                  </a:cubicBezTo>
                  <a:lnTo>
                    <a:pt x="1178" y="21600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3840" y="2112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840" y="1440"/>
              <a:ext cx="34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V="1">
              <a:off x="3858" y="1440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1295400" y="2744788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2895600" y="32019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2895600" y="472598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>
            <a:off x="1295400" y="5183188"/>
            <a:ext cx="266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>
            <a:off x="5867400" y="3735388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H="1">
            <a:off x="5867400" y="4192588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2438400" y="4421188"/>
            <a:ext cx="493713" cy="609600"/>
            <a:chOff x="1506" y="1776"/>
            <a:chExt cx="558" cy="690"/>
          </a:xfrm>
        </p:grpSpPr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4" name="Oval 30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2438400" y="2897188"/>
            <a:ext cx="493713" cy="609600"/>
            <a:chOff x="1506" y="1776"/>
            <a:chExt cx="558" cy="690"/>
          </a:xfrm>
        </p:grpSpPr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V="1">
              <a:off x="1506" y="1776"/>
              <a:ext cx="0" cy="6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1509" y="1789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V="1">
              <a:off x="1515" y="2112"/>
              <a:ext cx="459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1968" y="2064"/>
              <a:ext cx="96" cy="9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914400" y="24399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/>
              <a:t>A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914400" y="49545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/>
              <a:t>B</a:t>
            </a: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1447800" y="4725988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1905000" y="3201988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 flipH="1" flipV="1">
            <a:off x="1905000" y="3201988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 flipV="1">
            <a:off x="1447800" y="2744788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 flipV="1">
            <a:off x="5867400" y="297338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5029200" y="29733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 flipV="1">
            <a:off x="5867400" y="419258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5029200" y="495458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7581900" y="3963988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8221663" y="3735388"/>
            <a:ext cx="30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10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6B42-2A29-4A68-BAE1-E58BB74D03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703262"/>
          </a:xfrm>
        </p:spPr>
        <p:txBody>
          <a:bodyPr/>
          <a:lstStyle/>
          <a:p>
            <a:r>
              <a:rPr lang="en-US" altLang="en-US" sz="3800" b="1"/>
              <a:t>Chips/ IC Digital Dasar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8013"/>
            <a:ext cx="8229600" cy="4646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Implementasi diagram logik dilakukan dengan menggunakan Rangkaian elektronik digital yang biasanya berbentuk chips/IC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Jenis Chip logika yang ada di pasaran biasanya berbentuk IC TTL (Transistor-transistor Logic) atau MOS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Chip tersebut diidentifikasi dengan part number atau model number.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Seri IC rangkaian digital standar diawali dengan 74, 4, or 14.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7404 is an inverter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7408 is an AND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7432 is an OR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4011B is a NAND</a:t>
            </a:r>
          </a:p>
        </p:txBody>
      </p:sp>
    </p:spTree>
    <p:extLst>
      <p:ext uri="{BB962C8B-B14F-4D97-AF65-F5344CB8AC3E}">
        <p14:creationId xmlns:p14="http://schemas.microsoft.com/office/powerpoint/2010/main" val="988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8515-724E-4962-9BE7-65DE0B3B50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1139825"/>
          </a:xfrm>
        </p:spPr>
        <p:txBody>
          <a:bodyPr/>
          <a:lstStyle/>
          <a:p>
            <a:r>
              <a:rPr lang="en-US" altLang="en-US"/>
              <a:t>Chips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90675"/>
            <a:ext cx="4364037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Chip logika dasar biasanya berbentuk DIP (dual in package) dengan jumlah pin genap. Umumnya adalah 14-pin 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Pin 1 ditandai dengan adanya titik atau setengah lingkaran.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Nomor pin urut dibaca dari pin 1 berlawanan arah dengan jarum jam. </a:t>
            </a:r>
          </a:p>
        </p:txBody>
      </p:sp>
      <p:sp>
        <p:nvSpPr>
          <p:cNvPr id="62468" name="AutoShape 4"/>
          <p:cNvSpPr>
            <a:spLocks/>
          </p:cNvSpPr>
          <p:nvPr/>
        </p:nvSpPr>
        <p:spPr bwMode="auto">
          <a:xfrm>
            <a:off x="5761038" y="5924550"/>
            <a:ext cx="914400" cy="384175"/>
          </a:xfrm>
          <a:prstGeom prst="borderCallout1">
            <a:avLst>
              <a:gd name="adj1" fmla="val 29750"/>
              <a:gd name="adj2" fmla="val -8333"/>
              <a:gd name="adj3" fmla="val -178926"/>
              <a:gd name="adj4" fmla="val -38194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Verdana" pitchFamily="34" charset="0"/>
              </a:rPr>
              <a:t>Pin 1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6750050" y="5915025"/>
            <a:ext cx="914400" cy="384175"/>
          </a:xfrm>
          <a:prstGeom prst="borderCallout1">
            <a:avLst>
              <a:gd name="adj1" fmla="val 29750"/>
              <a:gd name="adj2" fmla="val 108333"/>
              <a:gd name="adj3" fmla="val -176032"/>
              <a:gd name="adj4" fmla="val 131079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Verdana" pitchFamily="34" charset="0"/>
              </a:rPr>
              <a:t>Pin 7</a:t>
            </a:r>
          </a:p>
        </p:txBody>
      </p:sp>
      <p:sp>
        <p:nvSpPr>
          <p:cNvPr id="62470" name="AutoShape 6"/>
          <p:cNvSpPr>
            <a:spLocks/>
          </p:cNvSpPr>
          <p:nvPr/>
        </p:nvSpPr>
        <p:spPr bwMode="auto">
          <a:xfrm>
            <a:off x="5676900" y="2511425"/>
            <a:ext cx="952500" cy="384175"/>
          </a:xfrm>
          <a:prstGeom prst="borderCallout1">
            <a:avLst>
              <a:gd name="adj1" fmla="val 29750"/>
              <a:gd name="adj2" fmla="val -8000"/>
              <a:gd name="adj3" fmla="val 237602"/>
              <a:gd name="adj4" fmla="val -34333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Verdana" pitchFamily="34" charset="0"/>
              </a:rPr>
              <a:t>Pin 14</a:t>
            </a:r>
          </a:p>
        </p:txBody>
      </p:sp>
      <p:sp>
        <p:nvSpPr>
          <p:cNvPr id="62471" name="AutoShape 7"/>
          <p:cNvSpPr>
            <a:spLocks/>
          </p:cNvSpPr>
          <p:nvPr/>
        </p:nvSpPr>
        <p:spPr bwMode="auto">
          <a:xfrm>
            <a:off x="6705600" y="2514600"/>
            <a:ext cx="914400" cy="384175"/>
          </a:xfrm>
          <a:prstGeom prst="borderCallout1">
            <a:avLst>
              <a:gd name="adj1" fmla="val 29750"/>
              <a:gd name="adj2" fmla="val 108333"/>
              <a:gd name="adj3" fmla="val 221074"/>
              <a:gd name="adj4" fmla="val 138718"/>
            </a:avLst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latin typeface="Verdana" pitchFamily="34" charset="0"/>
              </a:rPr>
              <a:t>Pin 8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218113" y="3613150"/>
            <a:ext cx="2963862" cy="1365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291138" y="3417888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699125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137275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556375" y="341788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04050" y="34115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7412038" y="3416300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7804150" y="3406775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310188" y="4984750"/>
            <a:ext cx="185737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718175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6156325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575425" y="498475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023100" y="4978400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442200" y="4983163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823200" y="4986338"/>
            <a:ext cx="185738" cy="206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5327650" y="4660900"/>
            <a:ext cx="109538" cy="1333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5218113" y="4124325"/>
            <a:ext cx="293687" cy="341313"/>
          </a:xfrm>
          <a:prstGeom prst="flowChartDelay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F843-E635-468A-8B7A-A2C646AA2C0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9613"/>
            <a:ext cx="8229600" cy="1139825"/>
          </a:xfrm>
        </p:spPr>
        <p:txBody>
          <a:bodyPr/>
          <a:lstStyle/>
          <a:p>
            <a:r>
              <a:rPr lang="en-US" altLang="en-US"/>
              <a:t>Chips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364037" cy="5113337"/>
          </a:xfrm>
        </p:spPr>
        <p:txBody>
          <a:bodyPr/>
          <a:lstStyle/>
          <a:p>
            <a:r>
              <a:rPr lang="en-US" altLang="en-US" sz="2200"/>
              <a:t>Chips memerlukan tegangan untuk beroperasi</a:t>
            </a:r>
          </a:p>
          <a:p>
            <a:endParaRPr lang="en-US" altLang="en-US" sz="2200"/>
          </a:p>
          <a:p>
            <a:r>
              <a:rPr lang="en-US" altLang="en-US" sz="2200"/>
              <a:t>Vcc yang digunakan biasanya adalah 5 volts dan pin VCC umumnya pada nomor pin terakhir (untuk DIP14 berarti pada pin 14)</a:t>
            </a:r>
          </a:p>
          <a:p>
            <a:endParaRPr lang="en-US" altLang="en-US" sz="2200"/>
          </a:p>
          <a:p>
            <a:r>
              <a:rPr lang="en-US" altLang="en-US" sz="2200"/>
              <a:t>Pin Ground biasanya pada pin terakhir yang sejajar dengan pin 1 (pada DIP14 maka no pin GND biasanya adalah no 7)</a:t>
            </a:r>
          </a:p>
        </p:txBody>
      </p:sp>
      <p:pic>
        <p:nvPicPr>
          <p:cNvPr id="6351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420938"/>
            <a:ext cx="2646363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7596188" y="1844675"/>
            <a:ext cx="105727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Verdana" pitchFamily="34" charset="0"/>
              </a:rPr>
              <a:t>Voltage</a:t>
            </a:r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7308850" y="2276475"/>
            <a:ext cx="86360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859338" y="5589588"/>
            <a:ext cx="10382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Verdana" pitchFamily="34" charset="0"/>
              </a:rPr>
              <a:t>Ground</a:t>
            </a:r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V="1">
            <a:off x="6084888" y="5300663"/>
            <a:ext cx="111125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92C4-5635-4477-ACE6-199D8D8D83E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39825"/>
          </a:xfrm>
        </p:spPr>
        <p:txBody>
          <a:bodyPr/>
          <a:lstStyle/>
          <a:p>
            <a:r>
              <a:rPr lang="en-US" altLang="en-US"/>
              <a:t>Contoh IC TTL Gerbang Dasar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24063"/>
            <a:ext cx="3898900" cy="965200"/>
          </a:xfrm>
        </p:spPr>
        <p:txBody>
          <a:bodyPr/>
          <a:lstStyle/>
          <a:p>
            <a:r>
              <a:rPr lang="en-US" altLang="en-US" sz="2600"/>
              <a:t>74LS02 : Quad 2 input NAND Gate</a:t>
            </a:r>
          </a:p>
          <a:p>
            <a:endParaRPr lang="en-US" altLang="en-US" sz="2600"/>
          </a:p>
        </p:txBody>
      </p:sp>
      <p:graphicFrame>
        <p:nvGraphicFramePr>
          <p:cNvPr id="54327" name="Object 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3205163"/>
          <a:ext cx="360045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Visio" r:id="rId3" imgW="1960483" imgH="1258729" progId="Visio.Drawing.6">
                  <p:embed/>
                </p:oleObj>
              </mc:Choice>
              <mc:Fallback>
                <p:oleObj name="Visio" r:id="rId3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05163"/>
                        <a:ext cx="360045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9" name="Object 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3800" y="3205163"/>
          <a:ext cx="345598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Visio" r:id="rId5" imgW="1960483" imgH="1285637" progId="Visio.Drawing.6">
                  <p:embed/>
                </p:oleObj>
              </mc:Choice>
              <mc:Fallback>
                <p:oleObj name="Visio" r:id="rId5" imgW="1960483" imgH="128563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05163"/>
                        <a:ext cx="3455988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4859338" y="1981200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74LS08 : Quad 2 input AND Gate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8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FAF4-325E-4499-9F88-81172ED8313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04664"/>
            <a:ext cx="8229600" cy="1139825"/>
          </a:xfrm>
        </p:spPr>
        <p:txBody>
          <a:bodyPr/>
          <a:lstStyle/>
          <a:p>
            <a:r>
              <a:rPr lang="en-US" altLang="en-US" dirty="0"/>
              <a:t>JENIS – JENIS GERBANG DASAR</a:t>
            </a:r>
          </a:p>
        </p:txBody>
      </p:sp>
      <p:graphicFrame>
        <p:nvGraphicFramePr>
          <p:cNvPr id="28730" name="Group 58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218488" cy="4349751"/>
        </p:xfrm>
        <a:graphic>
          <a:graphicData uri="http://schemas.openxmlformats.org/drawingml/2006/table">
            <a:tbl>
              <a:tblPr/>
              <a:tblGrid>
                <a:gridCol w="2024063"/>
                <a:gridCol w="2085975"/>
                <a:gridCol w="2054225"/>
                <a:gridCol w="2054225"/>
              </a:tblGrid>
              <a:tr h="144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AND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OR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NOR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9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NOT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doni MT Black" pitchFamily="18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37" name="Object 6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1989138"/>
          <a:ext cx="19431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Visio" r:id="rId3" imgW="1745932" imgH="625554" progId="Visio.Drawing.11">
                  <p:embed/>
                </p:oleObj>
              </mc:Choice>
              <mc:Fallback>
                <p:oleObj name="Visio" r:id="rId3" imgW="1745932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89138"/>
                        <a:ext cx="19431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9" name="Object 6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3429000"/>
          <a:ext cx="1727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Visio" r:id="rId5" imgW="1565910" imgH="625554" progId="Visio.Drawing.11">
                  <p:embed/>
                </p:oleObj>
              </mc:Choice>
              <mc:Fallback>
                <p:oleObj name="Visio" r:id="rId5" imgW="1565910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9000"/>
                        <a:ext cx="1727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627313" y="4797425"/>
          <a:ext cx="1743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Visio" r:id="rId7" imgW="1745570" imgH="845792" progId="Visio.Drawing.11">
                  <p:embed/>
                </p:oleObj>
              </mc:Choice>
              <mc:Fallback>
                <p:oleObj name="Visio" r:id="rId7" imgW="1745570" imgH="8457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97425"/>
                        <a:ext cx="1743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019925" y="4868863"/>
          <a:ext cx="1438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9" imgW="1439000" imgH="739159" progId="Visio.Drawing.11">
                  <p:embed/>
                </p:oleObj>
              </mc:Choice>
              <mc:Fallback>
                <p:oleObj name="Visio" r:id="rId9" imgW="1439000" imgH="7391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68863"/>
                        <a:ext cx="14382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41" name="Object 6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516688" y="3284538"/>
          <a:ext cx="21605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Visio" r:id="rId11" imgW="1804035" imgH="838438" progId="Visio.Drawing.11">
                  <p:embed/>
                </p:oleObj>
              </mc:Choice>
              <mc:Fallback>
                <p:oleObj name="Visio" r:id="rId11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284538"/>
                        <a:ext cx="216058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3" name="Object 71"/>
          <p:cNvGraphicFramePr>
            <a:graphicFrameLocks noChangeAspect="1"/>
          </p:cNvGraphicFramePr>
          <p:nvPr/>
        </p:nvGraphicFramePr>
        <p:xfrm>
          <a:off x="6659563" y="1916113"/>
          <a:ext cx="2016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Visio" r:id="rId13" imgW="1984058" imgH="838438" progId="Visio.Drawing.11">
                  <p:embed/>
                </p:oleObj>
              </mc:Choice>
              <mc:Fallback>
                <p:oleObj name="Visio" r:id="rId13" imgW="1984058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916113"/>
                        <a:ext cx="2016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19ED-47F9-44E4-A3CC-21A26BC787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688"/>
            <a:ext cx="8229600" cy="1139825"/>
          </a:xfrm>
        </p:spPr>
        <p:txBody>
          <a:bodyPr/>
          <a:lstStyle/>
          <a:p>
            <a:r>
              <a:rPr lang="en-US" altLang="en-US"/>
              <a:t>Contoh IC TTL Gerbang Dasar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3898900" cy="965200"/>
          </a:xfrm>
        </p:spPr>
        <p:txBody>
          <a:bodyPr/>
          <a:lstStyle/>
          <a:p>
            <a:r>
              <a:rPr lang="en-US" altLang="en-US" sz="2600"/>
              <a:t>74LS02 : Quad 2 input NOR Gate</a:t>
            </a:r>
          </a:p>
          <a:p>
            <a:endParaRPr lang="en-US" altLang="en-US" sz="2600"/>
          </a:p>
        </p:txBody>
      </p:sp>
      <p:graphicFrame>
        <p:nvGraphicFramePr>
          <p:cNvPr id="880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8563" y="3178175"/>
          <a:ext cx="34464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Visio" r:id="rId3" imgW="1966436" imgH="1293495" progId="Visio.Drawing.6">
                  <p:embed/>
                </p:oleObj>
              </mc:Choice>
              <mc:Fallback>
                <p:oleObj name="Visio" r:id="rId3" imgW="1966436" imgH="12934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178175"/>
                        <a:ext cx="34464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859338" y="1954213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74LS32 : Quad 2 input OR Gate</a:t>
            </a:r>
          </a:p>
          <a:p>
            <a:endParaRPr lang="en-US" altLang="en-US"/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755650" y="3178175"/>
          <a:ext cx="35290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Visio" r:id="rId5" imgW="1960483" imgH="1258729" progId="Visio.Drawing.6">
                  <p:embed/>
                </p:oleObj>
              </mc:Choice>
              <mc:Fallback>
                <p:oleObj name="Visio" r:id="rId5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78175"/>
                        <a:ext cx="35290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2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8BE9-5F24-4294-BBF1-8FE795F67FC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1513"/>
            <a:ext cx="8229600" cy="1139825"/>
          </a:xfrm>
        </p:spPr>
        <p:txBody>
          <a:bodyPr/>
          <a:lstStyle/>
          <a:p>
            <a:r>
              <a:rPr lang="en-US" altLang="en-US"/>
              <a:t>Contoh IC TTL Gerbang Dasar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3900"/>
            <a:ext cx="4038600" cy="4530725"/>
          </a:xfrm>
        </p:spPr>
        <p:txBody>
          <a:bodyPr/>
          <a:lstStyle/>
          <a:p>
            <a:r>
              <a:rPr lang="en-US" altLang="en-US" sz="2600"/>
              <a:t>74LS04 : Hex Inverter</a:t>
            </a:r>
          </a:p>
          <a:p>
            <a:endParaRPr lang="en-US" altLang="en-US" sz="2600"/>
          </a:p>
        </p:txBody>
      </p:sp>
      <p:graphicFrame>
        <p:nvGraphicFramePr>
          <p:cNvPr id="9012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2951163"/>
          <a:ext cx="3240087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Visio" r:id="rId3" imgW="1966436" imgH="1327071" progId="Visio.Drawing.6">
                  <p:embed/>
                </p:oleObj>
              </mc:Choice>
              <mc:Fallback>
                <p:oleObj name="Visio" r:id="rId3" imgW="1966436" imgH="132707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51163"/>
                        <a:ext cx="3240087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859338" y="1951038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74LS86 : Quad 2 input XOR Gate</a:t>
            </a:r>
          </a:p>
          <a:p>
            <a:endParaRPr lang="en-US" altLang="en-US"/>
          </a:p>
        </p:txBody>
      </p:sp>
      <p:graphicFrame>
        <p:nvGraphicFramePr>
          <p:cNvPr id="9012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2725" y="3030538"/>
          <a:ext cx="3167063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Visio" r:id="rId5" imgW="1960483" imgH="1285637" progId="Visio.Drawing.6">
                  <p:embed/>
                </p:oleObj>
              </mc:Choice>
              <mc:Fallback>
                <p:oleObj name="Visio" r:id="rId5" imgW="1960483" imgH="128563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30538"/>
                        <a:ext cx="3167063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1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8A69-529C-48F3-AFD0-94BD71A4669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4688"/>
            <a:ext cx="8229600" cy="1139825"/>
          </a:xfrm>
        </p:spPr>
        <p:txBody>
          <a:bodyPr/>
          <a:lstStyle/>
          <a:p>
            <a:r>
              <a:rPr lang="en-US" altLang="en-US"/>
              <a:t>Contoh IC TTL Gerbang Dasar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97075"/>
            <a:ext cx="3898900" cy="965200"/>
          </a:xfrm>
        </p:spPr>
        <p:txBody>
          <a:bodyPr/>
          <a:lstStyle/>
          <a:p>
            <a:r>
              <a:rPr lang="en-US" altLang="en-US" sz="2600"/>
              <a:t>74LS02 : Quad 2 input NOR Gate</a:t>
            </a:r>
          </a:p>
          <a:p>
            <a:endParaRPr lang="en-US" altLang="en-US" sz="2600"/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08563" y="3178175"/>
          <a:ext cx="34464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Visio" r:id="rId3" imgW="1966436" imgH="1293495" progId="Visio.Drawing.6">
                  <p:embed/>
                </p:oleObj>
              </mc:Choice>
              <mc:Fallback>
                <p:oleObj name="Visio" r:id="rId3" imgW="1966436" imgH="129349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3178175"/>
                        <a:ext cx="34464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859338" y="1954213"/>
            <a:ext cx="3898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74LS32 : Quad 2 input OR Gate</a:t>
            </a:r>
          </a:p>
          <a:p>
            <a:endParaRPr lang="en-US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755650" y="3178175"/>
          <a:ext cx="35290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Visio" r:id="rId5" imgW="1960483" imgH="1258729" progId="Visio.Drawing.6">
                  <p:embed/>
                </p:oleObj>
              </mc:Choice>
              <mc:Fallback>
                <p:oleObj name="Visio" r:id="rId5" imgW="1960483" imgH="125872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78175"/>
                        <a:ext cx="35290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D9A0-03EC-49A1-8F73-A9D4A3674BD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4375"/>
            <a:ext cx="8229600" cy="774700"/>
          </a:xfrm>
        </p:spPr>
        <p:txBody>
          <a:bodyPr/>
          <a:lstStyle/>
          <a:p>
            <a:r>
              <a:rPr lang="en-US" altLang="en-US"/>
              <a:t>GERBANG AND</a:t>
            </a:r>
          </a:p>
        </p:txBody>
      </p:sp>
      <p:graphicFrame>
        <p:nvGraphicFramePr>
          <p:cNvPr id="30768" name="Group 48"/>
          <p:cNvGraphicFramePr>
            <a:graphicFrameLocks noGrp="1"/>
          </p:cNvGraphicFramePr>
          <p:nvPr>
            <p:ph sz="quarter" idx="2"/>
          </p:nvPr>
        </p:nvGraphicFramePr>
        <p:xfrm>
          <a:off x="4211638" y="3937000"/>
          <a:ext cx="4038600" cy="244920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9" name="Object 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2497138"/>
          <a:ext cx="1746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Visio" r:id="rId3" imgW="1745932" imgH="625554" progId="Visio.Drawing.11">
                  <p:embed/>
                </p:oleObj>
              </mc:Choice>
              <mc:Fallback>
                <p:oleObj name="Visio" r:id="rId3" imgW="1745932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97138"/>
                        <a:ext cx="1746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203575" y="2570163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= A.B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755650" y="3865563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aphicFrame>
        <p:nvGraphicFramePr>
          <p:cNvPr id="30766" name="Object 4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088" y="4370388"/>
          <a:ext cx="2513012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Visio" r:id="rId5" imgW="1480718" imgH="1120750" progId="Visio.Drawing.11">
                  <p:embed/>
                </p:oleObj>
              </mc:Choice>
              <mc:Fallback>
                <p:oleObj name="Visio" r:id="rId5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70388"/>
                        <a:ext cx="2513012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55650" y="1562100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</a:t>
            </a:r>
            <a:r>
              <a:rPr lang="en-US" altLang="en-US" b="1"/>
              <a:t>AND</a:t>
            </a:r>
            <a:r>
              <a:rPr lang="en-US" altLang="en-US"/>
              <a:t> akan mempunyai output bernilai 1 apabila semua inputnya bernilai 1, Selain itu outputnya akan bernilai 0</a:t>
            </a:r>
          </a:p>
        </p:txBody>
      </p:sp>
      <p:sp>
        <p:nvSpPr>
          <p:cNvPr id="30771" name="Oval 51"/>
          <p:cNvSpPr>
            <a:spLocks noChangeArrowheads="1"/>
          </p:cNvSpPr>
          <p:nvPr/>
        </p:nvSpPr>
        <p:spPr bwMode="auto">
          <a:xfrm>
            <a:off x="2124075" y="5089525"/>
            <a:ext cx="144463" cy="431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2195513" y="4729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D703C-1676-4B3A-AB13-B2F2701AE6E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1200"/>
            <a:ext cx="8229600" cy="703263"/>
          </a:xfrm>
        </p:spPr>
        <p:txBody>
          <a:bodyPr/>
          <a:lstStyle/>
          <a:p>
            <a:r>
              <a:rPr lang="en-US" altLang="en-US" sz="3800"/>
              <a:t>GERBANG OR</a:t>
            </a:r>
          </a:p>
        </p:txBody>
      </p:sp>
      <p:graphicFrame>
        <p:nvGraphicFramePr>
          <p:cNvPr id="34848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3500" y="4640263"/>
          <a:ext cx="18669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Visio" r:id="rId3" imgW="1480718" imgH="1120750" progId="Visio.Drawing.11">
                  <p:embed/>
                </p:oleObj>
              </mc:Choice>
              <mc:Fallback>
                <p:oleObj name="Visio" r:id="rId3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640263"/>
                        <a:ext cx="18669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Group 42"/>
          <p:cNvGraphicFramePr>
            <a:graphicFrameLocks noGrp="1"/>
          </p:cNvGraphicFramePr>
          <p:nvPr>
            <p:ph sz="quarter" idx="2"/>
          </p:nvPr>
        </p:nvGraphicFramePr>
        <p:xfrm>
          <a:off x="4211638" y="3862388"/>
          <a:ext cx="4038600" cy="2449898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+ 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203575" y="27828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= A+B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755650" y="38623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aphicFrame>
        <p:nvGraphicFramePr>
          <p:cNvPr id="34855" name="Object 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638425"/>
          <a:ext cx="1565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Visio" r:id="rId5" imgW="1565910" imgH="625554" progId="Visio.Drawing.11">
                  <p:embed/>
                </p:oleObj>
              </mc:Choice>
              <mc:Fallback>
                <p:oleObj name="Visio" r:id="rId5" imgW="1565910" imgH="6255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8425"/>
                        <a:ext cx="1565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755650" y="1558925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</a:t>
            </a:r>
            <a:r>
              <a:rPr lang="en-US" altLang="en-US" b="1"/>
              <a:t>OR</a:t>
            </a:r>
            <a:r>
              <a:rPr lang="en-US" altLang="en-US"/>
              <a:t> akan mempunyai output bernilai 0 apabila semua inputnya bernilai 0, Selain itu outputnya akan bernilai 1</a:t>
            </a:r>
          </a:p>
        </p:txBody>
      </p:sp>
    </p:spTree>
    <p:extLst>
      <p:ext uri="{BB962C8B-B14F-4D97-AF65-F5344CB8AC3E}">
        <p14:creationId xmlns:p14="http://schemas.microsoft.com/office/powerpoint/2010/main" val="19728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72F6-F79E-4550-9146-2E557F18ADA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681038"/>
            <a:ext cx="8229600" cy="703262"/>
          </a:xfrm>
        </p:spPr>
        <p:txBody>
          <a:bodyPr/>
          <a:lstStyle/>
          <a:p>
            <a:r>
              <a:rPr lang="en-US" altLang="en-US" sz="3800"/>
              <a:t>GERBANG NOT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>
            <p:ph sz="quarter" idx="2"/>
          </p:nvPr>
        </p:nvGraphicFramePr>
        <p:xfrm>
          <a:off x="4284663" y="3903663"/>
          <a:ext cx="4038600" cy="2189164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46" name="Object 3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2824163"/>
          <a:ext cx="1905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Visio" r:id="rId3" imgW="1904524" imgH="715566" progId="Visio.Drawing.11">
                  <p:embed/>
                </p:oleObj>
              </mc:Choice>
              <mc:Fallback>
                <p:oleObj name="Visio" r:id="rId3" imgW="1904524" imgH="7155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24163"/>
                        <a:ext cx="19050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17600" y="4194175"/>
          <a:ext cx="22272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Visio" r:id="rId5" imgW="1480718" imgH="1120750" progId="Visio.Drawing.11">
                  <p:embed/>
                </p:oleObj>
              </mc:Choice>
              <mc:Fallback>
                <p:oleObj name="Visio" r:id="rId5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194175"/>
                        <a:ext cx="22272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755650" y="383222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3132138" y="3040063"/>
            <a:ext cx="736600" cy="366712"/>
            <a:chOff x="2018" y="1298"/>
            <a:chExt cx="464" cy="231"/>
          </a:xfrm>
        </p:grpSpPr>
        <p:sp>
          <p:nvSpPr>
            <p:cNvPr id="38942" name="Text Box 30"/>
            <p:cNvSpPr txBox="1">
              <a:spLocks noChangeArrowheads="1"/>
            </p:cNvSpPr>
            <p:nvPr/>
          </p:nvSpPr>
          <p:spPr bwMode="auto">
            <a:xfrm>
              <a:off x="2018" y="1298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 = A</a:t>
              </a:r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2290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8955" name="Object 4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143750" y="4076700"/>
          <a:ext cx="303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7" imgW="291960" imgH="342720" progId="Equation.3">
                  <p:embed/>
                </p:oleObj>
              </mc:Choice>
              <mc:Fallback>
                <p:oleObj name="Equation" r:id="rId7" imgW="29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4076700"/>
                        <a:ext cx="303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755650" y="1528763"/>
            <a:ext cx="7920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Output gerbang NOT adalah kebalikan dari inputnya.</a:t>
            </a:r>
          </a:p>
          <a:p>
            <a:r>
              <a:rPr lang="en-US" altLang="en-US"/>
              <a:t>Jika input HIGH, maka output LOW, dan kebalikannya.</a:t>
            </a:r>
          </a:p>
          <a:p>
            <a:r>
              <a:rPr lang="en-US" altLang="en-US"/>
              <a:t>Gerbang NOT sering disebut INVERTER</a:t>
            </a:r>
          </a:p>
        </p:txBody>
      </p:sp>
    </p:spTree>
    <p:extLst>
      <p:ext uri="{BB962C8B-B14F-4D97-AF65-F5344CB8AC3E}">
        <p14:creationId xmlns:p14="http://schemas.microsoft.com/office/powerpoint/2010/main" val="30612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958-D18A-4342-9385-C28F5F8B70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2788"/>
            <a:ext cx="8229600" cy="703262"/>
          </a:xfrm>
        </p:spPr>
        <p:txBody>
          <a:bodyPr/>
          <a:lstStyle/>
          <a:p>
            <a:r>
              <a:rPr lang="en-US" altLang="en-US" sz="3800"/>
              <a:t>GERBANG NAND</a:t>
            </a:r>
          </a:p>
        </p:txBody>
      </p:sp>
      <p:graphicFrame>
        <p:nvGraphicFramePr>
          <p:cNvPr id="41018" name="Group 58"/>
          <p:cNvGraphicFramePr>
            <a:graphicFrameLocks noGrp="1"/>
          </p:cNvGraphicFramePr>
          <p:nvPr>
            <p:ph sz="quarter" idx="2"/>
          </p:nvPr>
        </p:nvGraphicFramePr>
        <p:xfrm>
          <a:off x="4140200" y="3863975"/>
          <a:ext cx="4452938" cy="2449200"/>
        </p:xfrm>
        <a:graphic>
          <a:graphicData uri="http://schemas.openxmlformats.org/drawingml/2006/table">
            <a:tbl>
              <a:tblPr/>
              <a:tblGrid>
                <a:gridCol w="1112838"/>
                <a:gridCol w="1114425"/>
                <a:gridCol w="1112837"/>
                <a:gridCol w="1112838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8888" y="2495550"/>
          <a:ext cx="1481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Visio" r:id="rId3" imgW="1984058" imgH="838438" progId="Visio.Drawing.11">
                  <p:embed/>
                </p:oleObj>
              </mc:Choice>
              <mc:Fallback>
                <p:oleObj name="Visio" r:id="rId3" imgW="1984058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5550"/>
                        <a:ext cx="1481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755650" y="386397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0" y="376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19" name="Object 59"/>
          <p:cNvGraphicFramePr>
            <a:graphicFrameLocks noChangeAspect="1"/>
          </p:cNvGraphicFramePr>
          <p:nvPr/>
        </p:nvGraphicFramePr>
        <p:xfrm>
          <a:off x="7721600" y="3929063"/>
          <a:ext cx="5540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5" imgW="558720" imgH="355320" progId="Equation.3">
                  <p:embed/>
                </p:oleObj>
              </mc:Choice>
              <mc:Fallback>
                <p:oleObj name="Equation" r:id="rId5" imgW="558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3929063"/>
                        <a:ext cx="554038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6" name="Group 66"/>
          <p:cNvGrpSpPr>
            <a:grpSpLocks/>
          </p:cNvGrpSpPr>
          <p:nvPr/>
        </p:nvGrpSpPr>
        <p:grpSpPr bwMode="auto">
          <a:xfrm>
            <a:off x="1343025" y="3143250"/>
            <a:ext cx="952500" cy="366713"/>
            <a:chOff x="884" y="1570"/>
            <a:chExt cx="600" cy="231"/>
          </a:xfrm>
        </p:grpSpPr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884" y="1570"/>
              <a:ext cx="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 = A.B</a:t>
              </a:r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>
              <a:off x="1202" y="1570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023" name="Object 6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088" y="4224338"/>
          <a:ext cx="273367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4338"/>
                        <a:ext cx="273367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4" name="Oval 64"/>
          <p:cNvSpPr>
            <a:spLocks noChangeArrowheads="1"/>
          </p:cNvSpPr>
          <p:nvPr/>
        </p:nvSpPr>
        <p:spPr bwMode="auto">
          <a:xfrm>
            <a:off x="2195513" y="4943475"/>
            <a:ext cx="217487" cy="577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Line 65"/>
          <p:cNvSpPr>
            <a:spLocks noChangeShapeType="1"/>
          </p:cNvSpPr>
          <p:nvPr/>
        </p:nvSpPr>
        <p:spPr bwMode="auto">
          <a:xfrm>
            <a:off x="2339975" y="45847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33" name="Group 73"/>
          <p:cNvGrpSpPr>
            <a:grpSpLocks/>
          </p:cNvGrpSpPr>
          <p:nvPr/>
        </p:nvGrpSpPr>
        <p:grpSpPr bwMode="auto">
          <a:xfrm>
            <a:off x="1331913" y="5448300"/>
            <a:ext cx="552450" cy="366713"/>
            <a:chOff x="2698" y="2614"/>
            <a:chExt cx="348" cy="231"/>
          </a:xfrm>
        </p:grpSpPr>
        <p:sp>
          <p:nvSpPr>
            <p:cNvPr id="41031" name="Text Box 71"/>
            <p:cNvSpPr txBox="1">
              <a:spLocks noChangeArrowheads="1"/>
            </p:cNvSpPr>
            <p:nvPr/>
          </p:nvSpPr>
          <p:spPr bwMode="auto">
            <a:xfrm>
              <a:off x="2698" y="2614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A.B</a:t>
              </a:r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2744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755650" y="1560513"/>
            <a:ext cx="7920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NAND merupakan gabungan gerbang AND dan gerbang NOT. Keluaran gerbang </a:t>
            </a:r>
            <a:r>
              <a:rPr lang="en-US" altLang="en-US" b="1"/>
              <a:t>NAND</a:t>
            </a:r>
            <a:r>
              <a:rPr lang="en-US" altLang="en-US"/>
              <a:t> adalah keluaran gerbang AND yang diinversikan (di-NOT-kan). </a:t>
            </a:r>
          </a:p>
        </p:txBody>
      </p:sp>
    </p:spTree>
    <p:extLst>
      <p:ext uri="{BB962C8B-B14F-4D97-AF65-F5344CB8AC3E}">
        <p14:creationId xmlns:p14="http://schemas.microsoft.com/office/powerpoint/2010/main" val="30767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0B5C-6D43-497E-9984-968096F56D3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12788"/>
            <a:ext cx="8229600" cy="1139825"/>
          </a:xfrm>
        </p:spPr>
        <p:txBody>
          <a:bodyPr/>
          <a:lstStyle/>
          <a:p>
            <a:r>
              <a:rPr lang="en-US" altLang="en-US"/>
              <a:t>GERBANG NOR</a:t>
            </a:r>
          </a:p>
        </p:txBody>
      </p:sp>
      <p:graphicFrame>
        <p:nvGraphicFramePr>
          <p:cNvPr id="42016" name="Object 3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9650" y="2495550"/>
          <a:ext cx="1346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Visio" r:id="rId3" imgW="1804035" imgH="838438" progId="Visio.Drawing.11">
                  <p:embed/>
                </p:oleObj>
              </mc:Choice>
              <mc:Fallback>
                <p:oleObj name="Visio" r:id="rId3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495550"/>
                        <a:ext cx="1346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1" name="Group 67"/>
          <p:cNvGraphicFramePr>
            <a:graphicFrameLocks noGrp="1"/>
          </p:cNvGraphicFramePr>
          <p:nvPr>
            <p:ph sz="quarter" idx="4"/>
          </p:nvPr>
        </p:nvGraphicFramePr>
        <p:xfrm>
          <a:off x="4140200" y="3648075"/>
          <a:ext cx="4038600" cy="2449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755650" y="3863975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aphicFrame>
        <p:nvGraphicFramePr>
          <p:cNvPr id="42053" name="Object 6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37413" y="3719513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5" imgW="812520" imgH="342720" progId="Equation.3">
                  <p:embed/>
                </p:oleObj>
              </mc:Choice>
              <mc:Fallback>
                <p:oleObj name="Equation" r:id="rId5" imgW="812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3719513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6" name="Object 7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4368800"/>
          <a:ext cx="18669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8800"/>
                        <a:ext cx="18669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58" name="Group 74"/>
          <p:cNvGrpSpPr>
            <a:grpSpLocks/>
          </p:cNvGrpSpPr>
          <p:nvPr/>
        </p:nvGrpSpPr>
        <p:grpSpPr bwMode="auto">
          <a:xfrm>
            <a:off x="2771775" y="2711450"/>
            <a:ext cx="1022350" cy="366713"/>
            <a:chOff x="2018" y="1117"/>
            <a:chExt cx="644" cy="231"/>
          </a:xfrm>
        </p:grpSpPr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2018" y="1117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 = A+B</a:t>
              </a:r>
            </a:p>
          </p:txBody>
        </p:sp>
        <p:sp>
          <p:nvSpPr>
            <p:cNvPr id="42057" name="Line 73"/>
            <p:cNvSpPr>
              <a:spLocks noChangeShapeType="1"/>
            </p:cNvSpPr>
            <p:nvPr/>
          </p:nvSpPr>
          <p:spPr bwMode="auto">
            <a:xfrm>
              <a:off x="2336" y="111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1619250" y="5448300"/>
            <a:ext cx="622300" cy="366713"/>
            <a:chOff x="2154" y="2840"/>
            <a:chExt cx="392" cy="231"/>
          </a:xfrm>
        </p:grpSpPr>
        <p:sp>
          <p:nvSpPr>
            <p:cNvPr id="42060" name="Text Box 76"/>
            <p:cNvSpPr txBox="1">
              <a:spLocks noChangeArrowheads="1"/>
            </p:cNvSpPr>
            <p:nvPr/>
          </p:nvSpPr>
          <p:spPr bwMode="auto">
            <a:xfrm>
              <a:off x="2154" y="284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A+B</a:t>
              </a:r>
            </a:p>
          </p:txBody>
        </p:sp>
        <p:sp>
          <p:nvSpPr>
            <p:cNvPr id="42061" name="Line 77"/>
            <p:cNvSpPr>
              <a:spLocks noChangeShapeType="1"/>
            </p:cNvSpPr>
            <p:nvPr/>
          </p:nvSpPr>
          <p:spPr bwMode="auto">
            <a:xfrm>
              <a:off x="2200" y="2840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755650" y="1560513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</a:t>
            </a:r>
            <a:r>
              <a:rPr lang="en-US" altLang="en-US" b="1"/>
              <a:t>NOR</a:t>
            </a:r>
            <a:r>
              <a:rPr lang="en-US" altLang="en-US"/>
              <a:t> adalah gabungan gerbang OR dan gerbang NOT. Keluaran Gerbang </a:t>
            </a:r>
            <a:r>
              <a:rPr lang="en-US" altLang="en-US" b="1"/>
              <a:t>NOR</a:t>
            </a:r>
            <a:r>
              <a:rPr lang="en-US" altLang="en-US"/>
              <a:t> adalah keluaran gerbang OR diinversikan (di-NOT-kan). </a:t>
            </a:r>
          </a:p>
        </p:txBody>
      </p:sp>
    </p:spTree>
    <p:extLst>
      <p:ext uri="{BB962C8B-B14F-4D97-AF65-F5344CB8AC3E}">
        <p14:creationId xmlns:p14="http://schemas.microsoft.com/office/powerpoint/2010/main" val="20716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960-0587-4B11-A0F5-5351328B4CE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03263"/>
            <a:ext cx="8229600" cy="1139825"/>
          </a:xfrm>
        </p:spPr>
        <p:txBody>
          <a:bodyPr/>
          <a:lstStyle/>
          <a:p>
            <a:r>
              <a:rPr lang="en-US" altLang="en-US"/>
              <a:t>GERBANG XOR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19250" y="4286250"/>
          <a:ext cx="1471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Visio" r:id="rId3" imgW="1471612" imgH="1111568" progId="Visio.Drawing.11">
                  <p:embed/>
                </p:oleObj>
              </mc:Choice>
              <mc:Fallback>
                <p:oleObj name="Visio" r:id="rId3" imgW="1471612" imgH="1111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86250"/>
                        <a:ext cx="1471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2414588"/>
          <a:ext cx="1346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Visio" r:id="rId5" imgW="1804035" imgH="838438" progId="Visio.Drawing.11">
                  <p:embed/>
                </p:oleObj>
              </mc:Choice>
              <mc:Fallback>
                <p:oleObj name="Visio" r:id="rId5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4588"/>
                        <a:ext cx="1346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Group 43"/>
          <p:cNvGraphicFramePr>
            <a:graphicFrameLocks noGrp="1"/>
          </p:cNvGraphicFramePr>
          <p:nvPr>
            <p:ph sz="quarter" idx="4"/>
          </p:nvPr>
        </p:nvGraphicFramePr>
        <p:xfrm>
          <a:off x="4787900" y="3783013"/>
          <a:ext cx="3028950" cy="2449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094038" y="2627313"/>
            <a:ext cx="1065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= A</a:t>
            </a:r>
            <a:r>
              <a:rPr lang="en-US" altLang="en-US">
                <a:sym typeface="Symbol" pitchFamily="18" charset="2"/>
              </a:rPr>
              <a:t></a:t>
            </a:r>
            <a:r>
              <a:rPr lang="en-US" altLang="en-US"/>
              <a:t>B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755650" y="34940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aphicFrame>
        <p:nvGraphicFramePr>
          <p:cNvPr id="44081" name="Object 49"/>
          <p:cNvGraphicFramePr>
            <a:graphicFrameLocks noChangeAspect="1"/>
          </p:cNvGraphicFramePr>
          <p:nvPr/>
        </p:nvGraphicFramePr>
        <p:xfrm>
          <a:off x="827088" y="3854450"/>
          <a:ext cx="27336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54450"/>
                        <a:ext cx="27336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2" name="Oval 50"/>
          <p:cNvSpPr>
            <a:spLocks noChangeArrowheads="1"/>
          </p:cNvSpPr>
          <p:nvPr/>
        </p:nvSpPr>
        <p:spPr bwMode="auto">
          <a:xfrm>
            <a:off x="2195513" y="4573588"/>
            <a:ext cx="217487" cy="577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1116013" y="6015038"/>
            <a:ext cx="2093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  <a:r>
              <a:rPr lang="en-US" altLang="en-US">
                <a:sym typeface="Symbol" pitchFamily="18" charset="2"/>
              </a:rPr>
              <a:t></a:t>
            </a:r>
            <a:r>
              <a:rPr lang="en-US" altLang="en-US"/>
              <a:t>B = warna hijau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755650" y="1550988"/>
            <a:ext cx="792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</a:t>
            </a:r>
            <a:r>
              <a:rPr lang="en-US" altLang="en-US" b="1"/>
              <a:t>XOR</a:t>
            </a:r>
            <a:r>
              <a:rPr lang="en-US" altLang="en-US"/>
              <a:t> akan mempunyai nilai output 0 apabila nilai inputnya sama. </a:t>
            </a:r>
          </a:p>
        </p:txBody>
      </p:sp>
    </p:spTree>
    <p:extLst>
      <p:ext uri="{BB962C8B-B14F-4D97-AF65-F5344CB8AC3E}">
        <p14:creationId xmlns:p14="http://schemas.microsoft.com/office/powerpoint/2010/main" val="39749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960-0587-4B11-A0F5-5351328B4CE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703263"/>
            <a:ext cx="8229600" cy="1139825"/>
          </a:xfrm>
        </p:spPr>
        <p:txBody>
          <a:bodyPr/>
          <a:lstStyle/>
          <a:p>
            <a:r>
              <a:rPr lang="en-US" altLang="en-US" dirty="0"/>
              <a:t>GERBANG </a:t>
            </a:r>
            <a:r>
              <a:rPr lang="en-US" altLang="en-US" dirty="0" smtClean="0"/>
              <a:t>XNOR</a:t>
            </a:r>
            <a:endParaRPr lang="en-US" altLang="en-US" dirty="0"/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19250" y="4286250"/>
          <a:ext cx="14716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Visio" r:id="rId3" imgW="1471612" imgH="1111568" progId="Visio.Drawing.11">
                  <p:embed/>
                </p:oleObj>
              </mc:Choice>
              <mc:Fallback>
                <p:oleObj name="Visio" r:id="rId3" imgW="1471612" imgH="11115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86250"/>
                        <a:ext cx="14716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2414588"/>
          <a:ext cx="1346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Visio" r:id="rId5" imgW="1804035" imgH="838438" progId="Visio.Drawing.11">
                  <p:embed/>
                </p:oleObj>
              </mc:Choice>
              <mc:Fallback>
                <p:oleObj name="Visio" r:id="rId5" imgW="1804035" imgH="838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4588"/>
                        <a:ext cx="1346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Group 4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61982876"/>
              </p:ext>
            </p:extLst>
          </p:nvPr>
        </p:nvGraphicFramePr>
        <p:xfrm>
          <a:off x="4787900" y="3783013"/>
          <a:ext cx="3028950" cy="2449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1 0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0 1</a:t>
                      </a: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094038" y="2627313"/>
            <a:ext cx="1065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Z = A</a:t>
            </a:r>
            <a:r>
              <a:rPr lang="en-US" altLang="en-US">
                <a:sym typeface="Symbol" pitchFamily="18" charset="2"/>
              </a:rPr>
              <a:t></a:t>
            </a:r>
            <a:r>
              <a:rPr lang="en-US" altLang="en-US"/>
              <a:t>B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755650" y="34940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DIAGRAM VENN</a:t>
            </a:r>
          </a:p>
        </p:txBody>
      </p:sp>
      <p:graphicFrame>
        <p:nvGraphicFramePr>
          <p:cNvPr id="44081" name="Object 49"/>
          <p:cNvGraphicFramePr>
            <a:graphicFrameLocks noChangeAspect="1"/>
          </p:cNvGraphicFramePr>
          <p:nvPr/>
        </p:nvGraphicFramePr>
        <p:xfrm>
          <a:off x="827088" y="3854450"/>
          <a:ext cx="27336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Visio" r:id="rId7" imgW="1480718" imgH="1120750" progId="Visio.Drawing.11">
                  <p:embed/>
                </p:oleObj>
              </mc:Choice>
              <mc:Fallback>
                <p:oleObj name="Visio" r:id="rId7" imgW="1480718" imgH="1120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54450"/>
                        <a:ext cx="2733675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2" name="Oval 50"/>
          <p:cNvSpPr>
            <a:spLocks noChangeArrowheads="1"/>
          </p:cNvSpPr>
          <p:nvPr/>
        </p:nvSpPr>
        <p:spPr bwMode="auto">
          <a:xfrm>
            <a:off x="2195513" y="4573588"/>
            <a:ext cx="217487" cy="5778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1116013" y="6015038"/>
            <a:ext cx="2093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  <a:r>
              <a:rPr lang="en-US" altLang="en-US">
                <a:sym typeface="Symbol" pitchFamily="18" charset="2"/>
              </a:rPr>
              <a:t></a:t>
            </a:r>
            <a:r>
              <a:rPr lang="en-US" altLang="en-US"/>
              <a:t>B = warna hijau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755650" y="1550988"/>
            <a:ext cx="792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Gerbang </a:t>
            </a:r>
            <a:r>
              <a:rPr lang="en-US" altLang="en-US" b="1"/>
              <a:t>XOR</a:t>
            </a:r>
            <a:r>
              <a:rPr lang="en-US" altLang="en-US"/>
              <a:t> akan mempunyai nilai output 0 apabila nilai inputnya sama.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9925" y="2627313"/>
            <a:ext cx="7860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780</Words>
  <Application>Microsoft Office PowerPoint</Application>
  <PresentationFormat>On-screen Show (4:3)</PresentationFormat>
  <Paragraphs>343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Bodoni MT Black</vt:lpstr>
      <vt:lpstr>Calibri</vt:lpstr>
      <vt:lpstr>Courier New</vt:lpstr>
      <vt:lpstr>Symbol</vt:lpstr>
      <vt:lpstr>Times New Roman</vt:lpstr>
      <vt:lpstr>Verdana</vt:lpstr>
      <vt:lpstr>Wingdings</vt:lpstr>
      <vt:lpstr>Diseño predeterminado</vt:lpstr>
      <vt:lpstr>Visio</vt:lpstr>
      <vt:lpstr>Equation</vt:lpstr>
      <vt:lpstr>GERBANG DASAR</vt:lpstr>
      <vt:lpstr>JENIS – JENIS GERBANG DASAR</vt:lpstr>
      <vt:lpstr>GERBANG AND</vt:lpstr>
      <vt:lpstr>GERBANG OR</vt:lpstr>
      <vt:lpstr>GERBANG NOT</vt:lpstr>
      <vt:lpstr>GERBANG NAND</vt:lpstr>
      <vt:lpstr>GERBANG NOR</vt:lpstr>
      <vt:lpstr>GERBANG XOR</vt:lpstr>
      <vt:lpstr>GERBANG XNOR</vt:lpstr>
      <vt:lpstr>Gerbang Dasar dengan Input Lebih Dari 2</vt:lpstr>
      <vt:lpstr>Gerbang AND dan OR dengan 3 input</vt:lpstr>
      <vt:lpstr>Contoh Rangkaian Sederhana</vt:lpstr>
      <vt:lpstr>Tabel Kebenaran untuk Rangkaian</vt:lpstr>
      <vt:lpstr>Contoh Implementasi</vt:lpstr>
      <vt:lpstr>Contoh implementasi</vt:lpstr>
      <vt:lpstr>Chips/ IC Digital Dasar</vt:lpstr>
      <vt:lpstr>Chips</vt:lpstr>
      <vt:lpstr>Chips</vt:lpstr>
      <vt:lpstr>Contoh IC TTL Gerbang Dasar</vt:lpstr>
      <vt:lpstr>Contoh IC TTL Gerbang Dasar</vt:lpstr>
      <vt:lpstr>Contoh IC TTL Gerbang Dasar</vt:lpstr>
      <vt:lpstr>Contoh IC TTL Gerbang Dasar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LEMON</cp:lastModifiedBy>
  <cp:revision>624</cp:revision>
  <dcterms:created xsi:type="dcterms:W3CDTF">2010-05-23T14:28:12Z</dcterms:created>
  <dcterms:modified xsi:type="dcterms:W3CDTF">2021-04-15T17:29:49Z</dcterms:modified>
</cp:coreProperties>
</file>