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EC20-E824-4A0A-A343-3A4D3C062A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AA2A-34FD-4EC8-BA38-3F7A684C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2A7C-B758-42FE-970C-245192F2E4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89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43F37-C751-4A67-B7E8-543E86A040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77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D970F-3397-4AC0-83EC-4043BEB52E2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75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9452-79DC-452C-8BF0-62663F07A7D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0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F2F86-AEFE-45AD-B161-1DEC2E143AE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64B5-1E54-442F-B965-094AC8D6D0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E8F42-2745-4601-A970-3368595688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6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B42E3-0521-4A51-AD3F-9589D843391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0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74AB5-FA26-4915-942D-7283D8FCCE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35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F9845-F47F-4E90-AF35-07F9BB58117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855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D8549-D66E-47A8-9847-01DC4A319A6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93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F8B23-4479-4B3F-A6DD-37597A07989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4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8EF55-DC8A-49A9-A1FF-F3BDB3C071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59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5F067-171B-4800-95C8-12B3C1B7349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15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5B89F-34A7-419F-BE78-B416E5B36BD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32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32643-0887-49EE-92CF-80176DDCEED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05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BCFA7-B3CF-4318-A3E1-6975B367FA1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88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797F6-DA19-4F50-9A35-D427ED2851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40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12F0C-9E20-4A67-8085-088F89EFB85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25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CF29B-623E-4551-82C3-6B13C9568A3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Koreksi buat Team penyusun hal 94</a:t>
            </a:r>
          </a:p>
        </p:txBody>
      </p:sp>
    </p:spTree>
    <p:extLst>
      <p:ext uri="{BB962C8B-B14F-4D97-AF65-F5344CB8AC3E}">
        <p14:creationId xmlns:p14="http://schemas.microsoft.com/office/powerpoint/2010/main" val="602099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CF89C-49B4-4DAB-A20A-9DD5F130A87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07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73AC4-BC81-4E99-97CF-88BFBEDC943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77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5E9AC-9ED9-473F-9B13-2DECB606CA8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82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304C2-D7E4-43F0-A6AC-7811C6C3E32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45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344AD-8E76-4672-B317-B5ADDECC4B0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89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1755C-86DB-404E-87E3-E064F17CD7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775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F4DD9-52BE-442D-8CF5-04DE3672CC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614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28B7B-275B-4A76-992B-675FEB60B8E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857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83AE3-8FFA-434C-95B4-C9016ED5868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235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C0F36-1A91-4FBD-A523-313D5EEE87E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469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EDF4D-8278-44E9-A007-DDA2DC23FC6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512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B148B-2A71-41E0-BA37-C1F2C9C12BA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485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1557-2B84-4DCD-8700-3DD24D61069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00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E9AB6-0D98-4D03-AB76-3777F427EB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864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9A775-38EF-4E69-996C-FAF8557AB38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489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0852A-E9F6-4684-9A45-3A32FC8707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205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30F29-3944-42C3-9B6A-78E3C3A1DC8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4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ED845-F13B-4432-9D8F-EB929ED7770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517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A7D82-9CCD-41E4-8CA8-057B40E5B50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16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92A48-2470-4820-94CB-0C541DE7FD5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294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F7630-196D-4C44-A73B-1030DF79056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SOP1 – 15C</a:t>
            </a:r>
          </a:p>
        </p:txBody>
      </p:sp>
    </p:spTree>
    <p:extLst>
      <p:ext uri="{BB962C8B-B14F-4D97-AF65-F5344CB8AC3E}">
        <p14:creationId xmlns:p14="http://schemas.microsoft.com/office/powerpoint/2010/main" val="1905194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0F074-A16C-439B-81C1-9BF304F29DC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SOP1-7A</a:t>
            </a:r>
          </a:p>
        </p:txBody>
      </p:sp>
    </p:spTree>
    <p:extLst>
      <p:ext uri="{BB962C8B-B14F-4D97-AF65-F5344CB8AC3E}">
        <p14:creationId xmlns:p14="http://schemas.microsoft.com/office/powerpoint/2010/main" val="28851501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17F74-9E53-4660-8902-768DF3E53D9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9680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32E1C-22B6-4DEB-900A-5916BEB8EFE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2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63A58-4263-421E-9FCC-3507E461CA2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10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229D3-C514-4053-9C4A-A24FBC2BD35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67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EA58A-7D29-4F48-8711-00D56386F28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858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928B1-F80F-4B27-8001-44A553C19B1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233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FA439-22ED-4738-AE2D-8AAC3F968B4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719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252E4-1E71-4487-9824-10216FD5919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581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2558C-BAB9-4DDF-B1AF-F2EAFA558F3E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64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C305A-335A-42E9-9313-1A70889CAC3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145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326E6-E4C4-467F-AE25-097570EA5AC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058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856B-0479-4BBA-A3C3-17F1BE8B16B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371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591D0-E69D-4A0B-ACB5-848A3D8BE87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32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45BE8-840B-4A4E-99A4-14042038954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924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1B872-2EAE-40D7-9C77-D51BA2878DE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23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4BE31-BF7F-4F3F-9CAE-3FF25450E8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0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BAF7D-05DF-4FC6-A34D-EB05CB99F3A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S1 s/d S5 diganti dengan persamaan </a:t>
            </a:r>
          </a:p>
        </p:txBody>
      </p:sp>
    </p:spTree>
    <p:extLst>
      <p:ext uri="{BB962C8B-B14F-4D97-AF65-F5344CB8AC3E}">
        <p14:creationId xmlns:p14="http://schemas.microsoft.com/office/powerpoint/2010/main" val="27074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12B47-6EE8-4C93-A9AC-B59D26344F8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03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60F3-B3C2-4061-9879-835A231D320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41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0FADA-4A7F-4DF1-A622-0755C292B7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153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F7EBB-C7ED-4FA1-882D-6A2D42993C4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5106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E5B2EE-B30A-4DE8-814F-7F5078EE95E5}" type="datetime4">
              <a:rPr lang="en-US" altLang="en-US"/>
              <a:pPr/>
              <a:t>April 16, 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EE 2113 - TEKNIK DIGITAL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A8A09F-6843-4AD2-906D-D950B43B9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40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62E366-8E16-41D4-8DEE-9A8851D5FDB2}" type="datetime4">
              <a:rPr lang="en-US" altLang="en-US"/>
              <a:pPr/>
              <a:t>April 16, 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EE 2113 - TEKNIK DIGITAL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D8AA22-0D66-4031-80F8-97887E758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E76AB-DE3E-4ED5-83A8-A81B446E36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975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EB027-3E5F-4AE9-99AB-E850911DB7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58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E2051-63F3-4A5D-A4ED-EF6F1AB8B2B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327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8B40-D70D-4CB2-9AAF-956155AD09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22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A9BA9-A574-45A4-A1E6-D536B51953B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45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F59D-A3DF-4459-8A7F-4709FE9CD9B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210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E95BE-557E-46D5-B2C7-1717658398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4761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32221-D977-43E6-8E66-8BA9E018FFA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99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ADEC4C-0DD0-4731-A42D-4062D3C74238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FAA-FFA5-493A-9D3C-978AAD4168A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8413"/>
            <a:ext cx="8496300" cy="4681537"/>
          </a:xfrm>
        </p:spPr>
        <p:txBody>
          <a:bodyPr/>
          <a:lstStyle/>
          <a:p>
            <a:r>
              <a:rPr lang="en-US" altLang="en-US" sz="6600"/>
              <a:t>PETA KARNOUGH</a:t>
            </a:r>
            <a:br>
              <a:rPr lang="en-US" altLang="en-US" sz="6600"/>
            </a:br>
            <a:r>
              <a:rPr lang="en-US" altLang="en-US" sz="6600"/>
              <a:t>(K-Map)</a:t>
            </a:r>
            <a:br>
              <a:rPr lang="en-US" altLang="en-US" sz="6600"/>
            </a:br>
            <a:r>
              <a:rPr lang="en-US" altLang="en-US" sz="6600"/>
              <a:t/>
            </a:r>
            <a:br>
              <a:rPr lang="en-US" altLang="en-US" sz="6600"/>
            </a:br>
            <a:endParaRPr lang="en-US" altLang="en-US" sz="2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62CC-FF2E-4677-8C1C-97B21580EE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620712"/>
          </a:xfrm>
        </p:spPr>
        <p:txBody>
          <a:bodyPr/>
          <a:lstStyle/>
          <a:p>
            <a:pPr algn="l"/>
            <a:r>
              <a:rPr lang="en-US" altLang="en-US" sz="4000"/>
              <a:t>Apakah K-Map itu?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97075"/>
            <a:ext cx="8686800" cy="42513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	</a:t>
            </a:r>
            <a:r>
              <a:rPr lang="en-US" altLang="en-US" sz="3600">
                <a:solidFill>
                  <a:schemeClr val="folHlink"/>
                </a:solidFill>
              </a:rPr>
              <a:t>K-Map adalah suatu Peta </a:t>
            </a:r>
          </a:p>
          <a:p>
            <a:pPr algn="ctr">
              <a:buFontTx/>
              <a:buNone/>
            </a:pPr>
            <a:r>
              <a:rPr lang="en-US" altLang="en-US" sz="3600">
                <a:solidFill>
                  <a:schemeClr val="folHlink"/>
                </a:solidFill>
              </a:rPr>
              <a:t>	(dilengkapi dengan absis dan ordinat)</a:t>
            </a:r>
            <a:r>
              <a:rPr lang="en-US" altLang="en-US" sz="3600"/>
              <a:t> </a:t>
            </a:r>
          </a:p>
          <a:p>
            <a:pPr algn="ctr">
              <a:buFontTx/>
              <a:buNone/>
            </a:pPr>
            <a:r>
              <a:rPr lang="en-US" altLang="en-US" sz="3600"/>
              <a:t>	yang sebetulnya merupakan perubahan bentuk (modifikasi tampilan) dari</a:t>
            </a:r>
          </a:p>
          <a:p>
            <a:pPr algn="ctr">
              <a:buFontTx/>
              <a:buNone/>
            </a:pPr>
            <a:r>
              <a:rPr lang="en-US" altLang="en-US" sz="3600"/>
              <a:t>	</a:t>
            </a:r>
            <a:r>
              <a:rPr lang="en-US" altLang="en-US" sz="3600">
                <a:solidFill>
                  <a:schemeClr val="folHlink"/>
                </a:solidFill>
              </a:rPr>
              <a:t>Tabel Kebenaran </a:t>
            </a:r>
          </a:p>
          <a:p>
            <a:pPr algn="ctr">
              <a:buFontTx/>
              <a:buNone/>
            </a:pPr>
            <a:r>
              <a:rPr lang="en-US" altLang="en-US" sz="3600">
                <a:solidFill>
                  <a:schemeClr val="folHlink"/>
                </a:solidFill>
              </a:rPr>
              <a:t>	(yang terdiri dari baris dan kolom)</a:t>
            </a:r>
          </a:p>
        </p:txBody>
      </p:sp>
    </p:spTree>
    <p:extLst>
      <p:ext uri="{BB962C8B-B14F-4D97-AF65-F5344CB8AC3E}">
        <p14:creationId xmlns:p14="http://schemas.microsoft.com/office/powerpoint/2010/main" val="14658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C823-9F74-437C-B6F6-499DB575B91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77850"/>
            <a:ext cx="8229600" cy="719138"/>
          </a:xfrm>
        </p:spPr>
        <p:txBody>
          <a:bodyPr/>
          <a:lstStyle/>
          <a:p>
            <a:pPr algn="l"/>
            <a:r>
              <a:rPr lang="en-US" altLang="en-US" sz="3600"/>
              <a:t>Ulas balik </a:t>
            </a:r>
            <a:r>
              <a:rPr lang="en-US" altLang="en-US" sz="3600">
                <a:solidFill>
                  <a:schemeClr val="folHlink"/>
                </a:solidFill>
              </a:rPr>
              <a:t>Tabel Kebenaran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01813"/>
            <a:ext cx="8642350" cy="4751387"/>
          </a:xfrm>
        </p:spPr>
        <p:txBody>
          <a:bodyPr/>
          <a:lstStyle/>
          <a:p>
            <a:pPr marL="609600" indent="-609600"/>
            <a:r>
              <a:rPr lang="en-US" altLang="en-US"/>
              <a:t>Tabel terdiri dari </a:t>
            </a:r>
            <a:r>
              <a:rPr lang="en-US" altLang="en-US">
                <a:solidFill>
                  <a:schemeClr val="folHlink"/>
                </a:solidFill>
              </a:rPr>
              <a:t>m + n kolom</a:t>
            </a:r>
            <a:r>
              <a:rPr lang="en-US" altLang="en-US"/>
              <a:t> dan </a:t>
            </a:r>
            <a:r>
              <a:rPr lang="en-US" altLang="en-US">
                <a:solidFill>
                  <a:schemeClr val="folHlink"/>
                </a:solidFill>
              </a:rPr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4000" baseline="30000">
                <a:solidFill>
                  <a:schemeClr val="folHlink"/>
                </a:solidFill>
              </a:rPr>
              <a:t>m</a:t>
            </a:r>
            <a:r>
              <a:rPr lang="en-US" altLang="en-US">
                <a:solidFill>
                  <a:schemeClr val="folHlink"/>
                </a:solidFill>
              </a:rPr>
              <a:t> baris</a:t>
            </a:r>
            <a:r>
              <a:rPr lang="en-US" altLang="en-US"/>
              <a:t>, di mana :</a:t>
            </a:r>
          </a:p>
          <a:p>
            <a:pPr marL="1371600" lvl="2" indent="-457200"/>
            <a:r>
              <a:rPr lang="en-US" altLang="en-US" sz="2800">
                <a:solidFill>
                  <a:schemeClr val="folHlink"/>
                </a:solidFill>
              </a:rPr>
              <a:t>m</a:t>
            </a:r>
            <a:r>
              <a:rPr lang="en-US" altLang="en-US" sz="2800"/>
              <a:t> = jumlah Masukan, dan </a:t>
            </a:r>
          </a:p>
          <a:p>
            <a:pPr marL="1371600" lvl="2" indent="-457200"/>
            <a:r>
              <a:rPr lang="en-US" altLang="en-US" sz="2800">
                <a:solidFill>
                  <a:schemeClr val="folHlink"/>
                </a:solidFill>
              </a:rPr>
              <a:t>n</a:t>
            </a:r>
            <a:r>
              <a:rPr lang="en-US" altLang="en-US" sz="2800"/>
              <a:t>  = jumlah Keluaran (umumnya 1 kolom)</a:t>
            </a:r>
          </a:p>
          <a:p>
            <a:pPr marL="609600" indent="-609600"/>
            <a:r>
              <a:rPr lang="en-US" altLang="en-US">
                <a:solidFill>
                  <a:schemeClr val="folHlink"/>
                </a:solidFill>
              </a:rPr>
              <a:t>Tiap baris</a:t>
            </a:r>
            <a:r>
              <a:rPr lang="en-US" altLang="en-US"/>
              <a:t> diisi dengan : </a:t>
            </a:r>
          </a:p>
          <a:p>
            <a:pPr marL="1371600" lvl="2" indent="-457200"/>
            <a:r>
              <a:rPr lang="en-US" altLang="en-US" sz="2800">
                <a:solidFill>
                  <a:schemeClr val="folHlink"/>
                </a:solidFill>
              </a:rPr>
              <a:t>Semua kombinasi Masukan</a:t>
            </a:r>
            <a:r>
              <a:rPr lang="en-US" altLang="en-US" sz="2800"/>
              <a:t> (di  bawah kolom masukan), dan </a:t>
            </a:r>
            <a:endParaRPr lang="en-US" altLang="en-US" sz="2800">
              <a:sym typeface="Symbol" pitchFamily="18" charset="2"/>
            </a:endParaRPr>
          </a:p>
          <a:p>
            <a:pPr marL="1371600" lvl="2" indent="-457200"/>
            <a:r>
              <a:rPr lang="en-US" altLang="en-US" sz="2800">
                <a:solidFill>
                  <a:schemeClr val="folHlink"/>
                </a:solidFill>
              </a:rPr>
              <a:t>Level Keluaran</a:t>
            </a:r>
            <a:r>
              <a:rPr lang="en-US" altLang="en-US" sz="2800"/>
              <a:t>, (di bawah kolom Keluaran) </a:t>
            </a:r>
          </a:p>
        </p:txBody>
      </p:sp>
    </p:spTree>
    <p:extLst>
      <p:ext uri="{BB962C8B-B14F-4D97-AF65-F5344CB8AC3E}">
        <p14:creationId xmlns:p14="http://schemas.microsoft.com/office/powerpoint/2010/main" val="40240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DE3-1635-4B7A-B4E3-D125CC754D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6588"/>
            <a:ext cx="8229600" cy="5000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Ulas balik Tabel Kebenaran (lanjutan)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4284663" y="1703388"/>
          <a:ext cx="4562475" cy="4389438"/>
        </p:xfrm>
        <a:graphic>
          <a:graphicData uri="http://schemas.openxmlformats.org/drawingml/2006/table">
            <a:tbl>
              <a:tblPr/>
              <a:tblGrid>
                <a:gridCol w="576262"/>
                <a:gridCol w="792163"/>
                <a:gridCol w="719137"/>
                <a:gridCol w="720725"/>
                <a:gridCol w="1511300"/>
                <a:gridCol w="112713"/>
                <a:gridCol w="104775"/>
                <a:gridCol w="254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Masukan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Keluaran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539750" y="2062163"/>
            <a:ext cx="35274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 = A C + B C + A B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=  A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C + A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C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+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 C +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 C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A B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A B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=  A B C + A B C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A B C + A B C</a:t>
            </a:r>
          </a:p>
        </p:txBody>
      </p:sp>
      <p:grpSp>
        <p:nvGrpSpPr>
          <p:cNvPr id="18575" name="Group 143"/>
          <p:cNvGrpSpPr>
            <a:grpSpLocks/>
          </p:cNvGrpSpPr>
          <p:nvPr/>
        </p:nvGrpSpPr>
        <p:grpSpPr bwMode="auto">
          <a:xfrm>
            <a:off x="1258888" y="2062163"/>
            <a:ext cx="2305050" cy="3311525"/>
            <a:chOff x="793" y="845"/>
            <a:chExt cx="1452" cy="2086"/>
          </a:xfrm>
        </p:grpSpPr>
        <p:grpSp>
          <p:nvGrpSpPr>
            <p:cNvPr id="18576" name="Group 144"/>
            <p:cNvGrpSpPr>
              <a:grpSpLocks/>
            </p:cNvGrpSpPr>
            <p:nvPr/>
          </p:nvGrpSpPr>
          <p:grpSpPr bwMode="auto">
            <a:xfrm>
              <a:off x="975" y="845"/>
              <a:ext cx="1270" cy="1043"/>
              <a:chOff x="975" y="845"/>
              <a:chExt cx="1270" cy="1043"/>
            </a:xfrm>
          </p:grpSpPr>
          <p:sp>
            <p:nvSpPr>
              <p:cNvPr id="18577" name="Line 145"/>
              <p:cNvSpPr>
                <a:spLocks noChangeShapeType="1"/>
              </p:cNvSpPr>
              <p:nvPr/>
            </p:nvSpPr>
            <p:spPr bwMode="auto">
              <a:xfrm>
                <a:off x="1216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8" name="Line 146"/>
              <p:cNvSpPr>
                <a:spLocks noChangeShapeType="1"/>
              </p:cNvSpPr>
              <p:nvPr/>
            </p:nvSpPr>
            <p:spPr bwMode="auto">
              <a:xfrm>
                <a:off x="975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9" name="Line 147"/>
              <p:cNvSpPr>
                <a:spLocks noChangeShapeType="1"/>
              </p:cNvSpPr>
              <p:nvPr/>
            </p:nvSpPr>
            <p:spPr bwMode="auto">
              <a:xfrm>
                <a:off x="2057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0" name="Line 148"/>
              <p:cNvSpPr>
                <a:spLocks noChangeShapeType="1"/>
              </p:cNvSpPr>
              <p:nvPr/>
            </p:nvSpPr>
            <p:spPr bwMode="auto">
              <a:xfrm>
                <a:off x="1205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1" name="Line 149"/>
              <p:cNvSpPr>
                <a:spLocks noChangeShapeType="1"/>
              </p:cNvSpPr>
              <p:nvPr/>
            </p:nvSpPr>
            <p:spPr bwMode="auto">
              <a:xfrm>
                <a:off x="1321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2" name="Line 150"/>
              <p:cNvSpPr>
                <a:spLocks noChangeShapeType="1"/>
              </p:cNvSpPr>
              <p:nvPr/>
            </p:nvSpPr>
            <p:spPr bwMode="auto">
              <a:xfrm>
                <a:off x="1527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3" name="Line 151"/>
              <p:cNvSpPr>
                <a:spLocks noChangeShapeType="1"/>
              </p:cNvSpPr>
              <p:nvPr/>
            </p:nvSpPr>
            <p:spPr bwMode="auto">
              <a:xfrm>
                <a:off x="1927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Line 152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Line 153"/>
              <p:cNvSpPr>
                <a:spLocks noChangeShapeType="1"/>
              </p:cNvSpPr>
              <p:nvPr/>
            </p:nvSpPr>
            <p:spPr bwMode="auto">
              <a:xfrm>
                <a:off x="1942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Line 154"/>
              <p:cNvSpPr>
                <a:spLocks noChangeShapeType="1"/>
              </p:cNvSpPr>
              <p:nvPr/>
            </p:nvSpPr>
            <p:spPr bwMode="auto">
              <a:xfrm>
                <a:off x="1401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7" name="Group 155"/>
              <p:cNvGrpSpPr>
                <a:grpSpLocks/>
              </p:cNvGrpSpPr>
              <p:nvPr/>
            </p:nvGrpSpPr>
            <p:grpSpPr bwMode="auto">
              <a:xfrm>
                <a:off x="1006" y="1563"/>
                <a:ext cx="520" cy="0"/>
                <a:chOff x="1006" y="1563"/>
                <a:chExt cx="520" cy="0"/>
              </a:xfrm>
            </p:grpSpPr>
            <p:sp>
              <p:nvSpPr>
                <p:cNvPr id="18588" name="Line 156"/>
                <p:cNvSpPr>
                  <a:spLocks noChangeShapeType="1"/>
                </p:cNvSpPr>
                <p:nvPr/>
              </p:nvSpPr>
              <p:spPr bwMode="auto">
                <a:xfrm>
                  <a:off x="1006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9" name="Line 157"/>
                <p:cNvSpPr>
                  <a:spLocks noChangeShapeType="1"/>
                </p:cNvSpPr>
                <p:nvPr/>
              </p:nvSpPr>
              <p:spPr bwMode="auto">
                <a:xfrm>
                  <a:off x="1390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Line 158"/>
                <p:cNvSpPr>
                  <a:spLocks noChangeShapeType="1"/>
                </p:cNvSpPr>
                <p:nvPr/>
              </p:nvSpPr>
              <p:spPr bwMode="auto">
                <a:xfrm>
                  <a:off x="1194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1" name="Line 159"/>
              <p:cNvSpPr>
                <a:spLocks noChangeShapeType="1"/>
              </p:cNvSpPr>
              <p:nvPr/>
            </p:nvSpPr>
            <p:spPr bwMode="auto">
              <a:xfrm>
                <a:off x="2109" y="1563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Line 160"/>
              <p:cNvSpPr>
                <a:spLocks noChangeShapeType="1"/>
              </p:cNvSpPr>
              <p:nvPr/>
            </p:nvSpPr>
            <p:spPr bwMode="auto">
              <a:xfrm>
                <a:off x="1913" y="1563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93" name="Group 161"/>
            <p:cNvGrpSpPr>
              <a:grpSpLocks/>
            </p:cNvGrpSpPr>
            <p:nvPr/>
          </p:nvGrpSpPr>
          <p:grpSpPr bwMode="auto">
            <a:xfrm>
              <a:off x="793" y="2593"/>
              <a:ext cx="1340" cy="338"/>
              <a:chOff x="839" y="2251"/>
              <a:chExt cx="1340" cy="338"/>
            </a:xfrm>
          </p:grpSpPr>
          <p:grpSp>
            <p:nvGrpSpPr>
              <p:cNvPr id="18594" name="Group 162"/>
              <p:cNvGrpSpPr>
                <a:grpSpLocks/>
              </p:cNvGrpSpPr>
              <p:nvPr/>
            </p:nvGrpSpPr>
            <p:grpSpPr bwMode="auto">
              <a:xfrm>
                <a:off x="839" y="2251"/>
                <a:ext cx="520" cy="0"/>
                <a:chOff x="1006" y="1563"/>
                <a:chExt cx="520" cy="0"/>
              </a:xfrm>
            </p:grpSpPr>
            <p:sp>
              <p:nvSpPr>
                <p:cNvPr id="18595" name="Line 163"/>
                <p:cNvSpPr>
                  <a:spLocks noChangeShapeType="1"/>
                </p:cNvSpPr>
                <p:nvPr/>
              </p:nvSpPr>
              <p:spPr bwMode="auto">
                <a:xfrm>
                  <a:off x="1006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Line 164"/>
                <p:cNvSpPr>
                  <a:spLocks noChangeShapeType="1"/>
                </p:cNvSpPr>
                <p:nvPr/>
              </p:nvSpPr>
              <p:spPr bwMode="auto">
                <a:xfrm>
                  <a:off x="1390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Line 165"/>
                <p:cNvSpPr>
                  <a:spLocks noChangeShapeType="1"/>
                </p:cNvSpPr>
                <p:nvPr/>
              </p:nvSpPr>
              <p:spPr bwMode="auto">
                <a:xfrm>
                  <a:off x="1194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8" name="Line 166"/>
              <p:cNvSpPr>
                <a:spLocks noChangeShapeType="1"/>
              </p:cNvSpPr>
              <p:nvPr/>
            </p:nvSpPr>
            <p:spPr bwMode="auto">
              <a:xfrm>
                <a:off x="1949" y="2251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Line 167"/>
              <p:cNvSpPr>
                <a:spLocks noChangeShapeType="1"/>
              </p:cNvSpPr>
              <p:nvPr/>
            </p:nvSpPr>
            <p:spPr bwMode="auto">
              <a:xfrm>
                <a:off x="1753" y="2251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Line 168"/>
              <p:cNvSpPr>
                <a:spLocks noChangeShapeType="1"/>
              </p:cNvSpPr>
              <p:nvPr/>
            </p:nvSpPr>
            <p:spPr bwMode="auto">
              <a:xfrm>
                <a:off x="1146" y="258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Line 169"/>
              <p:cNvSpPr>
                <a:spLocks noChangeShapeType="1"/>
              </p:cNvSpPr>
              <p:nvPr/>
            </p:nvSpPr>
            <p:spPr bwMode="auto">
              <a:xfrm>
                <a:off x="2043" y="258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02" name="Group 170"/>
          <p:cNvGrpSpPr>
            <a:grpSpLocks/>
          </p:cNvGrpSpPr>
          <p:nvPr/>
        </p:nvGrpSpPr>
        <p:grpSpPr bwMode="auto">
          <a:xfrm>
            <a:off x="2843213" y="3143250"/>
            <a:ext cx="720725" cy="431800"/>
            <a:chOff x="1791" y="1752"/>
            <a:chExt cx="454" cy="272"/>
          </a:xfrm>
        </p:grpSpPr>
        <p:sp>
          <p:nvSpPr>
            <p:cNvPr id="18603" name="Line 171"/>
            <p:cNvSpPr>
              <a:spLocks noChangeShapeType="1"/>
            </p:cNvSpPr>
            <p:nvPr/>
          </p:nvSpPr>
          <p:spPr bwMode="auto">
            <a:xfrm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04" name="Line 172"/>
            <p:cNvSpPr>
              <a:spLocks noChangeShapeType="1"/>
            </p:cNvSpPr>
            <p:nvPr/>
          </p:nvSpPr>
          <p:spPr bwMode="auto">
            <a:xfrm flipH="1"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05" name="Group 173"/>
          <p:cNvGrpSpPr>
            <a:grpSpLocks/>
          </p:cNvGrpSpPr>
          <p:nvPr/>
        </p:nvGrpSpPr>
        <p:grpSpPr bwMode="auto">
          <a:xfrm>
            <a:off x="1719263" y="3663950"/>
            <a:ext cx="720725" cy="431800"/>
            <a:chOff x="1791" y="1752"/>
            <a:chExt cx="454" cy="272"/>
          </a:xfrm>
        </p:grpSpPr>
        <p:sp>
          <p:nvSpPr>
            <p:cNvPr id="18606" name="Line 174"/>
            <p:cNvSpPr>
              <a:spLocks noChangeShapeType="1"/>
            </p:cNvSpPr>
            <p:nvPr/>
          </p:nvSpPr>
          <p:spPr bwMode="auto">
            <a:xfrm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07" name="Line 175"/>
            <p:cNvSpPr>
              <a:spLocks noChangeShapeType="1"/>
            </p:cNvSpPr>
            <p:nvPr/>
          </p:nvSpPr>
          <p:spPr bwMode="auto">
            <a:xfrm flipH="1"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17B-A272-4BAA-897E-CC2615C9F9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00188"/>
            <a:ext cx="7704137" cy="4824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Terdiri dari kumpulan sel yang jumlahnya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	= jumlah kemungkinan kombinasi Masukan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	( = 2</a:t>
            </a:r>
            <a:r>
              <a:rPr lang="en-US" altLang="en-US" sz="3600" baseline="30000"/>
              <a:t>m</a:t>
            </a:r>
            <a:r>
              <a:rPr lang="en-US" altLang="en-US" sz="2800"/>
              <a:t> ).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Untuk 3 buah Masukan (A, B, dan C), akan didapat 2</a:t>
            </a:r>
            <a:r>
              <a:rPr lang="en-US" altLang="en-US" sz="3600" baseline="30000"/>
              <a:t>3</a:t>
            </a:r>
            <a:r>
              <a:rPr lang="en-US" altLang="en-US" sz="2800"/>
              <a:t> kombinasi Masukan = 8 sel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	(= 2 x 4 atau 4 x 2). </a:t>
            </a:r>
          </a:p>
          <a:p>
            <a:pPr>
              <a:buFontTx/>
              <a:buNone/>
            </a:pPr>
            <a:r>
              <a:rPr lang="en-US" altLang="en-US" sz="2800"/>
              <a:t>	Sel-sel disusun dalam tabel yang terdiri dari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	4 baris x 2 kolom atau 2 baris x 4 kolom.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600075"/>
          </a:xfrm>
        </p:spPr>
        <p:txBody>
          <a:bodyPr/>
          <a:lstStyle/>
          <a:p>
            <a:pPr algn="l"/>
            <a:r>
              <a:rPr lang="en-US" altLang="en-US" sz="3600"/>
              <a:t>Pendahuluan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7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094-8F92-4FB6-966A-66866728D5D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4050"/>
            <a:ext cx="8229600" cy="37941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Pendahuluan (lanjutan)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>
            <p:ph sz="half" idx="1"/>
          </p:nvPr>
        </p:nvGraphicFramePr>
        <p:xfrm>
          <a:off x="2843213" y="2079625"/>
          <a:ext cx="1235075" cy="2095500"/>
        </p:xfrm>
        <a:graphic>
          <a:graphicData uri="http://schemas.openxmlformats.org/drawingml/2006/table">
            <a:tbl>
              <a:tblPr/>
              <a:tblGrid>
                <a:gridCol w="617537"/>
                <a:gridCol w="617538"/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24" name="Group 20"/>
          <p:cNvGraphicFramePr>
            <a:graphicFrameLocks noGrp="1"/>
          </p:cNvGraphicFramePr>
          <p:nvPr>
            <p:ph sz="quarter" idx="2"/>
          </p:nvPr>
        </p:nvGraphicFramePr>
        <p:xfrm>
          <a:off x="4932363" y="2079625"/>
          <a:ext cx="2084387" cy="1036320"/>
        </p:xfrm>
        <a:graphic>
          <a:graphicData uri="http://schemas.openxmlformats.org/drawingml/2006/table">
            <a:tbl>
              <a:tblPr/>
              <a:tblGrid>
                <a:gridCol w="520700"/>
                <a:gridCol w="522287"/>
                <a:gridCol w="520700"/>
                <a:gridCol w="5207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42" name="Group 38"/>
          <p:cNvGraphicFramePr>
            <a:graphicFrameLocks noGrp="1"/>
          </p:cNvGraphicFramePr>
          <p:nvPr>
            <p:ph sz="quarter" idx="3"/>
          </p:nvPr>
        </p:nvGraphicFramePr>
        <p:xfrm>
          <a:off x="5003800" y="4046538"/>
          <a:ext cx="2011363" cy="2278064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3238"/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5003800" y="1576388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baris x 4 kolom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2484438" y="1576388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2 kolom</a:t>
            </a:r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2124075" y="4887913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4 kolom</a:t>
            </a:r>
          </a:p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(untuk 4 buah Masukan)</a:t>
            </a:r>
          </a:p>
        </p:txBody>
      </p:sp>
    </p:spTree>
    <p:extLst>
      <p:ext uri="{BB962C8B-B14F-4D97-AF65-F5344CB8AC3E}">
        <p14:creationId xmlns:p14="http://schemas.microsoft.com/office/powerpoint/2010/main" val="1957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3B6-0878-48E9-927F-3BF120FD50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662113"/>
            <a:ext cx="7561263" cy="36718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Kombinasi Nilai Masukan yang ditunjukkan oleh sel tersebut dapat dibaca pada angka-angka yang tercantum pada sisi kiri dan sisi atas dari peta Karnough. </a:t>
            </a:r>
          </a:p>
          <a:p>
            <a:pPr>
              <a:lnSpc>
                <a:spcPct val="110000"/>
              </a:lnSpc>
            </a:pPr>
            <a:endParaRPr lang="en-US" altLang="en-US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		</a:t>
            </a:r>
            <a:r>
              <a:rPr lang="en-US" altLang="en-US" sz="4000"/>
              <a:t>“0”  &gt;  X ;   “1”  &gt;  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81025"/>
            <a:ext cx="8229600" cy="600075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Pendahuluan (lanjutan)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2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3429000" y="4348163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549-0868-428F-8C38-3C94ACE0911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1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Nilai-nilai tersebut disusun sedemikian supaya untuk :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</a:rPr>
              <a:t>	pasangan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folHlink"/>
                </a:solidFill>
              </a:rPr>
              <a:t>sel (atau sel-sel) yang bersebelahan</a:t>
            </a:r>
            <a:r>
              <a:rPr lang="en-US" altLang="en-US" sz="2800"/>
              <a:t> (horisontal maupun vertikal) </a:t>
            </a:r>
          </a:p>
          <a:p>
            <a:pPr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folHlink"/>
                </a:solidFill>
              </a:rPr>
              <a:t>berbeda nilai hanya pada 1 Masukan</a:t>
            </a:r>
            <a:r>
              <a:rPr lang="en-US" altLang="en-US" sz="2800"/>
              <a:t> saja. </a:t>
            </a:r>
          </a:p>
          <a:p>
            <a:pPr>
              <a:lnSpc>
                <a:spcPct val="110000"/>
              </a:lnSpc>
            </a:pPr>
            <a:endParaRPr lang="en-US" altLang="en-US" sz="1200"/>
          </a:p>
          <a:p>
            <a:pPr>
              <a:lnSpc>
                <a:spcPct val="110000"/>
              </a:lnSpc>
            </a:pPr>
            <a:r>
              <a:rPr lang="en-US" altLang="en-US" sz="2800"/>
              <a:t>Perhatikan urutan nilai Masukan :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000"/>
              <a:t>	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3600">
                <a:solidFill>
                  <a:schemeClr val="folHlink"/>
                </a:solidFill>
              </a:rPr>
              <a:t>00</a:t>
            </a:r>
            <a:r>
              <a:rPr lang="en-US" altLang="en-US" sz="3600"/>
              <a:t>, </a:t>
            </a:r>
            <a:r>
              <a:rPr lang="en-US" altLang="en-US" sz="3600">
                <a:solidFill>
                  <a:schemeClr val="folHlink"/>
                </a:solidFill>
              </a:rPr>
              <a:t>01</a:t>
            </a:r>
            <a:r>
              <a:rPr lang="en-US" altLang="en-US" sz="3600"/>
              <a:t>, </a:t>
            </a:r>
            <a:r>
              <a:rPr lang="en-US" altLang="en-US" sz="3600">
                <a:solidFill>
                  <a:schemeClr val="folHlink"/>
                </a:solidFill>
              </a:rPr>
              <a:t>11</a:t>
            </a:r>
            <a:r>
              <a:rPr lang="en-US" altLang="en-US" sz="3600"/>
              <a:t>, </a:t>
            </a:r>
            <a:r>
              <a:rPr lang="en-US" altLang="en-US" sz="3600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8229600" cy="600075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Pendahuluan (lanjutan)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8C2A-BA4E-46FD-BD20-60AA0017CE8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1825"/>
            <a:ext cx="8229600" cy="37941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Pendahuluan (lanjutan)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ph sz="half" idx="1"/>
          </p:nvPr>
        </p:nvGraphicFramePr>
        <p:xfrm>
          <a:off x="2266950" y="1985963"/>
          <a:ext cx="1235075" cy="20955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68" name="Group 20"/>
          <p:cNvGraphicFramePr>
            <a:graphicFrameLocks noGrp="1"/>
          </p:cNvGraphicFramePr>
          <p:nvPr>
            <p:ph sz="quarter" idx="2"/>
          </p:nvPr>
        </p:nvGraphicFramePr>
        <p:xfrm>
          <a:off x="5151438" y="1958975"/>
          <a:ext cx="2084387" cy="1036320"/>
        </p:xfrm>
        <a:graphic>
          <a:graphicData uri="http://schemas.openxmlformats.org/drawingml/2006/table">
            <a:tbl>
              <a:tblPr/>
              <a:tblGrid>
                <a:gridCol w="520700"/>
                <a:gridCol w="522287"/>
                <a:gridCol w="520700"/>
                <a:gridCol w="5207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86" name="Group 38"/>
          <p:cNvGraphicFramePr>
            <a:graphicFrameLocks noGrp="1"/>
          </p:cNvGraphicFramePr>
          <p:nvPr>
            <p:ph sz="quarter" idx="3"/>
          </p:nvPr>
        </p:nvGraphicFramePr>
        <p:xfrm>
          <a:off x="4930775" y="4124325"/>
          <a:ext cx="2011363" cy="2276476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3238"/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1619250" y="4794250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4 kolom</a:t>
            </a:r>
          </a:p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(untuk 4 buah Masukan)</a:t>
            </a:r>
          </a:p>
        </p:txBody>
      </p:sp>
      <p:grpSp>
        <p:nvGrpSpPr>
          <p:cNvPr id="27714" name="Group 66"/>
          <p:cNvGrpSpPr>
            <a:grpSpLocks/>
          </p:cNvGrpSpPr>
          <p:nvPr/>
        </p:nvGrpSpPr>
        <p:grpSpPr bwMode="auto">
          <a:xfrm>
            <a:off x="2400300" y="1627188"/>
            <a:ext cx="974725" cy="274637"/>
            <a:chOff x="1882" y="845"/>
            <a:chExt cx="614" cy="173"/>
          </a:xfrm>
        </p:grpSpPr>
        <p:sp>
          <p:nvSpPr>
            <p:cNvPr id="27715" name="Rectangle 67"/>
            <p:cNvSpPr>
              <a:spLocks noChangeArrowheads="1"/>
            </p:cNvSpPr>
            <p:nvPr/>
          </p:nvSpPr>
          <p:spPr bwMode="auto">
            <a:xfrm>
              <a:off x="1882" y="845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</a:p>
          </p:txBody>
        </p:sp>
        <p:sp>
          <p:nvSpPr>
            <p:cNvPr id="27716" name="Rectangle 68"/>
            <p:cNvSpPr>
              <a:spLocks noChangeArrowheads="1"/>
            </p:cNvSpPr>
            <p:nvPr/>
          </p:nvSpPr>
          <p:spPr bwMode="auto">
            <a:xfrm>
              <a:off x="2270" y="845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5224463" y="16002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00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5738813" y="16002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01</a:t>
            </a:r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6264275" y="16002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6784975" y="16002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</a:t>
            </a:r>
          </a:p>
        </p:txBody>
      </p:sp>
      <p:grpSp>
        <p:nvGrpSpPr>
          <p:cNvPr id="27721" name="Group 73"/>
          <p:cNvGrpSpPr>
            <a:grpSpLocks/>
          </p:cNvGrpSpPr>
          <p:nvPr/>
        </p:nvGrpSpPr>
        <p:grpSpPr bwMode="auto">
          <a:xfrm>
            <a:off x="4975225" y="3733800"/>
            <a:ext cx="1919288" cy="274638"/>
            <a:chOff x="3289" y="981"/>
            <a:chExt cx="1209" cy="173"/>
          </a:xfrm>
        </p:grpSpPr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3289" y="981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3613" y="981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3944" y="981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25" name="Rectangle 77"/>
            <p:cNvSpPr>
              <a:spLocks noChangeArrowheads="1"/>
            </p:cNvSpPr>
            <p:nvPr/>
          </p:nvSpPr>
          <p:spPr bwMode="auto">
            <a:xfrm>
              <a:off x="4272" y="981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1763713" y="2119313"/>
            <a:ext cx="358775" cy="1836737"/>
            <a:chOff x="1520" y="1155"/>
            <a:chExt cx="226" cy="1157"/>
          </a:xfrm>
        </p:grpSpPr>
        <p:sp>
          <p:nvSpPr>
            <p:cNvPr id="27727" name="Rectangle 79"/>
            <p:cNvSpPr>
              <a:spLocks noChangeArrowheads="1"/>
            </p:cNvSpPr>
            <p:nvPr/>
          </p:nvSpPr>
          <p:spPr bwMode="auto">
            <a:xfrm>
              <a:off x="1520" y="1155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28" name="Rectangle 80"/>
            <p:cNvSpPr>
              <a:spLocks noChangeArrowheads="1"/>
            </p:cNvSpPr>
            <p:nvPr/>
          </p:nvSpPr>
          <p:spPr bwMode="auto">
            <a:xfrm>
              <a:off x="1520" y="148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29" name="Rectangle 81"/>
            <p:cNvSpPr>
              <a:spLocks noChangeArrowheads="1"/>
            </p:cNvSpPr>
            <p:nvPr/>
          </p:nvSpPr>
          <p:spPr bwMode="auto">
            <a:xfrm>
              <a:off x="1520" y="1804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30" name="Rectangle 82"/>
            <p:cNvSpPr>
              <a:spLocks noChangeArrowheads="1"/>
            </p:cNvSpPr>
            <p:nvPr/>
          </p:nvSpPr>
          <p:spPr bwMode="auto">
            <a:xfrm>
              <a:off x="1520" y="2139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27731" name="Group 83"/>
          <p:cNvGrpSpPr>
            <a:grpSpLocks/>
          </p:cNvGrpSpPr>
          <p:nvPr/>
        </p:nvGrpSpPr>
        <p:grpSpPr bwMode="auto">
          <a:xfrm>
            <a:off x="4427538" y="4416425"/>
            <a:ext cx="358775" cy="1836738"/>
            <a:chOff x="1520" y="1155"/>
            <a:chExt cx="226" cy="1157"/>
          </a:xfrm>
        </p:grpSpPr>
        <p:sp>
          <p:nvSpPr>
            <p:cNvPr id="27732" name="Rectangle 84"/>
            <p:cNvSpPr>
              <a:spLocks noChangeArrowheads="1"/>
            </p:cNvSpPr>
            <p:nvPr/>
          </p:nvSpPr>
          <p:spPr bwMode="auto">
            <a:xfrm>
              <a:off x="1520" y="1155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33" name="Rectangle 85"/>
            <p:cNvSpPr>
              <a:spLocks noChangeArrowheads="1"/>
            </p:cNvSpPr>
            <p:nvPr/>
          </p:nvSpPr>
          <p:spPr bwMode="auto">
            <a:xfrm>
              <a:off x="1520" y="148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1520" y="1804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35" name="Rectangle 87"/>
            <p:cNvSpPr>
              <a:spLocks noChangeArrowheads="1"/>
            </p:cNvSpPr>
            <p:nvPr/>
          </p:nvSpPr>
          <p:spPr bwMode="auto">
            <a:xfrm>
              <a:off x="1520" y="2139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1549400" y="1751013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</a:p>
        </p:txBody>
      </p:sp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2051050" y="1482725"/>
            <a:ext cx="287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</a:p>
        </p:txBody>
      </p:sp>
      <p:sp>
        <p:nvSpPr>
          <p:cNvPr id="27738" name="Line 90"/>
          <p:cNvSpPr>
            <a:spLocks noChangeShapeType="1"/>
          </p:cNvSpPr>
          <p:nvPr/>
        </p:nvSpPr>
        <p:spPr bwMode="auto">
          <a:xfrm>
            <a:off x="1835150" y="162718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9" name="Rectangle 91"/>
          <p:cNvSpPr>
            <a:spLocks noChangeArrowheads="1"/>
          </p:cNvSpPr>
          <p:nvPr/>
        </p:nvSpPr>
        <p:spPr bwMode="auto">
          <a:xfrm>
            <a:off x="1476375" y="1338263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576763" y="1743075"/>
            <a:ext cx="214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4864100" y="13843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BC</a:t>
            </a:r>
          </a:p>
        </p:txBody>
      </p:sp>
      <p:sp>
        <p:nvSpPr>
          <p:cNvPr id="27742" name="Line 94"/>
          <p:cNvSpPr>
            <a:spLocks noChangeShapeType="1"/>
          </p:cNvSpPr>
          <p:nvPr/>
        </p:nvSpPr>
        <p:spPr bwMode="auto">
          <a:xfrm>
            <a:off x="4719638" y="1600200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3" name="Rectangle 95"/>
          <p:cNvSpPr>
            <a:spLocks noChangeArrowheads="1"/>
          </p:cNvSpPr>
          <p:nvPr/>
        </p:nvSpPr>
        <p:spPr bwMode="auto">
          <a:xfrm>
            <a:off x="4360863" y="1311275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4211638" y="4092575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</a:p>
        </p:txBody>
      </p:sp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4643438" y="3733800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CD</a:t>
            </a:r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>
            <a:off x="4498975" y="3949700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4140200" y="3660775"/>
            <a:ext cx="35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8" name="Rectangle 100"/>
          <p:cNvSpPr>
            <a:spLocks noChangeArrowheads="1"/>
          </p:cNvSpPr>
          <p:nvPr/>
        </p:nvSpPr>
        <p:spPr bwMode="auto">
          <a:xfrm>
            <a:off x="4719638" y="2103438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4719638" y="2608263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3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EAB9-3282-4851-8ED9-AC7D5C4F29B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636713"/>
            <a:ext cx="8424862" cy="4535487"/>
          </a:xfrm>
        </p:spPr>
        <p:txBody>
          <a:bodyPr/>
          <a:lstStyle/>
          <a:p>
            <a:r>
              <a:rPr lang="en-US" altLang="en-US"/>
              <a:t>Sebelum dilakukan proses minimisasi pertama-tama harus </a:t>
            </a:r>
            <a:r>
              <a:rPr lang="en-US" altLang="en-US">
                <a:solidFill>
                  <a:schemeClr val="folHlink"/>
                </a:solidFill>
              </a:rPr>
              <a:t>dipetakan</a:t>
            </a:r>
            <a:r>
              <a:rPr lang="en-US" altLang="en-US"/>
              <a:t> terlebih dahulu nilai-nilai </a:t>
            </a:r>
            <a:r>
              <a:rPr lang="en-US" altLang="en-US">
                <a:solidFill>
                  <a:schemeClr val="folHlink"/>
                </a:solidFill>
              </a:rPr>
              <a:t>Keluaran</a:t>
            </a:r>
            <a:r>
              <a:rPr lang="en-US" altLang="en-US"/>
              <a:t> pada </a:t>
            </a:r>
            <a:r>
              <a:rPr lang="en-US" altLang="en-US">
                <a:solidFill>
                  <a:schemeClr val="folHlink"/>
                </a:solidFill>
              </a:rPr>
              <a:t>masing-masing sel</a:t>
            </a:r>
          </a:p>
          <a:p>
            <a:endParaRPr lang="en-US" altLang="en-US" sz="1800">
              <a:solidFill>
                <a:schemeClr val="folHlink"/>
              </a:solidFill>
            </a:endParaRPr>
          </a:p>
          <a:p>
            <a:r>
              <a:rPr lang="en-US" altLang="en-US">
                <a:solidFill>
                  <a:schemeClr val="folHlink"/>
                </a:solidFill>
              </a:rPr>
              <a:t>Tidak boleh ada sel yang kosong</a:t>
            </a:r>
            <a:r>
              <a:rPr lang="en-US" altLang="en-US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tiap sel harus diisi dengan nilai </a:t>
            </a:r>
            <a:r>
              <a:rPr lang="en-US" altLang="en-US">
                <a:solidFill>
                  <a:schemeClr val="folHlink"/>
                </a:solidFill>
              </a:rPr>
              <a:t>0</a:t>
            </a:r>
            <a:r>
              <a:rPr lang="en-US" altLang="en-US"/>
              <a:t>, </a:t>
            </a:r>
            <a:r>
              <a:rPr lang="en-US" altLang="en-US">
                <a:solidFill>
                  <a:schemeClr val="folHlink"/>
                </a:solidFill>
              </a:rPr>
              <a:t>1</a:t>
            </a:r>
            <a:r>
              <a:rPr lang="en-US" altLang="en-US"/>
              <a:t>, atau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folHlink"/>
                </a:solidFill>
              </a:rPr>
              <a:t>0</a:t>
            </a:r>
            <a:r>
              <a:rPr lang="en-US" altLang="en-US"/>
              <a:t>  atau </a:t>
            </a:r>
            <a:r>
              <a:rPr lang="en-US" altLang="en-US">
                <a:solidFill>
                  <a:schemeClr val="folHlink"/>
                </a:solidFill>
              </a:rPr>
              <a:t>X</a:t>
            </a:r>
            <a:r>
              <a:rPr lang="en-US" altLang="en-US"/>
              <a:t> (don’t care, akan diterangkan kemudian)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8650"/>
            <a:ext cx="8229600" cy="600075"/>
          </a:xfrm>
        </p:spPr>
        <p:txBody>
          <a:bodyPr/>
          <a:lstStyle/>
          <a:p>
            <a:pPr algn="l"/>
            <a:r>
              <a:rPr lang="en-US" altLang="en-US" sz="3600"/>
              <a:t>Pemetaan pada K-Map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814388" y="5153025"/>
            <a:ext cx="21590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5563-CE02-420E-9B84-7C20B576418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68325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30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4213" y="1289050"/>
            <a:ext cx="770413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en-US" sz="2800"/>
              <a:t>Contoh :	Sederhanaan persamaan </a:t>
            </a:r>
          </a:p>
          <a:p>
            <a:pPr>
              <a:lnSpc>
                <a:spcPct val="110000"/>
              </a:lnSpc>
            </a:pPr>
            <a:endParaRPr lang="en-US" altLang="en-US" sz="2800"/>
          </a:p>
          <a:p>
            <a:pPr>
              <a:lnSpc>
                <a:spcPct val="110000"/>
              </a:lnSpc>
            </a:pPr>
            <a:r>
              <a:rPr lang="en-US" altLang="en-US" sz="2800"/>
              <a:t>Tahap pertama : setiap suku diuraikan sehingga memuat semua Masukan yang ada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		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0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6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365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25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340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407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7" name="AutoShape 13"/>
          <p:cNvSpPr>
            <a:spLocks noChangeAspect="1" noChangeArrowheads="1" noTextEdit="1"/>
          </p:cNvSpPr>
          <p:nvPr/>
        </p:nvSpPr>
        <p:spPr bwMode="auto">
          <a:xfrm>
            <a:off x="2193925" y="1936750"/>
            <a:ext cx="4968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42423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A</a:t>
            </a:r>
            <a:endParaRPr lang="en-US" alt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500313" y="1982788"/>
            <a:ext cx="6429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T = </a:t>
            </a:r>
            <a:endParaRPr lang="en-US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78936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B</a:t>
            </a:r>
            <a:endParaRPr lang="en-US" alt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15448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C</a:t>
            </a:r>
            <a:endParaRPr lang="en-US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108575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D</a:t>
            </a:r>
            <a:endParaRPr lang="en-US" alt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465638" y="1982788"/>
            <a:ext cx="2143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+</a:t>
            </a:r>
            <a:endParaRPr lang="en-US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191000" y="1966913"/>
            <a:ext cx="228600" cy="1587"/>
          </a:xfrm>
          <a:prstGeom prst="line">
            <a:avLst/>
          </a:prstGeom>
          <a:noFill/>
          <a:ln w="3022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5105400" y="1966913"/>
            <a:ext cx="228600" cy="1587"/>
          </a:xfrm>
          <a:prstGeom prst="line">
            <a:avLst/>
          </a:prstGeom>
          <a:noFill/>
          <a:ln w="3022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4743450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C</a:t>
            </a:r>
            <a:endParaRPr lang="en-US" alt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84041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B</a:t>
            </a:r>
            <a:endParaRPr lang="en-US" alt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20553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C</a:t>
            </a:r>
            <a:endParaRPr lang="en-US" alt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7066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D</a:t>
            </a:r>
            <a:endParaRPr lang="en-US" alt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470525" y="1982788"/>
            <a:ext cx="2143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/>
              <a:t>+</a:t>
            </a:r>
            <a:endParaRPr lang="en-US" altLang="en-US"/>
          </a:p>
        </p:txBody>
      </p:sp>
      <p:grpSp>
        <p:nvGrpSpPr>
          <p:cNvPr id="31837" name="Group 93"/>
          <p:cNvGrpSpPr>
            <a:grpSpLocks/>
          </p:cNvGrpSpPr>
          <p:nvPr/>
        </p:nvGrpSpPr>
        <p:grpSpPr bwMode="auto">
          <a:xfrm>
            <a:off x="2339975" y="3694113"/>
            <a:ext cx="3683000" cy="2578100"/>
            <a:chOff x="1474" y="2327"/>
            <a:chExt cx="2320" cy="1624"/>
          </a:xfrm>
        </p:grpSpPr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1476" y="2335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b="1"/>
                <a:t>ABC = </a:t>
              </a:r>
              <a:endParaRPr lang="en-US" alt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3133" y="2342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+</a:t>
              </a:r>
              <a:endParaRPr lang="en-US" altLang="en-US"/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3316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3312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3536" y="234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)</a:t>
              </a:r>
              <a:endParaRPr lang="en-US" altLang="en-US"/>
            </a:p>
          </p:txBody>
        </p:sp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2973" y="2659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+</a:t>
              </a:r>
              <a:endParaRPr lang="en-US" altLang="en-US"/>
            </a:p>
          </p:txBody>
        </p:sp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3112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3269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3441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783" name="Rectangle 39"/>
            <p:cNvSpPr>
              <a:spLocks noChangeArrowheads="1"/>
            </p:cNvSpPr>
            <p:nvPr/>
          </p:nvSpPr>
          <p:spPr bwMode="auto">
            <a:xfrm>
              <a:off x="3598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dirty="0"/>
                <a:t>D</a:t>
              </a:r>
              <a:endParaRPr lang="en-US" altLang="en-US" dirty="0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3421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3600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Rectangle 42"/>
            <p:cNvSpPr>
              <a:spLocks noChangeArrowheads="1"/>
            </p:cNvSpPr>
            <p:nvPr/>
          </p:nvSpPr>
          <p:spPr bwMode="auto">
            <a:xfrm>
              <a:off x="3011" y="3028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+</a:t>
              </a:r>
              <a:endParaRPr lang="en-US" altLang="en-US"/>
            </a:p>
          </p:txBody>
        </p:sp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3158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315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3487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3644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791" name="Line 47"/>
            <p:cNvSpPr>
              <a:spLocks noChangeShapeType="1"/>
            </p:cNvSpPr>
            <p:nvPr/>
          </p:nvSpPr>
          <p:spPr bwMode="auto">
            <a:xfrm>
              <a:off x="3648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48"/>
            <p:cNvSpPr>
              <a:spLocks noChangeShapeType="1"/>
            </p:cNvSpPr>
            <p:nvPr/>
          </p:nvSpPr>
          <p:spPr bwMode="auto">
            <a:xfrm>
              <a:off x="3168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Rectangle 49"/>
            <p:cNvSpPr>
              <a:spLocks noChangeArrowheads="1"/>
            </p:cNvSpPr>
            <p:nvPr/>
          </p:nvSpPr>
          <p:spPr bwMode="auto">
            <a:xfrm>
              <a:off x="3011" y="3345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+</a:t>
              </a:r>
              <a:endParaRPr lang="en-US" altLang="en-US"/>
            </a:p>
          </p:txBody>
        </p:sp>
        <p:sp>
          <p:nvSpPr>
            <p:cNvPr id="31794" name="Rectangle 50"/>
            <p:cNvSpPr>
              <a:spLocks noChangeArrowheads="1"/>
            </p:cNvSpPr>
            <p:nvPr/>
          </p:nvSpPr>
          <p:spPr bwMode="auto">
            <a:xfrm>
              <a:off x="3158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795" name="Rectangle 51"/>
            <p:cNvSpPr>
              <a:spLocks noChangeArrowheads="1"/>
            </p:cNvSpPr>
            <p:nvPr/>
          </p:nvSpPr>
          <p:spPr bwMode="auto">
            <a:xfrm>
              <a:off x="3315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3487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3644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3648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1776" y="303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Rectangle 56"/>
            <p:cNvSpPr>
              <a:spLocks noChangeArrowheads="1"/>
            </p:cNvSpPr>
            <p:nvPr/>
          </p:nvSpPr>
          <p:spPr bwMode="auto">
            <a:xfrm>
              <a:off x="2305" y="2342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801" name="Rectangle 57"/>
            <p:cNvSpPr>
              <a:spLocks noChangeArrowheads="1"/>
            </p:cNvSpPr>
            <p:nvPr/>
          </p:nvSpPr>
          <p:spPr bwMode="auto">
            <a:xfrm>
              <a:off x="2462" y="2342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02" name="Rectangle 58"/>
            <p:cNvSpPr>
              <a:spLocks noChangeArrowheads="1"/>
            </p:cNvSpPr>
            <p:nvPr/>
          </p:nvSpPr>
          <p:spPr bwMode="auto">
            <a:xfrm>
              <a:off x="2634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03" name="Rectangle 59"/>
            <p:cNvSpPr>
              <a:spLocks noChangeArrowheads="1"/>
            </p:cNvSpPr>
            <p:nvPr/>
          </p:nvSpPr>
          <p:spPr bwMode="auto">
            <a:xfrm>
              <a:off x="2833" y="234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(</a:t>
              </a:r>
              <a:endParaRPr lang="en-US" alt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>
              <a:off x="2928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2941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806" name="Line 62"/>
            <p:cNvSpPr>
              <a:spLocks noChangeShapeType="1"/>
            </p:cNvSpPr>
            <p:nvPr/>
          </p:nvSpPr>
          <p:spPr bwMode="auto">
            <a:xfrm>
              <a:off x="2640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Rectangle 63"/>
            <p:cNvSpPr>
              <a:spLocks noChangeArrowheads="1"/>
            </p:cNvSpPr>
            <p:nvPr/>
          </p:nvSpPr>
          <p:spPr bwMode="auto">
            <a:xfrm>
              <a:off x="2305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dirty="0"/>
                <a:t>A</a:t>
              </a:r>
              <a:endParaRPr lang="en-US" altLang="en-US" dirty="0"/>
            </a:p>
          </p:txBody>
        </p:sp>
        <p:sp>
          <p:nvSpPr>
            <p:cNvPr id="31808" name="Rectangle 64"/>
            <p:cNvSpPr>
              <a:spLocks noChangeArrowheads="1"/>
            </p:cNvSpPr>
            <p:nvPr/>
          </p:nvSpPr>
          <p:spPr bwMode="auto">
            <a:xfrm>
              <a:off x="2462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09" name="Rectangle 65"/>
            <p:cNvSpPr>
              <a:spLocks noChangeArrowheads="1"/>
            </p:cNvSpPr>
            <p:nvPr/>
          </p:nvSpPr>
          <p:spPr bwMode="auto">
            <a:xfrm>
              <a:off x="2634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10" name="Rectangle 66"/>
            <p:cNvSpPr>
              <a:spLocks noChangeArrowheads="1"/>
            </p:cNvSpPr>
            <p:nvPr/>
          </p:nvSpPr>
          <p:spPr bwMode="auto">
            <a:xfrm>
              <a:off x="2791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dirty="0"/>
                <a:t>D</a:t>
              </a:r>
              <a:endParaRPr lang="en-US" altLang="en-US" dirty="0"/>
            </a:p>
          </p:txBody>
        </p:sp>
        <p:sp>
          <p:nvSpPr>
            <p:cNvPr id="31811" name="Line 67"/>
            <p:cNvSpPr>
              <a:spLocks noChangeShapeType="1"/>
            </p:cNvSpPr>
            <p:nvPr/>
          </p:nvSpPr>
          <p:spPr bwMode="auto">
            <a:xfrm>
              <a:off x="2653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2" name="Rectangle 68"/>
            <p:cNvSpPr>
              <a:spLocks noChangeArrowheads="1"/>
            </p:cNvSpPr>
            <p:nvPr/>
          </p:nvSpPr>
          <p:spPr bwMode="auto">
            <a:xfrm>
              <a:off x="2298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813" name="Rectangle 69"/>
            <p:cNvSpPr>
              <a:spLocks noChangeArrowheads="1"/>
            </p:cNvSpPr>
            <p:nvPr/>
          </p:nvSpPr>
          <p:spPr bwMode="auto">
            <a:xfrm>
              <a:off x="2455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14" name="Line 70"/>
            <p:cNvSpPr>
              <a:spLocks noChangeShapeType="1"/>
            </p:cNvSpPr>
            <p:nvPr/>
          </p:nvSpPr>
          <p:spPr bwMode="auto">
            <a:xfrm>
              <a:off x="2461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5" name="Rectangle 71"/>
            <p:cNvSpPr>
              <a:spLocks noChangeArrowheads="1"/>
            </p:cNvSpPr>
            <p:nvPr/>
          </p:nvSpPr>
          <p:spPr bwMode="auto">
            <a:xfrm>
              <a:off x="2627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16" name="Rectangle 72"/>
            <p:cNvSpPr>
              <a:spLocks noChangeArrowheads="1"/>
            </p:cNvSpPr>
            <p:nvPr/>
          </p:nvSpPr>
          <p:spPr bwMode="auto">
            <a:xfrm>
              <a:off x="2784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>
              <a:off x="2784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8" name="Line 74"/>
            <p:cNvSpPr>
              <a:spLocks noChangeShapeType="1"/>
            </p:cNvSpPr>
            <p:nvPr/>
          </p:nvSpPr>
          <p:spPr bwMode="auto">
            <a:xfrm>
              <a:off x="2304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Rectangle 75"/>
            <p:cNvSpPr>
              <a:spLocks noChangeArrowheads="1"/>
            </p:cNvSpPr>
            <p:nvPr/>
          </p:nvSpPr>
          <p:spPr bwMode="auto">
            <a:xfrm>
              <a:off x="2298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820" name="Rectangle 76"/>
            <p:cNvSpPr>
              <a:spLocks noChangeArrowheads="1"/>
            </p:cNvSpPr>
            <p:nvPr/>
          </p:nvSpPr>
          <p:spPr bwMode="auto">
            <a:xfrm>
              <a:off x="2455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21" name="Line 77"/>
            <p:cNvSpPr>
              <a:spLocks noChangeShapeType="1"/>
            </p:cNvSpPr>
            <p:nvPr/>
          </p:nvSpPr>
          <p:spPr bwMode="auto">
            <a:xfrm>
              <a:off x="2448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Rectangle 78"/>
            <p:cNvSpPr>
              <a:spLocks noChangeArrowheads="1"/>
            </p:cNvSpPr>
            <p:nvPr/>
          </p:nvSpPr>
          <p:spPr bwMode="auto">
            <a:xfrm>
              <a:off x="2627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23" name="Rectangle 79"/>
            <p:cNvSpPr>
              <a:spLocks noChangeArrowheads="1"/>
            </p:cNvSpPr>
            <p:nvPr/>
          </p:nvSpPr>
          <p:spPr bwMode="auto">
            <a:xfrm>
              <a:off x="2784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824" name="Line 80"/>
            <p:cNvSpPr>
              <a:spLocks noChangeShapeType="1"/>
            </p:cNvSpPr>
            <p:nvPr/>
          </p:nvSpPr>
          <p:spPr bwMode="auto">
            <a:xfrm>
              <a:off x="2784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Rectangle 81"/>
            <p:cNvSpPr>
              <a:spLocks noChangeArrowheads="1"/>
            </p:cNvSpPr>
            <p:nvPr/>
          </p:nvSpPr>
          <p:spPr bwMode="auto">
            <a:xfrm>
              <a:off x="1633" y="3024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b="1"/>
                <a:t>CD = </a:t>
              </a:r>
              <a:endParaRPr lang="en-US" altLang="en-US"/>
            </a:p>
          </p:txBody>
        </p:sp>
        <p:sp>
          <p:nvSpPr>
            <p:cNvPr id="31826" name="Rectangle 82"/>
            <p:cNvSpPr>
              <a:spLocks noChangeArrowheads="1"/>
            </p:cNvSpPr>
            <p:nvPr/>
          </p:nvSpPr>
          <p:spPr bwMode="auto">
            <a:xfrm>
              <a:off x="3011" y="3701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+</a:t>
              </a:r>
              <a:endParaRPr lang="en-US" altLang="en-US"/>
            </a:p>
          </p:txBody>
        </p:sp>
        <p:sp>
          <p:nvSpPr>
            <p:cNvPr id="31827" name="Rectangle 83"/>
            <p:cNvSpPr>
              <a:spLocks noChangeArrowheads="1"/>
            </p:cNvSpPr>
            <p:nvPr/>
          </p:nvSpPr>
          <p:spPr bwMode="auto">
            <a:xfrm>
              <a:off x="3158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828" name="Rectangle 84"/>
            <p:cNvSpPr>
              <a:spLocks noChangeArrowheads="1"/>
            </p:cNvSpPr>
            <p:nvPr/>
          </p:nvSpPr>
          <p:spPr bwMode="auto">
            <a:xfrm>
              <a:off x="3315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29" name="Rectangle 85"/>
            <p:cNvSpPr>
              <a:spLocks noChangeArrowheads="1"/>
            </p:cNvSpPr>
            <p:nvPr/>
          </p:nvSpPr>
          <p:spPr bwMode="auto">
            <a:xfrm>
              <a:off x="3487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30" name="Rectangle 86"/>
            <p:cNvSpPr>
              <a:spLocks noChangeArrowheads="1"/>
            </p:cNvSpPr>
            <p:nvPr/>
          </p:nvSpPr>
          <p:spPr bwMode="auto">
            <a:xfrm>
              <a:off x="3644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831" name="Rectangle 87"/>
            <p:cNvSpPr>
              <a:spLocks noChangeArrowheads="1"/>
            </p:cNvSpPr>
            <p:nvPr/>
          </p:nvSpPr>
          <p:spPr bwMode="auto">
            <a:xfrm>
              <a:off x="2298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A</a:t>
              </a:r>
              <a:endParaRPr lang="en-US" altLang="en-US"/>
            </a:p>
          </p:txBody>
        </p:sp>
        <p:sp>
          <p:nvSpPr>
            <p:cNvPr id="31832" name="Rectangle 88"/>
            <p:cNvSpPr>
              <a:spLocks noChangeArrowheads="1"/>
            </p:cNvSpPr>
            <p:nvPr/>
          </p:nvSpPr>
          <p:spPr bwMode="auto">
            <a:xfrm>
              <a:off x="2455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B</a:t>
              </a:r>
              <a:endParaRPr lang="en-US" altLang="en-US"/>
            </a:p>
          </p:txBody>
        </p:sp>
        <p:sp>
          <p:nvSpPr>
            <p:cNvPr id="31833" name="Rectangle 89"/>
            <p:cNvSpPr>
              <a:spLocks noChangeArrowheads="1"/>
            </p:cNvSpPr>
            <p:nvPr/>
          </p:nvSpPr>
          <p:spPr bwMode="auto">
            <a:xfrm>
              <a:off x="2627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C</a:t>
              </a:r>
              <a:endParaRPr lang="en-US" altLang="en-US"/>
            </a:p>
          </p:txBody>
        </p:sp>
        <p:sp>
          <p:nvSpPr>
            <p:cNvPr id="31834" name="Rectangle 90"/>
            <p:cNvSpPr>
              <a:spLocks noChangeArrowheads="1"/>
            </p:cNvSpPr>
            <p:nvPr/>
          </p:nvSpPr>
          <p:spPr bwMode="auto">
            <a:xfrm>
              <a:off x="2784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/>
                <a:t>D</a:t>
              </a:r>
              <a:endParaRPr lang="en-US" altLang="en-US"/>
            </a:p>
          </p:txBody>
        </p:sp>
        <p:sp>
          <p:nvSpPr>
            <p:cNvPr id="31835" name="Line 91"/>
            <p:cNvSpPr>
              <a:spLocks noChangeShapeType="1"/>
            </p:cNvSpPr>
            <p:nvPr/>
          </p:nvSpPr>
          <p:spPr bwMode="auto">
            <a:xfrm>
              <a:off x="2304" y="3685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6" name="Rectangle 92"/>
            <p:cNvSpPr>
              <a:spLocks noChangeArrowheads="1"/>
            </p:cNvSpPr>
            <p:nvPr/>
          </p:nvSpPr>
          <p:spPr bwMode="auto">
            <a:xfrm>
              <a:off x="1474" y="3694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600" b="1"/>
                <a:t>BCD = 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7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8DE-5332-4419-92E8-4D73BFB4E6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5"/>
            <a:ext cx="7561262" cy="3960813"/>
          </a:xfrm>
        </p:spPr>
        <p:txBody>
          <a:bodyPr/>
          <a:lstStyle/>
          <a:p>
            <a:r>
              <a:rPr lang="en-US" altLang="en-US"/>
              <a:t>Mengetahui konsep dasar minimisasi dengan bantuan K-Map</a:t>
            </a:r>
          </a:p>
          <a:p>
            <a:r>
              <a:rPr lang="en-US" altLang="en-US"/>
              <a:t>Mengetahui aturan penggabungan sel</a:t>
            </a:r>
          </a:p>
          <a:p>
            <a:r>
              <a:rPr lang="en-US" altLang="en-US"/>
              <a:t>Mampu memilih gabungan yang paling sederhana</a:t>
            </a:r>
          </a:p>
          <a:p>
            <a:r>
              <a:rPr lang="en-US" altLang="en-US"/>
              <a:t>Mengetahui keterbatasan kemampuan K-Map dalam proses minimisasi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92138"/>
            <a:ext cx="8229600" cy="635000"/>
          </a:xfrm>
        </p:spPr>
        <p:txBody>
          <a:bodyPr/>
          <a:lstStyle/>
          <a:p>
            <a:pPr algn="l"/>
            <a:r>
              <a:rPr lang="en-US" altLang="en-US" sz="4000"/>
              <a:t>Obyektif Pokok Bahasan:</a:t>
            </a:r>
          </a:p>
        </p:txBody>
      </p:sp>
    </p:spTree>
    <p:extLst>
      <p:ext uri="{BB962C8B-B14F-4D97-AF65-F5344CB8AC3E}">
        <p14:creationId xmlns:p14="http://schemas.microsoft.com/office/powerpoint/2010/main" val="38226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23D8-CE29-4E60-9216-3561EDE2E9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9763"/>
            <a:ext cx="8229600" cy="6477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8313" y="1360488"/>
            <a:ext cx="77041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Sehingga didapat persamaan baru sebagai berikut: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54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32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347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11188" y="3448050"/>
            <a:ext cx="410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atau (dalam format 0/1) :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995738" y="3376613"/>
            <a:ext cx="475297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   </a:t>
            </a:r>
            <a:r>
              <a:rPr lang="en-US" altLang="en-US" sz="2400"/>
              <a:t>T = 1100 + 1101 + 0010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	0110 + 1010 + 1110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	0111 + 1111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11188" y="4745038"/>
            <a:ext cx="7704137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/>
              <a:t>Tahap kedua : nilai-nilai Keluaran tersebut (atau T=1) kemudian dipetakan pada K-Map. Sel yang kosong diisi dengan nilai 0</a:t>
            </a:r>
          </a:p>
        </p:txBody>
      </p:sp>
      <p:grpSp>
        <p:nvGrpSpPr>
          <p:cNvPr id="33859" name="Group 67"/>
          <p:cNvGrpSpPr>
            <a:grpSpLocks/>
          </p:cNvGrpSpPr>
          <p:nvPr/>
        </p:nvGrpSpPr>
        <p:grpSpPr bwMode="auto">
          <a:xfrm>
            <a:off x="1476375" y="1936750"/>
            <a:ext cx="5184775" cy="1390650"/>
            <a:chOff x="930" y="1220"/>
            <a:chExt cx="3266" cy="876"/>
          </a:xfrm>
        </p:grpSpPr>
        <p:sp>
          <p:nvSpPr>
            <p:cNvPr id="3380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930" y="1220"/>
              <a:ext cx="326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091" y="1245"/>
              <a:ext cx="3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1"/>
                <a:t>T = </a:t>
              </a:r>
              <a:endParaRPr lang="en-US" alt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270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406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558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2724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2876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2736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083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2270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2406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2558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2544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2724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2876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2880" y="1539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3083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2262" y="1856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2406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558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2724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2876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3223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3375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3378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3541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693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696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>
              <a:off x="3216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3223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3375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3541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3693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3696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575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727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893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2045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44" name="Line 52"/>
            <p:cNvSpPr>
              <a:spLocks noChangeShapeType="1"/>
            </p:cNvSpPr>
            <p:nvPr/>
          </p:nvSpPr>
          <p:spPr bwMode="auto">
            <a:xfrm>
              <a:off x="1889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2064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75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727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893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2045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>
              <a:off x="2033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1584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575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A</a:t>
              </a:r>
              <a:endParaRPr lang="en-US" alt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727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B</a:t>
              </a:r>
              <a:endParaRPr lang="en-US" alt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893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C</a:t>
              </a:r>
              <a:endParaRPr lang="en-US" alt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045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D</a:t>
              </a:r>
              <a:endParaRPr lang="en-US" alt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1584" y="1842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3894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3894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/>
                <a:t>+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1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0577-BD38-46D6-BEEA-D6DD38C20B0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2300"/>
            <a:ext cx="8229600" cy="6477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8313" y="1703388"/>
            <a:ext cx="81359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T = 1100 + 1101 + 0010 + 0110 + 1010 + 1110 + 0111 + 1111</a:t>
            </a:r>
          </a:p>
        </p:txBody>
      </p:sp>
      <p:graphicFrame>
        <p:nvGraphicFramePr>
          <p:cNvPr id="35847" name="Group 7"/>
          <p:cNvGraphicFramePr>
            <a:graphicFrameLocks noGrp="1"/>
          </p:cNvGraphicFramePr>
          <p:nvPr/>
        </p:nvGraphicFramePr>
        <p:xfrm>
          <a:off x="3059113" y="3143250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3103563" y="2782888"/>
            <a:ext cx="3024187" cy="274637"/>
            <a:chOff x="3289" y="981"/>
            <a:chExt cx="1209" cy="121"/>
          </a:xfrm>
        </p:grpSpPr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2422525" y="3376613"/>
            <a:ext cx="565150" cy="2439987"/>
            <a:chOff x="1520" y="1155"/>
            <a:chExt cx="226" cy="1109"/>
          </a:xfrm>
        </p:grpSpPr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2268538" y="2927350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2700338" y="2495550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2627313" y="2784475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195513" y="242252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65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CBFD-17A8-488A-A377-31EC1A7D495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9763"/>
            <a:ext cx="8229600" cy="576262"/>
          </a:xfrm>
        </p:spPr>
        <p:txBody>
          <a:bodyPr/>
          <a:lstStyle/>
          <a:p>
            <a:pPr algn="l"/>
            <a:r>
              <a:rPr lang="en-US" altLang="en-US" sz="3600"/>
              <a:t>Penggabungan sel pada K-Map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47825"/>
            <a:ext cx="7920038" cy="475297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 err="1"/>
              <a:t>Karena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pasangan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sel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sel-sel</a:t>
            </a:r>
            <a:r>
              <a:rPr lang="en-US" altLang="en-US" sz="2800" dirty="0"/>
              <a:t>) yang </a:t>
            </a:r>
            <a:r>
              <a:rPr lang="en-US" altLang="en-US" sz="2800" dirty="0" err="1"/>
              <a:t>bersebelahan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berbeda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nilai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hanya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pada</a:t>
            </a:r>
            <a:r>
              <a:rPr lang="en-US" altLang="en-US" sz="2800" dirty="0">
                <a:solidFill>
                  <a:schemeClr val="folHlink"/>
                </a:solidFill>
              </a:rPr>
              <a:t> 1 </a:t>
            </a:r>
            <a:r>
              <a:rPr lang="en-US" altLang="en-US" sz="2800" dirty="0" err="1">
                <a:solidFill>
                  <a:schemeClr val="folHlink"/>
                </a:solidFill>
              </a:rPr>
              <a:t>Masukan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saja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pasangan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sel-sel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chemeClr val="folHlink"/>
                </a:solidFill>
              </a:rPr>
              <a:t>digabungkan</a:t>
            </a:r>
            <a:endParaRPr lang="en-US" altLang="en-US" sz="2800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folHlink"/>
                </a:solidFill>
              </a:rPr>
              <a:t>	</a:t>
            </a:r>
            <a:r>
              <a:rPr lang="en-US" altLang="en-US" sz="2800" dirty="0" err="1"/>
              <a:t>Teorema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 err="1"/>
              <a:t>Aljabar</a:t>
            </a:r>
            <a:r>
              <a:rPr lang="en-US" altLang="en-US" sz="2800" dirty="0"/>
              <a:t> Boole: </a:t>
            </a:r>
            <a:r>
              <a:rPr lang="en-US" altLang="en-US" sz="2800" i="1" dirty="0"/>
              <a:t>X + X = 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jadi</a:t>
            </a:r>
            <a:r>
              <a:rPr lang="en-US" altLang="en-US" sz="2800" dirty="0"/>
              <a:t> : </a:t>
            </a:r>
            <a:r>
              <a:rPr lang="en-US" altLang="en-US" sz="2800" i="1" dirty="0"/>
              <a:t>A B </a:t>
            </a:r>
            <a:r>
              <a:rPr lang="en-US" altLang="en-US" sz="2800" i="1" dirty="0">
                <a:solidFill>
                  <a:schemeClr val="folHlink"/>
                </a:solidFill>
              </a:rPr>
              <a:t>C</a:t>
            </a:r>
            <a:r>
              <a:rPr lang="en-US" altLang="en-US" sz="2800" i="1" dirty="0"/>
              <a:t> D + A B </a:t>
            </a:r>
            <a:r>
              <a:rPr lang="en-US" altLang="en-US" sz="2800" i="1" dirty="0">
                <a:solidFill>
                  <a:schemeClr val="folHlink"/>
                </a:solidFill>
              </a:rPr>
              <a:t>C</a:t>
            </a:r>
            <a:r>
              <a:rPr lang="en-US" altLang="en-US" sz="2800" i="1" dirty="0"/>
              <a:t> D = A B </a:t>
            </a:r>
            <a:r>
              <a:rPr lang="en-US" altLang="en-US" sz="2800" i="1" dirty="0">
                <a:solidFill>
                  <a:schemeClr val="folHlink"/>
                </a:solidFill>
              </a:rPr>
              <a:t>(1)</a:t>
            </a:r>
            <a:r>
              <a:rPr lang="en-US" altLang="en-US" sz="2800" i="1" dirty="0"/>
              <a:t> 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					     </a:t>
            </a:r>
            <a:r>
              <a:rPr lang="en-US" altLang="en-US" sz="2800" i="1" dirty="0"/>
              <a:t>= A B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 dirty="0"/>
              <a:t>	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: </a:t>
            </a:r>
            <a:r>
              <a:rPr lang="en-US" altLang="en-US" sz="2800" i="1" dirty="0"/>
              <a:t>0101 + 0111 = 01</a:t>
            </a:r>
            <a:r>
              <a:rPr lang="en-US" altLang="en-US" sz="2800" i="1" dirty="0">
                <a:solidFill>
                  <a:schemeClr val="folHlink"/>
                </a:solidFill>
              </a:rPr>
              <a:t>_</a:t>
            </a:r>
            <a:r>
              <a:rPr lang="en-US" altLang="en-US" sz="2800" i="1" dirty="0"/>
              <a:t>1  </a:t>
            </a: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dirty="0" err="1"/>
              <a:t>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implementasi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persamaan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K-Map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5486400" y="34480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2590800" y="3930650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18415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52578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35814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5194300" y="43973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C68-B95E-4174-819A-322496B5A7E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4363"/>
            <a:ext cx="8229600" cy="576262"/>
          </a:xfrm>
        </p:spPr>
        <p:txBody>
          <a:bodyPr/>
          <a:lstStyle/>
          <a:p>
            <a:pPr algn="l"/>
            <a:r>
              <a:rPr lang="en-US" altLang="en-US" sz="3600"/>
              <a:t>Penggabungan sel pada K-Map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8325"/>
            <a:ext cx="7704138" cy="410527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Ingat: </a:t>
            </a:r>
          </a:p>
          <a:p>
            <a:pPr>
              <a:buFontTx/>
              <a:buNone/>
            </a:pPr>
            <a:endParaRPr lang="en-US" altLang="en-US" sz="16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en-US">
                <a:solidFill>
                  <a:schemeClr val="folHlink"/>
                </a:solidFill>
              </a:rPr>
              <a:t>	</a:t>
            </a:r>
            <a:r>
              <a:rPr lang="en-US" altLang="en-US" sz="4000">
                <a:solidFill>
                  <a:schemeClr val="folHlink"/>
                </a:solidFill>
              </a:rPr>
              <a:t>Kolom pertama bersebelahan dengan Kolom terakhir, </a:t>
            </a:r>
          </a:p>
          <a:p>
            <a:pPr>
              <a:buFontTx/>
              <a:buNone/>
            </a:pPr>
            <a:r>
              <a:rPr lang="en-US" altLang="en-US" sz="4000">
                <a:solidFill>
                  <a:schemeClr val="folHlink"/>
                </a:solidFill>
              </a:rPr>
              <a:t>	baris paling atas bersebelahan dengan baris paling bawah</a:t>
            </a:r>
          </a:p>
        </p:txBody>
      </p:sp>
    </p:spTree>
    <p:extLst>
      <p:ext uri="{BB962C8B-B14F-4D97-AF65-F5344CB8AC3E}">
        <p14:creationId xmlns:p14="http://schemas.microsoft.com/office/powerpoint/2010/main" val="32409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8774-DA97-4E7E-96DB-8187A6B1D85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500188"/>
            <a:ext cx="6357937" cy="4824412"/>
          </a:xfrm>
        </p:spPr>
        <p:txBody>
          <a:bodyPr/>
          <a:lstStyle/>
          <a:p>
            <a:r>
              <a:rPr lang="en-US" altLang="en-US" sz="2800" i="1"/>
              <a:t>01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1 + 01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1 = 01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339975" y="2381250"/>
            <a:ext cx="3168650" cy="3035300"/>
            <a:chOff x="1474" y="1264"/>
            <a:chExt cx="1996" cy="1912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2493" y="2205"/>
              <a:ext cx="635" cy="272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64999"/>
              </a:srgbClr>
            </a:solidFill>
            <a:ln w="190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474" y="1264"/>
              <a:ext cx="1996" cy="1912"/>
              <a:chOff x="1702" y="1525"/>
              <a:chExt cx="1735" cy="1605"/>
            </a:xfrm>
          </p:grpSpPr>
          <p:grpSp>
            <p:nvGrpSpPr>
              <p:cNvPr id="41991" name="Group 7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1992" name="Rectangle 8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1993" name="Rectangle 9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19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1995" name="Rectangle 11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1996" name="Group 12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1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42003" name="Line 19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</p:grpSp>
      <p:graphicFrame>
        <p:nvGraphicFramePr>
          <p:cNvPr id="42005" name="Group 21"/>
          <p:cNvGraphicFramePr>
            <a:graphicFrameLocks noGrp="1"/>
          </p:cNvGraphicFramePr>
          <p:nvPr/>
        </p:nvGraphicFramePr>
        <p:xfrm>
          <a:off x="3238500" y="3154363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03-A96E-4EFF-BE58-46752C58BA3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r>
              <a:rPr lang="en-US" altLang="en-US" sz="2800" i="1"/>
              <a:t>01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1 + 01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1 = 01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1 atau = A B _ D</a:t>
            </a:r>
          </a:p>
          <a:p>
            <a:r>
              <a:rPr lang="en-US" altLang="en-US" sz="2800" i="1"/>
              <a:t>11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1 + 11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1 = 11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1 atau = A B _ D</a:t>
            </a:r>
          </a:p>
          <a:p>
            <a:pPr>
              <a:buFontTx/>
              <a:buNone/>
            </a:pPr>
            <a:r>
              <a:rPr lang="en-US" altLang="en-US" sz="2800" i="1"/>
              <a:t>	Apakah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01_1 dan 11_1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dapat digabungkan?</a:t>
            </a:r>
            <a:endParaRPr lang="en-US" altLang="en-US" sz="2800" i="1">
              <a:solidFill>
                <a:schemeClr val="folHlink"/>
              </a:solidFill>
            </a:endParaRPr>
          </a:p>
          <a:p>
            <a:pPr>
              <a:buFontTx/>
              <a:buNone/>
            </a:pPr>
            <a:endParaRPr lang="en-US" altLang="en-US" sz="2800" i="1"/>
          </a:p>
          <a:p>
            <a:pPr>
              <a:buFontTx/>
              <a:buNone/>
            </a:pPr>
            <a:r>
              <a:rPr lang="en-US" altLang="en-US" sz="2800" i="1"/>
              <a:t>	Karena hanya berbeda</a:t>
            </a:r>
          </a:p>
          <a:p>
            <a:pPr>
              <a:buFontTx/>
              <a:buNone/>
            </a:pPr>
            <a:r>
              <a:rPr lang="en-US" altLang="en-US" sz="2800" i="1"/>
              <a:t> 	1 Masukan, maka</a:t>
            </a:r>
          </a:p>
          <a:p>
            <a:pPr>
              <a:buFontTx/>
              <a:buNone/>
            </a:pPr>
            <a:endParaRPr lang="en-US" altLang="en-US" sz="1200" i="1"/>
          </a:p>
          <a:p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1_1 + 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1_1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= 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1_1</a:t>
            </a:r>
          </a:p>
          <a:p>
            <a:pPr>
              <a:buFontTx/>
              <a:buNone/>
            </a:pPr>
            <a:r>
              <a:rPr lang="en-US" altLang="en-US" sz="2800" i="1"/>
              <a:t>	atau = B D</a:t>
            </a:r>
          </a:p>
          <a:p>
            <a:endParaRPr lang="en-US" altLang="en-US" sz="2800" i="1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859338" y="3101975"/>
            <a:ext cx="3168650" cy="3035300"/>
            <a:chOff x="3061" y="1718"/>
            <a:chExt cx="1996" cy="1912"/>
          </a:xfrm>
        </p:grpSpPr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>
              <a:off x="4066" y="2652"/>
              <a:ext cx="681" cy="680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5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44039" name="Group 7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4040" name="Rectangle 8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4041" name="Rectangle 9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4042" name="Rectangle 10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4043" name="Rectangle 11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4044" name="Group 12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40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4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40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4048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44051" name="Line 19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44053" name="AutoShape 21"/>
            <p:cNvSpPr>
              <a:spLocks noChangeArrowheads="1"/>
            </p:cNvSpPr>
            <p:nvPr/>
          </p:nvSpPr>
          <p:spPr bwMode="auto">
            <a:xfrm>
              <a:off x="4122" y="3081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AutoShape 22"/>
            <p:cNvSpPr>
              <a:spLocks noChangeArrowheads="1"/>
            </p:cNvSpPr>
            <p:nvPr/>
          </p:nvSpPr>
          <p:spPr bwMode="auto">
            <a:xfrm>
              <a:off x="4126" y="2690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Line 23"/>
          <p:cNvSpPr>
            <a:spLocks noChangeShapeType="1"/>
          </p:cNvSpPr>
          <p:nvPr/>
        </p:nvSpPr>
        <p:spPr bwMode="auto">
          <a:xfrm flipV="1">
            <a:off x="51816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056" name="Group 24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8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77E-8738-4227-922C-F1CE1137578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r>
              <a:rPr lang="en-US" altLang="en-US" sz="2800" i="1"/>
              <a:t>010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 + 010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 = 010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 atau = A B C 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</a:p>
          <a:p>
            <a:r>
              <a:rPr lang="en-US" altLang="en-US" sz="2800" i="1"/>
              <a:t>011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 + 011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 = 011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 atau = A B C 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endParaRPr lang="en-US" altLang="en-US" sz="2800" i="1"/>
          </a:p>
          <a:p>
            <a:pPr>
              <a:buFontTx/>
              <a:buNone/>
            </a:pPr>
            <a:r>
              <a:rPr lang="en-US" altLang="en-US" sz="2800" i="1"/>
              <a:t>	Apakah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010_ dan 011_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dapat digabungkan?</a:t>
            </a:r>
            <a:endParaRPr lang="en-US" altLang="en-US" sz="2800" i="1">
              <a:solidFill>
                <a:schemeClr val="folHlink"/>
              </a:solidFill>
            </a:endParaRPr>
          </a:p>
          <a:p>
            <a:pPr>
              <a:buFontTx/>
              <a:buNone/>
            </a:pPr>
            <a:endParaRPr lang="en-US" altLang="en-US" sz="2800" i="1"/>
          </a:p>
          <a:p>
            <a:pPr>
              <a:buFontTx/>
              <a:buNone/>
            </a:pPr>
            <a:r>
              <a:rPr lang="en-US" altLang="en-US" sz="2800" i="1"/>
              <a:t>	Karena hanya berbeda</a:t>
            </a:r>
          </a:p>
          <a:p>
            <a:pPr>
              <a:buFontTx/>
              <a:buNone/>
            </a:pPr>
            <a:r>
              <a:rPr lang="en-US" altLang="en-US" sz="2800" i="1"/>
              <a:t> 	1 Masukan, maka</a:t>
            </a:r>
          </a:p>
          <a:p>
            <a:pPr>
              <a:buFontTx/>
              <a:buNone/>
            </a:pPr>
            <a:endParaRPr lang="en-US" altLang="en-US" sz="1200" i="1"/>
          </a:p>
          <a:p>
            <a:r>
              <a:rPr lang="en-US" altLang="en-US" sz="2800" i="1"/>
              <a:t>01</a:t>
            </a:r>
            <a:r>
              <a:rPr lang="en-US" altLang="en-US" sz="2800" i="1">
                <a:solidFill>
                  <a:schemeClr val="folHlink"/>
                </a:solidFill>
              </a:rPr>
              <a:t>0</a:t>
            </a:r>
            <a:r>
              <a:rPr lang="en-US" altLang="en-US" sz="2800" i="1"/>
              <a:t>_ + 01</a:t>
            </a:r>
            <a:r>
              <a:rPr lang="en-US" altLang="en-US" sz="2800" i="1">
                <a:solidFill>
                  <a:schemeClr val="folHlink"/>
                </a:solidFill>
              </a:rPr>
              <a:t>1</a:t>
            </a:r>
            <a:r>
              <a:rPr lang="en-US" altLang="en-US" sz="2800" i="1"/>
              <a:t>_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 i="1"/>
              <a:t>= 01 </a:t>
            </a:r>
            <a:r>
              <a:rPr lang="en-US" altLang="en-US" sz="2800" i="1">
                <a:solidFill>
                  <a:schemeClr val="folHlink"/>
                </a:solidFill>
              </a:rPr>
              <a:t>_</a:t>
            </a:r>
            <a:r>
              <a:rPr lang="en-US" altLang="en-US" sz="2800" i="1"/>
              <a:t> _</a:t>
            </a:r>
          </a:p>
          <a:p>
            <a:r>
              <a:rPr lang="en-US" altLang="en-US" sz="2800" i="1"/>
              <a:t>atau = A B</a:t>
            </a:r>
          </a:p>
          <a:p>
            <a:endParaRPr lang="en-US" altLang="en-US" sz="2800" i="1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51816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58674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5181600" y="2074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1905000" y="53879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4859338" y="3101975"/>
            <a:ext cx="3268662" cy="3035300"/>
            <a:chOff x="3061" y="1718"/>
            <a:chExt cx="2059" cy="1912"/>
          </a:xfrm>
        </p:grpSpPr>
        <p:sp>
          <p:nvSpPr>
            <p:cNvPr id="46089" name="AutoShape 9"/>
            <p:cNvSpPr>
              <a:spLocks noChangeArrowheads="1"/>
            </p:cNvSpPr>
            <p:nvPr/>
          </p:nvSpPr>
          <p:spPr bwMode="auto">
            <a:xfrm>
              <a:off x="3714" y="2631"/>
              <a:ext cx="1406" cy="317"/>
            </a:xfrm>
            <a:prstGeom prst="roundRect">
              <a:avLst>
                <a:gd name="adj" fmla="val 16667"/>
              </a:avLst>
            </a:prstGeom>
            <a:solidFill>
              <a:srgbClr val="E5FFFF">
                <a:alpha val="30000"/>
              </a:srgbClr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90" name="Group 10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46091" name="Group 11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6096" name="Group 16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6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6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46105" name="AutoShape 25"/>
            <p:cNvSpPr>
              <a:spLocks noChangeArrowheads="1"/>
            </p:cNvSpPr>
            <p:nvPr/>
          </p:nvSpPr>
          <p:spPr bwMode="auto">
            <a:xfrm>
              <a:off x="4524" y="2687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>
              <a:off x="3749" y="2690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107" name="Group 27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4F4-646A-4C27-833E-DC444988067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r>
              <a:rPr lang="en-US" altLang="en-US" sz="2800" i="1" dirty="0"/>
              <a:t>0100 + 1100 = _100 </a:t>
            </a:r>
            <a:r>
              <a:rPr lang="en-US" altLang="en-US" sz="2800" i="1" dirty="0" err="1"/>
              <a:t>atau</a:t>
            </a:r>
            <a:r>
              <a:rPr lang="en-US" altLang="en-US" sz="2800" i="1" dirty="0"/>
              <a:t> = _ B CD</a:t>
            </a:r>
            <a:endParaRPr lang="en-US" altLang="en-US" sz="2800" i="1" dirty="0">
              <a:solidFill>
                <a:schemeClr val="folHlink"/>
              </a:solidFill>
            </a:endParaRPr>
          </a:p>
          <a:p>
            <a:r>
              <a:rPr lang="en-US" altLang="en-US" sz="2800" i="1" dirty="0"/>
              <a:t>011</a:t>
            </a:r>
            <a:r>
              <a:rPr lang="en-US" altLang="en-US" sz="2800" i="1" dirty="0">
                <a:solidFill>
                  <a:schemeClr val="folHlink"/>
                </a:solidFill>
              </a:rPr>
              <a:t>0</a:t>
            </a:r>
            <a:r>
              <a:rPr lang="en-US" altLang="en-US" sz="2800" i="1" dirty="0"/>
              <a:t> + 1110 = _110 </a:t>
            </a:r>
            <a:r>
              <a:rPr lang="en-US" altLang="en-US" sz="2800" i="1" dirty="0" err="1"/>
              <a:t>atau</a:t>
            </a:r>
            <a:r>
              <a:rPr lang="en-US" altLang="en-US" sz="2800" i="1" dirty="0"/>
              <a:t> = _ B CD</a:t>
            </a:r>
          </a:p>
          <a:p>
            <a:pPr>
              <a:buFontTx/>
              <a:buNone/>
            </a:pPr>
            <a:r>
              <a:rPr lang="en-US" altLang="en-US" sz="2800" i="1" dirty="0"/>
              <a:t>	</a:t>
            </a:r>
            <a:r>
              <a:rPr lang="en-US" altLang="en-US" sz="2800" i="1" dirty="0" err="1"/>
              <a:t>Apakah</a:t>
            </a:r>
            <a:r>
              <a:rPr lang="en-US" altLang="en-US" sz="2800" i="1" dirty="0">
                <a:solidFill>
                  <a:schemeClr val="folHlink"/>
                </a:solidFill>
              </a:rPr>
              <a:t> </a:t>
            </a:r>
            <a:r>
              <a:rPr lang="en-US" altLang="en-US" sz="2800" i="1" dirty="0"/>
              <a:t>_100 </a:t>
            </a:r>
            <a:r>
              <a:rPr lang="en-US" altLang="en-US" sz="2800" i="1" dirty="0" err="1"/>
              <a:t>dan</a:t>
            </a:r>
            <a:r>
              <a:rPr lang="en-US" altLang="en-US" sz="2800" i="1" dirty="0"/>
              <a:t> _110 </a:t>
            </a:r>
            <a:r>
              <a:rPr lang="en-US" altLang="en-US" sz="2800" i="1" dirty="0" err="1"/>
              <a:t>dapat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digabungkan</a:t>
            </a:r>
            <a:r>
              <a:rPr lang="en-US" altLang="en-US" sz="2800" i="1" dirty="0"/>
              <a:t>?</a:t>
            </a:r>
            <a:endParaRPr lang="en-US" altLang="en-US" sz="2800" i="1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endParaRPr lang="en-US" altLang="en-US" sz="2800" i="1" dirty="0"/>
          </a:p>
          <a:p>
            <a:pPr>
              <a:buFontTx/>
              <a:buNone/>
            </a:pPr>
            <a:r>
              <a:rPr lang="en-US" altLang="en-US" sz="2800" i="1" dirty="0"/>
              <a:t>	</a:t>
            </a:r>
            <a:r>
              <a:rPr lang="en-US" altLang="en-US" sz="2800" i="1" dirty="0" err="1"/>
              <a:t>Karena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hanya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berbeda</a:t>
            </a:r>
            <a:endParaRPr lang="en-US" altLang="en-US" sz="2800" i="1" dirty="0"/>
          </a:p>
          <a:p>
            <a:pPr>
              <a:buFontTx/>
              <a:buNone/>
            </a:pPr>
            <a:r>
              <a:rPr lang="en-US" altLang="en-US" sz="2800" i="1" dirty="0"/>
              <a:t> 	1 </a:t>
            </a:r>
            <a:r>
              <a:rPr lang="en-US" altLang="en-US" sz="2800" i="1" dirty="0" err="1"/>
              <a:t>Masukan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maka</a:t>
            </a:r>
            <a:endParaRPr lang="en-US" altLang="en-US" sz="2800" i="1" dirty="0"/>
          </a:p>
          <a:p>
            <a:pPr>
              <a:buFontTx/>
              <a:buNone/>
            </a:pPr>
            <a:endParaRPr lang="en-US" altLang="en-US" sz="1200" i="1" dirty="0"/>
          </a:p>
          <a:p>
            <a:r>
              <a:rPr lang="en-US" altLang="en-US" sz="2800" i="1" dirty="0"/>
              <a:t>_100 + _110 =  </a:t>
            </a:r>
            <a:r>
              <a:rPr lang="en-US" altLang="en-US" sz="2800" i="1" dirty="0">
                <a:solidFill>
                  <a:schemeClr val="folHlink"/>
                </a:solidFill>
              </a:rPr>
              <a:t>_B</a:t>
            </a:r>
            <a:r>
              <a:rPr lang="en-US" altLang="en-US" sz="2800" i="1" dirty="0"/>
              <a:t> _D</a:t>
            </a:r>
          </a:p>
          <a:p>
            <a:r>
              <a:rPr lang="en-US" altLang="en-US" sz="2800" i="1" dirty="0" err="1"/>
              <a:t>atau</a:t>
            </a:r>
            <a:r>
              <a:rPr lang="en-US" altLang="en-US" sz="2800" i="1" dirty="0"/>
              <a:t> =  BD</a:t>
            </a:r>
          </a:p>
          <a:p>
            <a:endParaRPr lang="en-US" altLang="en-US" sz="2800" i="1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9" name="Line 31"/>
          <p:cNvSpPr>
            <a:spLocks noChangeShapeType="1"/>
          </p:cNvSpPr>
          <p:nvPr/>
        </p:nvSpPr>
        <p:spPr bwMode="auto">
          <a:xfrm flipV="1">
            <a:off x="58039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 flipV="1">
            <a:off x="6096000" y="20574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V="1">
            <a:off x="2286000" y="53879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4859338" y="3101975"/>
            <a:ext cx="3457575" cy="3035300"/>
            <a:chOff x="3061" y="1718"/>
            <a:chExt cx="2178" cy="1912"/>
          </a:xfrm>
        </p:grpSpPr>
        <p:sp>
          <p:nvSpPr>
            <p:cNvPr id="48164" name="AutoShape 36"/>
            <p:cNvSpPr>
              <a:spLocks noChangeArrowheads="1"/>
            </p:cNvSpPr>
            <p:nvPr/>
          </p:nvSpPr>
          <p:spPr bwMode="auto">
            <a:xfrm>
              <a:off x="3710" y="2676"/>
              <a:ext cx="220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AutoShape 37"/>
            <p:cNvSpPr>
              <a:spLocks noChangeArrowheads="1"/>
            </p:cNvSpPr>
            <p:nvPr/>
          </p:nvSpPr>
          <p:spPr bwMode="auto">
            <a:xfrm>
              <a:off x="4890" y="2683"/>
              <a:ext cx="220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9999"/>
              </a:srgbClr>
            </a:solidFill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66" name="Group 3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48167" name="Group 3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8168" name="Rectangle 4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8169" name="Rectangle 4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8170" name="Rectangle 4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8171" name="Rectangle 4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8172" name="Group 4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81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8174" name="Rectangle 4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8175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817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8177" name="Rectangle 4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48179" name="Line 5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0" name="Rectangle 5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grpSp>
          <p:nvGrpSpPr>
            <p:cNvPr id="48181" name="Group 53"/>
            <p:cNvGrpSpPr>
              <a:grpSpLocks/>
            </p:cNvGrpSpPr>
            <p:nvPr/>
          </p:nvGrpSpPr>
          <p:grpSpPr bwMode="auto">
            <a:xfrm>
              <a:off x="3560" y="2638"/>
              <a:ext cx="414" cy="680"/>
              <a:chOff x="2699" y="3158"/>
              <a:chExt cx="459" cy="680"/>
            </a:xfrm>
          </p:grpSpPr>
          <p:sp>
            <p:nvSpPr>
              <p:cNvPr id="48182" name="Arc 54"/>
              <p:cNvSpPr>
                <a:spLocks/>
              </p:cNvSpPr>
              <p:nvPr/>
            </p:nvSpPr>
            <p:spPr bwMode="auto">
              <a:xfrm>
                <a:off x="3064" y="3159"/>
                <a:ext cx="94" cy="88"/>
              </a:xfrm>
              <a:custGeom>
                <a:avLst/>
                <a:gdLst>
                  <a:gd name="G0" fmla="+- 1499 0 0"/>
                  <a:gd name="G1" fmla="+- 21600 0 0"/>
                  <a:gd name="G2" fmla="+- 21600 0 0"/>
                  <a:gd name="T0" fmla="*/ 0 w 23099"/>
                  <a:gd name="T1" fmla="*/ 52 h 21647"/>
                  <a:gd name="T2" fmla="*/ 23099 w 23099"/>
                  <a:gd name="T3" fmla="*/ 21647 h 21647"/>
                  <a:gd name="T4" fmla="*/ 1499 w 23099"/>
                  <a:gd name="T5" fmla="*/ 21600 h 2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Line 55"/>
              <p:cNvSpPr>
                <a:spLocks noChangeShapeType="1"/>
              </p:cNvSpPr>
              <p:nvPr/>
            </p:nvSpPr>
            <p:spPr bwMode="auto">
              <a:xfrm>
                <a:off x="3158" y="3244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4" name="Line 56"/>
              <p:cNvSpPr>
                <a:spLocks noChangeShapeType="1"/>
              </p:cNvSpPr>
              <p:nvPr/>
            </p:nvSpPr>
            <p:spPr bwMode="auto">
              <a:xfrm flipH="1">
                <a:off x="2699" y="315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5" name="Arc 57"/>
              <p:cNvSpPr>
                <a:spLocks/>
              </p:cNvSpPr>
              <p:nvPr/>
            </p:nvSpPr>
            <p:spPr bwMode="auto">
              <a:xfrm flipV="1">
                <a:off x="3064" y="3749"/>
                <a:ext cx="94" cy="88"/>
              </a:xfrm>
              <a:custGeom>
                <a:avLst/>
                <a:gdLst>
                  <a:gd name="G0" fmla="+- 1499 0 0"/>
                  <a:gd name="G1" fmla="+- 21600 0 0"/>
                  <a:gd name="G2" fmla="+- 21600 0 0"/>
                  <a:gd name="T0" fmla="*/ 0 w 23099"/>
                  <a:gd name="T1" fmla="*/ 52 h 21647"/>
                  <a:gd name="T2" fmla="*/ 23099 w 23099"/>
                  <a:gd name="T3" fmla="*/ 21647 h 21647"/>
                  <a:gd name="T4" fmla="*/ 1499 w 23099"/>
                  <a:gd name="T5" fmla="*/ 21600 h 2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Line 58"/>
              <p:cNvSpPr>
                <a:spLocks noChangeShapeType="1"/>
              </p:cNvSpPr>
              <p:nvPr/>
            </p:nvSpPr>
            <p:spPr bwMode="auto">
              <a:xfrm flipV="1">
                <a:off x="3158" y="3498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7" name="Line 59"/>
              <p:cNvSpPr>
                <a:spLocks noChangeShapeType="1"/>
              </p:cNvSpPr>
              <p:nvPr/>
            </p:nvSpPr>
            <p:spPr bwMode="auto">
              <a:xfrm flipH="1" flipV="1">
                <a:off x="2699" y="383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8" name="Group 60"/>
            <p:cNvGrpSpPr>
              <a:grpSpLocks/>
            </p:cNvGrpSpPr>
            <p:nvPr/>
          </p:nvGrpSpPr>
          <p:grpSpPr bwMode="auto">
            <a:xfrm flipH="1">
              <a:off x="4832" y="2642"/>
              <a:ext cx="407" cy="680"/>
              <a:chOff x="2699" y="3158"/>
              <a:chExt cx="459" cy="680"/>
            </a:xfrm>
          </p:grpSpPr>
          <p:sp>
            <p:nvSpPr>
              <p:cNvPr id="48189" name="Arc 61"/>
              <p:cNvSpPr>
                <a:spLocks/>
              </p:cNvSpPr>
              <p:nvPr/>
            </p:nvSpPr>
            <p:spPr bwMode="auto">
              <a:xfrm>
                <a:off x="3064" y="3159"/>
                <a:ext cx="94" cy="88"/>
              </a:xfrm>
              <a:custGeom>
                <a:avLst/>
                <a:gdLst>
                  <a:gd name="G0" fmla="+- 1499 0 0"/>
                  <a:gd name="G1" fmla="+- 21600 0 0"/>
                  <a:gd name="G2" fmla="+- 21600 0 0"/>
                  <a:gd name="T0" fmla="*/ 0 w 23099"/>
                  <a:gd name="T1" fmla="*/ 52 h 21647"/>
                  <a:gd name="T2" fmla="*/ 23099 w 23099"/>
                  <a:gd name="T3" fmla="*/ 21647 h 21647"/>
                  <a:gd name="T4" fmla="*/ 1499 w 23099"/>
                  <a:gd name="T5" fmla="*/ 21600 h 2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Line 62"/>
              <p:cNvSpPr>
                <a:spLocks noChangeShapeType="1"/>
              </p:cNvSpPr>
              <p:nvPr/>
            </p:nvSpPr>
            <p:spPr bwMode="auto">
              <a:xfrm>
                <a:off x="3158" y="3244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1" name="Line 63"/>
              <p:cNvSpPr>
                <a:spLocks noChangeShapeType="1"/>
              </p:cNvSpPr>
              <p:nvPr/>
            </p:nvSpPr>
            <p:spPr bwMode="auto">
              <a:xfrm flipH="1">
                <a:off x="2699" y="315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2" name="Arc 64"/>
              <p:cNvSpPr>
                <a:spLocks/>
              </p:cNvSpPr>
              <p:nvPr/>
            </p:nvSpPr>
            <p:spPr bwMode="auto">
              <a:xfrm flipV="1">
                <a:off x="3064" y="3749"/>
                <a:ext cx="94" cy="88"/>
              </a:xfrm>
              <a:custGeom>
                <a:avLst/>
                <a:gdLst>
                  <a:gd name="G0" fmla="+- 1499 0 0"/>
                  <a:gd name="G1" fmla="+- 21600 0 0"/>
                  <a:gd name="G2" fmla="+- 21600 0 0"/>
                  <a:gd name="T0" fmla="*/ 0 w 23099"/>
                  <a:gd name="T1" fmla="*/ 52 h 21647"/>
                  <a:gd name="T2" fmla="*/ 23099 w 23099"/>
                  <a:gd name="T3" fmla="*/ 21647 h 21647"/>
                  <a:gd name="T4" fmla="*/ 1499 w 23099"/>
                  <a:gd name="T5" fmla="*/ 21600 h 2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65"/>
              <p:cNvSpPr>
                <a:spLocks noChangeShapeType="1"/>
              </p:cNvSpPr>
              <p:nvPr/>
            </p:nvSpPr>
            <p:spPr bwMode="auto">
              <a:xfrm flipV="1">
                <a:off x="3158" y="3498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4" name="Line 66"/>
              <p:cNvSpPr>
                <a:spLocks noChangeShapeType="1"/>
              </p:cNvSpPr>
              <p:nvPr/>
            </p:nvSpPr>
            <p:spPr bwMode="auto">
              <a:xfrm flipH="1" flipV="1">
                <a:off x="2699" y="383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95" name="Line 67"/>
          <p:cNvSpPr>
            <a:spLocks noChangeShapeType="1"/>
          </p:cNvSpPr>
          <p:nvPr/>
        </p:nvSpPr>
        <p:spPr bwMode="auto">
          <a:xfrm flipV="1">
            <a:off x="6096000" y="1524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 flipV="1">
            <a:off x="4038600" y="48006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653-C669-4848-9E1B-915276408C1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1511300"/>
          </a:xfrm>
        </p:spPr>
        <p:txBody>
          <a:bodyPr/>
          <a:lstStyle/>
          <a:p>
            <a:r>
              <a:rPr lang="en-US" altLang="en-US" sz="2800" i="1"/>
              <a:t>Dengan cara yang sama, gabungan 4 sel dapat </a:t>
            </a:r>
            <a:r>
              <a:rPr lang="en-US" altLang="en-US" sz="2800" i="1">
                <a:solidFill>
                  <a:schemeClr val="folHlink"/>
                </a:solidFill>
              </a:rPr>
              <a:t>digabungkan lagi </a:t>
            </a:r>
            <a:r>
              <a:rPr lang="en-US" altLang="en-US" sz="2800" i="1"/>
              <a:t>dengan gabungan 4 sel yang bersebelahan, menjadi gabungan 8 sel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95288" y="2867025"/>
            <a:ext cx="417512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800" i="1"/>
              <a:t>Demikian juga, gabungan 8 sel dapat </a:t>
            </a:r>
            <a:r>
              <a:rPr lang="en-US" altLang="en-US" sz="2800" i="1">
                <a:solidFill>
                  <a:schemeClr val="folHlink"/>
                </a:solidFill>
              </a:rPr>
              <a:t>digabungkan lagi </a:t>
            </a:r>
            <a:r>
              <a:rPr lang="en-US" altLang="en-US" sz="2800" i="1"/>
              <a:t>dengan gabungan 8 sel yang bersebelahan, menjadi gabungan 16 sel, </a:t>
            </a:r>
            <a:r>
              <a:rPr lang="en-US" altLang="en-US" sz="2800" i="1">
                <a:solidFill>
                  <a:schemeClr val="folHlink"/>
                </a:solidFill>
              </a:rPr>
              <a:t>“dan seterusnya”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59338" y="3101975"/>
            <a:ext cx="3268662" cy="3178175"/>
            <a:chOff x="3061" y="1718"/>
            <a:chExt cx="2059" cy="2002"/>
          </a:xfrm>
        </p:grpSpPr>
        <p:sp>
          <p:nvSpPr>
            <p:cNvPr id="50182" name="AutoShape 6"/>
            <p:cNvSpPr>
              <a:spLocks noChangeArrowheads="1"/>
            </p:cNvSpPr>
            <p:nvPr/>
          </p:nvSpPr>
          <p:spPr bwMode="auto">
            <a:xfrm>
              <a:off x="3714" y="2251"/>
              <a:ext cx="1406" cy="697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3696" y="3012"/>
              <a:ext cx="1424" cy="70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9999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184" name="Group 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50185" name="Group 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5018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0187" name="Rectangle 1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0188" name="Rectangle 1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0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0190" name="Group 1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501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01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0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01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50195" name="Rectangle 1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50197" name="Line 2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>
              <a:off x="4468" y="3068"/>
              <a:ext cx="628" cy="607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AutoShape 24"/>
            <p:cNvSpPr>
              <a:spLocks noChangeArrowheads="1"/>
            </p:cNvSpPr>
            <p:nvPr/>
          </p:nvSpPr>
          <p:spPr bwMode="auto">
            <a:xfrm>
              <a:off x="3742" y="3071"/>
              <a:ext cx="579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AutoShape 25"/>
            <p:cNvSpPr>
              <a:spLocks noChangeArrowheads="1"/>
            </p:cNvSpPr>
            <p:nvPr/>
          </p:nvSpPr>
          <p:spPr bwMode="auto">
            <a:xfrm>
              <a:off x="3773" y="2659"/>
              <a:ext cx="1309" cy="241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AutoShape 26"/>
            <p:cNvSpPr>
              <a:spLocks noChangeArrowheads="1"/>
            </p:cNvSpPr>
            <p:nvPr/>
          </p:nvSpPr>
          <p:spPr bwMode="auto">
            <a:xfrm>
              <a:off x="3763" y="2303"/>
              <a:ext cx="1315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203" name="Group 27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FC1B-B936-43DD-BCA6-8ECB842FA18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41450"/>
            <a:ext cx="8229600" cy="1366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>
                <a:solidFill>
                  <a:schemeClr val="folHlink"/>
                </a:solidFill>
              </a:rPr>
              <a:t>Apakah sel (atau sel-sel) yang sudah masuk dalam satu gabungan, masih boleh digabungkan dengan gabungan sel yang berbeda?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5288" y="2808288"/>
            <a:ext cx="41751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800" i="1"/>
              <a:t>Sel atau gabungan sel dapat digabungkan berkali-kali berdasarkan teorema: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folHlink"/>
                </a:solidFill>
              </a:rPr>
              <a:t>	</a:t>
            </a:r>
            <a:r>
              <a:rPr lang="en-US" altLang="en-US" sz="2800" i="1">
                <a:solidFill>
                  <a:schemeClr val="folHlink"/>
                </a:solidFill>
              </a:rPr>
              <a:t>X = X + X + . . . . .</a:t>
            </a:r>
          </a:p>
          <a:p>
            <a:r>
              <a:rPr lang="en-US" altLang="en-US" sz="2800" i="1"/>
              <a:t>Sebutkan nama-nama gabungan pada K-Map di sebelah ini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4859338" y="3043238"/>
            <a:ext cx="3268662" cy="3155950"/>
            <a:chOff x="3061" y="1718"/>
            <a:chExt cx="2059" cy="1988"/>
          </a:xfrm>
        </p:grpSpPr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689" y="2237"/>
              <a:ext cx="681" cy="1469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000"/>
              </a:srgbClr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714" y="2251"/>
              <a:ext cx="1406" cy="697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0000"/>
              </a:srgbClr>
            </a:solidFill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52233" name="Group 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5223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22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22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22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2238" name="Group 1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5223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224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2241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224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52243" name="Rectangle 1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52244" name="Rectangle 2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52245" name="Line 2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6" name="Rectangle 2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52247" name="AutoShape 23"/>
            <p:cNvSpPr>
              <a:spLocks noChangeArrowheads="1"/>
            </p:cNvSpPr>
            <p:nvPr/>
          </p:nvSpPr>
          <p:spPr bwMode="auto">
            <a:xfrm>
              <a:off x="3735" y="3022"/>
              <a:ext cx="597" cy="646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20000"/>
              </a:srgbClr>
            </a:solidFill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AutoShape 24"/>
            <p:cNvSpPr>
              <a:spLocks noChangeArrowheads="1"/>
            </p:cNvSpPr>
            <p:nvPr/>
          </p:nvSpPr>
          <p:spPr bwMode="auto">
            <a:xfrm>
              <a:off x="3742" y="2296"/>
              <a:ext cx="579" cy="625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20000"/>
              </a:srgbClr>
            </a:solidFill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AutoShape 25"/>
            <p:cNvSpPr>
              <a:spLocks noChangeArrowheads="1"/>
            </p:cNvSpPr>
            <p:nvPr/>
          </p:nvSpPr>
          <p:spPr bwMode="auto">
            <a:xfrm>
              <a:off x="3787" y="2659"/>
              <a:ext cx="1309" cy="241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2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AutoShape 26"/>
            <p:cNvSpPr>
              <a:spLocks noChangeArrowheads="1"/>
            </p:cNvSpPr>
            <p:nvPr/>
          </p:nvSpPr>
          <p:spPr bwMode="auto">
            <a:xfrm>
              <a:off x="3763" y="2271"/>
              <a:ext cx="1315" cy="269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2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AutoShape 27"/>
            <p:cNvSpPr>
              <a:spLocks noChangeArrowheads="1"/>
            </p:cNvSpPr>
            <p:nvPr/>
          </p:nvSpPr>
          <p:spPr bwMode="auto">
            <a:xfrm>
              <a:off x="4059" y="2628"/>
              <a:ext cx="681" cy="68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52" name="Group 28"/>
          <p:cNvGraphicFramePr>
            <a:graphicFrameLocks noGrp="1"/>
          </p:cNvGraphicFramePr>
          <p:nvPr/>
        </p:nvGraphicFramePr>
        <p:xfrm>
          <a:off x="5757863" y="3816350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5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88D5-F733-4B2A-B354-A89C60F1F1F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1355725"/>
            <a:ext cx="7200900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Ulas balik </a:t>
            </a:r>
            <a:r>
              <a:rPr lang="en-US" altLang="en-US" sz="2800">
                <a:solidFill>
                  <a:schemeClr val="folHlink"/>
                </a:solidFill>
              </a:rPr>
              <a:t>Aljabar Boole			 </a:t>
            </a:r>
            <a:r>
              <a:rPr lang="en-US" altLang="en-US" sz="2800"/>
              <a:t>4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Apakah K-Map itu?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/>
              <a:t>	(ulas balik </a:t>
            </a:r>
            <a:r>
              <a:rPr lang="en-US" altLang="en-US" sz="2800">
                <a:solidFill>
                  <a:schemeClr val="folHlink"/>
                </a:solidFill>
              </a:rPr>
              <a:t>Tabel Kebenaran)		</a:t>
            </a:r>
            <a:r>
              <a:rPr lang="en-US" altLang="en-US" sz="2800"/>
              <a:t>10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Pendahuluan 					13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Pemetaan					18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Penggabungan sel				22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Pemilihan gabungan				31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Permasalahan					33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i="1">
                <a:solidFill>
                  <a:schemeClr val="bg2"/>
                </a:solidFill>
              </a:rPr>
              <a:t>Don’t Care</a:t>
            </a:r>
            <a:r>
              <a:rPr lang="en-US" altLang="en-US" sz="2800" i="1"/>
              <a:t>					</a:t>
            </a:r>
            <a:r>
              <a:rPr lang="en-US" altLang="en-US" sz="2800"/>
              <a:t>44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i="1">
                <a:solidFill>
                  <a:schemeClr val="bg2"/>
                </a:solidFill>
              </a:rPr>
              <a:t>SOP</a:t>
            </a:r>
            <a:r>
              <a:rPr lang="en-US" altLang="en-US" sz="2800">
                <a:solidFill>
                  <a:schemeClr val="bg2"/>
                </a:solidFill>
              </a:rPr>
              <a:t> dan </a:t>
            </a:r>
            <a:r>
              <a:rPr lang="en-US" altLang="en-US" sz="2800" i="1">
                <a:solidFill>
                  <a:schemeClr val="bg2"/>
                </a:solidFill>
              </a:rPr>
              <a:t>POS</a:t>
            </a:r>
            <a:r>
              <a:rPr lang="en-US" altLang="en-US" sz="2800" i="1"/>
              <a:t>					</a:t>
            </a:r>
            <a:r>
              <a:rPr lang="en-US" altLang="en-US" sz="2800"/>
              <a:t>48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/>
              <a:t>Keterbatasan kemampuan K-Map	51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hlink"/>
                </a:solidFill>
              </a:rPr>
              <a:t>Soal-soal K-Map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36588"/>
            <a:ext cx="7940675" cy="576262"/>
          </a:xfrm>
        </p:spPr>
        <p:txBody>
          <a:bodyPr/>
          <a:lstStyle/>
          <a:p>
            <a:pPr algn="l"/>
            <a:r>
              <a:rPr lang="en-US" altLang="en-US" sz="3200"/>
              <a:t>Sub-pokok Bahasan</a:t>
            </a:r>
          </a:p>
        </p:txBody>
      </p:sp>
    </p:spTree>
    <p:extLst>
      <p:ext uri="{BB962C8B-B14F-4D97-AF65-F5344CB8AC3E}">
        <p14:creationId xmlns:p14="http://schemas.microsoft.com/office/powerpoint/2010/main" val="2687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00BC-279C-4187-A4AE-979924409F4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93813"/>
            <a:ext cx="8158162" cy="5032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KESIMPULAN (pemetaan dan penggabungan)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301037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941513"/>
            <a:ext cx="8497887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800"/>
              <a:t>Berbeda dengan </a:t>
            </a:r>
            <a:r>
              <a:rPr lang="en-US" altLang="en-US" sz="2800">
                <a:solidFill>
                  <a:schemeClr val="folHlink"/>
                </a:solidFill>
              </a:rPr>
              <a:t>Aljabar Boole</a:t>
            </a:r>
            <a:r>
              <a:rPr lang="en-US" altLang="en-US" sz="2800"/>
              <a:t> di mana proses dilakukan berdasarkan pada </a:t>
            </a:r>
            <a:r>
              <a:rPr lang="en-US" altLang="en-US" sz="2800">
                <a:solidFill>
                  <a:schemeClr val="folHlink"/>
                </a:solidFill>
              </a:rPr>
              <a:t>teorema</a:t>
            </a:r>
            <a:r>
              <a:rPr lang="en-US" altLang="en-US" sz="2800"/>
              <a:t> yang telah ditetapkan, pada </a:t>
            </a:r>
            <a:r>
              <a:rPr lang="en-US" altLang="en-US" sz="2800">
                <a:solidFill>
                  <a:schemeClr val="folHlink"/>
                </a:solidFill>
              </a:rPr>
              <a:t>K-Map</a:t>
            </a:r>
            <a:r>
              <a:rPr lang="en-US" altLang="en-US" sz="2800"/>
              <a:t> hal tersebut dilakukan </a:t>
            </a:r>
            <a:r>
              <a:rPr lang="en-US" altLang="en-US" sz="2800">
                <a:solidFill>
                  <a:schemeClr val="folHlink"/>
                </a:solidFill>
              </a:rPr>
              <a:t>secara visual</a:t>
            </a:r>
            <a:r>
              <a:rPr lang="en-US" altLang="en-US" sz="2800"/>
              <a:t>. Hal ini menjadikan K-Map sebagai alat bantu yang sederhana dan mudah dianalisa.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Penggabungan sel dilakukan mulai dari gabungan yang paling besar (mengapa?), diikuti dengan gabungan yang lebih kecil, untuk sel-sel “1” yang belum masuk dalam gabungan yang telah ada.</a:t>
            </a:r>
          </a:p>
        </p:txBody>
      </p:sp>
    </p:spTree>
    <p:extLst>
      <p:ext uri="{BB962C8B-B14F-4D97-AF65-F5344CB8AC3E}">
        <p14:creationId xmlns:p14="http://schemas.microsoft.com/office/powerpoint/2010/main" val="476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C280-C32B-4164-BDBD-B70CD4F4BBE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68450"/>
            <a:ext cx="8064500" cy="4679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Pendahuluan</a:t>
            </a:r>
            <a:r>
              <a:rPr lang="en-US" altLang="en-US"/>
              <a:t> </a:t>
            </a:r>
          </a:p>
          <a:p>
            <a:r>
              <a:rPr lang="en-US" altLang="en-US" sz="2800"/>
              <a:t>Karena proses penggabungan ternyata dapat menghasilkan </a:t>
            </a:r>
            <a:r>
              <a:rPr lang="en-US" altLang="en-US" sz="2800">
                <a:solidFill>
                  <a:schemeClr val="folHlink"/>
                </a:solidFill>
              </a:rPr>
              <a:t>beberapa kemungkinan penggabungan</a:t>
            </a:r>
            <a:r>
              <a:rPr lang="en-US" altLang="en-US" sz="2800"/>
              <a:t> dengan dimensi yang berbeda-beda, dan karena tujuan utama K-Map adalah sebagai alat bantu </a:t>
            </a:r>
            <a:r>
              <a:rPr lang="en-US" altLang="en-US" sz="2800">
                <a:solidFill>
                  <a:schemeClr val="folHlink"/>
                </a:solidFill>
              </a:rPr>
              <a:t>penyederhanaan persamaan</a:t>
            </a:r>
            <a:r>
              <a:rPr lang="en-US" altLang="en-US" sz="2800"/>
              <a:t> Keluaran, maka proses pemilihan gabungan menjadi sangat penting dan harus dilakukan (proses ini merupakan proses yang dapat menyulitkan pemakaian K-Map)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/>
          <a:lstStyle/>
          <a:p>
            <a:pPr algn="l"/>
            <a:r>
              <a:rPr lang="en-US" altLang="en-US" sz="3600">
                <a:solidFill>
                  <a:schemeClr val="tx1"/>
                </a:solidFill>
              </a:rPr>
              <a:t>Pemilihan gabungan</a:t>
            </a:r>
          </a:p>
        </p:txBody>
      </p:sp>
    </p:spTree>
    <p:extLst>
      <p:ext uri="{BB962C8B-B14F-4D97-AF65-F5344CB8AC3E}">
        <p14:creationId xmlns:p14="http://schemas.microsoft.com/office/powerpoint/2010/main" val="612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62D5-50DB-420F-86C2-A784753990C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19225"/>
            <a:ext cx="8280400" cy="4752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solidFill>
                  <a:schemeClr val="hlink"/>
                </a:solidFill>
              </a:rPr>
              <a:t>Proses pemilihan gabungan</a:t>
            </a:r>
          </a:p>
          <a:p>
            <a:r>
              <a:rPr lang="en-US" altLang="en-US" sz="2800"/>
              <a:t>Tahap awal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	Sebelum memilih gabungan (yang dimulai dengan pemilihan gabungan yang paling besar), harus dipilih terlebih dahulu gabungan yang memuat </a:t>
            </a:r>
            <a:r>
              <a:rPr lang="en-US" altLang="en-US" sz="2800">
                <a:solidFill>
                  <a:schemeClr val="folHlink"/>
                </a:solidFill>
              </a:rPr>
              <a:t>sel “1” yang hanya memiliki satu kemungkinan gabungan</a:t>
            </a:r>
            <a:r>
              <a:rPr lang="en-US" altLang="en-US" sz="2800"/>
              <a:t> saja.</a:t>
            </a:r>
          </a:p>
          <a:p>
            <a:pPr>
              <a:spcBef>
                <a:spcPct val="40000"/>
              </a:spcBef>
            </a:pPr>
            <a:r>
              <a:rPr lang="en-US" altLang="en-US" sz="2800"/>
              <a:t>Tahap berikutnya adalah </a:t>
            </a:r>
            <a:r>
              <a:rPr lang="en-US" altLang="en-US" sz="2800">
                <a:solidFill>
                  <a:schemeClr val="folHlink"/>
                </a:solidFill>
              </a:rPr>
              <a:t>memilih</a:t>
            </a:r>
            <a:r>
              <a:rPr lang="en-US" altLang="en-US" sz="2800"/>
              <a:t> gabungan (yang paling besar) untuk sel-sel “1” yang lain.</a:t>
            </a:r>
          </a:p>
          <a:p>
            <a:endParaRPr lang="en-US" altLang="en-US" sz="28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Pemilihan gabungan (lanjutan)</a:t>
            </a:r>
          </a:p>
        </p:txBody>
      </p:sp>
    </p:spTree>
    <p:extLst>
      <p:ext uri="{BB962C8B-B14F-4D97-AF65-F5344CB8AC3E}">
        <p14:creationId xmlns:p14="http://schemas.microsoft.com/office/powerpoint/2010/main" val="31337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78FD-F638-4E3C-A08E-53D55B7C254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8150"/>
            <a:ext cx="8158162" cy="4464050"/>
          </a:xfrm>
        </p:spPr>
        <p:txBody>
          <a:bodyPr/>
          <a:lstStyle/>
          <a:p>
            <a:r>
              <a:rPr lang="en-US" altLang="en-US" sz="2800"/>
              <a:t>Kemungkinan diperoleh beberapa </a:t>
            </a:r>
            <a:r>
              <a:rPr lang="en-US" altLang="en-US" sz="2800">
                <a:solidFill>
                  <a:schemeClr val="folHlink"/>
                </a:solidFill>
              </a:rPr>
              <a:t>kombinasi pilihan</a:t>
            </a:r>
            <a:r>
              <a:rPr lang="en-US" altLang="en-US" sz="2800"/>
              <a:t> gabungan</a:t>
            </a:r>
          </a:p>
          <a:p>
            <a:r>
              <a:rPr lang="en-US" altLang="en-US" sz="2800"/>
              <a:t>Harus diambil kombinasi pilihan dengan </a:t>
            </a:r>
            <a:r>
              <a:rPr lang="en-US" altLang="en-US" sz="2800">
                <a:solidFill>
                  <a:schemeClr val="folHlink"/>
                </a:solidFill>
              </a:rPr>
              <a:t>jumlah gabungan</a:t>
            </a:r>
            <a:r>
              <a:rPr lang="en-US" altLang="en-US" sz="2800"/>
              <a:t> yang paling sedikit (minimum, proses “minimisasi”)</a:t>
            </a:r>
          </a:p>
          <a:p>
            <a:r>
              <a:rPr lang="en-US" altLang="en-US" sz="2800"/>
              <a:t>Masih mungkin diperoleh beberapa kombinasi pilihan minimum yang sama sederhananya. </a:t>
            </a:r>
          </a:p>
          <a:p>
            <a:pPr>
              <a:buFontTx/>
              <a:buNone/>
            </a:pPr>
            <a:r>
              <a:rPr lang="en-US" altLang="en-US" sz="2800"/>
              <a:t>	Dalam hal ini </a:t>
            </a:r>
            <a:r>
              <a:rPr lang="en-US" altLang="en-US" sz="2800">
                <a:solidFill>
                  <a:schemeClr val="folHlink"/>
                </a:solidFill>
              </a:rPr>
              <a:t>cukup dipilih salah satu</a:t>
            </a:r>
            <a:r>
              <a:rPr lang="en-US" altLang="en-US" sz="2800"/>
              <a:t> saja.</a:t>
            </a:r>
          </a:p>
          <a:p>
            <a:pPr>
              <a:buFontTx/>
              <a:buNone/>
            </a:pPr>
            <a:r>
              <a:rPr lang="en-US" altLang="en-US" sz="2800"/>
              <a:t>	(lihat catatan pada slide berikut)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0088"/>
            <a:ext cx="8229600" cy="576262"/>
          </a:xfrm>
        </p:spPr>
        <p:txBody>
          <a:bodyPr/>
          <a:lstStyle/>
          <a:p>
            <a:pPr algn="l"/>
            <a:r>
              <a:rPr lang="en-US" altLang="en-US" sz="3600">
                <a:solidFill>
                  <a:schemeClr val="tx1"/>
                </a:solidFill>
              </a:rPr>
              <a:t>Permasalahan yang terjadi</a:t>
            </a:r>
          </a:p>
        </p:txBody>
      </p:sp>
    </p:spTree>
    <p:extLst>
      <p:ext uri="{BB962C8B-B14F-4D97-AF65-F5344CB8AC3E}">
        <p14:creationId xmlns:p14="http://schemas.microsoft.com/office/powerpoint/2010/main" val="1386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1C3D-CDAB-431C-BC41-BBB45F71483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800225"/>
            <a:ext cx="7920038" cy="3457575"/>
          </a:xfr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sz="3600"/>
              <a:t>Bila diperoleh beberapa kemungkinan kombinasi plihan yang sama sederhananya, pemilihan berikutnya dapat didasarkan pada implementasi rangkaian :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</p:spTree>
    <p:extLst>
      <p:ext uri="{BB962C8B-B14F-4D97-AF65-F5344CB8AC3E}">
        <p14:creationId xmlns:p14="http://schemas.microsoft.com/office/powerpoint/2010/main" val="26291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F935-CEB9-46AF-A9C6-864D6925671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3388"/>
            <a:ext cx="8353425" cy="4392612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en-US" altLang="en-US" sz="3000">
                <a:solidFill>
                  <a:schemeClr val="folHlink"/>
                </a:solidFill>
              </a:rPr>
              <a:t>Ragam Masukan (termasuk komplemennya) yang dapat berpengaruh pada kesederhanaan rangkaian</a:t>
            </a:r>
          </a:p>
          <a:p>
            <a:pPr lvl="1">
              <a:spcBef>
                <a:spcPct val="50000"/>
              </a:spcBef>
            </a:pPr>
            <a:r>
              <a:rPr lang="en-US" altLang="en-US" sz="3000">
                <a:solidFill>
                  <a:schemeClr val="folHlink"/>
                </a:solidFill>
              </a:rPr>
              <a:t>Kemungkinan digunakannya Komponen yang sejenis atau sesedikit mungkin jenisnya</a:t>
            </a:r>
          </a:p>
          <a:p>
            <a:pPr lvl="1">
              <a:spcBef>
                <a:spcPct val="50000"/>
              </a:spcBef>
            </a:pPr>
            <a:r>
              <a:rPr lang="en-US" altLang="en-US" sz="3000">
                <a:solidFill>
                  <a:schemeClr val="folHlink"/>
                </a:solidFill>
              </a:rPr>
              <a:t>Tersedianya lebih dari 1 buah komponen dalam 1 buah chip IC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2300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</p:spTree>
    <p:extLst>
      <p:ext uri="{BB962C8B-B14F-4D97-AF65-F5344CB8AC3E}">
        <p14:creationId xmlns:p14="http://schemas.microsoft.com/office/powerpoint/2010/main" val="6505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888-4EC9-4D3C-8952-FC538A50101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558925"/>
            <a:ext cx="8569325" cy="576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i="1"/>
              <a:t>Contoh soal 1 (slide 21)</a:t>
            </a:r>
            <a:r>
              <a:rPr lang="en-US" altLang="en-US" sz="2800"/>
              <a:t> 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859338" y="3359150"/>
            <a:ext cx="4033837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altLang="en-US" sz="32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en-US" sz="3200" i="1">
                <a:solidFill>
                  <a:srgbClr val="CC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C</a:t>
            </a: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en-US" sz="32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Perhatikan sel-sel yang mempunyai lebih dari 1 kemungkinan gabungan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 flipV="1">
            <a:off x="8458200" y="3430588"/>
            <a:ext cx="287338" cy="15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468313" y="2422525"/>
            <a:ext cx="3960812" cy="3556000"/>
            <a:chOff x="295" y="1298"/>
            <a:chExt cx="2495" cy="2240"/>
          </a:xfrm>
        </p:grpSpPr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867" y="1525"/>
              <a:ext cx="1905" cy="173"/>
              <a:chOff x="3289" y="981"/>
              <a:chExt cx="1209" cy="121"/>
            </a:xfrm>
          </p:grpSpPr>
          <p:sp>
            <p:nvSpPr>
              <p:cNvPr id="66567" name="Rectangle 7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66568" name="Rectangle 8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66569" name="Rectangle 9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66570" name="Rectangle 10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66571" name="Group 11"/>
            <p:cNvGrpSpPr>
              <a:grpSpLocks/>
            </p:cNvGrpSpPr>
            <p:nvPr/>
          </p:nvGrpSpPr>
          <p:grpSpPr bwMode="auto">
            <a:xfrm>
              <a:off x="438" y="1899"/>
              <a:ext cx="356" cy="1537"/>
              <a:chOff x="1520" y="1155"/>
              <a:chExt cx="226" cy="1109"/>
            </a:xfrm>
          </p:grpSpPr>
          <p:sp>
            <p:nvSpPr>
              <p:cNvPr id="66572" name="Rectangle 12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66573" name="Rectangle 13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66575" name="Rectangle 15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341" y="1616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613" y="1344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567" y="1526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295" y="1298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66580" name="AutoShape 20"/>
            <p:cNvSpPr>
              <a:spLocks noChangeArrowheads="1"/>
            </p:cNvSpPr>
            <p:nvPr/>
          </p:nvSpPr>
          <p:spPr bwMode="auto">
            <a:xfrm>
              <a:off x="2405" y="1842"/>
              <a:ext cx="318" cy="1696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000"/>
              </a:srgbClr>
            </a:solidFill>
            <a:ln w="190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AutoShape 21"/>
            <p:cNvSpPr>
              <a:spLocks noChangeArrowheads="1"/>
            </p:cNvSpPr>
            <p:nvPr/>
          </p:nvSpPr>
          <p:spPr bwMode="auto">
            <a:xfrm>
              <a:off x="930" y="2735"/>
              <a:ext cx="1860" cy="364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0000"/>
              </a:srgbClr>
            </a:solidFill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AutoShape 22"/>
            <p:cNvSpPr>
              <a:spLocks noChangeArrowheads="1"/>
            </p:cNvSpPr>
            <p:nvPr/>
          </p:nvSpPr>
          <p:spPr bwMode="auto">
            <a:xfrm>
              <a:off x="1917" y="2296"/>
              <a:ext cx="841" cy="758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30000"/>
              </a:srgbClr>
            </a:solidFill>
            <a:ln w="19050">
              <a:solidFill>
                <a:srgbClr val="CC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323850" y="62230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66584" name="Group 24"/>
          <p:cNvGraphicFramePr>
            <a:graphicFrameLocks noGrp="1"/>
          </p:cNvGraphicFramePr>
          <p:nvPr/>
        </p:nvGraphicFramePr>
        <p:xfrm>
          <a:off x="1331913" y="3143250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2B44-C9C2-40A7-8DB8-9F1A6208E49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7538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/>
        </p:nvGraphicFramePr>
        <p:xfrm>
          <a:off x="1187450" y="2922588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3"/>
                <a:gridCol w="793750"/>
                <a:gridCol w="790575"/>
                <a:gridCol w="792162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1231900" y="2562225"/>
            <a:ext cx="3024188" cy="274638"/>
            <a:chOff x="3289" y="981"/>
            <a:chExt cx="1209" cy="121"/>
          </a:xfrm>
        </p:grpSpPr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68640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68643" name="Group 35"/>
          <p:cNvGrpSpPr>
            <a:grpSpLocks/>
          </p:cNvGrpSpPr>
          <p:nvPr/>
        </p:nvGrpSpPr>
        <p:grpSpPr bwMode="auto">
          <a:xfrm>
            <a:off x="550863" y="3155950"/>
            <a:ext cx="565150" cy="2439988"/>
            <a:chOff x="1520" y="1155"/>
            <a:chExt cx="226" cy="1109"/>
          </a:xfrm>
        </p:grpSpPr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68647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396875" y="27066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828675" y="22748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>
            <a:off x="755650" y="2563813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323850" y="2201863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68652" name="AutoShape 44"/>
          <p:cNvSpPr>
            <a:spLocks noChangeArrowheads="1"/>
          </p:cNvSpPr>
          <p:nvPr/>
        </p:nvSpPr>
        <p:spPr bwMode="auto">
          <a:xfrm>
            <a:off x="2914650" y="4508500"/>
            <a:ext cx="503238" cy="12509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5"/>
          <p:cNvSpPr>
            <a:spLocks noChangeArrowheads="1"/>
          </p:cNvSpPr>
          <p:nvPr/>
        </p:nvSpPr>
        <p:spPr bwMode="auto">
          <a:xfrm>
            <a:off x="2914650" y="3787775"/>
            <a:ext cx="1296988" cy="5032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6"/>
          <p:cNvSpPr>
            <a:spLocks noChangeArrowheads="1"/>
          </p:cNvSpPr>
          <p:nvPr/>
        </p:nvSpPr>
        <p:spPr bwMode="auto">
          <a:xfrm>
            <a:off x="2084388" y="3716338"/>
            <a:ext cx="1406525" cy="13668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7"/>
          <p:cNvSpPr>
            <a:spLocks noChangeArrowheads="1"/>
          </p:cNvSpPr>
          <p:nvPr/>
        </p:nvSpPr>
        <p:spPr bwMode="auto">
          <a:xfrm>
            <a:off x="1331913" y="4508500"/>
            <a:ext cx="1296987" cy="5032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8"/>
          <p:cNvSpPr>
            <a:spLocks noChangeArrowheads="1"/>
          </p:cNvSpPr>
          <p:nvPr/>
        </p:nvSpPr>
        <p:spPr bwMode="auto">
          <a:xfrm>
            <a:off x="2146300" y="3044825"/>
            <a:ext cx="503238" cy="12509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57" name="Group 49"/>
          <p:cNvGrpSpPr>
            <a:grpSpLocks/>
          </p:cNvGrpSpPr>
          <p:nvPr/>
        </p:nvGrpSpPr>
        <p:grpSpPr bwMode="auto">
          <a:xfrm>
            <a:off x="4643438" y="1985963"/>
            <a:ext cx="4249737" cy="4262437"/>
            <a:chOff x="2925" y="1026"/>
            <a:chExt cx="2677" cy="2685"/>
          </a:xfrm>
        </p:grpSpPr>
        <p:sp>
          <p:nvSpPr>
            <p:cNvPr id="68658" name="Text Box 50"/>
            <p:cNvSpPr txBox="1">
              <a:spLocks noChangeArrowheads="1"/>
            </p:cNvSpPr>
            <p:nvPr/>
          </p:nvSpPr>
          <p:spPr bwMode="auto">
            <a:xfrm>
              <a:off x="2925" y="1026"/>
              <a:ext cx="2677" cy="2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Dengan adanya sel-sel yang hanya mempunyai 1 kemungkinan gabungan, mengakibatkan gabungan yang lebih besar (4 sel) tidak diperlukan lagi karena sel-sel yang yang ada sudah tergabung semua</a:t>
              </a:r>
            </a:p>
            <a:p>
              <a:pPr eaLnBrk="0" hangingPunct="0"/>
              <a:endParaRPr lang="en-US" alt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  <a:p>
              <a:pPr eaLnBrk="0" hangingPunct="0"/>
              <a:r>
                <a:rPr lang="en-US" alt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</a:t>
              </a:r>
              <a:r>
                <a:rPr lang="en-US" altLang="en-US" sz="3200" i="1">
                  <a:solidFill>
                    <a:srgbClr val="FF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 C </a:t>
              </a:r>
              <a:r>
                <a:rPr lang="en-US" alt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 </a:t>
              </a:r>
              <a:r>
                <a:rPr lang="en-US" altLang="en-US" sz="32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 C</a:t>
              </a:r>
              <a:r>
                <a:rPr lang="en-US" alt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+ </a:t>
              </a:r>
            </a:p>
            <a:p>
              <a:pPr eaLnBrk="0" hangingPunct="0"/>
              <a:r>
                <a:rPr lang="en-US" altLang="en-US" sz="32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     A C D + </a:t>
              </a:r>
              <a:r>
                <a:rPr lang="en-US" altLang="en-US" sz="3200" i="1">
                  <a:solidFill>
                    <a:srgbClr val="CC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C D</a:t>
              </a:r>
              <a:endPara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grpSp>
          <p:nvGrpSpPr>
            <p:cNvPr id="68659" name="Group 51"/>
            <p:cNvGrpSpPr>
              <a:grpSpLocks/>
            </p:cNvGrpSpPr>
            <p:nvPr/>
          </p:nvGrpSpPr>
          <p:grpSpPr bwMode="auto">
            <a:xfrm>
              <a:off x="3501" y="3074"/>
              <a:ext cx="1633" cy="333"/>
              <a:chOff x="3515" y="3074"/>
              <a:chExt cx="1577" cy="333"/>
            </a:xfrm>
          </p:grpSpPr>
          <p:sp>
            <p:nvSpPr>
              <p:cNvPr id="68660" name="Line 52"/>
              <p:cNvSpPr>
                <a:spLocks noChangeShapeType="1"/>
              </p:cNvSpPr>
              <p:nvPr/>
            </p:nvSpPr>
            <p:spPr bwMode="auto">
              <a:xfrm flipV="1">
                <a:off x="3553" y="3081"/>
                <a:ext cx="136" cy="1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1" name="Line 53"/>
              <p:cNvSpPr>
                <a:spLocks noChangeShapeType="1"/>
              </p:cNvSpPr>
              <p:nvPr/>
            </p:nvSpPr>
            <p:spPr bwMode="auto">
              <a:xfrm flipV="1">
                <a:off x="4956" y="3074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2" name="Line 54"/>
              <p:cNvSpPr>
                <a:spLocks noChangeShapeType="1"/>
              </p:cNvSpPr>
              <p:nvPr/>
            </p:nvSpPr>
            <p:spPr bwMode="auto">
              <a:xfrm flipV="1">
                <a:off x="3515" y="3406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3" name="Line 55"/>
              <p:cNvSpPr>
                <a:spLocks noChangeShapeType="1"/>
              </p:cNvSpPr>
              <p:nvPr/>
            </p:nvSpPr>
            <p:spPr bwMode="auto">
              <a:xfrm flipV="1">
                <a:off x="3777" y="3406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8664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395288" y="1482725"/>
            <a:ext cx="8569325" cy="5032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2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887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81FD-8509-4E0E-802D-FC22848083C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70659" name="Group 3"/>
          <p:cNvGraphicFramePr>
            <a:graphicFrameLocks noGrp="1"/>
          </p:cNvGraphicFramePr>
          <p:nvPr/>
        </p:nvGraphicFramePr>
        <p:xfrm>
          <a:off x="1258888" y="2792413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1303338" y="2432050"/>
            <a:ext cx="3024187" cy="274638"/>
            <a:chOff x="3289" y="981"/>
            <a:chExt cx="1209" cy="121"/>
          </a:xfrm>
        </p:grpSpPr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0688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0689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0690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70691" name="Group 35"/>
          <p:cNvGrpSpPr>
            <a:grpSpLocks/>
          </p:cNvGrpSpPr>
          <p:nvPr/>
        </p:nvGrpSpPr>
        <p:grpSpPr bwMode="auto">
          <a:xfrm>
            <a:off x="622300" y="3025775"/>
            <a:ext cx="565150" cy="2439988"/>
            <a:chOff x="1520" y="1155"/>
            <a:chExt cx="226" cy="1109"/>
          </a:xfrm>
        </p:grpSpPr>
        <p:sp>
          <p:nvSpPr>
            <p:cNvPr id="70692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0694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0696" name="Rectangle 40"/>
          <p:cNvSpPr>
            <a:spLocks noChangeArrowheads="1"/>
          </p:cNvSpPr>
          <p:nvPr/>
        </p:nvSpPr>
        <p:spPr bwMode="auto">
          <a:xfrm>
            <a:off x="468313" y="25765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900113" y="21447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827088" y="24336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395288" y="2071688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70700" name="AutoShape 44"/>
          <p:cNvSpPr>
            <a:spLocks noChangeArrowheads="1"/>
          </p:cNvSpPr>
          <p:nvPr/>
        </p:nvSpPr>
        <p:spPr bwMode="auto">
          <a:xfrm>
            <a:off x="1403350" y="3627438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AutoShape 45"/>
          <p:cNvSpPr>
            <a:spLocks noChangeArrowheads="1"/>
          </p:cNvSpPr>
          <p:nvPr/>
        </p:nvSpPr>
        <p:spPr bwMode="auto">
          <a:xfrm>
            <a:off x="2139950" y="2852738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AutoShape 46"/>
          <p:cNvSpPr>
            <a:spLocks noChangeArrowheads="1"/>
          </p:cNvSpPr>
          <p:nvPr/>
        </p:nvSpPr>
        <p:spPr bwMode="auto">
          <a:xfrm>
            <a:off x="2998788" y="29352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3" name="AutoShape 47"/>
          <p:cNvSpPr>
            <a:spLocks noChangeArrowheads="1"/>
          </p:cNvSpPr>
          <p:nvPr/>
        </p:nvSpPr>
        <p:spPr bwMode="auto">
          <a:xfrm>
            <a:off x="2190750" y="35941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4" name="AutoShape 48"/>
          <p:cNvSpPr>
            <a:spLocks noChangeArrowheads="1"/>
          </p:cNvSpPr>
          <p:nvPr/>
        </p:nvSpPr>
        <p:spPr bwMode="auto">
          <a:xfrm rot="5400000">
            <a:off x="2613819" y="32599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4716463" y="2360613"/>
            <a:ext cx="4033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4716463" y="3584575"/>
            <a:ext cx="40338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70707" name="AutoShape 51"/>
          <p:cNvSpPr>
            <a:spLocks noChangeArrowheads="1"/>
          </p:cNvSpPr>
          <p:nvPr/>
        </p:nvSpPr>
        <p:spPr bwMode="auto">
          <a:xfrm>
            <a:off x="3059113" y="4303713"/>
            <a:ext cx="1225550" cy="1368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95288" y="1352550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3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129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9E07-D148-4950-BB85-C30EC73212F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2139950" y="2776538"/>
            <a:ext cx="1406525" cy="1366837"/>
          </a:xfrm>
          <a:prstGeom prst="roundRect">
            <a:avLst>
              <a:gd name="adj" fmla="val 16667"/>
            </a:avLst>
          </a:prstGeom>
          <a:solidFill>
            <a:srgbClr val="CCCCFF">
              <a:alpha val="30000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1403350" y="3551238"/>
            <a:ext cx="1296988" cy="1296987"/>
          </a:xfrm>
          <a:prstGeom prst="roundRect">
            <a:avLst>
              <a:gd name="adj" fmla="val 16667"/>
            </a:avLst>
          </a:prstGeom>
          <a:solidFill>
            <a:srgbClr val="FFCC99">
              <a:alpha val="30000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3059113" y="4227513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30000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716463" y="2571750"/>
            <a:ext cx="4033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Periksa apakah masih ada sel yang belum tercakup pada gabungan tersebut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3</a:t>
            </a:r>
            <a:endParaRPr lang="en-US" altLang="en-US" sz="28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787900" y="4130675"/>
            <a:ext cx="4033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Bila semua sel sudah tercakup, tuliskan persamaan Keluarannya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787900" y="5715000"/>
            <a:ext cx="403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</a:t>
            </a:r>
          </a:p>
        </p:txBody>
      </p:sp>
      <p:graphicFrame>
        <p:nvGraphicFramePr>
          <p:cNvPr id="72714" name="Group 10"/>
          <p:cNvGraphicFramePr>
            <a:graphicFrameLocks noGrp="1"/>
          </p:cNvGraphicFramePr>
          <p:nvPr/>
        </p:nvGraphicFramePr>
        <p:xfrm>
          <a:off x="1258888" y="2716213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741" name="Group 37"/>
          <p:cNvGrpSpPr>
            <a:grpSpLocks/>
          </p:cNvGrpSpPr>
          <p:nvPr/>
        </p:nvGrpSpPr>
        <p:grpSpPr bwMode="auto">
          <a:xfrm>
            <a:off x="1303338" y="2355850"/>
            <a:ext cx="3024187" cy="274638"/>
            <a:chOff x="3289" y="981"/>
            <a:chExt cx="1209" cy="121"/>
          </a:xfrm>
        </p:grpSpPr>
        <p:sp>
          <p:nvSpPr>
            <p:cNvPr id="72742" name="Rectangle 38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2744" name="Rectangle 40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2745" name="Rectangle 41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72746" name="Group 42"/>
          <p:cNvGrpSpPr>
            <a:grpSpLocks/>
          </p:cNvGrpSpPr>
          <p:nvPr/>
        </p:nvGrpSpPr>
        <p:grpSpPr bwMode="auto">
          <a:xfrm>
            <a:off x="622300" y="2949575"/>
            <a:ext cx="565150" cy="2439988"/>
            <a:chOff x="1520" y="1155"/>
            <a:chExt cx="226" cy="1109"/>
          </a:xfrm>
        </p:grpSpPr>
        <p:sp>
          <p:nvSpPr>
            <p:cNvPr id="72747" name="Rectangle 43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2748" name="Rectangle 44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2750" name="Rectangle 46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2751" name="Rectangle 47"/>
          <p:cNvSpPr>
            <a:spLocks noChangeArrowheads="1"/>
          </p:cNvSpPr>
          <p:nvPr/>
        </p:nvSpPr>
        <p:spPr bwMode="auto">
          <a:xfrm>
            <a:off x="468313" y="25003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2752" name="Rectangle 48"/>
          <p:cNvSpPr>
            <a:spLocks noChangeArrowheads="1"/>
          </p:cNvSpPr>
          <p:nvPr/>
        </p:nvSpPr>
        <p:spPr bwMode="auto">
          <a:xfrm>
            <a:off x="900113" y="20685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827088" y="23574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4" name="Rectangle 50"/>
          <p:cNvSpPr>
            <a:spLocks noChangeArrowheads="1"/>
          </p:cNvSpPr>
          <p:nvPr/>
        </p:nvSpPr>
        <p:spPr bwMode="auto">
          <a:xfrm>
            <a:off x="395288" y="1995488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72755" name="AutoShape 51"/>
          <p:cNvSpPr>
            <a:spLocks noChangeArrowheads="1"/>
          </p:cNvSpPr>
          <p:nvPr/>
        </p:nvSpPr>
        <p:spPr bwMode="auto">
          <a:xfrm>
            <a:off x="2998788" y="28590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6" name="AutoShape 52"/>
          <p:cNvSpPr>
            <a:spLocks noChangeArrowheads="1"/>
          </p:cNvSpPr>
          <p:nvPr/>
        </p:nvSpPr>
        <p:spPr bwMode="auto">
          <a:xfrm>
            <a:off x="2190750" y="35179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7" name="AutoShape 53"/>
          <p:cNvSpPr>
            <a:spLocks noChangeArrowheads="1"/>
          </p:cNvSpPr>
          <p:nvPr/>
        </p:nvSpPr>
        <p:spPr bwMode="auto">
          <a:xfrm rot="5400000">
            <a:off x="2613819" y="31837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EA1F-080F-42F5-B275-8ECA1AA09BA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68325"/>
            <a:ext cx="8229600" cy="1439863"/>
          </a:xfrm>
        </p:spPr>
        <p:txBody>
          <a:bodyPr/>
          <a:lstStyle/>
          <a:p>
            <a:pPr algn="l"/>
            <a:r>
              <a:rPr lang="en-US" altLang="en-US" sz="3600"/>
              <a:t>Ulas balik penyederhanaan dengan teorema-teorema </a:t>
            </a:r>
            <a:r>
              <a:rPr lang="en-US" altLang="en-US" sz="3600">
                <a:solidFill>
                  <a:schemeClr val="folHlink"/>
                </a:solidFill>
              </a:rPr>
              <a:t>Aljabar Boole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368550"/>
            <a:ext cx="8642350" cy="4032250"/>
          </a:xfrm>
        </p:spPr>
        <p:txBody>
          <a:bodyPr/>
          <a:lstStyle/>
          <a:p>
            <a:r>
              <a:rPr lang="en-US" altLang="en-US"/>
              <a:t>Seperti pemecahan soal-soal Aljabar biasa, tidak dapat dipastikan persamaan yang kita peroleh sudah merupakan </a:t>
            </a:r>
            <a:r>
              <a:rPr lang="en-US" altLang="en-US">
                <a:solidFill>
                  <a:schemeClr val="folHlink"/>
                </a:solidFill>
              </a:rPr>
              <a:t>persamaan minimum</a:t>
            </a:r>
            <a:r>
              <a:rPr lang="en-US" altLang="en-US"/>
              <a:t>, apalagi untuk persamaan dengan jumlah Masukan lebih dari 3 buah, </a:t>
            </a:r>
            <a:r>
              <a:rPr lang="en-US" altLang="en-US">
                <a:solidFill>
                  <a:schemeClr val="folHlink"/>
                </a:solidFill>
              </a:rPr>
              <a:t>kecuali</a:t>
            </a:r>
            <a:r>
              <a:rPr lang="en-US" altLang="en-US"/>
              <a:t> bila hasil akhir terdiri dari </a:t>
            </a:r>
            <a:r>
              <a:rPr lang="en-US" altLang="en-US">
                <a:solidFill>
                  <a:schemeClr val="folHlink"/>
                </a:solidFill>
              </a:rPr>
              <a:t>1 atau 2 suku</a:t>
            </a:r>
            <a:r>
              <a:rPr lang="en-US" altLang="en-US"/>
              <a:t> saja</a:t>
            </a:r>
          </a:p>
        </p:txBody>
      </p:sp>
    </p:spTree>
    <p:extLst>
      <p:ext uri="{BB962C8B-B14F-4D97-AF65-F5344CB8AC3E}">
        <p14:creationId xmlns:p14="http://schemas.microsoft.com/office/powerpoint/2010/main" val="3131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002B-10D0-4F6E-8E32-0BAA64F1CA5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6588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/>
        </p:nvGraphicFramePr>
        <p:xfrm>
          <a:off x="1258888" y="2868613"/>
          <a:ext cx="3168650" cy="2952750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1303338" y="2508250"/>
            <a:ext cx="3024187" cy="274638"/>
            <a:chOff x="3289" y="981"/>
            <a:chExt cx="1209" cy="121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74787" name="Group 35"/>
          <p:cNvGrpSpPr>
            <a:grpSpLocks/>
          </p:cNvGrpSpPr>
          <p:nvPr/>
        </p:nvGrpSpPr>
        <p:grpSpPr bwMode="auto">
          <a:xfrm>
            <a:off x="622300" y="3101975"/>
            <a:ext cx="565150" cy="2439988"/>
            <a:chOff x="1520" y="1155"/>
            <a:chExt cx="226" cy="1109"/>
          </a:xfrm>
        </p:grpSpPr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468313" y="26527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900113" y="2220913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>
            <a:off x="827088" y="25098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395288" y="2147888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74796" name="AutoShape 44"/>
          <p:cNvSpPr>
            <a:spLocks noChangeArrowheads="1"/>
          </p:cNvSpPr>
          <p:nvPr/>
        </p:nvSpPr>
        <p:spPr bwMode="auto">
          <a:xfrm>
            <a:off x="1403350" y="3703638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AutoShape 45"/>
          <p:cNvSpPr>
            <a:spLocks noChangeArrowheads="1"/>
          </p:cNvSpPr>
          <p:nvPr/>
        </p:nvSpPr>
        <p:spPr bwMode="auto">
          <a:xfrm>
            <a:off x="2139950" y="2928938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8" name="AutoShape 46"/>
          <p:cNvSpPr>
            <a:spLocks noChangeArrowheads="1"/>
          </p:cNvSpPr>
          <p:nvPr/>
        </p:nvSpPr>
        <p:spPr bwMode="auto">
          <a:xfrm>
            <a:off x="2998788" y="30114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2190750" y="36703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AutoShape 48"/>
          <p:cNvSpPr>
            <a:spLocks noChangeArrowheads="1"/>
          </p:cNvSpPr>
          <p:nvPr/>
        </p:nvSpPr>
        <p:spPr bwMode="auto">
          <a:xfrm rot="5400000">
            <a:off x="2613819" y="33361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4716463" y="2292350"/>
            <a:ext cx="4033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4716463" y="3660775"/>
            <a:ext cx="40338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74803" name="AutoShape 51"/>
          <p:cNvSpPr>
            <a:spLocks noChangeArrowheads="1"/>
          </p:cNvSpPr>
          <p:nvPr/>
        </p:nvSpPr>
        <p:spPr bwMode="auto">
          <a:xfrm>
            <a:off x="3059113" y="4379913"/>
            <a:ext cx="1225550" cy="1368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4" name="AutoShape 52"/>
          <p:cNvSpPr>
            <a:spLocks noChangeArrowheads="1"/>
          </p:cNvSpPr>
          <p:nvPr/>
        </p:nvSpPr>
        <p:spPr bwMode="auto">
          <a:xfrm>
            <a:off x="1476375" y="3011488"/>
            <a:ext cx="1296988" cy="12366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57313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4</a:t>
            </a:r>
          </a:p>
        </p:txBody>
      </p:sp>
    </p:spTree>
    <p:extLst>
      <p:ext uri="{BB962C8B-B14F-4D97-AF65-F5344CB8AC3E}">
        <p14:creationId xmlns:p14="http://schemas.microsoft.com/office/powerpoint/2010/main" val="26641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14E0-0944-4DE2-BE7A-6338D6CF2F90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76802" name="Group 2"/>
          <p:cNvGraphicFramePr>
            <a:graphicFrameLocks noGrp="1"/>
          </p:cNvGraphicFramePr>
          <p:nvPr/>
        </p:nvGraphicFramePr>
        <p:xfrm>
          <a:off x="1258888" y="2859088"/>
          <a:ext cx="3168650" cy="2952750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29" name="AutoShape 29"/>
          <p:cNvSpPr>
            <a:spLocks noChangeArrowheads="1"/>
          </p:cNvSpPr>
          <p:nvPr/>
        </p:nvSpPr>
        <p:spPr bwMode="auto">
          <a:xfrm>
            <a:off x="3059113" y="4370388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AutoShape 30"/>
          <p:cNvSpPr>
            <a:spLocks noChangeArrowheads="1"/>
          </p:cNvSpPr>
          <p:nvPr/>
        </p:nvSpPr>
        <p:spPr bwMode="auto">
          <a:xfrm>
            <a:off x="1476375" y="3001963"/>
            <a:ext cx="1296988" cy="1236662"/>
          </a:xfrm>
          <a:prstGeom prst="roundRect">
            <a:avLst>
              <a:gd name="adj" fmla="val 16667"/>
            </a:avLst>
          </a:prstGeom>
          <a:solidFill>
            <a:srgbClr val="0000CC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76832" name="Group 32"/>
          <p:cNvGrpSpPr>
            <a:grpSpLocks/>
          </p:cNvGrpSpPr>
          <p:nvPr/>
        </p:nvGrpSpPr>
        <p:grpSpPr bwMode="auto">
          <a:xfrm>
            <a:off x="1303338" y="2498725"/>
            <a:ext cx="3024187" cy="274638"/>
            <a:chOff x="3289" y="981"/>
            <a:chExt cx="1209" cy="121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76837" name="Group 37"/>
          <p:cNvGrpSpPr>
            <a:grpSpLocks/>
          </p:cNvGrpSpPr>
          <p:nvPr/>
        </p:nvGrpSpPr>
        <p:grpSpPr bwMode="auto">
          <a:xfrm>
            <a:off x="622300" y="3092450"/>
            <a:ext cx="565150" cy="2439988"/>
            <a:chOff x="1520" y="1155"/>
            <a:chExt cx="226" cy="1109"/>
          </a:xfrm>
        </p:grpSpPr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6839" name="Rectangle 39"/>
            <p:cNvSpPr>
              <a:spLocks noChangeArrowheads="1"/>
            </p:cNvSpPr>
            <p:nvPr/>
          </p:nvSpPr>
          <p:spPr bwMode="auto">
            <a:xfrm>
              <a:off x="1520" y="1480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6840" name="Rectangle 40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468313" y="26431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900113" y="22113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827088" y="2500313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395288" y="2138363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76846" name="AutoShape 46"/>
          <p:cNvSpPr>
            <a:spLocks noChangeArrowheads="1"/>
          </p:cNvSpPr>
          <p:nvPr/>
        </p:nvSpPr>
        <p:spPr bwMode="auto">
          <a:xfrm>
            <a:off x="1403350" y="3694113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AutoShape 47"/>
          <p:cNvSpPr>
            <a:spLocks noChangeArrowheads="1"/>
          </p:cNvSpPr>
          <p:nvPr/>
        </p:nvSpPr>
        <p:spPr bwMode="auto">
          <a:xfrm>
            <a:off x="2139950" y="2919413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2998788" y="3001963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9" name="AutoShape 49"/>
          <p:cNvSpPr>
            <a:spLocks noChangeArrowheads="1"/>
          </p:cNvSpPr>
          <p:nvPr/>
        </p:nvSpPr>
        <p:spPr bwMode="auto">
          <a:xfrm>
            <a:off x="2190750" y="3660775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0" name="AutoShape 50"/>
          <p:cNvSpPr>
            <a:spLocks noChangeArrowheads="1"/>
          </p:cNvSpPr>
          <p:nvPr/>
        </p:nvSpPr>
        <p:spPr bwMode="auto">
          <a:xfrm rot="5400000">
            <a:off x="2613819" y="3326606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4716463" y="1851025"/>
            <a:ext cx="4033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4716463" y="3074988"/>
            <a:ext cx="40338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76853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4</a:t>
            </a: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4787900" y="5715000"/>
            <a:ext cx="403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A C + A C + . . . . </a:t>
            </a:r>
          </a:p>
        </p:txBody>
      </p:sp>
      <p:sp>
        <p:nvSpPr>
          <p:cNvPr id="76855" name="Line 55"/>
          <p:cNvSpPr>
            <a:spLocks noChangeShapeType="1"/>
          </p:cNvSpPr>
          <p:nvPr/>
        </p:nvSpPr>
        <p:spPr bwMode="auto">
          <a:xfrm flipV="1">
            <a:off x="5364163" y="574040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V="1">
            <a:off x="5724525" y="574040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CF4-A33E-4A1F-964D-3F923FC6C1FA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78850" name="Group 2"/>
          <p:cNvGraphicFramePr>
            <a:graphicFrameLocks noGrp="1"/>
          </p:cNvGraphicFramePr>
          <p:nvPr/>
        </p:nvGraphicFramePr>
        <p:xfrm>
          <a:off x="1258888" y="2863850"/>
          <a:ext cx="3168650" cy="2952750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77" name="AutoShape 29"/>
          <p:cNvSpPr>
            <a:spLocks noChangeArrowheads="1"/>
          </p:cNvSpPr>
          <p:nvPr/>
        </p:nvSpPr>
        <p:spPr bwMode="auto">
          <a:xfrm>
            <a:off x="3059113" y="4375150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1476375" y="3006725"/>
            <a:ext cx="1296988" cy="1236663"/>
          </a:xfrm>
          <a:prstGeom prst="roundRect">
            <a:avLst>
              <a:gd name="adj" fmla="val 16667"/>
            </a:avLst>
          </a:prstGeom>
          <a:solidFill>
            <a:srgbClr val="0000CC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395288" y="2143125"/>
            <a:ext cx="3932237" cy="3394075"/>
            <a:chOff x="249" y="1116"/>
            <a:chExt cx="2477" cy="2138"/>
          </a:xfrm>
        </p:grpSpPr>
        <p:grpSp>
          <p:nvGrpSpPr>
            <p:cNvPr id="78881" name="Group 33"/>
            <p:cNvGrpSpPr>
              <a:grpSpLocks/>
            </p:cNvGrpSpPr>
            <p:nvPr/>
          </p:nvGrpSpPr>
          <p:grpSpPr bwMode="auto">
            <a:xfrm>
              <a:off x="821" y="1343"/>
              <a:ext cx="1905" cy="173"/>
              <a:chOff x="3289" y="981"/>
              <a:chExt cx="1209" cy="121"/>
            </a:xfrm>
          </p:grpSpPr>
          <p:sp>
            <p:nvSpPr>
              <p:cNvPr id="78882" name="Rectangle 3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78883" name="Rectangle 3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78884" name="Rectangle 3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78885" name="Rectangle 3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78886" name="Group 38"/>
            <p:cNvGrpSpPr>
              <a:grpSpLocks/>
            </p:cNvGrpSpPr>
            <p:nvPr/>
          </p:nvGrpSpPr>
          <p:grpSpPr bwMode="auto">
            <a:xfrm>
              <a:off x="392" y="1717"/>
              <a:ext cx="356" cy="1537"/>
              <a:chOff x="1520" y="1155"/>
              <a:chExt cx="226" cy="1109"/>
            </a:xfrm>
          </p:grpSpPr>
          <p:sp>
            <p:nvSpPr>
              <p:cNvPr id="78887" name="Rectangle 3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78888" name="Rectangle 4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78889" name="Rectangle 4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78891" name="Rectangle 43"/>
            <p:cNvSpPr>
              <a:spLocks noChangeArrowheads="1"/>
            </p:cNvSpPr>
            <p:nvPr/>
          </p:nvSpPr>
          <p:spPr bwMode="auto">
            <a:xfrm>
              <a:off x="295" y="1434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78892" name="Rectangle 44"/>
            <p:cNvSpPr>
              <a:spLocks noChangeArrowheads="1"/>
            </p:cNvSpPr>
            <p:nvPr/>
          </p:nvSpPr>
          <p:spPr bwMode="auto">
            <a:xfrm>
              <a:off x="567" y="1162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78893" name="Line 45"/>
            <p:cNvSpPr>
              <a:spLocks noChangeShapeType="1"/>
            </p:cNvSpPr>
            <p:nvPr/>
          </p:nvSpPr>
          <p:spPr bwMode="auto">
            <a:xfrm>
              <a:off x="521" y="1344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>
              <a:off x="249" y="1116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78895" name="AutoShape 47"/>
          <p:cNvSpPr>
            <a:spLocks noChangeArrowheads="1"/>
          </p:cNvSpPr>
          <p:nvPr/>
        </p:nvSpPr>
        <p:spPr bwMode="auto">
          <a:xfrm>
            <a:off x="1403350" y="3698875"/>
            <a:ext cx="1296988" cy="12969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6" name="AutoShape 48"/>
          <p:cNvSpPr>
            <a:spLocks noChangeArrowheads="1"/>
          </p:cNvSpPr>
          <p:nvPr/>
        </p:nvSpPr>
        <p:spPr bwMode="auto">
          <a:xfrm>
            <a:off x="2139950" y="2924175"/>
            <a:ext cx="1406525" cy="1366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AutoShape 49"/>
          <p:cNvSpPr>
            <a:spLocks noChangeArrowheads="1"/>
          </p:cNvSpPr>
          <p:nvPr/>
        </p:nvSpPr>
        <p:spPr bwMode="auto">
          <a:xfrm>
            <a:off x="2998788" y="3006725"/>
            <a:ext cx="431800" cy="26908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8" name="AutoShape 50"/>
          <p:cNvSpPr>
            <a:spLocks noChangeArrowheads="1"/>
          </p:cNvSpPr>
          <p:nvPr/>
        </p:nvSpPr>
        <p:spPr bwMode="auto">
          <a:xfrm>
            <a:off x="2190750" y="3665538"/>
            <a:ext cx="1284288" cy="13573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9" name="AutoShape 51"/>
          <p:cNvSpPr>
            <a:spLocks noChangeArrowheads="1"/>
          </p:cNvSpPr>
          <p:nvPr/>
        </p:nvSpPr>
        <p:spPr bwMode="auto">
          <a:xfrm rot="5400000">
            <a:off x="2613819" y="3331369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4716463" y="3295650"/>
            <a:ext cx="4248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Gabungan mana saja?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Ada berapa kemungkinan kombinasi pilihan?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Tuliskan semua kemungkinan kombinasi pilihan gabungan tersebut</a:t>
            </a:r>
          </a:p>
        </p:txBody>
      </p:sp>
      <p:sp>
        <p:nvSpPr>
          <p:cNvPr id="7890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52550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4</a:t>
            </a:r>
          </a:p>
        </p:txBody>
      </p:sp>
      <p:sp>
        <p:nvSpPr>
          <p:cNvPr id="78902" name="Text Box 54"/>
          <p:cNvSpPr txBox="1">
            <a:spLocks noChangeArrowheads="1"/>
          </p:cNvSpPr>
          <p:nvPr/>
        </p:nvSpPr>
        <p:spPr bwMode="auto">
          <a:xfrm>
            <a:off x="4787900" y="1784350"/>
            <a:ext cx="39608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Kemudian tentukan gabungan dari sel-sel yang belum masuk dalam gabungan yang sudah dipilih.</a:t>
            </a:r>
          </a:p>
        </p:txBody>
      </p:sp>
    </p:spTree>
    <p:extLst>
      <p:ext uri="{BB962C8B-B14F-4D97-AF65-F5344CB8AC3E}">
        <p14:creationId xmlns:p14="http://schemas.microsoft.com/office/powerpoint/2010/main" val="25737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3C3A-3C0E-4FC4-BEB7-D05687B83F2B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80898" name="Group 2"/>
          <p:cNvGraphicFramePr>
            <a:graphicFrameLocks noGrp="1"/>
          </p:cNvGraphicFramePr>
          <p:nvPr/>
        </p:nvGraphicFramePr>
        <p:xfrm>
          <a:off x="1258888" y="2808288"/>
          <a:ext cx="3168650" cy="2952750"/>
        </p:xfrm>
        <a:graphic>
          <a:graphicData uri="http://schemas.openxmlformats.org/drawingml/2006/table">
            <a:tbl>
              <a:tblPr/>
              <a:tblGrid>
                <a:gridCol w="792162"/>
                <a:gridCol w="793750"/>
                <a:gridCol w="790575"/>
                <a:gridCol w="792163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25" name="AutoShape 29"/>
          <p:cNvSpPr>
            <a:spLocks noChangeArrowheads="1"/>
          </p:cNvSpPr>
          <p:nvPr/>
        </p:nvSpPr>
        <p:spPr bwMode="auto">
          <a:xfrm>
            <a:off x="3059113" y="4319588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AutoShape 30"/>
          <p:cNvSpPr>
            <a:spLocks noChangeArrowheads="1"/>
          </p:cNvSpPr>
          <p:nvPr/>
        </p:nvSpPr>
        <p:spPr bwMode="auto">
          <a:xfrm>
            <a:off x="1476375" y="2951163"/>
            <a:ext cx="1296988" cy="1236662"/>
          </a:xfrm>
          <a:prstGeom prst="roundRect">
            <a:avLst>
              <a:gd name="adj" fmla="val 16667"/>
            </a:avLst>
          </a:prstGeom>
          <a:solidFill>
            <a:srgbClr val="0000CC">
              <a:alpha val="10001"/>
            </a:srgbClr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395288" y="2087563"/>
            <a:ext cx="3932237" cy="3394075"/>
            <a:chOff x="249" y="1116"/>
            <a:chExt cx="2477" cy="2138"/>
          </a:xfrm>
        </p:grpSpPr>
        <p:grpSp>
          <p:nvGrpSpPr>
            <p:cNvPr id="80929" name="Group 33"/>
            <p:cNvGrpSpPr>
              <a:grpSpLocks/>
            </p:cNvGrpSpPr>
            <p:nvPr/>
          </p:nvGrpSpPr>
          <p:grpSpPr bwMode="auto">
            <a:xfrm>
              <a:off x="821" y="1343"/>
              <a:ext cx="1905" cy="173"/>
              <a:chOff x="3289" y="981"/>
              <a:chExt cx="1209" cy="121"/>
            </a:xfrm>
          </p:grpSpPr>
          <p:sp>
            <p:nvSpPr>
              <p:cNvPr id="80930" name="Rectangle 3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0931" name="Rectangle 3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0932" name="Rectangle 3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0933" name="Rectangle 3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80934" name="Group 38"/>
            <p:cNvGrpSpPr>
              <a:grpSpLocks/>
            </p:cNvGrpSpPr>
            <p:nvPr/>
          </p:nvGrpSpPr>
          <p:grpSpPr bwMode="auto">
            <a:xfrm>
              <a:off x="392" y="1717"/>
              <a:ext cx="356" cy="1537"/>
              <a:chOff x="1520" y="1155"/>
              <a:chExt cx="226" cy="1109"/>
            </a:xfrm>
          </p:grpSpPr>
          <p:sp>
            <p:nvSpPr>
              <p:cNvPr id="80935" name="Rectangle 3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0936" name="Rectangle 4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0937" name="Rectangle 4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0938" name="Rectangle 4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295" y="1434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567" y="1162"/>
              <a:ext cx="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521" y="1344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49" y="1116"/>
              <a:ext cx="2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0943" name="AutoShape 47"/>
          <p:cNvSpPr>
            <a:spLocks noChangeArrowheads="1"/>
          </p:cNvSpPr>
          <p:nvPr/>
        </p:nvSpPr>
        <p:spPr bwMode="auto">
          <a:xfrm>
            <a:off x="1403350" y="3643313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AutoShape 48"/>
          <p:cNvSpPr>
            <a:spLocks noChangeArrowheads="1"/>
          </p:cNvSpPr>
          <p:nvPr/>
        </p:nvSpPr>
        <p:spPr bwMode="auto">
          <a:xfrm>
            <a:off x="2139950" y="2868613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AutoShape 49"/>
          <p:cNvSpPr>
            <a:spLocks noChangeArrowheads="1"/>
          </p:cNvSpPr>
          <p:nvPr/>
        </p:nvSpPr>
        <p:spPr bwMode="auto">
          <a:xfrm>
            <a:off x="2998788" y="2951163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6" name="AutoShape 50"/>
          <p:cNvSpPr>
            <a:spLocks noChangeArrowheads="1"/>
          </p:cNvSpPr>
          <p:nvPr/>
        </p:nvSpPr>
        <p:spPr bwMode="auto">
          <a:xfrm>
            <a:off x="2190750" y="3609975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7" name="AutoShape 51"/>
          <p:cNvSpPr>
            <a:spLocks noChangeArrowheads="1"/>
          </p:cNvSpPr>
          <p:nvPr/>
        </p:nvSpPr>
        <p:spPr bwMode="auto">
          <a:xfrm rot="5400000">
            <a:off x="2613819" y="3275806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8" name="Text Box 52"/>
          <p:cNvSpPr txBox="1">
            <a:spLocks noChangeArrowheads="1"/>
          </p:cNvSpPr>
          <p:nvPr/>
        </p:nvSpPr>
        <p:spPr bwMode="auto">
          <a:xfrm>
            <a:off x="4787900" y="1728788"/>
            <a:ext cx="4105275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Kemungkinan gabungan:</a:t>
            </a:r>
          </a:p>
          <a:p>
            <a:pPr eaLnBrk="0" hangingPunct="0">
              <a:spcBef>
                <a:spcPct val="50000"/>
              </a:spcBef>
            </a:pPr>
            <a:endParaRPr lang="en-US" altLang="en-US" sz="10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D   atau   C D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   atau   B C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Dengan memperhatikan gabungan yang sudah diperoleh sebelumnya, 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4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yang mana yang sebaiknya dipilih?</a:t>
            </a:r>
          </a:p>
        </p:txBody>
      </p:sp>
      <p:sp>
        <p:nvSpPr>
          <p:cNvPr id="80949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296988"/>
            <a:ext cx="8569325" cy="431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/>
              <a:t>Contoh soal 4</a:t>
            </a:r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V="1">
            <a:off x="5832475" y="2520950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V="1">
            <a:off x="7467600" y="30972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4716463" y="4897438"/>
            <a:ext cx="403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A C + A C + . . . . </a:t>
            </a:r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 flipV="1">
            <a:off x="5341938" y="4935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4" name="Line 58"/>
          <p:cNvSpPr>
            <a:spLocks noChangeShapeType="1"/>
          </p:cNvSpPr>
          <p:nvPr/>
        </p:nvSpPr>
        <p:spPr bwMode="auto">
          <a:xfrm flipV="1">
            <a:off x="5629275" y="4935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FE6-7D55-43AE-831E-AD754E96F69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695450"/>
            <a:ext cx="7777162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Kondisi </a:t>
            </a:r>
            <a:r>
              <a:rPr lang="en-US" altLang="en-US" sz="2800" i="1">
                <a:solidFill>
                  <a:schemeClr val="folHlink"/>
                </a:solidFill>
              </a:rPr>
              <a:t>don’t care</a:t>
            </a:r>
            <a:r>
              <a:rPr lang="en-US" altLang="en-US" sz="2800"/>
              <a:t> (ditulis sebagai d, X atau </a:t>
            </a:r>
            <a:r>
              <a:rPr lang="en-US" altLang="en-US" sz="2800">
                <a:sym typeface="Math A"/>
              </a:rPr>
              <a:t>0</a:t>
            </a:r>
            <a:r>
              <a:rPr lang="en-US" altLang="en-US" sz="2800"/>
              <a:t>) adalah bentuk nilai Keluaran yang level-nya "</a:t>
            </a:r>
            <a:r>
              <a:rPr lang="en-US" altLang="en-US" sz="2800">
                <a:solidFill>
                  <a:schemeClr val="folHlink"/>
                </a:solidFill>
              </a:rPr>
              <a:t>tidak didefinisikan </a:t>
            </a:r>
            <a:r>
              <a:rPr lang="en-US" altLang="en-US" sz="2800"/>
              <a:t>" (boleh dianggap/dibaca sebagai "0" atau "1"; </a:t>
            </a:r>
            <a:r>
              <a:rPr lang="en-US" altLang="en-US" sz="2800">
                <a:solidFill>
                  <a:schemeClr val="folHlink"/>
                </a:solidFill>
              </a:rPr>
              <a:t>tetapi</a:t>
            </a:r>
            <a:r>
              <a:rPr lang="en-US" altLang="en-US" sz="2800"/>
              <a:t> bukan "0" dan bukan pula "1").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Kapan berharga "0" dan kapan berharga "1", ditentukan pada </a:t>
            </a:r>
            <a:r>
              <a:rPr lang="en-US" altLang="en-US" sz="2800">
                <a:solidFill>
                  <a:schemeClr val="folHlink"/>
                </a:solidFill>
              </a:rPr>
              <a:t>saat penggabungan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folHlink"/>
                </a:solidFill>
              </a:rPr>
              <a:t>sel</a:t>
            </a:r>
            <a:r>
              <a:rPr lang="en-US" altLang="en-US" sz="2800"/>
              <a:t>, dengan tujuan supaya penggabungan sel akan dapat menghasilkan </a:t>
            </a:r>
            <a:r>
              <a:rPr lang="en-US" altLang="en-US" sz="2800">
                <a:solidFill>
                  <a:schemeClr val="folHlink"/>
                </a:solidFill>
              </a:rPr>
              <a:t>persamaan</a:t>
            </a:r>
            <a:r>
              <a:rPr lang="en-US" altLang="en-US" sz="2800"/>
              <a:t> Keluaran yang </a:t>
            </a:r>
            <a:r>
              <a:rPr lang="en-US" altLang="en-US" sz="2800">
                <a:solidFill>
                  <a:schemeClr val="folHlink"/>
                </a:solidFill>
              </a:rPr>
              <a:t>paling sederhana</a:t>
            </a:r>
            <a:r>
              <a:rPr lang="en-US" altLang="en-US" sz="2800"/>
              <a:t>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87388"/>
            <a:ext cx="8229600" cy="576262"/>
          </a:xfrm>
        </p:spPr>
        <p:txBody>
          <a:bodyPr/>
          <a:lstStyle/>
          <a:p>
            <a:pPr algn="l"/>
            <a:r>
              <a:rPr lang="en-US" altLang="en-US" sz="3600"/>
              <a:t>"</a:t>
            </a:r>
            <a:r>
              <a:rPr lang="en-US" altLang="en-US" sz="3600">
                <a:solidFill>
                  <a:schemeClr val="tx1"/>
                </a:solidFill>
              </a:rPr>
              <a:t>Don’t Care</a:t>
            </a:r>
            <a:r>
              <a:rPr lang="en-US" altLang="en-US" sz="3600"/>
              <a:t>"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V="1">
            <a:off x="7972425" y="1789113"/>
            <a:ext cx="144463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85AC-5ACD-43BD-A421-228C27AB013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50963"/>
            <a:ext cx="8137525" cy="1368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Pada contoh berikut, terlihat dengan jelas sel “don’t care” yang </a:t>
            </a:r>
            <a:r>
              <a:rPr lang="en-US" altLang="en-US" sz="2800">
                <a:solidFill>
                  <a:srgbClr val="FFCC00"/>
                </a:solidFill>
              </a:rPr>
              <a:t>boleh</a:t>
            </a:r>
            <a:r>
              <a:rPr lang="en-US" altLang="en-US" sz="2800"/>
              <a:t> dianggap sama dengan “1” dan yang </a:t>
            </a:r>
            <a:r>
              <a:rPr lang="en-US" altLang="en-US" sz="2800">
                <a:solidFill>
                  <a:srgbClr val="FFCC00"/>
                </a:solidFill>
              </a:rPr>
              <a:t>harus</a:t>
            </a:r>
            <a:r>
              <a:rPr lang="en-US" altLang="en-US" sz="2800"/>
              <a:t> dianggap sebagai “0”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3263"/>
            <a:ext cx="8229600" cy="503237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1692275" y="3440113"/>
          <a:ext cx="2447925" cy="2449512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5023" name="Group 31"/>
          <p:cNvGrpSpPr>
            <a:grpSpLocks/>
          </p:cNvGrpSpPr>
          <p:nvPr/>
        </p:nvGrpSpPr>
        <p:grpSpPr bwMode="auto">
          <a:xfrm>
            <a:off x="793750" y="2667000"/>
            <a:ext cx="3168650" cy="3035300"/>
            <a:chOff x="1702" y="1525"/>
            <a:chExt cx="1735" cy="1605"/>
          </a:xfrm>
        </p:grpSpPr>
        <p:grpSp>
          <p:nvGrpSpPr>
            <p:cNvPr id="85024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5025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5026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5027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5028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85029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5030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5031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5032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5033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85036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5038" name="AutoShape 46"/>
          <p:cNvSpPr>
            <a:spLocks noChangeArrowheads="1"/>
          </p:cNvSpPr>
          <p:nvPr/>
        </p:nvSpPr>
        <p:spPr bwMode="auto">
          <a:xfrm>
            <a:off x="2378075" y="4127500"/>
            <a:ext cx="1081088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4500563" y="3295650"/>
            <a:ext cx="43926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Apa yang akan didapat bila</a:t>
            </a:r>
          </a:p>
          <a:p>
            <a:pPr eaLnBrk="0" hangingPunct="0">
              <a:buFontTx/>
              <a:buChar char="•"/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semua “X” dianggap sebagai “1”, atau </a:t>
            </a:r>
          </a:p>
          <a:p>
            <a:pPr eaLnBrk="0" hangingPunct="0">
              <a:buFontTx/>
              <a:buChar char="•"/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semua “X” dianggap sebagai “0” ?</a:t>
            </a:r>
          </a:p>
          <a:p>
            <a:pPr eaLnBrk="0" hangingPunct="0">
              <a:buFontTx/>
              <a:buChar char="•"/>
            </a:pPr>
            <a:r>
              <a:rPr lang="en-US" alt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samakah hasil akhir persamaan yang diperoleh ?</a:t>
            </a:r>
          </a:p>
        </p:txBody>
      </p:sp>
    </p:spTree>
    <p:extLst>
      <p:ext uri="{BB962C8B-B14F-4D97-AF65-F5344CB8AC3E}">
        <p14:creationId xmlns:p14="http://schemas.microsoft.com/office/powerpoint/2010/main" val="660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7FEA-6FD9-4976-ACAC-025EAE15194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6200"/>
            <a:ext cx="8064500" cy="1439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Pada contoh berikut, tentukan terlebih dahulu gabungan yang mutlak harus dipilih, kemudian pilih kombinasi gabungan lainnya untuk memperoleh hasil yang paling sederhana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98500"/>
            <a:ext cx="8229600" cy="503238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1836738" y="3722688"/>
          <a:ext cx="2447925" cy="2449512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071" name="Group 31"/>
          <p:cNvGrpSpPr>
            <a:grpSpLocks/>
          </p:cNvGrpSpPr>
          <p:nvPr/>
        </p:nvGrpSpPr>
        <p:grpSpPr bwMode="auto">
          <a:xfrm>
            <a:off x="938213" y="2949575"/>
            <a:ext cx="3168650" cy="3035300"/>
            <a:chOff x="1702" y="1525"/>
            <a:chExt cx="1735" cy="1605"/>
          </a:xfrm>
        </p:grpSpPr>
        <p:grpSp>
          <p:nvGrpSpPr>
            <p:cNvPr id="87072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7073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7074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7075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7076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87077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7078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7079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7080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7081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7082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87084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787900" y="35067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33441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C79F-BBED-4739-86BB-8917DAD9F7E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563688"/>
            <a:ext cx="806450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Tentukan persemaan Keluaran yang paling sederhana dari contoh soal di bawah ini.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0088"/>
            <a:ext cx="8229600" cy="503237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1798638" y="3417888"/>
          <a:ext cx="2447925" cy="2449512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9119" name="Group 31"/>
          <p:cNvGrpSpPr>
            <a:grpSpLocks/>
          </p:cNvGrpSpPr>
          <p:nvPr/>
        </p:nvGrpSpPr>
        <p:grpSpPr bwMode="auto">
          <a:xfrm>
            <a:off x="900113" y="2644775"/>
            <a:ext cx="3168650" cy="3035300"/>
            <a:chOff x="1702" y="1525"/>
            <a:chExt cx="1735" cy="1605"/>
          </a:xfrm>
        </p:grpSpPr>
        <p:grpSp>
          <p:nvGrpSpPr>
            <p:cNvPr id="89120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9121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9122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9123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9124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89125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9126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9127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9128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9129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9130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9131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9134" name="Text Box 46"/>
          <p:cNvSpPr txBox="1">
            <a:spLocks noChangeArrowheads="1"/>
          </p:cNvSpPr>
          <p:nvPr/>
        </p:nvSpPr>
        <p:spPr bwMode="auto">
          <a:xfrm>
            <a:off x="4500563" y="3292475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6951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F870-59D2-4719-9FE9-20105D2CD1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232025"/>
            <a:ext cx="8497887" cy="28082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	Penulisan persamaan Keluaran dalam bentuk: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T = . . + . . . + . . + . . . . </a:t>
            </a:r>
            <a:r>
              <a:rPr lang="en-US" altLang="en-US" sz="2400"/>
              <a:t>	</a:t>
            </a:r>
          </a:p>
          <a:p>
            <a:pPr>
              <a:buFontTx/>
              <a:buNone/>
            </a:pPr>
            <a:r>
              <a:rPr lang="en-US" altLang="en-US" sz="2400"/>
              <a:t>	dikenal sebagai bentuk penulisan </a:t>
            </a:r>
            <a:r>
              <a:rPr lang="en-US" altLang="en-US" sz="2400" i="1"/>
              <a:t>SOP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 </a:t>
            </a:r>
          </a:p>
          <a:p>
            <a:pPr>
              <a:buFontTx/>
              <a:buNone/>
            </a:pPr>
            <a:r>
              <a:rPr lang="en-US" altLang="en-US" sz="2400"/>
              <a:t>	Selain itu dikenal juga penulisan dalam bentuk </a:t>
            </a:r>
            <a:r>
              <a:rPr lang="en-US" altLang="en-US" sz="2400" i="1">
                <a:solidFill>
                  <a:srgbClr val="FFCC00"/>
                </a:solidFill>
              </a:rPr>
              <a:t>POS</a:t>
            </a:r>
            <a:r>
              <a:rPr lang="en-US" altLang="en-US" sz="2400"/>
              <a:t>, seperti berikut: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>
                <a:solidFill>
                  <a:srgbClr val="FFCC00"/>
                </a:solidFill>
              </a:rPr>
              <a:t>T = (. .+. .)(. .+. . .)(. . .+. . .)</a:t>
            </a:r>
            <a:endParaRPr lang="en-US" altLang="en-US" sz="240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576263"/>
          </a:xfrm>
        </p:spPr>
        <p:txBody>
          <a:bodyPr/>
          <a:lstStyle/>
          <a:p>
            <a:pPr algn="l"/>
            <a:r>
              <a:rPr lang="en-US" altLang="en-US" sz="3600" i="1">
                <a:solidFill>
                  <a:schemeClr val="tx1"/>
                </a:solidFill>
              </a:rPr>
              <a:t>SOP</a:t>
            </a:r>
            <a:r>
              <a:rPr lang="en-US" altLang="en-US" sz="3600">
                <a:solidFill>
                  <a:schemeClr val="tx1"/>
                </a:solidFill>
              </a:rPr>
              <a:t> dan </a:t>
            </a:r>
            <a:r>
              <a:rPr lang="en-US" altLang="en-US" sz="3600" i="1">
                <a:solidFill>
                  <a:schemeClr val="tx1"/>
                </a:solidFill>
              </a:rPr>
              <a:t>POS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95288" y="122396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200" i="1">
                <a:solidFill>
                  <a:schemeClr val="folHlink"/>
                </a:solidFill>
              </a:rPr>
              <a:t>SOP = Sum Of Products (jumlah dari perkalian)</a:t>
            </a:r>
            <a:br>
              <a:rPr lang="en-US" altLang="en-US" sz="2200" i="1">
                <a:solidFill>
                  <a:schemeClr val="folHlink"/>
                </a:solidFill>
              </a:rPr>
            </a:br>
            <a:r>
              <a:rPr lang="en-US" altLang="en-US" sz="2200" i="1">
                <a:solidFill>
                  <a:schemeClr val="folHlink"/>
                </a:solidFill>
              </a:rPr>
              <a:t>POS = Product Of Sums (perkalian dari jumlah)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11188" y="5256213"/>
            <a:ext cx="8158162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Dengan K-Map, kita bisa memperoleh hasil persamaan Keluaran langsung dalam bentuk </a:t>
            </a:r>
            <a:r>
              <a:rPr lang="en-US" altLang="en-US" sz="2400" i="1">
                <a:solidFill>
                  <a:srgbClr val="FF3300"/>
                </a:solidFill>
              </a:rPr>
              <a:t>POS</a:t>
            </a:r>
            <a:r>
              <a:rPr lang="en-US" altLang="en-US" sz="2400" i="1">
                <a:solidFill>
                  <a:schemeClr val="tx1"/>
                </a:solidFill>
              </a:rPr>
              <a:t>.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>
                <a:solidFill>
                  <a:schemeClr val="tx1"/>
                </a:solidFill>
              </a:rPr>
              <a:t>Bagaimana caranya?</a:t>
            </a:r>
          </a:p>
        </p:txBody>
      </p:sp>
    </p:spTree>
    <p:extLst>
      <p:ext uri="{BB962C8B-B14F-4D97-AF65-F5344CB8AC3E}">
        <p14:creationId xmlns:p14="http://schemas.microsoft.com/office/powerpoint/2010/main" val="20337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471-4B02-4773-AC2A-357F7E9369C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84213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SOP dan POS (lanjutan)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539750" y="1331913"/>
            <a:ext cx="8229600" cy="2882900"/>
            <a:chOff x="340" y="572"/>
            <a:chExt cx="5184" cy="1816"/>
          </a:xfrm>
        </p:grpSpPr>
        <p:sp>
          <p:nvSpPr>
            <p:cNvPr id="93188" name="Rectangle 4"/>
            <p:cNvSpPr>
              <a:spLocks noChangeArrowheads="1"/>
            </p:cNvSpPr>
            <p:nvPr/>
          </p:nvSpPr>
          <p:spPr bwMode="auto">
            <a:xfrm>
              <a:off x="340" y="572"/>
              <a:ext cx="518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en-US" altLang="en-US" sz="2400">
                  <a:solidFill>
                    <a:schemeClr val="tx1"/>
                  </a:solidFill>
                </a:rPr>
                <a:t>Perhatikan persamaan berikut:</a:t>
              </a: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30" y="890"/>
              <a:ext cx="3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A B + C D   (SOP)</a:t>
              </a:r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 flipV="1">
              <a:off x="1620" y="935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340" y="1207"/>
              <a:ext cx="518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Arial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lang="en-US" altLang="en-US" sz="2400">
                  <a:solidFill>
                    <a:schemeClr val="tx1"/>
                  </a:solidFill>
                </a:rPr>
                <a:t>Dengan teorema de Morgan akan diperoleh untuk </a:t>
              </a:r>
              <a:r>
                <a:rPr lang="en-US" altLang="en-US" sz="2400" i="1">
                  <a:solidFill>
                    <a:schemeClr val="tx1"/>
                  </a:solidFill>
                </a:rPr>
                <a:t>T </a:t>
              </a:r>
              <a:r>
                <a:rPr lang="en-US" altLang="en-US" sz="240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476" y="1525"/>
              <a:ext cx="4627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A B + C D = ( A + B ).( C + D )    (POS)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en-US" sz="24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Artinya  adalah, persamaan f (ABCD) tersebut berlaku untuk T = 0</a:t>
              </a:r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 flipV="1">
              <a:off x="1655" y="1569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V="1">
              <a:off x="4649" y="1207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 flipV="1">
              <a:off x="567" y="1556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V="1">
              <a:off x="930" y="1525"/>
              <a:ext cx="90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V="1">
              <a:off x="2168" y="1563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V="1">
              <a:off x="2555" y="1553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 flipV="1">
              <a:off x="2999" y="155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39750" y="4573588"/>
            <a:ext cx="7993063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implementasinya pada K-Map?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Bila untuk SOP dicari gabungan dari sel-sel bernilai “1”, maka untuk POS dicari gabungan dari sel bernilai “0”.</a:t>
            </a:r>
          </a:p>
        </p:txBody>
      </p:sp>
    </p:spTree>
    <p:extLst>
      <p:ext uri="{BB962C8B-B14F-4D97-AF65-F5344CB8AC3E}">
        <p14:creationId xmlns:p14="http://schemas.microsoft.com/office/powerpoint/2010/main" val="4243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F4B-390B-461B-972A-5F0CD10A99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66863"/>
            <a:ext cx="8281988" cy="4681537"/>
          </a:xfrm>
        </p:spPr>
        <p:txBody>
          <a:bodyPr/>
          <a:lstStyle/>
          <a:p>
            <a:r>
              <a:rPr lang="en-US" altLang="en-US"/>
              <a:t>Kesulitan dalam memanfaatkan teorema yang tersedia, misalkan teorema :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x = x + x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De Morgan (untuk suku yang terdiri dari 2 masukan atau lebih)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x + x y = x + y, dlsb</a:t>
            </a:r>
          </a:p>
          <a:p>
            <a:r>
              <a:rPr lang="en-US" altLang="en-US"/>
              <a:t>Minimisasi dengan Aljabar Boole membutuhkan ketelitian penulisan persamaan kanonik secara berulang-ulang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692275" y="4159250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631825"/>
            <a:ext cx="8229600" cy="503238"/>
          </a:xfrm>
          <a:noFill/>
          <a:ln/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2228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A6F6-6E7B-475F-A76F-88F6EC8DC40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195513" y="4398963"/>
            <a:ext cx="1079500" cy="1068387"/>
          </a:xfrm>
          <a:prstGeom prst="roundRect">
            <a:avLst>
              <a:gd name="adj" fmla="val 16667"/>
            </a:avLst>
          </a:prstGeom>
          <a:solidFill>
            <a:schemeClr val="hlink">
              <a:alpha val="20000"/>
            </a:schemeClr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35" name="Group 3"/>
          <p:cNvGraphicFramePr>
            <a:graphicFrameLocks noGrp="1"/>
          </p:cNvGraphicFramePr>
          <p:nvPr/>
        </p:nvGraphicFramePr>
        <p:xfrm>
          <a:off x="1509713" y="30829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6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419600" y="2771775"/>
            <a:ext cx="4176713" cy="3248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T = A D + B C, atau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en-US" sz="2400" i="1"/>
              <a:t>	T = A D + B C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400" i="1"/>
              <a:t>	dengan de Morgan persamaan tersebut dapat  ditulis menjadi: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en-US" sz="2400" i="1"/>
              <a:t>	T = (A + D)(B + C)</a:t>
            </a:r>
          </a:p>
        </p:txBody>
      </p:sp>
      <p:sp>
        <p:nvSpPr>
          <p:cNvPr id="95263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54050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SOP dan POS (lanjutan)</a:t>
            </a: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539750" y="1230313"/>
            <a:ext cx="8229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200">
                <a:solidFill>
                  <a:schemeClr val="tx1"/>
                </a:solidFill>
              </a:rPr>
              <a:t>Perhatikan soal berikut. Tentukan terlebih dahulu gabungan dari sel “0” (termasuk kemungkinan pemanfaatan sel “X”. Kemudian tuliskan persamaannya (untuk T=0) seperti pada SOP.</a:t>
            </a:r>
          </a:p>
        </p:txBody>
      </p:sp>
      <p:grpSp>
        <p:nvGrpSpPr>
          <p:cNvPr id="95265" name="Group 33"/>
          <p:cNvGrpSpPr>
            <a:grpSpLocks/>
          </p:cNvGrpSpPr>
          <p:nvPr/>
        </p:nvGrpSpPr>
        <p:grpSpPr bwMode="auto">
          <a:xfrm>
            <a:off x="611188" y="2309813"/>
            <a:ext cx="3168650" cy="3035300"/>
            <a:chOff x="1702" y="1525"/>
            <a:chExt cx="1735" cy="1605"/>
          </a:xfrm>
        </p:grpSpPr>
        <p:grpSp>
          <p:nvGrpSpPr>
            <p:cNvPr id="95266" name="Group 34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95267" name="Rectangle 35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5268" name="Rectangle 36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5269" name="Rectangle 37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5270" name="Rectangle 38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95271" name="Group 39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95272" name="Rectangle 40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5273" name="Rectangle 41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5274" name="Rectangle 42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5275" name="Rectangle 43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95278" name="Line 46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9" name="Rectangle 47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95280" name="Arc 48"/>
          <p:cNvSpPr>
            <a:spLocks/>
          </p:cNvSpPr>
          <p:nvPr/>
        </p:nvSpPr>
        <p:spPr bwMode="auto">
          <a:xfrm rot="5400000">
            <a:off x="3178969" y="2839244"/>
            <a:ext cx="336550" cy="5762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13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5281" name="Arc 49"/>
          <p:cNvSpPr>
            <a:spLocks/>
          </p:cNvSpPr>
          <p:nvPr/>
        </p:nvSpPr>
        <p:spPr bwMode="auto">
          <a:xfrm rot="16200000" flipV="1">
            <a:off x="3178969" y="5236369"/>
            <a:ext cx="336550" cy="5762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13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95282" name="Group 50"/>
          <p:cNvGrpSpPr>
            <a:grpSpLocks/>
          </p:cNvGrpSpPr>
          <p:nvPr/>
        </p:nvGrpSpPr>
        <p:grpSpPr bwMode="auto">
          <a:xfrm>
            <a:off x="4860925" y="2813050"/>
            <a:ext cx="2519363" cy="2376488"/>
            <a:chOff x="3062" y="1207"/>
            <a:chExt cx="1587" cy="1497"/>
          </a:xfrm>
        </p:grpSpPr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3062" y="12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3969" y="12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3969" y="157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6" name="Line 54"/>
            <p:cNvSpPr>
              <a:spLocks noChangeShapeType="1"/>
            </p:cNvSpPr>
            <p:nvPr/>
          </p:nvSpPr>
          <p:spPr bwMode="auto">
            <a:xfrm>
              <a:off x="3424" y="1525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7" name="Line 55"/>
            <p:cNvSpPr>
              <a:spLocks noChangeShapeType="1"/>
            </p:cNvSpPr>
            <p:nvPr/>
          </p:nvSpPr>
          <p:spPr bwMode="auto">
            <a:xfrm>
              <a:off x="3470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8" name="Line 56"/>
            <p:cNvSpPr>
              <a:spLocks noChangeShapeType="1"/>
            </p:cNvSpPr>
            <p:nvPr/>
          </p:nvSpPr>
          <p:spPr bwMode="auto">
            <a:xfrm>
              <a:off x="385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4513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90" name="Rectangle 58"/>
          <p:cNvSpPr>
            <a:spLocks noChangeArrowheads="1"/>
          </p:cNvSpPr>
          <p:nvPr/>
        </p:nvSpPr>
        <p:spPr bwMode="auto">
          <a:xfrm>
            <a:off x="539750" y="5910263"/>
            <a:ext cx="82296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200">
                <a:solidFill>
                  <a:srgbClr val="FFCC00"/>
                </a:solidFill>
              </a:rPr>
              <a:t>Dapatkah saudara menuliskan persamaan tersebut langsung dari K-Map tanpa mempergunakan teorema de Morgan?</a:t>
            </a:r>
          </a:p>
        </p:txBody>
      </p:sp>
    </p:spTree>
    <p:extLst>
      <p:ext uri="{BB962C8B-B14F-4D97-AF65-F5344CB8AC3E}">
        <p14:creationId xmlns:p14="http://schemas.microsoft.com/office/powerpoint/2010/main" val="2124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EC7-7806-4731-9A2C-902A9D2D925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0238"/>
            <a:ext cx="8229600" cy="576262"/>
          </a:xfrm>
        </p:spPr>
        <p:txBody>
          <a:bodyPr/>
          <a:lstStyle/>
          <a:p>
            <a:pPr algn="l"/>
            <a:r>
              <a:rPr lang="en-US" altLang="en-US" sz="3600">
                <a:solidFill>
                  <a:schemeClr val="tx1"/>
                </a:solidFill>
              </a:rPr>
              <a:t>Keterbatasan K-Map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/>
        </p:nvGraphicFramePr>
        <p:xfrm>
          <a:off x="1438275" y="2195513"/>
          <a:ext cx="2447925" cy="2449512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539750" y="1422400"/>
            <a:ext cx="3168650" cy="3035300"/>
            <a:chOff x="1702" y="1525"/>
            <a:chExt cx="1735" cy="1605"/>
          </a:xfrm>
        </p:grpSpPr>
        <p:grpSp>
          <p:nvGrpSpPr>
            <p:cNvPr id="97311" name="Group 31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97312" name="Rectangle 32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7313" name="Rectangle 33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7314" name="Rectangle 34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7315" name="Rectangle 35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97316" name="Group 36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97317" name="Rectangle 37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7318" name="Rectangle 38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7319" name="Rectangle 39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7320" name="Rectangle 40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4140200" y="1350963"/>
            <a:ext cx="47529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Karena minimisasi dilakukan secara visual dengan K-Map, keterbatasan pemakaian K-Map tergantung pada:</a:t>
            </a:r>
          </a:p>
        </p:txBody>
      </p:sp>
      <p:sp>
        <p:nvSpPr>
          <p:cNvPr id="973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067175" y="2503488"/>
            <a:ext cx="4895850" cy="2159000"/>
          </a:xfrm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altLang="en-US" sz="2200"/>
              <a:t>kemampuan </a:t>
            </a:r>
            <a:r>
              <a:rPr lang="en-US" altLang="en-US" sz="2200">
                <a:solidFill>
                  <a:srgbClr val="FFCC00"/>
                </a:solidFill>
              </a:rPr>
              <a:t>membayangkan</a:t>
            </a:r>
            <a:r>
              <a:rPr lang="en-US" altLang="en-US" sz="2200"/>
              <a:t> dimensi dari K-Map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altLang="en-US" sz="2200"/>
              <a:t>kemampuan </a:t>
            </a:r>
            <a:r>
              <a:rPr lang="en-US" altLang="en-US" sz="2200">
                <a:solidFill>
                  <a:srgbClr val="FFCC00"/>
                </a:solidFill>
              </a:rPr>
              <a:t>melihat</a:t>
            </a:r>
            <a:r>
              <a:rPr lang="en-US" altLang="en-US" sz="2200"/>
              <a:t> gabungan yang bisa dibuat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altLang="en-US" sz="2200"/>
              <a:t>kemampuan </a:t>
            </a:r>
            <a:r>
              <a:rPr lang="en-US" altLang="en-US" sz="2200">
                <a:solidFill>
                  <a:srgbClr val="FFCC00"/>
                </a:solidFill>
              </a:rPr>
              <a:t>memilih</a:t>
            </a:r>
            <a:r>
              <a:rPr lang="en-US" altLang="en-US" sz="2200"/>
              <a:t> kombinasi gabungan yang paling sederhana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684213" y="4951413"/>
            <a:ext cx="7775575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Kolom kiri bersebelahan dengan kolom kanan (silinder vertikal?)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Baris atas bersebelahan dengan baris bawah (silinder horisontal?)</a:t>
            </a:r>
          </a:p>
          <a:p>
            <a:pPr eaLnBrk="0" hangingPunct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 &gt; &gt; &gt;  jadi K-Map (4 X 4) berbentuk seperti . . . . . . . .  (!)</a:t>
            </a:r>
          </a:p>
          <a:p>
            <a:pPr eaLnBrk="0" hangingPunct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Benarkah ?</a:t>
            </a:r>
          </a:p>
        </p:txBody>
      </p:sp>
    </p:spTree>
    <p:extLst>
      <p:ext uri="{BB962C8B-B14F-4D97-AF65-F5344CB8AC3E}">
        <p14:creationId xmlns:p14="http://schemas.microsoft.com/office/powerpoint/2010/main" val="21037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70C5-8250-429D-B555-B3F2B369A80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3888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95288" y="1200150"/>
            <a:ext cx="8424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dimensi K-Map untuk 5 Masukan (32 sel) ini? 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5580063" y="29813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59" name="Group 31"/>
          <p:cNvGraphicFramePr>
            <a:graphicFrameLocks noGrp="1"/>
          </p:cNvGraphicFramePr>
          <p:nvPr/>
        </p:nvGraphicFramePr>
        <p:xfrm>
          <a:off x="1582738" y="29813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9386" name="Group 58"/>
          <p:cNvGrpSpPr>
            <a:grpSpLocks/>
          </p:cNvGrpSpPr>
          <p:nvPr/>
        </p:nvGrpSpPr>
        <p:grpSpPr bwMode="auto">
          <a:xfrm>
            <a:off x="684213" y="2208213"/>
            <a:ext cx="7154862" cy="3659187"/>
            <a:chOff x="431" y="1117"/>
            <a:chExt cx="4507" cy="2305"/>
          </a:xfrm>
        </p:grpSpPr>
        <p:grpSp>
          <p:nvGrpSpPr>
            <p:cNvPr id="99387" name="Group 59"/>
            <p:cNvGrpSpPr>
              <a:grpSpLocks/>
            </p:cNvGrpSpPr>
            <p:nvPr/>
          </p:nvGrpSpPr>
          <p:grpSpPr bwMode="auto">
            <a:xfrm>
              <a:off x="2942" y="1117"/>
              <a:ext cx="1996" cy="1912"/>
              <a:chOff x="2942" y="1117"/>
              <a:chExt cx="1996" cy="1912"/>
            </a:xfrm>
          </p:grpSpPr>
          <p:grpSp>
            <p:nvGrpSpPr>
              <p:cNvPr id="99388" name="Group 60"/>
              <p:cNvGrpSpPr>
                <a:grpSpLocks/>
              </p:cNvGrpSpPr>
              <p:nvPr/>
            </p:nvGrpSpPr>
            <p:grpSpPr bwMode="auto">
              <a:xfrm>
                <a:off x="3547" y="1333"/>
                <a:ext cx="1391" cy="172"/>
                <a:chOff x="3289" y="981"/>
                <a:chExt cx="1209" cy="145"/>
              </a:xfrm>
            </p:grpSpPr>
            <p:sp>
              <p:nvSpPr>
                <p:cNvPr id="99389" name="Rectangle 61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390" name="Rectangle 62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391" name="Rectangle 63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392" name="Rectangle 64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99393" name="Group 65"/>
              <p:cNvGrpSpPr>
                <a:grpSpLocks/>
              </p:cNvGrpSpPr>
              <p:nvPr/>
            </p:nvGrpSpPr>
            <p:grpSpPr bwMode="auto">
              <a:xfrm>
                <a:off x="3150" y="1684"/>
                <a:ext cx="260" cy="1345"/>
                <a:chOff x="1520" y="1155"/>
                <a:chExt cx="226" cy="1129"/>
              </a:xfrm>
            </p:grpSpPr>
            <p:sp>
              <p:nvSpPr>
                <p:cNvPr id="99394" name="Rectangle 66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395" name="Rectangle 67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396" name="Rectangle 68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397" name="Rectangle 69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99398" name="Rectangle 70"/>
              <p:cNvSpPr>
                <a:spLocks noChangeArrowheads="1"/>
              </p:cNvSpPr>
              <p:nvPr/>
            </p:nvSpPr>
            <p:spPr bwMode="auto">
              <a:xfrm>
                <a:off x="2994" y="1441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99399" name="Rectangle 71"/>
              <p:cNvSpPr>
                <a:spLocks noChangeArrowheads="1"/>
              </p:cNvSpPr>
              <p:nvPr/>
            </p:nvSpPr>
            <p:spPr bwMode="auto">
              <a:xfrm>
                <a:off x="3307" y="1172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400" name="Line 72"/>
              <p:cNvSpPr>
                <a:spLocks noChangeShapeType="1"/>
              </p:cNvSpPr>
              <p:nvPr/>
            </p:nvSpPr>
            <p:spPr bwMode="auto">
              <a:xfrm>
                <a:off x="3202" y="1334"/>
                <a:ext cx="313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1" name="Rectangle 73"/>
              <p:cNvSpPr>
                <a:spLocks noChangeArrowheads="1"/>
              </p:cNvSpPr>
              <p:nvPr/>
            </p:nvSpPr>
            <p:spPr bwMode="auto">
              <a:xfrm>
                <a:off x="2942" y="1117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grpSp>
          <p:nvGrpSpPr>
            <p:cNvPr id="99402" name="Group 74"/>
            <p:cNvGrpSpPr>
              <a:grpSpLocks/>
            </p:cNvGrpSpPr>
            <p:nvPr/>
          </p:nvGrpSpPr>
          <p:grpSpPr bwMode="auto">
            <a:xfrm>
              <a:off x="431" y="1117"/>
              <a:ext cx="1996" cy="1912"/>
              <a:chOff x="1702" y="1525"/>
              <a:chExt cx="1735" cy="1605"/>
            </a:xfrm>
          </p:grpSpPr>
          <p:grpSp>
            <p:nvGrpSpPr>
              <p:cNvPr id="99403" name="Group 75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99404" name="Rectangle 76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405" name="Rectangle 77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406" name="Rectangle 78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407" name="Rectangle 79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99408" name="Group 80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99409" name="Rectangle 81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410" name="Rectangle 82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411" name="Rectangle 83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412" name="Rectangle 84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99413" name="Rectangle 85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99414" name="Rectangle 86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415" name="Line 87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6" name="Rectangle 88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sp>
          <p:nvSpPr>
            <p:cNvPr id="99417" name="Rectangle 89"/>
            <p:cNvSpPr>
              <a:spLocks noChangeArrowheads="1"/>
            </p:cNvSpPr>
            <p:nvPr/>
          </p:nvSpPr>
          <p:spPr bwMode="auto">
            <a:xfrm>
              <a:off x="1582" y="3249"/>
              <a:ext cx="3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99418" name="Rectangle 90"/>
            <p:cNvSpPr>
              <a:spLocks noChangeArrowheads="1"/>
            </p:cNvSpPr>
            <p:nvPr/>
          </p:nvSpPr>
          <p:spPr bwMode="auto">
            <a:xfrm>
              <a:off x="4098" y="3249"/>
              <a:ext cx="3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0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9217-A05D-4289-A791-F5F85F27C05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68313" y="1220788"/>
            <a:ext cx="8280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pilihan penggambaran seperti ini? </a:t>
            </a: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>
            <p:ph idx="1"/>
          </p:nvPr>
        </p:nvGraphicFramePr>
        <p:xfrm>
          <a:off x="1955800" y="2055813"/>
          <a:ext cx="5184775" cy="2692400"/>
        </p:xfrm>
        <a:graphic>
          <a:graphicData uri="http://schemas.openxmlformats.org/drawingml/2006/table">
            <a:tbl>
              <a:tblPr/>
              <a:tblGrid>
                <a:gridCol w="654050"/>
                <a:gridCol w="642938"/>
                <a:gridCol w="647700"/>
                <a:gridCol w="647700"/>
                <a:gridCol w="647700"/>
                <a:gridCol w="649287"/>
                <a:gridCol w="647700"/>
                <a:gridCol w="647700"/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1427" name="Group 51"/>
          <p:cNvGrpSpPr>
            <a:grpSpLocks/>
          </p:cNvGrpSpPr>
          <p:nvPr/>
        </p:nvGrpSpPr>
        <p:grpSpPr bwMode="auto">
          <a:xfrm>
            <a:off x="1042988" y="1654175"/>
            <a:ext cx="5970587" cy="3052763"/>
            <a:chOff x="445" y="1176"/>
            <a:chExt cx="3761" cy="1923"/>
          </a:xfrm>
        </p:grpSpPr>
        <p:grpSp>
          <p:nvGrpSpPr>
            <p:cNvPr id="101428" name="Group 52"/>
            <p:cNvGrpSpPr>
              <a:grpSpLocks/>
            </p:cNvGrpSpPr>
            <p:nvPr/>
          </p:nvGrpSpPr>
          <p:grpSpPr bwMode="auto">
            <a:xfrm>
              <a:off x="703" y="1776"/>
              <a:ext cx="260" cy="1323"/>
              <a:chOff x="703" y="1776"/>
              <a:chExt cx="260" cy="1323"/>
            </a:xfrm>
          </p:grpSpPr>
          <p:sp>
            <p:nvSpPr>
              <p:cNvPr id="101429" name="Rectangle 53"/>
              <p:cNvSpPr>
                <a:spLocks noChangeArrowheads="1"/>
              </p:cNvSpPr>
              <p:nvPr/>
            </p:nvSpPr>
            <p:spPr bwMode="auto">
              <a:xfrm>
                <a:off x="703" y="1776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1430" name="Rectangle 54"/>
              <p:cNvSpPr>
                <a:spLocks noChangeArrowheads="1"/>
              </p:cNvSpPr>
              <p:nvPr/>
            </p:nvSpPr>
            <p:spPr bwMode="auto">
              <a:xfrm>
                <a:off x="703" y="2155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1431" name="Rectangle 55"/>
              <p:cNvSpPr>
                <a:spLocks noChangeArrowheads="1"/>
              </p:cNvSpPr>
              <p:nvPr/>
            </p:nvSpPr>
            <p:spPr bwMode="auto">
              <a:xfrm>
                <a:off x="703" y="2541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1432" name="Rectangle 56"/>
              <p:cNvSpPr>
                <a:spLocks noChangeArrowheads="1"/>
              </p:cNvSpPr>
              <p:nvPr/>
            </p:nvSpPr>
            <p:spPr bwMode="auto">
              <a:xfrm>
                <a:off x="703" y="2926"/>
                <a:ext cx="2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01433" name="Group 57"/>
            <p:cNvGrpSpPr>
              <a:grpSpLocks/>
            </p:cNvGrpSpPr>
            <p:nvPr/>
          </p:nvGrpSpPr>
          <p:grpSpPr bwMode="auto">
            <a:xfrm>
              <a:off x="445" y="1176"/>
              <a:ext cx="711" cy="497"/>
              <a:chOff x="445" y="1176"/>
              <a:chExt cx="711" cy="497"/>
            </a:xfrm>
          </p:grpSpPr>
          <p:sp>
            <p:nvSpPr>
              <p:cNvPr id="101434" name="Rectangle 58"/>
              <p:cNvSpPr>
                <a:spLocks noChangeArrowheads="1"/>
              </p:cNvSpPr>
              <p:nvPr/>
            </p:nvSpPr>
            <p:spPr bwMode="auto">
              <a:xfrm>
                <a:off x="497" y="1500"/>
                <a:ext cx="39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1435" name="Rectangle 59"/>
              <p:cNvSpPr>
                <a:spLocks noChangeArrowheads="1"/>
              </p:cNvSpPr>
              <p:nvPr/>
            </p:nvSpPr>
            <p:spPr bwMode="auto">
              <a:xfrm>
                <a:off x="764" y="1307"/>
                <a:ext cx="39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CDE</a:t>
                </a:r>
              </a:p>
            </p:txBody>
          </p:sp>
          <p:sp>
            <p:nvSpPr>
              <p:cNvPr id="101436" name="Line 60"/>
              <p:cNvSpPr>
                <a:spLocks noChangeShapeType="1"/>
              </p:cNvSpPr>
              <p:nvPr/>
            </p:nvSpPr>
            <p:spPr bwMode="auto">
              <a:xfrm>
                <a:off x="705" y="1393"/>
                <a:ext cx="315" cy="2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Rectangle 61"/>
              <p:cNvSpPr>
                <a:spLocks noChangeArrowheads="1"/>
              </p:cNvSpPr>
              <p:nvPr/>
            </p:nvSpPr>
            <p:spPr bwMode="auto">
              <a:xfrm>
                <a:off x="445" y="1176"/>
                <a:ext cx="39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grpSp>
          <p:nvGrpSpPr>
            <p:cNvPr id="101438" name="Group 62"/>
            <p:cNvGrpSpPr>
              <a:grpSpLocks/>
            </p:cNvGrpSpPr>
            <p:nvPr/>
          </p:nvGrpSpPr>
          <p:grpSpPr bwMode="auto">
            <a:xfrm>
              <a:off x="1081" y="1443"/>
              <a:ext cx="3125" cy="173"/>
              <a:chOff x="1081" y="1443"/>
              <a:chExt cx="3125" cy="173"/>
            </a:xfrm>
          </p:grpSpPr>
          <p:sp>
            <p:nvSpPr>
              <p:cNvPr id="101439" name="Rectangle 63"/>
              <p:cNvSpPr>
                <a:spLocks noChangeArrowheads="1"/>
              </p:cNvSpPr>
              <p:nvPr/>
            </p:nvSpPr>
            <p:spPr bwMode="auto">
              <a:xfrm>
                <a:off x="1081" y="1444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000</a:t>
                </a:r>
              </a:p>
            </p:txBody>
          </p:sp>
          <p:sp>
            <p:nvSpPr>
              <p:cNvPr id="101440" name="Rectangle 64"/>
              <p:cNvSpPr>
                <a:spLocks noChangeArrowheads="1"/>
              </p:cNvSpPr>
              <p:nvPr/>
            </p:nvSpPr>
            <p:spPr bwMode="auto">
              <a:xfrm>
                <a:off x="1495" y="1444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001</a:t>
                </a:r>
              </a:p>
            </p:txBody>
          </p:sp>
          <p:sp>
            <p:nvSpPr>
              <p:cNvPr id="101441" name="Rectangle 65"/>
              <p:cNvSpPr>
                <a:spLocks noChangeArrowheads="1"/>
              </p:cNvSpPr>
              <p:nvPr/>
            </p:nvSpPr>
            <p:spPr bwMode="auto">
              <a:xfrm>
                <a:off x="1906" y="1444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011</a:t>
                </a:r>
              </a:p>
            </p:txBody>
          </p:sp>
          <p:sp>
            <p:nvSpPr>
              <p:cNvPr id="101442" name="Rectangle 66"/>
              <p:cNvSpPr>
                <a:spLocks noChangeArrowheads="1"/>
              </p:cNvSpPr>
              <p:nvPr/>
            </p:nvSpPr>
            <p:spPr bwMode="auto">
              <a:xfrm>
                <a:off x="2310" y="1444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010</a:t>
                </a:r>
              </a:p>
            </p:txBody>
          </p:sp>
          <p:sp>
            <p:nvSpPr>
              <p:cNvPr id="101443" name="Rectangle 67"/>
              <p:cNvSpPr>
                <a:spLocks noChangeArrowheads="1"/>
              </p:cNvSpPr>
              <p:nvPr/>
            </p:nvSpPr>
            <p:spPr bwMode="auto">
              <a:xfrm>
                <a:off x="2724" y="1443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110</a:t>
                </a:r>
              </a:p>
            </p:txBody>
          </p:sp>
          <p:sp>
            <p:nvSpPr>
              <p:cNvPr id="101444" name="Rectangle 68"/>
              <p:cNvSpPr>
                <a:spLocks noChangeArrowheads="1"/>
              </p:cNvSpPr>
              <p:nvPr/>
            </p:nvSpPr>
            <p:spPr bwMode="auto">
              <a:xfrm>
                <a:off x="3132" y="1443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111</a:t>
                </a:r>
              </a:p>
            </p:txBody>
          </p:sp>
          <p:sp>
            <p:nvSpPr>
              <p:cNvPr id="101445" name="Rectangle 69"/>
              <p:cNvSpPr>
                <a:spLocks noChangeArrowheads="1"/>
              </p:cNvSpPr>
              <p:nvPr/>
            </p:nvSpPr>
            <p:spPr bwMode="auto">
              <a:xfrm>
                <a:off x="3534" y="1443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101</a:t>
                </a:r>
              </a:p>
            </p:txBody>
          </p:sp>
          <p:sp>
            <p:nvSpPr>
              <p:cNvPr id="101446" name="Rectangle 70"/>
              <p:cNvSpPr>
                <a:spLocks noChangeArrowheads="1"/>
              </p:cNvSpPr>
              <p:nvPr/>
            </p:nvSpPr>
            <p:spPr bwMode="auto">
              <a:xfrm>
                <a:off x="3946" y="1443"/>
                <a:ext cx="2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100</a:t>
                </a:r>
              </a:p>
            </p:txBody>
          </p:sp>
        </p:grpSp>
      </p:grpSp>
      <p:sp>
        <p:nvSpPr>
          <p:cNvPr id="101447" name="Text Box 71"/>
          <p:cNvSpPr txBox="1">
            <a:spLocks noChangeArrowheads="1"/>
          </p:cNvSpPr>
          <p:nvPr/>
        </p:nvSpPr>
        <p:spPr bwMode="auto">
          <a:xfrm>
            <a:off x="539750" y="5470525"/>
            <a:ext cx="80645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Bentuk seperti di atas sangat tidak dianjurkan. Sel yang bersebelahan memang hanya berbeda 1 bit, tetapi tidak sebaliknya. </a:t>
            </a:r>
          </a:p>
          <a:p>
            <a:pPr algn="ctr" eaLnBrk="0" hangingPunct="0">
              <a:spcBef>
                <a:spcPct val="25000"/>
              </a:spcBef>
            </a:pPr>
            <a:r>
              <a:rPr lang="en-US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Sel yang berbeda 1 bit tidak selalu bersebelahan.</a:t>
            </a:r>
          </a:p>
        </p:txBody>
      </p:sp>
      <p:sp>
        <p:nvSpPr>
          <p:cNvPr id="101448" name="Arc 72"/>
          <p:cNvSpPr>
            <a:spLocks/>
          </p:cNvSpPr>
          <p:nvPr/>
        </p:nvSpPr>
        <p:spPr bwMode="auto">
          <a:xfrm rot="5400000">
            <a:off x="4176713" y="4059238"/>
            <a:ext cx="720725" cy="1812925"/>
          </a:xfrm>
          <a:custGeom>
            <a:avLst/>
            <a:gdLst>
              <a:gd name="G0" fmla="+- 0 0 0"/>
              <a:gd name="G1" fmla="+- 19623 0 0"/>
              <a:gd name="G2" fmla="+- 21600 0 0"/>
              <a:gd name="T0" fmla="*/ 9028 w 21600"/>
              <a:gd name="T1" fmla="*/ 0 h 39203"/>
              <a:gd name="T2" fmla="*/ 9120 w 21600"/>
              <a:gd name="T3" fmla="*/ 39203 h 39203"/>
              <a:gd name="T4" fmla="*/ 0 w 21600"/>
              <a:gd name="T5" fmla="*/ 19623 h 39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9" name="Arc 73"/>
          <p:cNvSpPr>
            <a:spLocks/>
          </p:cNvSpPr>
          <p:nvPr/>
        </p:nvSpPr>
        <p:spPr bwMode="auto">
          <a:xfrm rot="5400000">
            <a:off x="4067969" y="3453606"/>
            <a:ext cx="936625" cy="3097213"/>
          </a:xfrm>
          <a:custGeom>
            <a:avLst/>
            <a:gdLst>
              <a:gd name="G0" fmla="+- 0 0 0"/>
              <a:gd name="G1" fmla="+- 19623 0 0"/>
              <a:gd name="G2" fmla="+- 21600 0 0"/>
              <a:gd name="T0" fmla="*/ 9028 w 21600"/>
              <a:gd name="T1" fmla="*/ 0 h 39203"/>
              <a:gd name="T2" fmla="*/ 9120 w 21600"/>
              <a:gd name="T3" fmla="*/ 39203 h 39203"/>
              <a:gd name="T4" fmla="*/ 0 w 21600"/>
              <a:gd name="T5" fmla="*/ 19623 h 39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32D-C805-4FC4-ACD7-CD7DEF1767A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95288" y="1195388"/>
            <a:ext cx="8424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Biasanya lebih mudah untuk membayangkan bahwa K-Map yang pertama ini terletak di atas K-Map yang kedua</a:t>
            </a:r>
            <a:endParaRPr lang="en-US" altLang="en-US" sz="2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14513" y="2203450"/>
            <a:ext cx="4713287" cy="3816350"/>
            <a:chOff x="1143" y="1162"/>
            <a:chExt cx="2969" cy="2404"/>
          </a:xfrm>
        </p:grpSpPr>
        <p:grpSp>
          <p:nvGrpSpPr>
            <p:cNvPr id="103429" name="Group 5"/>
            <p:cNvGrpSpPr>
              <a:grpSpLocks/>
            </p:cNvGrpSpPr>
            <p:nvPr/>
          </p:nvGrpSpPr>
          <p:grpSpPr bwMode="auto">
            <a:xfrm>
              <a:off x="1428" y="1570"/>
              <a:ext cx="2495" cy="726"/>
              <a:chOff x="3152" y="1344"/>
              <a:chExt cx="2177" cy="1270"/>
            </a:xfrm>
          </p:grpSpPr>
          <p:sp>
            <p:nvSpPr>
              <p:cNvPr id="103430" name="AutoShape 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31" name="Line 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2" name="Line 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3" name="Line 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4" name="Line 1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5" name="Line 1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6" name="Line 1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37" name="Group 13"/>
            <p:cNvGrpSpPr>
              <a:grpSpLocks/>
            </p:cNvGrpSpPr>
            <p:nvPr/>
          </p:nvGrpSpPr>
          <p:grpSpPr bwMode="auto">
            <a:xfrm>
              <a:off x="1428" y="2840"/>
              <a:ext cx="2495" cy="726"/>
              <a:chOff x="3152" y="1344"/>
              <a:chExt cx="2177" cy="1270"/>
            </a:xfrm>
          </p:grpSpPr>
          <p:sp>
            <p:nvSpPr>
              <p:cNvPr id="103438" name="AutoShape 1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39" name="Line 1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0" name="Line 1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1" name="Line 1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2" name="Line 1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3" name="Line 1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4" name="Line 2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45" name="Group 21"/>
            <p:cNvGrpSpPr>
              <a:grpSpLocks/>
            </p:cNvGrpSpPr>
            <p:nvPr/>
          </p:nvGrpSpPr>
          <p:grpSpPr bwMode="auto">
            <a:xfrm>
              <a:off x="1144" y="1162"/>
              <a:ext cx="2676" cy="1094"/>
              <a:chOff x="1144" y="1162"/>
              <a:chExt cx="2676" cy="1094"/>
            </a:xfrm>
          </p:grpSpPr>
          <p:grpSp>
            <p:nvGrpSpPr>
              <p:cNvPr id="103446" name="Group 2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73"/>
                <a:chOff x="2154" y="1352"/>
                <a:chExt cx="1666" cy="173"/>
              </a:xfrm>
            </p:grpSpPr>
            <p:sp>
              <p:nvSpPr>
                <p:cNvPr id="103447" name="Rectangle 2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48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0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4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50" name="Rectangle 2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3451" name="Group 2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17"/>
                <a:chOff x="1144" y="1539"/>
                <a:chExt cx="731" cy="717"/>
              </a:xfrm>
            </p:grpSpPr>
            <p:sp>
              <p:nvSpPr>
                <p:cNvPr id="1034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53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54" name="Rectangle 30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3456" name="Group 3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34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3458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3459" name="Line 3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3461" name="Rectangle 37"/>
            <p:cNvSpPr>
              <a:spLocks noChangeArrowheads="1"/>
            </p:cNvSpPr>
            <p:nvPr/>
          </p:nvSpPr>
          <p:spPr bwMode="auto">
            <a:xfrm>
              <a:off x="3742" y="1842"/>
              <a:ext cx="3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3462" name="Rectangle 38"/>
            <p:cNvSpPr>
              <a:spLocks noChangeArrowheads="1"/>
            </p:cNvSpPr>
            <p:nvPr/>
          </p:nvSpPr>
          <p:spPr bwMode="auto">
            <a:xfrm>
              <a:off x="3742" y="3113"/>
              <a:ext cx="3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grpSp>
          <p:nvGrpSpPr>
            <p:cNvPr id="103463" name="Group 39"/>
            <p:cNvGrpSpPr>
              <a:grpSpLocks/>
            </p:cNvGrpSpPr>
            <p:nvPr/>
          </p:nvGrpSpPr>
          <p:grpSpPr bwMode="auto">
            <a:xfrm>
              <a:off x="1143" y="2434"/>
              <a:ext cx="2676" cy="1094"/>
              <a:chOff x="1144" y="1162"/>
              <a:chExt cx="2676" cy="1094"/>
            </a:xfrm>
          </p:grpSpPr>
          <p:grpSp>
            <p:nvGrpSpPr>
              <p:cNvPr id="103464" name="Group 4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73"/>
                <a:chOff x="2154" y="1352"/>
                <a:chExt cx="1666" cy="173"/>
              </a:xfrm>
            </p:grpSpPr>
            <p:sp>
              <p:nvSpPr>
                <p:cNvPr id="103465" name="Rectangle 4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66" name="Rectangle 42"/>
                <p:cNvSpPr>
                  <a:spLocks noChangeArrowheads="1"/>
                </p:cNvSpPr>
                <p:nvPr/>
              </p:nvSpPr>
              <p:spPr bwMode="auto">
                <a:xfrm>
                  <a:off x="2620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67" name="Rectangle 4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68" name="Rectangle 4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3469" name="Group 4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17"/>
                <a:chOff x="1144" y="1539"/>
                <a:chExt cx="731" cy="717"/>
              </a:xfrm>
            </p:grpSpPr>
            <p:sp>
              <p:nvSpPr>
                <p:cNvPr id="10347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71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72" name="Rectangle 48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73" name="Rectangle 4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3474" name="Group 5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3475" name="Rectangle 5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34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3477" name="Line 5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7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25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8ADE-3D8B-4FD0-84D9-17E7628BA74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4200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95288" y="944563"/>
            <a:ext cx="8424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dimensi K-Map untuk 6 Masukan (64 sel) ini? 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/>
        </p:nvGraphicFramePr>
        <p:xfrm>
          <a:off x="2030413" y="1928813"/>
          <a:ext cx="1836737" cy="1819275"/>
        </p:xfrm>
        <a:graphic>
          <a:graphicData uri="http://schemas.openxmlformats.org/drawingml/2006/table">
            <a:tbl>
              <a:tblPr/>
              <a:tblGrid>
                <a:gridCol w="460375"/>
                <a:gridCol w="458787"/>
                <a:gridCol w="457200"/>
                <a:gridCol w="460375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03" name="Group 31"/>
          <p:cNvGraphicFramePr>
            <a:graphicFrameLocks noGrp="1"/>
          </p:cNvGraphicFramePr>
          <p:nvPr/>
        </p:nvGraphicFramePr>
        <p:xfrm>
          <a:off x="2046288" y="4568825"/>
          <a:ext cx="1836737" cy="1819275"/>
        </p:xfrm>
        <a:graphic>
          <a:graphicData uri="http://schemas.openxmlformats.org/drawingml/2006/table">
            <a:tbl>
              <a:tblPr/>
              <a:tblGrid>
                <a:gridCol w="460375"/>
                <a:gridCol w="458787"/>
                <a:gridCol w="457200"/>
                <a:gridCol w="460375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30" name="Group 58"/>
          <p:cNvGraphicFramePr>
            <a:graphicFrameLocks noGrp="1"/>
          </p:cNvGraphicFramePr>
          <p:nvPr/>
        </p:nvGraphicFramePr>
        <p:xfrm>
          <a:off x="5430838" y="1928813"/>
          <a:ext cx="1836737" cy="1819275"/>
        </p:xfrm>
        <a:graphic>
          <a:graphicData uri="http://schemas.openxmlformats.org/drawingml/2006/table">
            <a:tbl>
              <a:tblPr/>
              <a:tblGrid>
                <a:gridCol w="460375"/>
                <a:gridCol w="458787"/>
                <a:gridCol w="457200"/>
                <a:gridCol w="460375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57" name="Group 85"/>
          <p:cNvGraphicFramePr>
            <a:graphicFrameLocks noGrp="1"/>
          </p:cNvGraphicFramePr>
          <p:nvPr/>
        </p:nvGraphicFramePr>
        <p:xfrm>
          <a:off x="5446713" y="4568825"/>
          <a:ext cx="1836737" cy="1819275"/>
        </p:xfrm>
        <a:graphic>
          <a:graphicData uri="http://schemas.openxmlformats.org/drawingml/2006/table">
            <a:tbl>
              <a:tblPr/>
              <a:tblGrid>
                <a:gridCol w="460375"/>
                <a:gridCol w="458787"/>
                <a:gridCol w="457200"/>
                <a:gridCol w="460375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5584" name="Group 112"/>
          <p:cNvGrpSpPr>
            <a:grpSpLocks/>
          </p:cNvGrpSpPr>
          <p:nvPr/>
        </p:nvGrpSpPr>
        <p:grpSpPr bwMode="auto">
          <a:xfrm>
            <a:off x="1331913" y="1376363"/>
            <a:ext cx="3184525" cy="2687637"/>
            <a:chOff x="829" y="572"/>
            <a:chExt cx="2006" cy="1693"/>
          </a:xfrm>
        </p:grpSpPr>
        <p:grpSp>
          <p:nvGrpSpPr>
            <p:cNvPr id="105585" name="Group 113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586" name="Rectangle 11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587" name="Rectangle 11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588" name="Rectangle 11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589" name="Rectangle 11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05590" name="Group 118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591" name="Rectangle 11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592" name="Rectangle 12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593" name="Rectangle 12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594" name="Rectangle 12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595" name="Rectangle 123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596" name="Rectangle 124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98" name="Rectangle 126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599" name="Rectangle 127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5600" name="Rectangle 128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</p:grpSp>
      <p:grpSp>
        <p:nvGrpSpPr>
          <p:cNvPr id="105601" name="Group 129"/>
          <p:cNvGrpSpPr>
            <a:grpSpLocks/>
          </p:cNvGrpSpPr>
          <p:nvPr/>
        </p:nvGrpSpPr>
        <p:grpSpPr bwMode="auto">
          <a:xfrm>
            <a:off x="4727575" y="1376363"/>
            <a:ext cx="3184525" cy="2687637"/>
            <a:chOff x="829" y="572"/>
            <a:chExt cx="2006" cy="1693"/>
          </a:xfrm>
        </p:grpSpPr>
        <p:grpSp>
          <p:nvGrpSpPr>
            <p:cNvPr id="105602" name="Group 130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03" name="Rectangle 131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04" name="Rectangle 132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05" name="Rectangle 133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06" name="Rectangle 134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05607" name="Group 135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08" name="Rectangle 136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09" name="Rectangle 137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10" name="Rectangle 138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11" name="Rectangle 139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12" name="Rectangle 140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13" name="Rectangle 141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105614" name="Line 142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Rectangle 143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16" name="Rectangle 144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5617" name="Rectangle 145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</p:grpSp>
      <p:grpSp>
        <p:nvGrpSpPr>
          <p:cNvPr id="105618" name="Group 146"/>
          <p:cNvGrpSpPr>
            <a:grpSpLocks/>
          </p:cNvGrpSpPr>
          <p:nvPr/>
        </p:nvGrpSpPr>
        <p:grpSpPr bwMode="auto">
          <a:xfrm>
            <a:off x="4743450" y="4017963"/>
            <a:ext cx="3184525" cy="2687637"/>
            <a:chOff x="829" y="572"/>
            <a:chExt cx="2006" cy="1693"/>
          </a:xfrm>
        </p:grpSpPr>
        <p:grpSp>
          <p:nvGrpSpPr>
            <p:cNvPr id="105619" name="Group 147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20" name="Rectangle 148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21" name="Rectangle 149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22" name="Rectangle 150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23" name="Rectangle 151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05624" name="Group 152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25" name="Rectangle 153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26" name="Rectangle 154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27" name="Rectangle 155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28" name="Rectangle 156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29" name="Rectangle 157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30" name="Rectangle 158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105631" name="Line 159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Rectangle 160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33" name="Rectangle 161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5634" name="Rectangle 162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</p:grpSp>
      <p:grpSp>
        <p:nvGrpSpPr>
          <p:cNvPr id="105635" name="Group 163"/>
          <p:cNvGrpSpPr>
            <a:grpSpLocks/>
          </p:cNvGrpSpPr>
          <p:nvPr/>
        </p:nvGrpSpPr>
        <p:grpSpPr bwMode="auto">
          <a:xfrm>
            <a:off x="1347788" y="4017963"/>
            <a:ext cx="3184525" cy="2687637"/>
            <a:chOff x="829" y="572"/>
            <a:chExt cx="2006" cy="1693"/>
          </a:xfrm>
        </p:grpSpPr>
        <p:grpSp>
          <p:nvGrpSpPr>
            <p:cNvPr id="105636" name="Group 164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37" name="Rectangle 165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38" name="Rectangle 166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39" name="Rectangle 167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40" name="Rectangle 168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05641" name="Group 169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42" name="Rectangle 170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43" name="Rectangle 171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44" name="Rectangle 172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45" name="Rectangle 173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46" name="Rectangle 174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47" name="Rectangle 175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105648" name="Line 176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9" name="Rectangle 177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50" name="Rectangle 178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5651" name="Rectangle 179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9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57E9-6738-4720-BEC8-3533A67CD39C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5184775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95288" y="1147763"/>
            <a:ext cx="8424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Apakah dengan menyusun K-Map seperti ini dapat mempermudah membayangkan posisi dari sel-sel ?</a:t>
            </a:r>
            <a:endParaRPr lang="en-US" altLang="en-US" sz="2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395288" y="2228850"/>
            <a:ext cx="8281987" cy="4248150"/>
            <a:chOff x="249" y="1117"/>
            <a:chExt cx="5217" cy="2676"/>
          </a:xfrm>
        </p:grpSpPr>
        <p:grpSp>
          <p:nvGrpSpPr>
            <p:cNvPr id="107525" name="Group 5"/>
            <p:cNvGrpSpPr>
              <a:grpSpLocks/>
            </p:cNvGrpSpPr>
            <p:nvPr/>
          </p:nvGrpSpPr>
          <p:grpSpPr bwMode="auto">
            <a:xfrm>
              <a:off x="490" y="1502"/>
              <a:ext cx="2107" cy="685"/>
              <a:chOff x="3152" y="1344"/>
              <a:chExt cx="2177" cy="1270"/>
            </a:xfrm>
          </p:grpSpPr>
          <p:sp>
            <p:nvSpPr>
              <p:cNvPr id="107526" name="AutoShape 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27" name="Line 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28" name="Line 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29" name="Line 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0" name="Line 1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1" name="Line 1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2" name="Line 1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533" name="Group 13"/>
            <p:cNvGrpSpPr>
              <a:grpSpLocks/>
            </p:cNvGrpSpPr>
            <p:nvPr/>
          </p:nvGrpSpPr>
          <p:grpSpPr bwMode="auto">
            <a:xfrm>
              <a:off x="490" y="2909"/>
              <a:ext cx="2107" cy="685"/>
              <a:chOff x="3152" y="1344"/>
              <a:chExt cx="2177" cy="1270"/>
            </a:xfrm>
          </p:grpSpPr>
          <p:sp>
            <p:nvSpPr>
              <p:cNvPr id="107534" name="AutoShape 1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35" name="Line 1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6" name="Line 1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7" name="Line 1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8" name="Line 1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9" name="Line 1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40" name="Line 2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541" name="Group 21"/>
            <p:cNvGrpSpPr>
              <a:grpSpLocks/>
            </p:cNvGrpSpPr>
            <p:nvPr/>
          </p:nvGrpSpPr>
          <p:grpSpPr bwMode="auto">
            <a:xfrm>
              <a:off x="250" y="1117"/>
              <a:ext cx="2260" cy="1023"/>
              <a:chOff x="1144" y="1162"/>
              <a:chExt cx="2676" cy="1085"/>
            </a:xfrm>
          </p:grpSpPr>
          <p:grpSp>
            <p:nvGrpSpPr>
              <p:cNvPr id="107542" name="Group 2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46" name="Rectangle 2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547" name="Group 2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8"/>
                <a:chOff x="1144" y="1539"/>
                <a:chExt cx="731" cy="708"/>
              </a:xfrm>
            </p:grpSpPr>
            <p:sp>
              <p:nvSpPr>
                <p:cNvPr id="1075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616" y="1539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49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50" name="Rectangle 30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51" name="Rectangle 3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552" name="Group 3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5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5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7555" name="Line 3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56" name="Rectangle 3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1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557" name="Rectangle 37"/>
            <p:cNvSpPr>
              <a:spLocks noChangeArrowheads="1"/>
            </p:cNvSpPr>
            <p:nvPr/>
          </p:nvSpPr>
          <p:spPr bwMode="auto">
            <a:xfrm>
              <a:off x="2398" y="1759"/>
              <a:ext cx="39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  <p:sp>
          <p:nvSpPr>
            <p:cNvPr id="107558" name="Rectangle 38"/>
            <p:cNvSpPr>
              <a:spLocks noChangeArrowheads="1"/>
            </p:cNvSpPr>
            <p:nvPr/>
          </p:nvSpPr>
          <p:spPr bwMode="auto">
            <a:xfrm>
              <a:off x="2399" y="3167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  <p:grpSp>
          <p:nvGrpSpPr>
            <p:cNvPr id="107559" name="Group 39"/>
            <p:cNvGrpSpPr>
              <a:grpSpLocks/>
            </p:cNvGrpSpPr>
            <p:nvPr/>
          </p:nvGrpSpPr>
          <p:grpSpPr bwMode="auto">
            <a:xfrm>
              <a:off x="249" y="2526"/>
              <a:ext cx="2260" cy="1023"/>
              <a:chOff x="1144" y="1162"/>
              <a:chExt cx="2676" cy="1084"/>
            </a:xfrm>
          </p:grpSpPr>
          <p:grpSp>
            <p:nvGrpSpPr>
              <p:cNvPr id="107560" name="Group 4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61" name="Rectangle 4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62" name="Rectangle 42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63" name="Rectangle 4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64" name="Rectangle 4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565" name="Group 4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7"/>
                <a:chOff x="1144" y="1539"/>
                <a:chExt cx="731" cy="707"/>
              </a:xfrm>
            </p:grpSpPr>
            <p:sp>
              <p:nvSpPr>
                <p:cNvPr id="1075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16" y="1539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305" y="1904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570" name="Group 5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57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572" name="Rectangle 5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7573" name="Line 5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1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grpSp>
          <p:nvGrpSpPr>
            <p:cNvPr id="107575" name="Group 55"/>
            <p:cNvGrpSpPr>
              <a:grpSpLocks/>
            </p:cNvGrpSpPr>
            <p:nvPr/>
          </p:nvGrpSpPr>
          <p:grpSpPr bwMode="auto">
            <a:xfrm>
              <a:off x="3121" y="1502"/>
              <a:ext cx="2107" cy="685"/>
              <a:chOff x="3152" y="1344"/>
              <a:chExt cx="2177" cy="1270"/>
            </a:xfrm>
          </p:grpSpPr>
          <p:sp>
            <p:nvSpPr>
              <p:cNvPr id="107576" name="AutoShape 5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7" name="Line 5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8" name="Line 5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9" name="Line 5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0" name="Line 6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1" name="Line 6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2" name="Line 6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583" name="Group 63"/>
            <p:cNvGrpSpPr>
              <a:grpSpLocks/>
            </p:cNvGrpSpPr>
            <p:nvPr/>
          </p:nvGrpSpPr>
          <p:grpSpPr bwMode="auto">
            <a:xfrm>
              <a:off x="3121" y="2909"/>
              <a:ext cx="2107" cy="685"/>
              <a:chOff x="3152" y="1344"/>
              <a:chExt cx="2177" cy="1270"/>
            </a:xfrm>
          </p:grpSpPr>
          <p:sp>
            <p:nvSpPr>
              <p:cNvPr id="107584" name="AutoShape 6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85" name="Line 6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6" name="Line 6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7" name="Line 6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8" name="Line 6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9" name="Line 6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90" name="Line 7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591" name="Group 71"/>
            <p:cNvGrpSpPr>
              <a:grpSpLocks/>
            </p:cNvGrpSpPr>
            <p:nvPr/>
          </p:nvGrpSpPr>
          <p:grpSpPr bwMode="auto">
            <a:xfrm>
              <a:off x="2881" y="1117"/>
              <a:ext cx="2260" cy="1023"/>
              <a:chOff x="1144" y="1162"/>
              <a:chExt cx="2676" cy="1085"/>
            </a:xfrm>
          </p:grpSpPr>
          <p:grpSp>
            <p:nvGrpSpPr>
              <p:cNvPr id="107592" name="Group 7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93" name="Rectangle 7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95" name="Rectangle 7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597" name="Group 7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8"/>
                <a:chOff x="1144" y="1539"/>
                <a:chExt cx="731" cy="708"/>
              </a:xfrm>
            </p:grpSpPr>
            <p:sp>
              <p:nvSpPr>
                <p:cNvPr id="107598" name="Rectangle 78"/>
                <p:cNvSpPr>
                  <a:spLocks noChangeArrowheads="1"/>
                </p:cNvSpPr>
                <p:nvPr/>
              </p:nvSpPr>
              <p:spPr bwMode="auto">
                <a:xfrm>
                  <a:off x="1616" y="1539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99" name="Rectangle 7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01" name="Rectangle 8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602" name="Group 8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603" name="Rectangle 8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604" name="Rectangle 8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7605" name="Line 8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06" name="Rectangle 8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1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607" name="Rectangle 87"/>
            <p:cNvSpPr>
              <a:spLocks noChangeArrowheads="1"/>
            </p:cNvSpPr>
            <p:nvPr/>
          </p:nvSpPr>
          <p:spPr bwMode="auto">
            <a:xfrm>
              <a:off x="5029" y="1759"/>
              <a:ext cx="39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  <p:sp>
          <p:nvSpPr>
            <p:cNvPr id="107608" name="Rectangle 88"/>
            <p:cNvSpPr>
              <a:spLocks noChangeArrowheads="1"/>
            </p:cNvSpPr>
            <p:nvPr/>
          </p:nvSpPr>
          <p:spPr bwMode="auto">
            <a:xfrm>
              <a:off x="5030" y="3167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  <p:grpSp>
          <p:nvGrpSpPr>
            <p:cNvPr id="107609" name="Group 89"/>
            <p:cNvGrpSpPr>
              <a:grpSpLocks/>
            </p:cNvGrpSpPr>
            <p:nvPr/>
          </p:nvGrpSpPr>
          <p:grpSpPr bwMode="auto">
            <a:xfrm>
              <a:off x="2880" y="2526"/>
              <a:ext cx="2260" cy="1023"/>
              <a:chOff x="1144" y="1162"/>
              <a:chExt cx="2676" cy="1084"/>
            </a:xfrm>
          </p:grpSpPr>
          <p:grpSp>
            <p:nvGrpSpPr>
              <p:cNvPr id="107610" name="Group 9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611" name="Rectangle 9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612" name="Rectangle 92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13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14" name="Rectangle 9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615" name="Group 9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7"/>
                <a:chOff x="1144" y="1539"/>
                <a:chExt cx="731" cy="707"/>
              </a:xfrm>
            </p:grpSpPr>
            <p:sp>
              <p:nvSpPr>
                <p:cNvPr id="107616" name="Rectangle 96"/>
                <p:cNvSpPr>
                  <a:spLocks noChangeArrowheads="1"/>
                </p:cNvSpPr>
                <p:nvPr/>
              </p:nvSpPr>
              <p:spPr bwMode="auto">
                <a:xfrm>
                  <a:off x="1616" y="1539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617" name="Rectangle 97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18" name="Rectangle 98"/>
                <p:cNvSpPr>
                  <a:spLocks noChangeArrowheads="1"/>
                </p:cNvSpPr>
                <p:nvPr/>
              </p:nvSpPr>
              <p:spPr bwMode="auto">
                <a:xfrm>
                  <a:off x="1305" y="1904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19" name="Rectangle 9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107620" name="Group 10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62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6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07623" name="Line 10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2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1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alt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625" name="Rectangle 105"/>
            <p:cNvSpPr>
              <a:spLocks noChangeArrowheads="1"/>
            </p:cNvSpPr>
            <p:nvPr/>
          </p:nvSpPr>
          <p:spPr bwMode="auto">
            <a:xfrm>
              <a:off x="3696" y="3639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7626" name="Rectangle 106"/>
            <p:cNvSpPr>
              <a:spLocks noChangeArrowheads="1"/>
            </p:cNvSpPr>
            <p:nvPr/>
          </p:nvSpPr>
          <p:spPr bwMode="auto">
            <a:xfrm>
              <a:off x="1066" y="3639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7627" name="Rectangle 107"/>
            <p:cNvSpPr>
              <a:spLocks noChangeArrowheads="1"/>
            </p:cNvSpPr>
            <p:nvPr/>
          </p:nvSpPr>
          <p:spPr bwMode="auto">
            <a:xfrm>
              <a:off x="3696" y="2233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7628" name="Rectangle 108"/>
            <p:cNvSpPr>
              <a:spLocks noChangeArrowheads="1"/>
            </p:cNvSpPr>
            <p:nvPr/>
          </p:nvSpPr>
          <p:spPr bwMode="auto">
            <a:xfrm>
              <a:off x="1066" y="2233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4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9FBC-A3AC-41FE-804B-4C22F6B9228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4363"/>
            <a:ext cx="8229600" cy="431800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27088" y="1622425"/>
            <a:ext cx="77771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penyederhanaan persamaan Keluaran dengan jumlah </a:t>
            </a:r>
            <a:r>
              <a:rPr lang="en-US" alt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lebih dari 5 buah Masukan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minimisasi dengan K-Map menjadi tidak mudah lagi (sangat bergantung pada kemampuan </a:t>
            </a:r>
            <a:r>
              <a:rPr lang="en-US" alt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visualisasi konsep ruang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4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jumlah Masukan lebih dari 5 buah digunakan Minimisasi dengan </a:t>
            </a:r>
            <a:r>
              <a:rPr lang="en-US" alt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metoda Quine Mc Cluskey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di mana penyederhanaan tidak dilakukan secara visual tetapi </a:t>
            </a:r>
            <a:r>
              <a:rPr lang="en-US" alt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secara numerik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sehingga dapat digunakan untuk penyederhanaan persamaan Keluaran dengan jumlah Masukan “</a:t>
            </a:r>
            <a:r>
              <a:rPr lang="en-US" alt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tanpa batas</a:t>
            </a:r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8965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871-B7EF-456A-A8B1-0785A45C0D1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65250"/>
            <a:ext cx="8640762" cy="1223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/>
              <a:t>	Untuk menyederhanakan penulisan dan mempermudah proses pemetaannya, soal K-Map sering dituliskan dengan menuliskan nilai desimal dari </a:t>
            </a:r>
            <a:r>
              <a:rPr lang="en-US" altLang="en-US" sz="2200">
                <a:solidFill>
                  <a:schemeClr val="folHlink"/>
                </a:solidFill>
              </a:rPr>
              <a:t>koordinat</a:t>
            </a:r>
            <a:r>
              <a:rPr lang="en-US" altLang="en-US" sz="2200"/>
              <a:t> sel-sel yang ada.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229600" cy="576262"/>
          </a:xfrm>
        </p:spPr>
        <p:txBody>
          <a:bodyPr/>
          <a:lstStyle/>
          <a:p>
            <a:pPr algn="l"/>
            <a:r>
              <a:rPr lang="en-US" altLang="en-US" sz="3600">
                <a:solidFill>
                  <a:schemeClr val="tx1"/>
                </a:solidFill>
              </a:rPr>
              <a:t>Soal-soal K-Map</a:t>
            </a:r>
          </a:p>
        </p:txBody>
      </p:sp>
      <p:graphicFrame>
        <p:nvGraphicFramePr>
          <p:cNvPr id="111620" name="Group 4"/>
          <p:cNvGraphicFramePr>
            <a:graphicFrameLocks noGrp="1"/>
          </p:cNvGraphicFramePr>
          <p:nvPr/>
        </p:nvGraphicFramePr>
        <p:xfrm>
          <a:off x="1366838" y="3452813"/>
          <a:ext cx="2447925" cy="2449512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647" name="Group 31"/>
          <p:cNvGrpSpPr>
            <a:grpSpLocks/>
          </p:cNvGrpSpPr>
          <p:nvPr/>
        </p:nvGrpSpPr>
        <p:grpSpPr bwMode="auto">
          <a:xfrm>
            <a:off x="468313" y="2679700"/>
            <a:ext cx="3168650" cy="3035300"/>
            <a:chOff x="1702" y="1525"/>
            <a:chExt cx="1735" cy="1605"/>
          </a:xfrm>
        </p:grpSpPr>
        <p:grpSp>
          <p:nvGrpSpPr>
            <p:cNvPr id="111648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111649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11650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11651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11652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11653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111654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11656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11657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1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4067175" y="2662238"/>
            <a:ext cx="475297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</a:t>
            </a:r>
            <a:r>
              <a:rPr lang="en-US" alt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SOP</a:t>
            </a: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(nilai “1” dan “X”):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alt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(1,3,4,5,9,13,15) + </a:t>
            </a:r>
            <a:r>
              <a:rPr lang="en-US" alt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atau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alt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(1,3,4,5,9,13,15) + </a:t>
            </a:r>
            <a:r>
              <a:rPr lang="en-US" alt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4140200" y="4462463"/>
            <a:ext cx="475297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</a:t>
            </a:r>
            <a:r>
              <a:rPr lang="en-US" alt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POS</a:t>
            </a:r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(nilai “0” dan “X”):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alt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P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(0,2,6,11,12,14) + </a:t>
            </a:r>
            <a:r>
              <a:rPr lang="en-US" alt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 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(7,8,10)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atau</a:t>
            </a:r>
          </a:p>
          <a:p>
            <a:pPr eaLnBrk="0" hangingPunct="0">
              <a:spcBef>
                <a:spcPct val="25000"/>
              </a:spcBef>
            </a:pP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alt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(0,2,6,11,12,14) + </a:t>
            </a:r>
            <a:r>
              <a:rPr lang="en-US" alt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alt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</p:txBody>
      </p:sp>
    </p:spTree>
    <p:extLst>
      <p:ext uri="{BB962C8B-B14F-4D97-AF65-F5344CB8AC3E}">
        <p14:creationId xmlns:p14="http://schemas.microsoft.com/office/powerpoint/2010/main" val="23664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993-4FEE-4E70-B7CB-18682A58BF4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66738"/>
            <a:ext cx="8229600" cy="504825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Soal-soal K-Map (lanjutan)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278188" y="2927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4213" y="2570163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3.	T	=	</a:t>
            </a:r>
            <a:r>
              <a:rPr lang="en-US" altLang="en-US" sz="2000" i="1">
                <a:latin typeface="Symbol" pitchFamily="18" charset="2"/>
              </a:rPr>
              <a:t>S</a:t>
            </a:r>
            <a:r>
              <a:rPr lang="en-US" altLang="en-US" i="1">
                <a:latin typeface="Tahoma" pitchFamily="34" charset="0"/>
              </a:rPr>
              <a:t> (1,3,4,5,6,7,9,11,14) + d (12, 15)		</a:t>
            </a:r>
          </a:p>
        </p:txBody>
      </p:sp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673100" y="1431925"/>
            <a:ext cx="4756150" cy="366713"/>
            <a:chOff x="456" y="2473"/>
            <a:chExt cx="2996" cy="231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456" y="2473"/>
              <a:ext cx="2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latin typeface="Tahoma" pitchFamily="34" charset="0"/>
                </a:rPr>
                <a:t>1.	T	=	A B C + B C + A B		</a:t>
              </a:r>
            </a:p>
          </p:txBody>
        </p:sp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>
              <a:off x="1111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>
              <a:off x="1247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1383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1655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>
              <a:off x="2063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673100" y="2008188"/>
            <a:ext cx="5670550" cy="366712"/>
            <a:chOff x="456" y="2156"/>
            <a:chExt cx="3572" cy="231"/>
          </a:xfrm>
        </p:grpSpPr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456" y="2156"/>
              <a:ext cx="3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0850" algn="r"/>
                  <a:tab pos="630238" algn="ctr"/>
                  <a:tab pos="900113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latin typeface="Tahoma" pitchFamily="34" charset="0"/>
                </a:rPr>
                <a:t>2.	T	=	(C + D) + A C D + A B C + A B C D + A C D	</a:t>
              </a:r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1791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>
              <a:off x="2063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2471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>
              <a:off x="2608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>
              <a:off x="3832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19"/>
            <p:cNvSpPr>
              <a:spLocks noChangeShapeType="1"/>
            </p:cNvSpPr>
            <p:nvPr/>
          </p:nvSpPr>
          <p:spPr bwMode="auto">
            <a:xfrm>
              <a:off x="2880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20"/>
            <p:cNvSpPr>
              <a:spLocks noChangeShapeType="1"/>
            </p:cNvSpPr>
            <p:nvPr/>
          </p:nvSpPr>
          <p:spPr bwMode="auto">
            <a:xfrm>
              <a:off x="3017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>
              <a:off x="1156" y="2160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3238500" y="4665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684213" y="4322763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6.	T	=	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684213" y="31607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4.	T	=		</a:t>
            </a:r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684213" y="3746500"/>
            <a:ext cx="1084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5.	T	=	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665163" y="6034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9.	T	=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665163" y="48720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7.	T	=		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665163" y="5457825"/>
            <a:ext cx="1084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8.	T	=	</a:t>
            </a:r>
          </a:p>
        </p:txBody>
      </p:sp>
    </p:spTree>
    <p:extLst>
      <p:ext uri="{BB962C8B-B14F-4D97-AF65-F5344CB8AC3E}">
        <p14:creationId xmlns:p14="http://schemas.microsoft.com/office/powerpoint/2010/main" val="1014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8B5E-1C27-4F43-B416-0FD42499112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60550"/>
            <a:ext cx="8281988" cy="4464050"/>
          </a:xfrm>
        </p:spPr>
        <p:txBody>
          <a:bodyPr/>
          <a:lstStyle/>
          <a:p>
            <a:r>
              <a:rPr lang="en-US" altLang="en-US"/>
              <a:t>Jumlah langkah pengerjaan akan sangat bergantung pada kemampuan </a:t>
            </a:r>
            <a:r>
              <a:rPr lang="en-US" altLang="en-US">
                <a:solidFill>
                  <a:schemeClr val="folHlink"/>
                </a:solidFill>
              </a:rPr>
              <a:t>memilih teorema</a:t>
            </a:r>
            <a:r>
              <a:rPr lang="en-US" altLang="en-US"/>
              <a:t>. </a:t>
            </a:r>
          </a:p>
          <a:p>
            <a:pPr>
              <a:buFontTx/>
              <a:buNone/>
            </a:pPr>
            <a:r>
              <a:rPr lang="en-US" altLang="en-US"/>
              <a:t>	Sebagai contoh: penyederhanaan sepanjang 10 langkah seharusnya dapat dilakukan dengan 3 langkah saja, hanya dengan memilih teorema yang cocok.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  <a:ln/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1653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9EC-3B5E-41A9-97F2-5F03CCAD956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5715" name="Arc 3"/>
          <p:cNvSpPr>
            <a:spLocks/>
          </p:cNvSpPr>
          <p:nvPr/>
        </p:nvSpPr>
        <p:spPr bwMode="auto">
          <a:xfrm rot="5400000" flipV="1">
            <a:off x="2358232" y="1312069"/>
            <a:ext cx="608012" cy="704850"/>
          </a:xfrm>
          <a:custGeom>
            <a:avLst/>
            <a:gdLst>
              <a:gd name="G0" fmla="+- 21600 0 0"/>
              <a:gd name="G1" fmla="+- 18300 0 0"/>
              <a:gd name="G2" fmla="+- 21600 0 0"/>
              <a:gd name="T0" fmla="*/ 987 w 21600"/>
              <a:gd name="T1" fmla="*/ 24755 h 24755"/>
              <a:gd name="T2" fmla="*/ 10125 w 21600"/>
              <a:gd name="T3" fmla="*/ 0 h 24755"/>
              <a:gd name="T4" fmla="*/ 21600 w 21600"/>
              <a:gd name="T5" fmla="*/ 18300 h 24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755" fill="none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</a:path>
              <a:path w="21600" h="24755" stroke="0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  <a:lnTo>
                  <a:pt x="21600" y="183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Arc 4"/>
          <p:cNvSpPr>
            <a:spLocks/>
          </p:cNvSpPr>
          <p:nvPr/>
        </p:nvSpPr>
        <p:spPr bwMode="auto">
          <a:xfrm rot="-5400000" flipH="1" flipV="1">
            <a:off x="1380331" y="1339057"/>
            <a:ext cx="608013" cy="704850"/>
          </a:xfrm>
          <a:custGeom>
            <a:avLst/>
            <a:gdLst>
              <a:gd name="G0" fmla="+- 21600 0 0"/>
              <a:gd name="G1" fmla="+- 18300 0 0"/>
              <a:gd name="G2" fmla="+- 21600 0 0"/>
              <a:gd name="T0" fmla="*/ 987 w 21600"/>
              <a:gd name="T1" fmla="*/ 24755 h 24755"/>
              <a:gd name="T2" fmla="*/ 10125 w 21600"/>
              <a:gd name="T3" fmla="*/ 0 h 24755"/>
              <a:gd name="T4" fmla="*/ 21600 w 21600"/>
              <a:gd name="T5" fmla="*/ 18300 h 24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755" fill="none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</a:path>
              <a:path w="21600" h="24755" stroke="0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  <a:lnTo>
                  <a:pt x="21600" y="183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563563"/>
            <a:ext cx="8229600" cy="576262"/>
          </a:xfrm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Soal-soal K-Map (lanjutan)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2827338" y="2365375"/>
            <a:ext cx="3489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24300" y="1284288"/>
            <a:ext cx="48244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ahoma" pitchFamily="34" charset="0"/>
              </a:rPr>
              <a:t>Sebuah ruangan memiliki 4 buah pintu (A, B, C, dan D) dengan susunan engsel seperti gambar di samping. </a:t>
            </a:r>
          </a:p>
          <a:p>
            <a:pPr eaLnBrk="0" hangingPunct="0"/>
            <a:r>
              <a:rPr lang="en-US" altLang="en-US" sz="2400">
                <a:latin typeface="Tahoma" pitchFamily="34" charset="0"/>
              </a:rPr>
              <a:t>Di tiap pintu terpasang sensor yang akan memberikan Masukan "1" bila pintu terbuka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en-US" sz="2400">
                <a:latin typeface="Tahoma" pitchFamily="34" charset="0"/>
              </a:rPr>
              <a:t>dan "0" bila pintu tertutup.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468313" y="4270375"/>
            <a:ext cx="8496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ahoma" pitchFamily="34" charset="0"/>
              </a:rPr>
              <a:t>Susun Rangkaian digital yang akan memberikan Keluaran "1" bila ada 1, 2, atau 3 buah daun pintu yang terbuka, yang akan menyalakan lampu. </a:t>
            </a:r>
          </a:p>
          <a:p>
            <a:pPr eaLnBrk="0" hangingPunct="0"/>
            <a:r>
              <a:rPr lang="en-US" altLang="en-US" sz="2400">
                <a:latin typeface="Tahoma" pitchFamily="34" charset="0"/>
              </a:rPr>
              <a:t>Bila semua pintu tertutup atau semua pintu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en-US" sz="2400">
                <a:latin typeface="Tahoma" pitchFamily="34" charset="0"/>
              </a:rPr>
              <a:t>terbuka Keluaran berharga "0" atau lampu padam. </a:t>
            </a:r>
          </a:p>
          <a:p>
            <a:pPr eaLnBrk="0" hangingPunct="0"/>
            <a:r>
              <a:rPr lang="en-US" altLang="en-US" sz="2400">
                <a:latin typeface="Tahoma" pitchFamily="34" charset="0"/>
              </a:rPr>
              <a:t>Gunakan K-Map untuk menyederhanakan rangkaian.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539750" y="12779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r"/>
                <a:tab pos="630238" algn="ctr"/>
                <a:tab pos="9001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i="1">
                <a:latin typeface="Tahoma" pitchFamily="34" charset="0"/>
              </a:rPr>
              <a:t>10.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1096963" y="211455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1528763" y="188595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132138" y="2116138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2700338" y="186690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Arc 14"/>
          <p:cNvSpPr>
            <a:spLocks/>
          </p:cNvSpPr>
          <p:nvPr/>
        </p:nvSpPr>
        <p:spPr bwMode="auto">
          <a:xfrm rot="-5400000" flipH="1" flipV="1">
            <a:off x="1184275" y="1749426"/>
            <a:ext cx="454025" cy="438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04 w 23850"/>
              <a:gd name="T1" fmla="*/ 26239 h 26239"/>
              <a:gd name="T2" fmla="*/ 23850 w 23850"/>
              <a:gd name="T3" fmla="*/ 118 h 26239"/>
              <a:gd name="T4" fmla="*/ 21600 w 23850"/>
              <a:gd name="T5" fmla="*/ 21600 h 2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50" h="26239" fill="none" extrusionOk="0">
                <a:moveTo>
                  <a:pt x="504" y="26238"/>
                </a:moveTo>
                <a:cubicBezTo>
                  <a:pt x="168" y="24715"/>
                  <a:pt x="0" y="231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51" y="-1"/>
                  <a:pt x="23102" y="39"/>
                  <a:pt x="23850" y="117"/>
                </a:cubicBezTo>
              </a:path>
              <a:path w="23850" h="26239" stroke="0" extrusionOk="0">
                <a:moveTo>
                  <a:pt x="504" y="26238"/>
                </a:moveTo>
                <a:cubicBezTo>
                  <a:pt x="168" y="24715"/>
                  <a:pt x="0" y="231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51" y="-1"/>
                  <a:pt x="23102" y="39"/>
                  <a:pt x="23850" y="117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Arc 15"/>
          <p:cNvSpPr>
            <a:spLocks/>
          </p:cNvSpPr>
          <p:nvPr/>
        </p:nvSpPr>
        <p:spPr bwMode="auto">
          <a:xfrm rot="5400000" flipV="1">
            <a:off x="2627313" y="1757363"/>
            <a:ext cx="479425" cy="3968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0 w 23512"/>
              <a:gd name="T1" fmla="*/ 23875 h 23875"/>
              <a:gd name="T2" fmla="*/ 23512 w 23512"/>
              <a:gd name="T3" fmla="*/ 85 h 23875"/>
              <a:gd name="T4" fmla="*/ 21600 w 23512"/>
              <a:gd name="T5" fmla="*/ 21600 h 2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12" h="23875" fill="none" extrusionOk="0">
                <a:moveTo>
                  <a:pt x="120" y="23874"/>
                </a:moveTo>
                <a:cubicBezTo>
                  <a:pt x="40" y="23119"/>
                  <a:pt x="0" y="223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238" y="-1"/>
                  <a:pt x="22876" y="28"/>
                  <a:pt x="23512" y="84"/>
                </a:cubicBezTo>
              </a:path>
              <a:path w="23512" h="23875" stroke="0" extrusionOk="0">
                <a:moveTo>
                  <a:pt x="120" y="23874"/>
                </a:moveTo>
                <a:cubicBezTo>
                  <a:pt x="40" y="23119"/>
                  <a:pt x="0" y="223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238" y="-1"/>
                  <a:pt x="22876" y="28"/>
                  <a:pt x="23512" y="84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7" name="AutoShape 35"/>
          <p:cNvSpPr>
            <a:spLocks noChangeAspect="1" noChangeArrowheads="1" noTextEdit="1"/>
          </p:cNvSpPr>
          <p:nvPr/>
        </p:nvSpPr>
        <p:spPr bwMode="auto">
          <a:xfrm>
            <a:off x="611188" y="1428750"/>
            <a:ext cx="30765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1139825" y="2130425"/>
            <a:ext cx="1588" cy="7143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Line 38"/>
          <p:cNvSpPr>
            <a:spLocks noChangeShapeType="1"/>
          </p:cNvSpPr>
          <p:nvPr/>
        </p:nvSpPr>
        <p:spPr bwMode="auto">
          <a:xfrm>
            <a:off x="3159125" y="2130425"/>
            <a:ext cx="1588" cy="7302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1" name="Freeform 39"/>
          <p:cNvSpPr>
            <a:spLocks/>
          </p:cNvSpPr>
          <p:nvPr/>
        </p:nvSpPr>
        <p:spPr bwMode="auto">
          <a:xfrm>
            <a:off x="635000" y="2130425"/>
            <a:ext cx="3028950" cy="2032000"/>
          </a:xfrm>
          <a:custGeom>
            <a:avLst/>
            <a:gdLst>
              <a:gd name="T0" fmla="*/ 0 w 3816"/>
              <a:gd name="T1" fmla="*/ 0 h 2560"/>
              <a:gd name="T2" fmla="*/ 0 w 3816"/>
              <a:gd name="T3" fmla="*/ 2560 h 2560"/>
              <a:gd name="T4" fmla="*/ 3816 w 3816"/>
              <a:gd name="T5" fmla="*/ 2560 h 2560"/>
              <a:gd name="T6" fmla="*/ 3816 w 3816"/>
              <a:gd name="T7" fmla="*/ 0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6" h="2560">
                <a:moveTo>
                  <a:pt x="0" y="0"/>
                </a:moveTo>
                <a:lnTo>
                  <a:pt x="0" y="2560"/>
                </a:lnTo>
                <a:lnTo>
                  <a:pt x="3816" y="2560"/>
                </a:lnTo>
                <a:lnTo>
                  <a:pt x="3816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2" name="Line 40"/>
          <p:cNvSpPr>
            <a:spLocks noChangeShapeType="1"/>
          </p:cNvSpPr>
          <p:nvPr/>
        </p:nvSpPr>
        <p:spPr bwMode="auto">
          <a:xfrm>
            <a:off x="635000" y="2130425"/>
            <a:ext cx="5048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3" name="Line 41"/>
          <p:cNvSpPr>
            <a:spLocks noChangeShapeType="1"/>
          </p:cNvSpPr>
          <p:nvPr/>
        </p:nvSpPr>
        <p:spPr bwMode="auto">
          <a:xfrm>
            <a:off x="3159125" y="2130425"/>
            <a:ext cx="5048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4" name="Line 42"/>
          <p:cNvSpPr>
            <a:spLocks noChangeShapeType="1"/>
          </p:cNvSpPr>
          <p:nvPr/>
        </p:nvSpPr>
        <p:spPr bwMode="auto">
          <a:xfrm flipV="1">
            <a:off x="1573213" y="1481138"/>
            <a:ext cx="215900" cy="430212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 flipV="1">
            <a:off x="1139825" y="1911350"/>
            <a:ext cx="433388" cy="219075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6" name="Line 44"/>
          <p:cNvSpPr>
            <a:spLocks noChangeShapeType="1"/>
          </p:cNvSpPr>
          <p:nvPr/>
        </p:nvSpPr>
        <p:spPr bwMode="auto">
          <a:xfrm>
            <a:off x="2725738" y="1912938"/>
            <a:ext cx="433387" cy="217487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7" name="Line 45"/>
          <p:cNvSpPr>
            <a:spLocks noChangeShapeType="1"/>
          </p:cNvSpPr>
          <p:nvPr/>
        </p:nvSpPr>
        <p:spPr bwMode="auto">
          <a:xfrm>
            <a:off x="2509838" y="1476375"/>
            <a:ext cx="215900" cy="436563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8" name="Freeform 46"/>
          <p:cNvSpPr>
            <a:spLocks/>
          </p:cNvSpPr>
          <p:nvPr/>
        </p:nvSpPr>
        <p:spPr bwMode="auto">
          <a:xfrm>
            <a:off x="708025" y="2203450"/>
            <a:ext cx="2882900" cy="1885950"/>
          </a:xfrm>
          <a:custGeom>
            <a:avLst/>
            <a:gdLst>
              <a:gd name="T0" fmla="*/ 3089 w 3634"/>
              <a:gd name="T1" fmla="*/ 0 h 2377"/>
              <a:gd name="T2" fmla="*/ 3634 w 3634"/>
              <a:gd name="T3" fmla="*/ 0 h 2377"/>
              <a:gd name="T4" fmla="*/ 3634 w 3634"/>
              <a:gd name="T5" fmla="*/ 2377 h 2377"/>
              <a:gd name="T6" fmla="*/ 0 w 3634"/>
              <a:gd name="T7" fmla="*/ 2377 h 2377"/>
              <a:gd name="T8" fmla="*/ 0 w 3634"/>
              <a:gd name="T9" fmla="*/ 0 h 2377"/>
              <a:gd name="T10" fmla="*/ 545 w 3634"/>
              <a:gd name="T11" fmla="*/ 0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4" h="2377">
                <a:moveTo>
                  <a:pt x="3089" y="0"/>
                </a:moveTo>
                <a:lnTo>
                  <a:pt x="3634" y="0"/>
                </a:lnTo>
                <a:lnTo>
                  <a:pt x="3634" y="2377"/>
                </a:lnTo>
                <a:lnTo>
                  <a:pt x="0" y="2377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9" name="Rectangle 47"/>
          <p:cNvSpPr>
            <a:spLocks noChangeArrowheads="1"/>
          </p:cNvSpPr>
          <p:nvPr/>
        </p:nvSpPr>
        <p:spPr bwMode="auto">
          <a:xfrm>
            <a:off x="1179513" y="179546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/>
              <a:t>A</a:t>
            </a:r>
            <a:endParaRPr lang="en-US" altLang="en-US"/>
          </a:p>
        </p:txBody>
      </p:sp>
      <p:sp>
        <p:nvSpPr>
          <p:cNvPr id="115760" name="Rectangle 48"/>
          <p:cNvSpPr>
            <a:spLocks noChangeArrowheads="1"/>
          </p:cNvSpPr>
          <p:nvPr/>
        </p:nvSpPr>
        <p:spPr bwMode="auto">
          <a:xfrm>
            <a:off x="1466850" y="15065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/>
              <a:t>B</a:t>
            </a:r>
            <a:endParaRPr lang="en-US" altLang="en-US"/>
          </a:p>
        </p:txBody>
      </p:sp>
      <p:sp>
        <p:nvSpPr>
          <p:cNvPr id="115761" name="Rectangle 49"/>
          <p:cNvSpPr>
            <a:spLocks noChangeArrowheads="1"/>
          </p:cNvSpPr>
          <p:nvPr/>
        </p:nvSpPr>
        <p:spPr bwMode="auto">
          <a:xfrm>
            <a:off x="2624138" y="15065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/>
              <a:t>C</a:t>
            </a:r>
            <a:endParaRPr lang="en-US" altLang="en-US"/>
          </a:p>
        </p:txBody>
      </p:sp>
      <p:sp>
        <p:nvSpPr>
          <p:cNvPr id="115762" name="Rectangle 50"/>
          <p:cNvSpPr>
            <a:spLocks noChangeArrowheads="1"/>
          </p:cNvSpPr>
          <p:nvPr/>
        </p:nvSpPr>
        <p:spPr bwMode="auto">
          <a:xfrm>
            <a:off x="2908300" y="17954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/>
              <a:t>D</a:t>
            </a:r>
            <a:endParaRPr lang="en-US" altLang="en-US"/>
          </a:p>
        </p:txBody>
      </p:sp>
      <p:sp>
        <p:nvSpPr>
          <p:cNvPr id="115763" name="Freeform 51"/>
          <p:cNvSpPr>
            <a:spLocks/>
          </p:cNvSpPr>
          <p:nvPr/>
        </p:nvSpPr>
        <p:spPr bwMode="auto">
          <a:xfrm>
            <a:off x="635000" y="2130425"/>
            <a:ext cx="3028950" cy="2032000"/>
          </a:xfrm>
          <a:custGeom>
            <a:avLst/>
            <a:gdLst>
              <a:gd name="T0" fmla="*/ 3180 w 3816"/>
              <a:gd name="T1" fmla="*/ 91 h 2560"/>
              <a:gd name="T2" fmla="*/ 3180 w 3816"/>
              <a:gd name="T3" fmla="*/ 0 h 2560"/>
              <a:gd name="T4" fmla="*/ 3816 w 3816"/>
              <a:gd name="T5" fmla="*/ 0 h 2560"/>
              <a:gd name="T6" fmla="*/ 3816 w 3816"/>
              <a:gd name="T7" fmla="*/ 2560 h 2560"/>
              <a:gd name="T8" fmla="*/ 0 w 3816"/>
              <a:gd name="T9" fmla="*/ 2560 h 2560"/>
              <a:gd name="T10" fmla="*/ 0 w 3816"/>
              <a:gd name="T11" fmla="*/ 0 h 2560"/>
              <a:gd name="T12" fmla="*/ 636 w 3816"/>
              <a:gd name="T13" fmla="*/ 0 h 2560"/>
              <a:gd name="T14" fmla="*/ 636 w 3816"/>
              <a:gd name="T15" fmla="*/ 91 h 2560"/>
              <a:gd name="T16" fmla="*/ 91 w 3816"/>
              <a:gd name="T17" fmla="*/ 91 h 2560"/>
              <a:gd name="T18" fmla="*/ 91 w 3816"/>
              <a:gd name="T19" fmla="*/ 2468 h 2560"/>
              <a:gd name="T20" fmla="*/ 3725 w 3816"/>
              <a:gd name="T21" fmla="*/ 2468 h 2560"/>
              <a:gd name="T22" fmla="*/ 3725 w 3816"/>
              <a:gd name="T23" fmla="*/ 91 h 2560"/>
              <a:gd name="T24" fmla="*/ 3180 w 3816"/>
              <a:gd name="T25" fmla="*/ 91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16" h="2560">
                <a:moveTo>
                  <a:pt x="3180" y="91"/>
                </a:moveTo>
                <a:lnTo>
                  <a:pt x="3180" y="0"/>
                </a:lnTo>
                <a:lnTo>
                  <a:pt x="3816" y="0"/>
                </a:lnTo>
                <a:lnTo>
                  <a:pt x="3816" y="2560"/>
                </a:lnTo>
                <a:lnTo>
                  <a:pt x="0" y="2560"/>
                </a:lnTo>
                <a:lnTo>
                  <a:pt x="0" y="0"/>
                </a:lnTo>
                <a:lnTo>
                  <a:pt x="636" y="0"/>
                </a:lnTo>
                <a:lnTo>
                  <a:pt x="636" y="91"/>
                </a:lnTo>
                <a:lnTo>
                  <a:pt x="91" y="91"/>
                </a:lnTo>
                <a:lnTo>
                  <a:pt x="91" y="2468"/>
                </a:lnTo>
                <a:lnTo>
                  <a:pt x="3725" y="2468"/>
                </a:lnTo>
                <a:lnTo>
                  <a:pt x="3725" y="91"/>
                </a:lnTo>
                <a:lnTo>
                  <a:pt x="3180" y="9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64" name="Line 52"/>
          <p:cNvSpPr>
            <a:spLocks noChangeShapeType="1"/>
          </p:cNvSpPr>
          <p:nvPr/>
        </p:nvSpPr>
        <p:spPr bwMode="auto">
          <a:xfrm>
            <a:off x="1139825" y="2203450"/>
            <a:ext cx="20193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1139825" y="2130425"/>
            <a:ext cx="20193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A36E-3B0A-4CA0-A975-7E814F2B0BC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60550"/>
            <a:ext cx="8281988" cy="4464050"/>
          </a:xfrm>
        </p:spPr>
        <p:txBody>
          <a:bodyPr/>
          <a:lstStyle/>
          <a:p>
            <a:r>
              <a:rPr lang="en-US" altLang="en-US"/>
              <a:t>Bentuk gabungan 2 suku secara otomatis akan menggantikan </a:t>
            </a:r>
            <a:r>
              <a:rPr lang="en-US" altLang="en-US">
                <a:solidFill>
                  <a:schemeClr val="folHlink"/>
                </a:solidFill>
              </a:rPr>
              <a:t>(menghilangkan)</a:t>
            </a:r>
            <a:r>
              <a:rPr lang="en-US" altLang="en-US"/>
              <a:t> suku-suku yang digabungkan, kecuali bila salah satu (atau lebih) suku tersebut digandakan dengan teorema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folHlink"/>
                </a:solidFill>
              </a:rPr>
              <a:t>	x = x + x + . . . . . .</a:t>
            </a:r>
          </a:p>
          <a:p>
            <a:endParaRPr lang="en-US" altLang="en-US"/>
          </a:p>
          <a:p>
            <a:pPr algn="r">
              <a:buFontTx/>
              <a:buNone/>
            </a:pPr>
            <a:r>
              <a:rPr lang="en-US" altLang="en-US"/>
              <a:t>Contoh: .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  <a:ln/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1918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65F-7F23-4F11-AAD9-4B5A2AE6E12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84288"/>
            <a:ext cx="7705725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: .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F = S1 + S2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F = </a:t>
            </a:r>
            <a:r>
              <a:rPr lang="en-US" altLang="en-US" sz="2800" dirty="0">
                <a:solidFill>
                  <a:schemeClr val="folHlink"/>
                </a:solidFill>
              </a:rPr>
              <a:t>S4</a:t>
            </a:r>
            <a:r>
              <a:rPr lang="en-US" altLang="en-US" sz="2800" dirty="0"/>
              <a:t> + S3 			</a:t>
            </a:r>
            <a:r>
              <a:rPr lang="en-US" altLang="en-US" sz="2800" dirty="0">
                <a:solidFill>
                  <a:schemeClr val="folHlink"/>
                </a:solidFill>
              </a:rPr>
              <a:t>(S4 = S1 + S2)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chemeClr val="folHlink"/>
                </a:solidFill>
              </a:rPr>
              <a:t>(</a:t>
            </a:r>
            <a:r>
              <a:rPr lang="en-US" altLang="en-US" sz="2400" dirty="0" err="1">
                <a:solidFill>
                  <a:schemeClr val="folHlink"/>
                </a:solidFill>
              </a:rPr>
              <a:t>sudah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tidak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dapat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disederhanakan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lagi</a:t>
            </a:r>
            <a:r>
              <a:rPr lang="en-US" altLang="en-US" sz="2400" dirty="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F = S1 + S2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F = S1 + </a:t>
            </a:r>
            <a:r>
              <a:rPr lang="en-US" altLang="en-US" sz="2800" dirty="0">
                <a:solidFill>
                  <a:schemeClr val="folHlink"/>
                </a:solidFill>
              </a:rPr>
              <a:t>S2 + S2</a:t>
            </a:r>
            <a:r>
              <a:rPr lang="en-US" altLang="en-US" sz="2800" dirty="0"/>
              <a:t> + S3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F = </a:t>
            </a:r>
            <a:r>
              <a:rPr lang="en-US" altLang="en-US" sz="2800" dirty="0">
                <a:solidFill>
                  <a:schemeClr val="folHlink"/>
                </a:solidFill>
              </a:rPr>
              <a:t>S4</a:t>
            </a:r>
            <a:r>
              <a:rPr lang="en-US" altLang="en-US" sz="2800" dirty="0"/>
              <a:t> + </a:t>
            </a:r>
            <a:r>
              <a:rPr lang="en-US" altLang="en-US" sz="2800" dirty="0">
                <a:solidFill>
                  <a:schemeClr val="folHlink"/>
                </a:solidFill>
              </a:rPr>
              <a:t>S5</a:t>
            </a:r>
            <a:r>
              <a:rPr lang="en-US" altLang="en-US" sz="2800" dirty="0"/>
              <a:t> 			</a:t>
            </a:r>
            <a:r>
              <a:rPr lang="en-US" altLang="en-US" sz="2800" dirty="0">
                <a:solidFill>
                  <a:schemeClr val="folHlink"/>
                </a:solidFill>
              </a:rPr>
              <a:t>(S4 = S1 +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folHlink"/>
                </a:solidFill>
              </a:rPr>
              <a:t>						 S5 = S2 + S3)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 err="1">
                <a:solidFill>
                  <a:schemeClr val="folHlink"/>
                </a:solidFill>
              </a:rPr>
              <a:t>Jelas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terlihat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bahwa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bentuk</a:t>
            </a:r>
            <a:r>
              <a:rPr lang="en-US" altLang="en-US" sz="2400" dirty="0">
                <a:solidFill>
                  <a:schemeClr val="folHlink"/>
                </a:solidFill>
              </a:rPr>
              <a:t> yang </a:t>
            </a:r>
            <a:r>
              <a:rPr lang="en-US" altLang="en-US" sz="2400" dirty="0" err="1">
                <a:solidFill>
                  <a:schemeClr val="folHlink"/>
                </a:solidFill>
              </a:rPr>
              <a:t>kedua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akan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lebih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sederhana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</a:rPr>
              <a:t>daripada</a:t>
            </a:r>
            <a:r>
              <a:rPr lang="en-US" altLang="en-US" sz="2400" dirty="0">
                <a:solidFill>
                  <a:schemeClr val="folHlink"/>
                </a:solidFill>
              </a:rPr>
              <a:t> yang </a:t>
            </a:r>
            <a:r>
              <a:rPr lang="en-US" altLang="en-US" sz="2400" dirty="0" err="1">
                <a:solidFill>
                  <a:schemeClr val="folHlink"/>
                </a:solidFill>
              </a:rPr>
              <a:t>pertama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  <a:ln/>
        </p:spPr>
        <p:txBody>
          <a:bodyPr/>
          <a:lstStyle/>
          <a:p>
            <a:pPr algn="l"/>
            <a:r>
              <a:rPr lang="en-US" altLang="en-US" sz="2400" i="1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22637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D6EB-72B4-4182-A5B2-A1C1E0CF53E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7162" cy="50403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Kesulitan atau ketidak-pastian ini, dapat diatasi dengan menggunakan K-Map sebagai alat bantu minimisasi.</a:t>
            </a:r>
          </a:p>
          <a:p>
            <a:pPr>
              <a:buFontTx/>
              <a:buNone/>
            </a:pPr>
            <a:endParaRPr lang="en-US" altLang="en-US" sz="2000"/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tx2"/>
                </a:solidFill>
              </a:rPr>
              <a:t>Minimisasi dengan Peta Karnough 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(K-Map, berdasar pada pemetaan) dilakukan secara </a:t>
            </a:r>
            <a:r>
              <a:rPr lang="en-US" altLang="en-US">
                <a:solidFill>
                  <a:schemeClr val="folHlink"/>
                </a:solidFill>
              </a:rPr>
              <a:t>visual</a:t>
            </a:r>
            <a:r>
              <a:rPr lang="en-US" altLang="en-US">
                <a:solidFill>
                  <a:schemeClr val="tx2"/>
                </a:solidFill>
              </a:rPr>
              <a:t>, tanpa harus memilih sekian banyak </a:t>
            </a:r>
            <a:r>
              <a:rPr lang="en-US" altLang="en-US">
                <a:solidFill>
                  <a:schemeClr val="folHlink"/>
                </a:solidFill>
              </a:rPr>
              <a:t>teorema</a:t>
            </a:r>
            <a:r>
              <a:rPr lang="en-US" altLang="en-US">
                <a:solidFill>
                  <a:schemeClr val="tx2"/>
                </a:solidFill>
              </a:rPr>
              <a:t> sebagaimana pada penyederhanaan dengan </a:t>
            </a:r>
            <a:r>
              <a:rPr lang="en-US" altLang="en-US">
                <a:solidFill>
                  <a:schemeClr val="folHlink"/>
                </a:solidFill>
              </a:rPr>
              <a:t>Aljabar Boole</a:t>
            </a:r>
          </a:p>
        </p:txBody>
      </p:sp>
    </p:spTree>
    <p:extLst>
      <p:ext uri="{BB962C8B-B14F-4D97-AF65-F5344CB8AC3E}">
        <p14:creationId xmlns:p14="http://schemas.microsoft.com/office/powerpoint/2010/main" val="3229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8474</TotalTime>
  <Words>3232</Words>
  <Application>Microsoft Office PowerPoint</Application>
  <PresentationFormat>On-screen Show (4:3)</PresentationFormat>
  <Paragraphs>1349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Math A</vt:lpstr>
      <vt:lpstr>Symbol</vt:lpstr>
      <vt:lpstr>Tahoma</vt:lpstr>
      <vt:lpstr>Wingdings</vt:lpstr>
      <vt:lpstr>Diseño predeterminado</vt:lpstr>
      <vt:lpstr>PETA KARNOUGH (K-Map)  </vt:lpstr>
      <vt:lpstr>Obyektif Pokok Bahasan:</vt:lpstr>
      <vt:lpstr>Sub-pokok Bahasan</vt:lpstr>
      <vt:lpstr>Ulas balik penyederhanaan dengan teorema-teorema Aljabar Boole</vt:lpstr>
      <vt:lpstr>Ulas balik Aljabar Boole (lanjutan)</vt:lpstr>
      <vt:lpstr>Ulas balik Aljabar Boole (lanjutan)</vt:lpstr>
      <vt:lpstr>Ulas balik Aljabar Boole (lanjutan)</vt:lpstr>
      <vt:lpstr>Ulas balik Aljabar Boole (lanjutan)</vt:lpstr>
      <vt:lpstr>PowerPoint Presentation</vt:lpstr>
      <vt:lpstr>Apakah K-Map itu?</vt:lpstr>
      <vt:lpstr>Ulas balik Tabel Kebenaran</vt:lpstr>
      <vt:lpstr>Ulas balik Tabel Kebenaran (lanjutan)</vt:lpstr>
      <vt:lpstr>Pendahuluan</vt:lpstr>
      <vt:lpstr>Pendahuluan (lanjutan)</vt:lpstr>
      <vt:lpstr>Pendahuluan (lanjutan)</vt:lpstr>
      <vt:lpstr>Pendahuluan (lanjutan)</vt:lpstr>
      <vt:lpstr>Pendahuluan (lanjutan)</vt:lpstr>
      <vt:lpstr>Pemetaan pada K-Map</vt:lpstr>
      <vt:lpstr>Pemetaan pada K-Map (lanjutan)</vt:lpstr>
      <vt:lpstr>Pemetaan pada K-Map (lanjutan)</vt:lpstr>
      <vt:lpstr>Pemetaan pada K-Map (lanjutan)</vt:lpstr>
      <vt:lpstr>Penggabungan sel pada K-Map </vt:lpstr>
      <vt:lpstr>Penggabungan sel pada K-Map 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Pemilihan gabungan</vt:lpstr>
      <vt:lpstr>Pemilihan gabungan (lanjutan)</vt:lpstr>
      <vt:lpstr>Permasalahan yang terjadi</vt:lpstr>
      <vt:lpstr>Permasalahan yang terjadi (lanjutan)</vt:lpstr>
      <vt:lpstr>Permasalahan yang terjadi (lanjutan)</vt:lpstr>
      <vt:lpstr>PowerPoint Presentation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"Don’t Care"</vt:lpstr>
      <vt:lpstr>"Don’t Care“  (lanjutan)</vt:lpstr>
      <vt:lpstr>"Don’t Care“  (lanjutan)</vt:lpstr>
      <vt:lpstr>"Don’t Care“  (lanjutan)</vt:lpstr>
      <vt:lpstr>SOP dan POS</vt:lpstr>
      <vt:lpstr>SOP dan POS (lanjutan)</vt:lpstr>
      <vt:lpstr>SOP dan POS (lanjutan)</vt:lpstr>
      <vt:lpstr>Keterbatasan K-Map</vt:lpstr>
      <vt:lpstr>Keterbatasan K-Map (lanjutan)</vt:lpstr>
      <vt:lpstr>Keterbatasan K-Map (lanjutan)</vt:lpstr>
      <vt:lpstr>Keterbatasan K-Map (lanjutan)</vt:lpstr>
      <vt:lpstr>Keterbatasan K-Map (lanjutan)</vt:lpstr>
      <vt:lpstr>Keterbatasan K-Map (lanjutan)</vt:lpstr>
      <vt:lpstr>Keterbatasan K-Map (lanjutan)</vt:lpstr>
      <vt:lpstr>Soal-soal K-Map</vt:lpstr>
      <vt:lpstr>Soal-soal K-Map (lanjutan)</vt:lpstr>
      <vt:lpstr>Soal-soal K-Map (lanjutan)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LEMON</cp:lastModifiedBy>
  <cp:revision>625</cp:revision>
  <dcterms:created xsi:type="dcterms:W3CDTF">2010-05-23T14:28:12Z</dcterms:created>
  <dcterms:modified xsi:type="dcterms:W3CDTF">2021-04-15T18:36:19Z</dcterms:modified>
</cp:coreProperties>
</file>