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1" r:id="rId2"/>
    <p:sldId id="292" r:id="rId3"/>
    <p:sldId id="293" r:id="rId4"/>
    <p:sldId id="294" r:id="rId5"/>
    <p:sldId id="295" r:id="rId6"/>
    <p:sldId id="296" r:id="rId7"/>
    <p:sldId id="297" r:id="rId8"/>
    <p:sldId id="298" r:id="rId9"/>
    <p:sldId id="299" r:id="rId10"/>
    <p:sldId id="300" r:id="rId11"/>
    <p:sldId id="301" r:id="rId12"/>
    <p:sldId id="302" r:id="rId13"/>
    <p:sldId id="303" r:id="rId1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25198"/>
    <a:srgbClr val="000099"/>
    <a:srgbClr val="1C1C1C"/>
    <a:srgbClr val="3366FF"/>
    <a:srgbClr val="000058"/>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94671" autoAdjust="0"/>
  </p:normalViewPr>
  <p:slideViewPr>
    <p:cSldViewPr>
      <p:cViewPr varScale="1">
        <p:scale>
          <a:sx n="70" d="100"/>
          <a:sy n="70" d="100"/>
        </p:scale>
        <p:origin x="-114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0EC20-E824-4A0A-A343-3A4D3C062AE4}" type="datetimeFigureOut">
              <a:rPr lang="en-US" smtClean="0"/>
              <a:t>9/16/2014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B7AA2A-34FD-4EC8-BA38-3F7A684C2B31}" type="slidenum">
              <a:rPr lang="en-US" smtClean="0"/>
              <a:t>‹#›</a:t>
            </a:fld>
            <a:endParaRPr lang="en-US"/>
          </a:p>
        </p:txBody>
      </p:sp>
    </p:spTree>
    <p:extLst>
      <p:ext uri="{BB962C8B-B14F-4D97-AF65-F5344CB8AC3E}">
        <p14:creationId xmlns:p14="http://schemas.microsoft.com/office/powerpoint/2010/main" val="161920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4E0C7-2133-445E-BAA5-972E6A43EC22}" type="slidenum">
              <a:rPr lang="en-US" altLang="en-US"/>
              <a:pPr/>
              <a:t>1</a:t>
            </a:fld>
            <a:endParaRPr lang="en-US" altLang="en-US"/>
          </a:p>
        </p:txBody>
      </p:sp>
      <p:sp>
        <p:nvSpPr>
          <p:cNvPr id="5122" name="Rectangle 2"/>
          <p:cNvSpPr>
            <a:spLocks noRo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C7A03-0817-402A-A6A6-20ABDFE32726}" type="slidenum">
              <a:rPr lang="en-US" altLang="en-US"/>
              <a:pPr/>
              <a:t>10</a:t>
            </a:fld>
            <a:endParaRPr lang="en-US" altLang="en-US"/>
          </a:p>
        </p:txBody>
      </p:sp>
      <p:sp>
        <p:nvSpPr>
          <p:cNvPr id="23554" name="Rectangle 2"/>
          <p:cNvSpPr>
            <a:spLocks noRot="1" noChangeArrowheads="1" noTextEdit="1"/>
          </p:cNvSpPr>
          <p:nvPr>
            <p:ph type="sldImg"/>
          </p:nvPr>
        </p:nvSpPr>
        <p:spPr>
          <a:ln/>
        </p:spPr>
      </p:sp>
      <p:sp>
        <p:nvSpPr>
          <p:cNvPr id="23555" name="Rectangle 3"/>
          <p:cNvSpPr>
            <a:spLocks noGrp="1" noChangeArrowheads="1"/>
          </p:cNvSpPr>
          <p:nvPr>
            <p:ph type="body" idx="1"/>
          </p:nvPr>
        </p:nvSpPr>
        <p:spPr/>
        <p:txBody>
          <a:bodyPr/>
          <a:lstStyle/>
          <a:p>
            <a:r>
              <a:rPr lang="en-US" altLang="en-US"/>
              <a:t>SOP2 – 29A: 1/9 - 3/9, 10XX X011 1XX0 1111 aC+Ab+cd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F8593-E323-42BE-998B-E3CD8D42907D}" type="slidenum">
              <a:rPr lang="en-US" altLang="en-US"/>
              <a:pPr/>
              <a:t>11</a:t>
            </a:fld>
            <a:endParaRPr lang="en-US" altLang="en-US"/>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p:txBody>
          <a:bodyPr/>
          <a:lstStyle/>
          <a:p>
            <a:r>
              <a:rPr lang="en-US" altLang="en-US"/>
              <a:t>SOP2 – 29A: 1/9 - 3/9, 10XX X011 1XX0 1111 aC+Ab+cd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039560-654B-4203-9587-4A771E05F773}" type="slidenum">
              <a:rPr lang="en-US" altLang="en-US"/>
              <a:pPr/>
              <a:t>12</a:t>
            </a:fld>
            <a:endParaRPr lang="en-US" altLang="en-US"/>
          </a:p>
        </p:txBody>
      </p:sp>
      <p:sp>
        <p:nvSpPr>
          <p:cNvPr id="27650" name="Rectangle 2"/>
          <p:cNvSpPr>
            <a:spLocks noRot="1" noChangeArrowheads="1" noTextEdit="1"/>
          </p:cNvSpPr>
          <p:nvPr>
            <p:ph type="sldImg"/>
          </p:nvPr>
        </p:nvSpPr>
        <p:spPr>
          <a:ln/>
        </p:spPr>
      </p:sp>
      <p:sp>
        <p:nvSpPr>
          <p:cNvPr id="27651" name="Rectangle 3"/>
          <p:cNvSpPr>
            <a:spLocks noGrp="1" noChangeArrowheads="1"/>
          </p:cNvSpPr>
          <p:nvPr>
            <p:ph type="body" idx="1"/>
          </p:nvPr>
        </p:nvSpPr>
        <p:spPr/>
        <p:txBody>
          <a:bodyPr/>
          <a:lstStyle/>
          <a:p>
            <a:r>
              <a:rPr lang="en-US" altLang="en-US"/>
              <a:t>SOP2 – 29A: 1/9 - 3/9, 10XX X011 1XX0 1111 aC+Ab+cd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A71D4F-A812-4B72-9287-520DFA5FED94}" type="slidenum">
              <a:rPr lang="en-US" altLang="en-US"/>
              <a:pPr/>
              <a:t>2</a:t>
            </a:fld>
            <a:endParaRPr lang="en-US" altLang="en-US"/>
          </a:p>
        </p:txBody>
      </p:sp>
      <p:sp>
        <p:nvSpPr>
          <p:cNvPr id="7170" name="Rectangle 2"/>
          <p:cNvSpPr>
            <a:spLocks noRo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41957-565C-4D00-8CE2-888D404FEEBF}" type="slidenum">
              <a:rPr lang="en-US" altLang="en-US"/>
              <a:pPr/>
              <a:t>3</a:t>
            </a:fld>
            <a:endParaRPr lang="en-US" altLang="en-US"/>
          </a:p>
        </p:txBody>
      </p:sp>
      <p:sp>
        <p:nvSpPr>
          <p:cNvPr id="9218" name="Rectangle 2"/>
          <p:cNvSpPr>
            <a:spLocks noRot="1" noChangeArrowheads="1" noTextEdit="1"/>
          </p:cNvSpPr>
          <p:nvPr>
            <p:ph type="sldImg"/>
          </p:nvPr>
        </p:nvSpPr>
        <p:spPr>
          <a:ln/>
        </p:spPr>
      </p:sp>
      <p:sp>
        <p:nvSpPr>
          <p:cNvPr id="9219" name="Rectangle 3"/>
          <p:cNvSpPr>
            <a:spLocks noGrp="1" noChangeArrowheads="1"/>
          </p:cNvSpPr>
          <p:nvPr>
            <p:ph type="body" idx="1"/>
          </p:nvPr>
        </p:nvSpPr>
        <p:spPr/>
        <p:txBody>
          <a:bodyPr/>
          <a:lstStyle/>
          <a:p>
            <a:r>
              <a:rPr lang="en-US" altLang="en-US"/>
              <a:t>SOP1 – 15C: 1/6 - 1/4, 1110 1100 100X 1X11 bD+ac+Ad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BD493-677E-4537-8809-F84A77A31C64}" type="slidenum">
              <a:rPr lang="en-US" altLang="en-US"/>
              <a:pPr/>
              <a:t>4</a:t>
            </a:fld>
            <a:endParaRPr lang="en-US" altLang="en-US"/>
          </a:p>
        </p:txBody>
      </p:sp>
      <p:sp>
        <p:nvSpPr>
          <p:cNvPr id="11266" name="Rectangle 2"/>
          <p:cNvSpPr>
            <a:spLocks noRot="1" noChangeArrowheads="1" noTextEdit="1"/>
          </p:cNvSpPr>
          <p:nvPr>
            <p:ph type="sldImg"/>
          </p:nvPr>
        </p:nvSpPr>
        <p:spPr>
          <a:ln/>
        </p:spPr>
      </p:sp>
      <p:sp>
        <p:nvSpPr>
          <p:cNvPr id="11267" name="Rectangle 3"/>
          <p:cNvSpPr>
            <a:spLocks noGrp="1" noChangeArrowheads="1"/>
          </p:cNvSpPr>
          <p:nvPr>
            <p:ph type="body" idx="1"/>
          </p:nvPr>
        </p:nvSpPr>
        <p:spPr/>
        <p:txBody>
          <a:bodyPr/>
          <a:lstStyle/>
          <a:p>
            <a:r>
              <a:rPr lang="en-US" altLang="en-US"/>
              <a:t>SOP1 – 15C: 1/6 - 1/4, 1110 1100 100X 1X11 bD+ac+Ad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5DBC6C-148B-472F-A3CE-6CF3205C139E}" type="slidenum">
              <a:rPr lang="en-US" altLang="en-US"/>
              <a:pPr/>
              <a:t>5</a:t>
            </a:fld>
            <a:endParaRPr lang="en-US" altLang="en-US"/>
          </a:p>
        </p:txBody>
      </p:sp>
      <p:sp>
        <p:nvSpPr>
          <p:cNvPr id="13314" name="Rectangle 2"/>
          <p:cNvSpPr>
            <a:spLocks noRo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altLang="en-US"/>
              <a:t>SOP1 – 15C: 1/6 - 1/4, 1110 1100 100X 1X11 bD+ac+Ad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1F725-12A8-4518-A3A6-61B6A43F23C2}" type="slidenum">
              <a:rPr lang="en-US" altLang="en-US"/>
              <a:pPr/>
              <a:t>6</a:t>
            </a:fld>
            <a:endParaRPr lang="en-US" altLang="en-US"/>
          </a:p>
        </p:txBody>
      </p:sp>
      <p:sp>
        <p:nvSpPr>
          <p:cNvPr id="15362" name="Rectangle 2"/>
          <p:cNvSpPr>
            <a:spLocks noRot="1" noChangeArrowheads="1" noTextEdit="1"/>
          </p:cNvSpPr>
          <p:nvPr>
            <p:ph type="sldImg"/>
          </p:nvPr>
        </p:nvSpPr>
        <p:spPr>
          <a:ln/>
        </p:spPr>
      </p:sp>
      <p:sp>
        <p:nvSpPr>
          <p:cNvPr id="15363" name="Rectangle 3"/>
          <p:cNvSpPr>
            <a:spLocks noGrp="1" noChangeArrowheads="1"/>
          </p:cNvSpPr>
          <p:nvPr>
            <p:ph type="body" idx="1"/>
          </p:nvPr>
        </p:nvSpPr>
        <p:spPr/>
        <p:txBody>
          <a:bodyPr/>
          <a:lstStyle/>
          <a:p>
            <a:r>
              <a:rPr lang="en-US" altLang="en-US"/>
              <a:t>SOP1 – 15C: 1/6 - 1/4, 1110 1100 100X 1X11 bD+ac+Ad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489B4-617E-40F8-B646-096D1106420C}" type="slidenum">
              <a:rPr lang="en-US" altLang="en-US"/>
              <a:pPr/>
              <a:t>7</a:t>
            </a:fld>
            <a:endParaRPr lang="en-US" altLang="en-US"/>
          </a:p>
        </p:txBody>
      </p:sp>
      <p:sp>
        <p:nvSpPr>
          <p:cNvPr id="17410" name="Rectangle 2"/>
          <p:cNvSpPr>
            <a:spLocks noRot="1" noChangeArrowheads="1" noTextEdit="1"/>
          </p:cNvSpPr>
          <p:nvPr>
            <p:ph type="sldImg"/>
          </p:nvPr>
        </p:nvSpPr>
        <p:spPr>
          <a:ln/>
        </p:spPr>
      </p:sp>
      <p:sp>
        <p:nvSpPr>
          <p:cNvPr id="17411" name="Rectangle 3"/>
          <p:cNvSpPr>
            <a:spLocks noGrp="1" noChangeArrowheads="1"/>
          </p:cNvSpPr>
          <p:nvPr>
            <p:ph type="body" idx="1"/>
          </p:nvPr>
        </p:nvSpPr>
        <p:spPr/>
        <p:txBody>
          <a:bodyPr/>
          <a:lstStyle/>
          <a:p>
            <a:r>
              <a:rPr lang="en-US" altLang="en-US"/>
              <a:t>SOP2 – 19A: 1/7 - 2/6, 0X10 110X 1X01 XXX1 bD+Bc+Ad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0A2DF8-5A97-4E20-A9C7-5401E4739F47}" type="slidenum">
              <a:rPr lang="en-US" altLang="en-US"/>
              <a:pPr/>
              <a:t>8</a:t>
            </a:fld>
            <a:endParaRPr lang="en-US" altLang="en-US"/>
          </a:p>
        </p:txBody>
      </p:sp>
      <p:sp>
        <p:nvSpPr>
          <p:cNvPr id="19458" name="Rectangle 2"/>
          <p:cNvSpPr>
            <a:spLocks noRot="1" noChangeArrowheads="1" noTextEdit="1"/>
          </p:cNvSpPr>
          <p:nvPr>
            <p:ph type="sldImg"/>
          </p:nvPr>
        </p:nvSpPr>
        <p:spPr>
          <a:ln/>
        </p:spPr>
      </p:sp>
      <p:sp>
        <p:nvSpPr>
          <p:cNvPr id="19459" name="Rectangle 3"/>
          <p:cNvSpPr>
            <a:spLocks noGrp="1" noChangeArrowheads="1"/>
          </p:cNvSpPr>
          <p:nvPr>
            <p:ph type="body" idx="1"/>
          </p:nvPr>
        </p:nvSpPr>
        <p:spPr/>
        <p:txBody>
          <a:bodyPr/>
          <a:lstStyle/>
          <a:p>
            <a:r>
              <a:rPr lang="en-US" altLang="en-US"/>
              <a:t>SOP2 – 19A: 1/7 - 2/6, 0X10 110X 1X01 XXX1 bD+Bc+Ad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48C821-8F02-4D41-B7EB-773E2D8DCAC3}" type="slidenum">
              <a:rPr lang="en-US" altLang="en-US"/>
              <a:pPr/>
              <a:t>9</a:t>
            </a:fld>
            <a:endParaRPr lang="en-US" altLang="en-US"/>
          </a:p>
        </p:txBody>
      </p:sp>
      <p:sp>
        <p:nvSpPr>
          <p:cNvPr id="21506" name="Rectangle 2"/>
          <p:cNvSpPr>
            <a:spLocks noRot="1" noChangeArrowheads="1" noTextEdit="1"/>
          </p:cNvSpPr>
          <p:nvPr>
            <p:ph type="sldImg"/>
          </p:nvPr>
        </p:nvSpPr>
        <p:spPr>
          <a:ln/>
        </p:spPr>
      </p:sp>
      <p:sp>
        <p:nvSpPr>
          <p:cNvPr id="21507" name="Rectangle 3"/>
          <p:cNvSpPr>
            <a:spLocks noGrp="1" noChangeArrowheads="1"/>
          </p:cNvSpPr>
          <p:nvPr>
            <p:ph type="body" idx="1"/>
          </p:nvPr>
        </p:nvSpPr>
        <p:spPr/>
        <p:txBody>
          <a:bodyPr/>
          <a:lstStyle/>
          <a:p>
            <a:r>
              <a:rPr lang="en-US" altLang="en-US"/>
              <a:t>SOP2 – 19A: 1/7 - 2/6, 0X10 110X 1X01 XXX1 bD+Bc+Ad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010F60F3-B3C2-4061-9879-835A231D3201}" type="slidenum">
              <a:rPr lang="es-ES" altLang="en-US"/>
              <a:pPr/>
              <a:t>‹#›</a:t>
            </a:fld>
            <a:endParaRPr lang="es-ES" altLang="en-US"/>
          </a:p>
        </p:txBody>
      </p:sp>
    </p:spTree>
    <p:extLst>
      <p:ext uri="{BB962C8B-B14F-4D97-AF65-F5344CB8AC3E}">
        <p14:creationId xmlns:p14="http://schemas.microsoft.com/office/powerpoint/2010/main" val="21941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DE50FADA-4A7F-4DF1-A622-0755C292B79A}" type="slidenum">
              <a:rPr lang="es-ES" altLang="en-US"/>
              <a:pPr/>
              <a:t>‹#›</a:t>
            </a:fld>
            <a:endParaRPr lang="es-ES" altLang="en-US"/>
          </a:p>
        </p:txBody>
      </p:sp>
    </p:spTree>
    <p:extLst>
      <p:ext uri="{BB962C8B-B14F-4D97-AF65-F5344CB8AC3E}">
        <p14:creationId xmlns:p14="http://schemas.microsoft.com/office/powerpoint/2010/main" val="212153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457F7EBB-C7ED-4FA1-882D-6A2D42993C44}" type="slidenum">
              <a:rPr lang="es-ES" altLang="en-US"/>
              <a:pPr/>
              <a:t>‹#›</a:t>
            </a:fld>
            <a:endParaRPr lang="es-ES" altLang="en-US"/>
          </a:p>
        </p:txBody>
      </p:sp>
    </p:spTree>
    <p:extLst>
      <p:ext uri="{BB962C8B-B14F-4D97-AF65-F5344CB8AC3E}">
        <p14:creationId xmlns:p14="http://schemas.microsoft.com/office/powerpoint/2010/main" val="1151068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8F9B8A6B-D317-40C1-BFA1-FDF21D759915}" type="datetime4">
              <a:rPr lang="en-US" altLang="en-US"/>
              <a:pPr/>
              <a:t>September 16, 2014</a:t>
            </a:fld>
            <a:endParaRPr lang="en-US" alt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US" altLang="en-US"/>
              <a:t>EE 2113 - TEKNIK DIGITAL</a:t>
            </a: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BEB6DABD-A7A6-4AD9-AF36-B9618725CFDF}" type="slidenum">
              <a:rPr lang="en-US" altLang="en-US"/>
              <a:pPr/>
              <a:t>‹#›</a:t>
            </a:fld>
            <a:endParaRPr lang="en-US" altLang="en-US"/>
          </a:p>
        </p:txBody>
      </p:sp>
    </p:spTree>
    <p:extLst>
      <p:ext uri="{BB962C8B-B14F-4D97-AF65-F5344CB8AC3E}">
        <p14:creationId xmlns:p14="http://schemas.microsoft.com/office/powerpoint/2010/main" val="154937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AFEE76AB-DE3E-4ED5-83A8-A81B446E36FD}" type="slidenum">
              <a:rPr lang="es-ES" altLang="en-US"/>
              <a:pPr/>
              <a:t>‹#›</a:t>
            </a:fld>
            <a:endParaRPr lang="es-ES" altLang="en-US"/>
          </a:p>
        </p:txBody>
      </p:sp>
    </p:spTree>
    <p:extLst>
      <p:ext uri="{BB962C8B-B14F-4D97-AF65-F5344CB8AC3E}">
        <p14:creationId xmlns:p14="http://schemas.microsoft.com/office/powerpoint/2010/main" val="379750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ltLang="en-US"/>
          </a:p>
        </p:txBody>
      </p:sp>
      <p:sp>
        <p:nvSpPr>
          <p:cNvPr id="5" name="Footer Placeholder 4"/>
          <p:cNvSpPr>
            <a:spLocks noGrp="1"/>
          </p:cNvSpPr>
          <p:nvPr>
            <p:ph type="ftr" sz="quarter" idx="11"/>
          </p:nvPr>
        </p:nvSpPr>
        <p:spPr/>
        <p:txBody>
          <a:bodyPr/>
          <a:lstStyle>
            <a:lvl1pPr>
              <a:defRPr/>
            </a:lvl1pPr>
          </a:lstStyle>
          <a:p>
            <a:endParaRPr lang="es-ES" altLang="en-US"/>
          </a:p>
        </p:txBody>
      </p:sp>
      <p:sp>
        <p:nvSpPr>
          <p:cNvPr id="6" name="Slide Number Placeholder 5"/>
          <p:cNvSpPr>
            <a:spLocks noGrp="1"/>
          </p:cNvSpPr>
          <p:nvPr>
            <p:ph type="sldNum" sz="quarter" idx="12"/>
          </p:nvPr>
        </p:nvSpPr>
        <p:spPr/>
        <p:txBody>
          <a:bodyPr/>
          <a:lstStyle>
            <a:lvl1pPr>
              <a:defRPr/>
            </a:lvl1pPr>
          </a:lstStyle>
          <a:p>
            <a:fld id="{66FEB027-3E5F-4AE9-99AB-E850911DB75B}" type="slidenum">
              <a:rPr lang="es-ES" altLang="en-US"/>
              <a:pPr/>
              <a:t>‹#›</a:t>
            </a:fld>
            <a:endParaRPr lang="es-ES" altLang="en-US"/>
          </a:p>
        </p:txBody>
      </p:sp>
    </p:spTree>
    <p:extLst>
      <p:ext uri="{BB962C8B-B14F-4D97-AF65-F5344CB8AC3E}">
        <p14:creationId xmlns:p14="http://schemas.microsoft.com/office/powerpoint/2010/main" val="2565888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0B3E2051-63F3-4A5D-A4ED-EF6F1AB8B2BE}" type="slidenum">
              <a:rPr lang="es-ES" altLang="en-US"/>
              <a:pPr/>
              <a:t>‹#›</a:t>
            </a:fld>
            <a:endParaRPr lang="es-ES" altLang="en-US"/>
          </a:p>
        </p:txBody>
      </p:sp>
    </p:spTree>
    <p:extLst>
      <p:ext uri="{BB962C8B-B14F-4D97-AF65-F5344CB8AC3E}">
        <p14:creationId xmlns:p14="http://schemas.microsoft.com/office/powerpoint/2010/main" val="2032760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s-ES" altLang="en-US"/>
          </a:p>
        </p:txBody>
      </p:sp>
      <p:sp>
        <p:nvSpPr>
          <p:cNvPr id="8" name="Footer Placeholder 7"/>
          <p:cNvSpPr>
            <a:spLocks noGrp="1"/>
          </p:cNvSpPr>
          <p:nvPr>
            <p:ph type="ftr" sz="quarter" idx="11"/>
          </p:nvPr>
        </p:nvSpPr>
        <p:spPr/>
        <p:txBody>
          <a:bodyPr/>
          <a:lstStyle>
            <a:lvl1pPr>
              <a:defRPr/>
            </a:lvl1pPr>
          </a:lstStyle>
          <a:p>
            <a:endParaRPr lang="es-ES" altLang="en-US"/>
          </a:p>
        </p:txBody>
      </p:sp>
      <p:sp>
        <p:nvSpPr>
          <p:cNvPr id="9" name="Slide Number Placeholder 8"/>
          <p:cNvSpPr>
            <a:spLocks noGrp="1"/>
          </p:cNvSpPr>
          <p:nvPr>
            <p:ph type="sldNum" sz="quarter" idx="12"/>
          </p:nvPr>
        </p:nvSpPr>
        <p:spPr/>
        <p:txBody>
          <a:bodyPr/>
          <a:lstStyle>
            <a:lvl1pPr>
              <a:defRPr/>
            </a:lvl1pPr>
          </a:lstStyle>
          <a:p>
            <a:fld id="{52AB8B40-D70D-4CB2-9AAF-956155AD09F7}" type="slidenum">
              <a:rPr lang="es-ES" altLang="en-US"/>
              <a:pPr/>
              <a:t>‹#›</a:t>
            </a:fld>
            <a:endParaRPr lang="es-ES" altLang="en-US"/>
          </a:p>
        </p:txBody>
      </p:sp>
    </p:spTree>
    <p:extLst>
      <p:ext uri="{BB962C8B-B14F-4D97-AF65-F5344CB8AC3E}">
        <p14:creationId xmlns:p14="http://schemas.microsoft.com/office/powerpoint/2010/main" val="432241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s-ES" altLang="en-US"/>
          </a:p>
        </p:txBody>
      </p:sp>
      <p:sp>
        <p:nvSpPr>
          <p:cNvPr id="4" name="Footer Placeholder 3"/>
          <p:cNvSpPr>
            <a:spLocks noGrp="1"/>
          </p:cNvSpPr>
          <p:nvPr>
            <p:ph type="ftr" sz="quarter" idx="11"/>
          </p:nvPr>
        </p:nvSpPr>
        <p:spPr/>
        <p:txBody>
          <a:bodyPr/>
          <a:lstStyle>
            <a:lvl1pPr>
              <a:defRPr/>
            </a:lvl1pPr>
          </a:lstStyle>
          <a:p>
            <a:endParaRPr lang="es-ES" altLang="en-US"/>
          </a:p>
        </p:txBody>
      </p:sp>
      <p:sp>
        <p:nvSpPr>
          <p:cNvPr id="5" name="Slide Number Placeholder 4"/>
          <p:cNvSpPr>
            <a:spLocks noGrp="1"/>
          </p:cNvSpPr>
          <p:nvPr>
            <p:ph type="sldNum" sz="quarter" idx="12"/>
          </p:nvPr>
        </p:nvSpPr>
        <p:spPr/>
        <p:txBody>
          <a:bodyPr/>
          <a:lstStyle>
            <a:lvl1pPr>
              <a:defRPr/>
            </a:lvl1pPr>
          </a:lstStyle>
          <a:p>
            <a:fld id="{1E8A9BA9-A574-45A4-A1E6-D536B51953BC}" type="slidenum">
              <a:rPr lang="es-ES" altLang="en-US"/>
              <a:pPr/>
              <a:t>‹#›</a:t>
            </a:fld>
            <a:endParaRPr lang="es-ES" altLang="en-US"/>
          </a:p>
        </p:txBody>
      </p:sp>
    </p:spTree>
    <p:extLst>
      <p:ext uri="{BB962C8B-B14F-4D97-AF65-F5344CB8AC3E}">
        <p14:creationId xmlns:p14="http://schemas.microsoft.com/office/powerpoint/2010/main" val="411453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ltLang="en-US"/>
          </a:p>
        </p:txBody>
      </p:sp>
      <p:sp>
        <p:nvSpPr>
          <p:cNvPr id="3" name="Footer Placeholder 2"/>
          <p:cNvSpPr>
            <a:spLocks noGrp="1"/>
          </p:cNvSpPr>
          <p:nvPr>
            <p:ph type="ftr" sz="quarter" idx="11"/>
          </p:nvPr>
        </p:nvSpPr>
        <p:spPr/>
        <p:txBody>
          <a:bodyPr/>
          <a:lstStyle>
            <a:lvl1pPr>
              <a:defRPr/>
            </a:lvl1pPr>
          </a:lstStyle>
          <a:p>
            <a:endParaRPr lang="es-ES" altLang="en-US"/>
          </a:p>
        </p:txBody>
      </p:sp>
      <p:sp>
        <p:nvSpPr>
          <p:cNvPr id="4" name="Slide Number Placeholder 3"/>
          <p:cNvSpPr>
            <a:spLocks noGrp="1"/>
          </p:cNvSpPr>
          <p:nvPr>
            <p:ph type="sldNum" sz="quarter" idx="12"/>
          </p:nvPr>
        </p:nvSpPr>
        <p:spPr/>
        <p:txBody>
          <a:bodyPr/>
          <a:lstStyle>
            <a:lvl1pPr>
              <a:defRPr/>
            </a:lvl1pPr>
          </a:lstStyle>
          <a:p>
            <a:fld id="{CDB4F59D-A3DF-4459-8A7F-4709FE9CD9B2}" type="slidenum">
              <a:rPr lang="es-ES" altLang="en-US"/>
              <a:pPr/>
              <a:t>‹#›</a:t>
            </a:fld>
            <a:endParaRPr lang="es-ES" altLang="en-US"/>
          </a:p>
        </p:txBody>
      </p:sp>
    </p:spTree>
    <p:extLst>
      <p:ext uri="{BB962C8B-B14F-4D97-AF65-F5344CB8AC3E}">
        <p14:creationId xmlns:p14="http://schemas.microsoft.com/office/powerpoint/2010/main" val="47210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1A4E95BE-557E-46D5-B2C7-17176583986E}" type="slidenum">
              <a:rPr lang="es-ES" altLang="en-US"/>
              <a:pPr/>
              <a:t>‹#›</a:t>
            </a:fld>
            <a:endParaRPr lang="es-ES" altLang="en-US"/>
          </a:p>
        </p:txBody>
      </p:sp>
    </p:spTree>
    <p:extLst>
      <p:ext uri="{BB962C8B-B14F-4D97-AF65-F5344CB8AC3E}">
        <p14:creationId xmlns:p14="http://schemas.microsoft.com/office/powerpoint/2010/main" val="134761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ltLang="en-US"/>
          </a:p>
        </p:txBody>
      </p:sp>
      <p:sp>
        <p:nvSpPr>
          <p:cNvPr id="6" name="Footer Placeholder 5"/>
          <p:cNvSpPr>
            <a:spLocks noGrp="1"/>
          </p:cNvSpPr>
          <p:nvPr>
            <p:ph type="ftr" sz="quarter" idx="11"/>
          </p:nvPr>
        </p:nvSpPr>
        <p:spPr/>
        <p:txBody>
          <a:bodyPr/>
          <a:lstStyle>
            <a:lvl1pPr>
              <a:defRPr/>
            </a:lvl1pPr>
          </a:lstStyle>
          <a:p>
            <a:endParaRPr lang="es-ES" altLang="en-US"/>
          </a:p>
        </p:txBody>
      </p:sp>
      <p:sp>
        <p:nvSpPr>
          <p:cNvPr id="7" name="Slide Number Placeholder 6"/>
          <p:cNvSpPr>
            <a:spLocks noGrp="1"/>
          </p:cNvSpPr>
          <p:nvPr>
            <p:ph type="sldNum" sz="quarter" idx="12"/>
          </p:nvPr>
        </p:nvSpPr>
        <p:spPr/>
        <p:txBody>
          <a:bodyPr/>
          <a:lstStyle>
            <a:lvl1pPr>
              <a:defRPr/>
            </a:lvl1pPr>
          </a:lstStyle>
          <a:p>
            <a:fld id="{F7532221-D977-43E6-8E66-8BA9E018FFA4}" type="slidenum">
              <a:rPr lang="es-ES" altLang="en-US"/>
              <a:pPr/>
              <a:t>‹#›</a:t>
            </a:fld>
            <a:endParaRPr lang="es-ES" altLang="en-US"/>
          </a:p>
        </p:txBody>
      </p:sp>
    </p:spTree>
    <p:extLst>
      <p:ext uri="{BB962C8B-B14F-4D97-AF65-F5344CB8AC3E}">
        <p14:creationId xmlns:p14="http://schemas.microsoft.com/office/powerpoint/2010/main" val="559957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smtClean="0"/>
              <a:t>Haga clic para modificar el estilo de texto del patrón</a:t>
            </a:r>
          </a:p>
          <a:p>
            <a:pPr lvl="1"/>
            <a:r>
              <a:rPr lang="es-ES" altLang="en-US" smtClean="0"/>
              <a:t>Segundo nivel</a:t>
            </a:r>
          </a:p>
          <a:p>
            <a:pPr lvl="2"/>
            <a:r>
              <a:rPr lang="es-ES" altLang="en-US" smtClean="0"/>
              <a:t>Tercer nivel</a:t>
            </a:r>
          </a:p>
          <a:p>
            <a:pPr lvl="3"/>
            <a:r>
              <a:rPr lang="es-ES" altLang="en-US" smtClean="0"/>
              <a:t>Cuarto nivel</a:t>
            </a:r>
          </a:p>
          <a:p>
            <a:pPr lvl="4"/>
            <a:r>
              <a:rPr lang="es-ES" altLang="en-U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CADEC4C-0DD0-4731-A42D-4062D3C74238}"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p:txBody>
          <a:bodyPr/>
          <a:lstStyle/>
          <a:p>
            <a:fld id="{59E51187-6D95-4D4D-BE8E-E2F31EA15F59}" type="slidenum">
              <a:rPr lang="en-US" altLang="en-US"/>
              <a:pPr/>
              <a:t>1</a:t>
            </a:fld>
            <a:endParaRPr lang="en-US" altLang="en-US"/>
          </a:p>
        </p:txBody>
      </p:sp>
      <p:sp>
        <p:nvSpPr>
          <p:cNvPr id="3074" name="Rectangle 2"/>
          <p:cNvSpPr>
            <a:spLocks noGrp="1" noChangeArrowheads="1"/>
          </p:cNvSpPr>
          <p:nvPr>
            <p:ph type="title"/>
          </p:nvPr>
        </p:nvSpPr>
        <p:spPr>
          <a:xfrm>
            <a:off x="323850" y="979488"/>
            <a:ext cx="8496300" cy="5257800"/>
          </a:xfrm>
        </p:spPr>
        <p:txBody>
          <a:bodyPr/>
          <a:lstStyle/>
          <a:p>
            <a:r>
              <a:rPr lang="en-US" altLang="en-US" sz="6000"/>
              <a:t>Metoda Mc Cluskey</a:t>
            </a:r>
            <a:br>
              <a:rPr lang="en-US" altLang="en-US" sz="6000"/>
            </a:br>
            <a:r>
              <a:rPr lang="en-US" altLang="en-US" sz="6000"/>
              <a:t>untuk penyelesaian</a:t>
            </a:r>
            <a:br>
              <a:rPr lang="en-US" altLang="en-US" sz="6000"/>
            </a:br>
            <a:r>
              <a:rPr lang="en-US" altLang="en-US" sz="6000"/>
              <a:t>soal-soal K-Map</a:t>
            </a:r>
            <a:br>
              <a:rPr lang="en-US" altLang="en-US" sz="6000"/>
            </a:br>
            <a:r>
              <a:rPr lang="en-US" altLang="en-US" sz="6000"/>
              <a:t/>
            </a:r>
            <a:br>
              <a:rPr lang="en-US" altLang="en-US" sz="6000"/>
            </a:br>
            <a:endParaRPr lang="en-US" altLang="en-US" sz="2400">
              <a:solidFill>
                <a:schemeClr val="folHlink"/>
              </a:solidFill>
            </a:endParaRPr>
          </a:p>
        </p:txBody>
      </p:sp>
    </p:spTree>
    <p:extLst>
      <p:ext uri="{BB962C8B-B14F-4D97-AF65-F5344CB8AC3E}">
        <p14:creationId xmlns:p14="http://schemas.microsoft.com/office/powerpoint/2010/main" val="25957482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71929A6D-A01A-4D7C-8D42-EE36CA20B65F}" type="slidenum">
              <a:rPr lang="en-US" altLang="en-US"/>
              <a:pPr/>
              <a:t>10</a:t>
            </a:fld>
            <a:endParaRPr lang="en-US" altLang="en-US"/>
          </a:p>
        </p:txBody>
      </p:sp>
      <p:sp>
        <p:nvSpPr>
          <p:cNvPr id="22530" name="Rectangle 2"/>
          <p:cNvSpPr>
            <a:spLocks noGrp="1" noChangeArrowheads="1"/>
          </p:cNvSpPr>
          <p:nvPr>
            <p:ph type="title"/>
          </p:nvPr>
        </p:nvSpPr>
        <p:spPr>
          <a:xfrm>
            <a:off x="395288" y="571500"/>
            <a:ext cx="8229600" cy="647700"/>
          </a:xfrm>
        </p:spPr>
        <p:txBody>
          <a:bodyPr/>
          <a:lstStyle/>
          <a:p>
            <a:pPr algn="l"/>
            <a:r>
              <a:rPr lang="en-US" altLang="en-US" sz="2400" i="1">
                <a:solidFill>
                  <a:schemeClr val="hlink"/>
                </a:solidFill>
              </a:rPr>
              <a:t>Metoda Mc Cluskey (lanjutan)</a:t>
            </a:r>
          </a:p>
        </p:txBody>
      </p:sp>
      <p:sp>
        <p:nvSpPr>
          <p:cNvPr id="22531" name="Rectangle 3"/>
          <p:cNvSpPr>
            <a:spLocks noChangeArrowheads="1"/>
          </p:cNvSpPr>
          <p:nvPr/>
        </p:nvSpPr>
        <p:spPr bwMode="auto">
          <a:xfrm>
            <a:off x="0" y="311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2" name="Rectangle 4"/>
          <p:cNvSpPr>
            <a:spLocks noChangeArrowheads="1"/>
          </p:cNvSpPr>
          <p:nvPr/>
        </p:nvSpPr>
        <p:spPr bwMode="auto">
          <a:xfrm>
            <a:off x="0" y="311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3" name="Rectangle 5"/>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2534" name="Group 6"/>
          <p:cNvGrpSpPr>
            <a:grpSpLocks/>
          </p:cNvGrpSpPr>
          <p:nvPr/>
        </p:nvGrpSpPr>
        <p:grpSpPr bwMode="auto">
          <a:xfrm>
            <a:off x="611188" y="2011363"/>
            <a:ext cx="4032250" cy="3673475"/>
            <a:chOff x="1338" y="935"/>
            <a:chExt cx="2540" cy="2314"/>
          </a:xfrm>
        </p:grpSpPr>
        <p:grpSp>
          <p:nvGrpSpPr>
            <p:cNvPr id="22535" name="Group 7"/>
            <p:cNvGrpSpPr>
              <a:grpSpLocks/>
            </p:cNvGrpSpPr>
            <p:nvPr/>
          </p:nvGrpSpPr>
          <p:grpSpPr bwMode="auto">
            <a:xfrm>
              <a:off x="1338" y="935"/>
              <a:ext cx="2540" cy="2314"/>
              <a:chOff x="431" y="935"/>
              <a:chExt cx="2540" cy="2314"/>
            </a:xfrm>
          </p:grpSpPr>
          <p:grpSp>
            <p:nvGrpSpPr>
              <p:cNvPr id="22536" name="Group 8"/>
              <p:cNvGrpSpPr>
                <a:grpSpLocks/>
              </p:cNvGrpSpPr>
              <p:nvPr/>
            </p:nvGrpSpPr>
            <p:grpSpPr bwMode="auto">
              <a:xfrm>
                <a:off x="431" y="935"/>
                <a:ext cx="2540" cy="2314"/>
                <a:chOff x="1383" y="1071"/>
                <a:chExt cx="2540" cy="2314"/>
              </a:xfrm>
            </p:grpSpPr>
            <p:sp>
              <p:nvSpPr>
                <p:cNvPr id="22537" name="Line 9"/>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10"/>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11"/>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Line 12"/>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Line 13"/>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Line 14"/>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3" name="Line 15"/>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4" name="Line 16"/>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5" name="Line 17"/>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6" name="Line 18"/>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47" name="Group 19"/>
                <p:cNvGrpSpPr>
                  <a:grpSpLocks/>
                </p:cNvGrpSpPr>
                <p:nvPr/>
              </p:nvGrpSpPr>
              <p:grpSpPr bwMode="auto">
                <a:xfrm>
                  <a:off x="1955" y="1298"/>
                  <a:ext cx="1905" cy="173"/>
                  <a:chOff x="3289" y="981"/>
                  <a:chExt cx="1209" cy="121"/>
                </a:xfrm>
              </p:grpSpPr>
              <p:sp>
                <p:nvSpPr>
                  <p:cNvPr id="22548" name="Rectangle 20"/>
                  <p:cNvSpPr>
                    <a:spLocks noChangeArrowheads="1"/>
                  </p:cNvSpPr>
                  <p:nvPr/>
                </p:nvSpPr>
                <p:spPr bwMode="auto">
                  <a:xfrm>
                    <a:off x="3289"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22549" name="Rectangle 21"/>
                  <p:cNvSpPr>
                    <a:spLocks noChangeArrowheads="1"/>
                  </p:cNvSpPr>
                  <p:nvPr/>
                </p:nvSpPr>
                <p:spPr bwMode="auto">
                  <a:xfrm>
                    <a:off x="3613"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22550" name="Rectangle 22"/>
                  <p:cNvSpPr>
                    <a:spLocks noChangeArrowheads="1"/>
                  </p:cNvSpPr>
                  <p:nvPr/>
                </p:nvSpPr>
                <p:spPr bwMode="auto">
                  <a:xfrm>
                    <a:off x="3944"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22551" name="Rectangle 23"/>
                  <p:cNvSpPr>
                    <a:spLocks noChangeArrowheads="1"/>
                  </p:cNvSpPr>
                  <p:nvPr/>
                </p:nvSpPr>
                <p:spPr bwMode="auto">
                  <a:xfrm>
                    <a:off x="4272"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22552" name="Group 24"/>
                <p:cNvGrpSpPr>
                  <a:grpSpLocks/>
                </p:cNvGrpSpPr>
                <p:nvPr/>
              </p:nvGrpSpPr>
              <p:grpSpPr bwMode="auto">
                <a:xfrm>
                  <a:off x="1526" y="1672"/>
                  <a:ext cx="356" cy="1537"/>
                  <a:chOff x="1520" y="1155"/>
                  <a:chExt cx="226" cy="1109"/>
                </a:xfrm>
              </p:grpSpPr>
              <p:sp>
                <p:nvSpPr>
                  <p:cNvPr id="22553" name="Rectangle 25"/>
                  <p:cNvSpPr>
                    <a:spLocks noChangeArrowheads="1"/>
                  </p:cNvSpPr>
                  <p:nvPr/>
                </p:nvSpPr>
                <p:spPr bwMode="auto">
                  <a:xfrm>
                    <a:off x="1520" y="1155"/>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22554" name="Rectangle 26"/>
                  <p:cNvSpPr>
                    <a:spLocks noChangeArrowheads="1"/>
                  </p:cNvSpPr>
                  <p:nvPr/>
                </p:nvSpPr>
                <p:spPr bwMode="auto">
                  <a:xfrm>
                    <a:off x="1520" y="1480"/>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22555" name="Rectangle 27"/>
                  <p:cNvSpPr>
                    <a:spLocks noChangeArrowheads="1"/>
                  </p:cNvSpPr>
                  <p:nvPr/>
                </p:nvSpPr>
                <p:spPr bwMode="auto">
                  <a:xfrm>
                    <a:off x="1520" y="1804"/>
                    <a:ext cx="22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22556" name="Rectangle 28"/>
                  <p:cNvSpPr>
                    <a:spLocks noChangeArrowheads="1"/>
                  </p:cNvSpPr>
                  <p:nvPr/>
                </p:nvSpPr>
                <p:spPr bwMode="auto">
                  <a:xfrm>
                    <a:off x="1520" y="2139"/>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22557" name="Rectangle 29"/>
                <p:cNvSpPr>
                  <a:spLocks noChangeArrowheads="1"/>
                </p:cNvSpPr>
                <p:nvPr/>
              </p:nvSpPr>
              <p:spPr bwMode="auto">
                <a:xfrm>
                  <a:off x="1429" y="1389"/>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22558" name="Rectangle 30"/>
                <p:cNvSpPr>
                  <a:spLocks noChangeArrowheads="1"/>
                </p:cNvSpPr>
                <p:nvPr/>
              </p:nvSpPr>
              <p:spPr bwMode="auto">
                <a:xfrm>
                  <a:off x="1701" y="1117"/>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22559" name="Line 31"/>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Rectangle 32"/>
                <p:cNvSpPr>
                  <a:spLocks noChangeArrowheads="1"/>
                </p:cNvSpPr>
                <p:nvPr/>
              </p:nvSpPr>
              <p:spPr bwMode="auto">
                <a:xfrm>
                  <a:off x="1383" y="1071"/>
                  <a:ext cx="2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22561" name="Group 33"/>
              <p:cNvGrpSpPr>
                <a:grpSpLocks/>
              </p:cNvGrpSpPr>
              <p:nvPr/>
            </p:nvGrpSpPr>
            <p:grpSpPr bwMode="auto">
              <a:xfrm>
                <a:off x="975" y="1389"/>
                <a:ext cx="1996" cy="1860"/>
                <a:chOff x="3379" y="2205"/>
                <a:chExt cx="1996" cy="1860"/>
              </a:xfrm>
            </p:grpSpPr>
            <p:sp>
              <p:nvSpPr>
                <p:cNvPr id="22562" name="Rectangle 34"/>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22563" name="Rectangle 35"/>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22564" name="Rectangle 36"/>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22565" name="Rectangle 37"/>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22566" name="Rectangle 38"/>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22567" name="Rectangle 39"/>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22568" name="Rectangle 40"/>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22569" name="Rectangle 41"/>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22570" name="Rectangle 42"/>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22571" name="Rectangle 43"/>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22572" name="Rectangle 44"/>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22573" name="Rectangle 45"/>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22574" name="Rectangle 46"/>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22575" name="Rectangle 47"/>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22576" name="Rectangle 48"/>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22577" name="Rectangle 49"/>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22578" name="Rectangle 50"/>
            <p:cNvSpPr>
              <a:spLocks noChangeArrowheads="1"/>
            </p:cNvSpPr>
            <p:nvPr/>
          </p:nvSpPr>
          <p:spPr bwMode="auto">
            <a:xfrm>
              <a:off x="3334"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79" name="Rectangle 51"/>
            <p:cNvSpPr>
              <a:spLocks noChangeArrowheads="1"/>
            </p:cNvSpPr>
            <p:nvPr/>
          </p:nvSpPr>
          <p:spPr bwMode="auto">
            <a:xfrm>
              <a:off x="2836" y="273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0" name="Rectangle 52"/>
            <p:cNvSpPr>
              <a:spLocks noChangeArrowheads="1"/>
            </p:cNvSpPr>
            <p:nvPr/>
          </p:nvSpPr>
          <p:spPr bwMode="auto">
            <a:xfrm>
              <a:off x="2336" y="273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1" name="Rectangle 53"/>
            <p:cNvSpPr>
              <a:spLocks noChangeArrowheads="1"/>
            </p:cNvSpPr>
            <p:nvPr/>
          </p:nvSpPr>
          <p:spPr bwMode="auto">
            <a:xfrm>
              <a:off x="1837"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2" name="Rectangle 54"/>
            <p:cNvSpPr>
              <a:spLocks noChangeArrowheads="1"/>
            </p:cNvSpPr>
            <p:nvPr/>
          </p:nvSpPr>
          <p:spPr bwMode="auto">
            <a:xfrm>
              <a:off x="3334"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2583" name="Rectangle 55"/>
            <p:cNvSpPr>
              <a:spLocks noChangeArrowheads="1"/>
            </p:cNvSpPr>
            <p:nvPr/>
          </p:nvSpPr>
          <p:spPr bwMode="auto">
            <a:xfrm>
              <a:off x="2836" y="227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2584" name="Rectangle 56"/>
            <p:cNvSpPr>
              <a:spLocks noChangeArrowheads="1"/>
            </p:cNvSpPr>
            <p:nvPr/>
          </p:nvSpPr>
          <p:spPr bwMode="auto">
            <a:xfrm>
              <a:off x="2336" y="227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2585" name="Rectangle 57"/>
            <p:cNvSpPr>
              <a:spLocks noChangeArrowheads="1"/>
            </p:cNvSpPr>
            <p:nvPr/>
          </p:nvSpPr>
          <p:spPr bwMode="auto">
            <a:xfrm>
              <a:off x="1837"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6" name="Rectangle 58"/>
            <p:cNvSpPr>
              <a:spLocks noChangeArrowheads="1"/>
            </p:cNvSpPr>
            <p:nvPr/>
          </p:nvSpPr>
          <p:spPr bwMode="auto">
            <a:xfrm>
              <a:off x="3334"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7" name="Rectangle 59"/>
            <p:cNvSpPr>
              <a:spLocks noChangeArrowheads="1"/>
            </p:cNvSpPr>
            <p:nvPr/>
          </p:nvSpPr>
          <p:spPr bwMode="auto">
            <a:xfrm>
              <a:off x="2836" y="180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2588" name="Rectangle 60"/>
            <p:cNvSpPr>
              <a:spLocks noChangeArrowheads="1"/>
            </p:cNvSpPr>
            <p:nvPr/>
          </p:nvSpPr>
          <p:spPr bwMode="auto">
            <a:xfrm>
              <a:off x="2336" y="180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2589" name="Rectangle 61"/>
            <p:cNvSpPr>
              <a:spLocks noChangeArrowheads="1"/>
            </p:cNvSpPr>
            <p:nvPr/>
          </p:nvSpPr>
          <p:spPr bwMode="auto">
            <a:xfrm>
              <a:off x="1837"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2590" name="Rectangle 62"/>
            <p:cNvSpPr>
              <a:spLocks noChangeArrowheads="1"/>
            </p:cNvSpPr>
            <p:nvPr/>
          </p:nvSpPr>
          <p:spPr bwMode="auto">
            <a:xfrm>
              <a:off x="3334"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2591" name="Rectangle 63"/>
            <p:cNvSpPr>
              <a:spLocks noChangeArrowheads="1"/>
            </p:cNvSpPr>
            <p:nvPr/>
          </p:nvSpPr>
          <p:spPr bwMode="auto">
            <a:xfrm>
              <a:off x="2836" y="134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2592" name="Rectangle 64"/>
            <p:cNvSpPr>
              <a:spLocks noChangeArrowheads="1"/>
            </p:cNvSpPr>
            <p:nvPr/>
          </p:nvSpPr>
          <p:spPr bwMode="auto">
            <a:xfrm>
              <a:off x="2336" y="134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2593" name="Rectangle 65"/>
            <p:cNvSpPr>
              <a:spLocks noChangeArrowheads="1"/>
            </p:cNvSpPr>
            <p:nvPr/>
          </p:nvSpPr>
          <p:spPr bwMode="auto">
            <a:xfrm>
              <a:off x="1837"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grpSp>
      <p:sp>
        <p:nvSpPr>
          <p:cNvPr id="22594" name="Text Box 66"/>
          <p:cNvSpPr txBox="1">
            <a:spLocks noChangeArrowheads="1"/>
          </p:cNvSpPr>
          <p:nvPr/>
        </p:nvSpPr>
        <p:spPr bwMode="auto">
          <a:xfrm>
            <a:off x="468313" y="12192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3</a:t>
            </a:r>
          </a:p>
        </p:txBody>
      </p:sp>
      <p:sp>
        <p:nvSpPr>
          <p:cNvPr id="22595" name="Text Box 67"/>
          <p:cNvSpPr txBox="1">
            <a:spLocks noChangeArrowheads="1"/>
          </p:cNvSpPr>
          <p:nvPr/>
        </p:nvSpPr>
        <p:spPr bwMode="auto">
          <a:xfrm>
            <a:off x="5219700" y="1508125"/>
            <a:ext cx="3455988"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i="1">
                <a:effectLst>
                  <a:outerShdw blurRad="38100" dist="38100" dir="2700000" algn="tl">
                    <a:srgbClr val="C0C0C0"/>
                  </a:outerShdw>
                </a:effectLst>
                <a:latin typeface="Tahoma" pitchFamily="34" charset="0"/>
              </a:rPr>
              <a:t>Berapa banyak gabungan 4 sel yang bisa dibuat?</a:t>
            </a:r>
          </a:p>
          <a:p>
            <a:pPr eaLnBrk="0" hangingPunct="0">
              <a:spcBef>
                <a:spcPct val="50000"/>
              </a:spcBef>
            </a:pPr>
            <a:r>
              <a:rPr lang="en-US" altLang="en-US" sz="2000" i="1">
                <a:effectLst>
                  <a:outerShdw blurRad="38100" dist="38100" dir="2700000" algn="tl">
                    <a:srgbClr val="C0C0C0"/>
                  </a:outerShdw>
                </a:effectLst>
                <a:latin typeface="Tahoma" pitchFamily="34" charset="0"/>
              </a:rPr>
              <a:t>Adakah sel ‘1’ yang hanya mempunyai satu kemungkinan pilihan gabungan?</a:t>
            </a:r>
          </a:p>
          <a:p>
            <a:pPr eaLnBrk="0" hangingPunct="0">
              <a:spcBef>
                <a:spcPct val="50000"/>
              </a:spcBef>
            </a:pPr>
            <a:r>
              <a:rPr lang="en-US" altLang="en-US" sz="2000" i="1">
                <a:effectLst>
                  <a:outerShdw blurRad="38100" dist="38100" dir="2700000" algn="tl">
                    <a:srgbClr val="C0C0C0"/>
                  </a:outerShdw>
                </a:effectLst>
                <a:latin typeface="Tahoma" pitchFamily="34" charset="0"/>
              </a:rPr>
              <a:t>Berapa banyak kemungkinan pilihan gabungan bisa dibuat dari sel “1” yang belum terpilih?</a:t>
            </a:r>
          </a:p>
          <a:p>
            <a:pPr eaLnBrk="0" hangingPunct="0">
              <a:spcBef>
                <a:spcPct val="50000"/>
              </a:spcBef>
            </a:pPr>
            <a:r>
              <a:rPr lang="en-US" altLang="en-US" sz="2000" i="1">
                <a:effectLst>
                  <a:outerShdw blurRad="38100" dist="38100" dir="2700000" algn="tl">
                    <a:srgbClr val="C0C0C0"/>
                  </a:outerShdw>
                </a:effectLst>
                <a:latin typeface="Tahoma" pitchFamily="34" charset="0"/>
              </a:rPr>
              <a:t>Pilihan mana yang memuat paling paling banyak sel “1” yang belum terpilih?</a:t>
            </a:r>
          </a:p>
        </p:txBody>
      </p:sp>
    </p:spTree>
    <p:extLst>
      <p:ext uri="{BB962C8B-B14F-4D97-AF65-F5344CB8AC3E}">
        <p14:creationId xmlns:p14="http://schemas.microsoft.com/office/powerpoint/2010/main" val="1657788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5"/>
          <p:cNvSpPr>
            <a:spLocks noGrp="1"/>
          </p:cNvSpPr>
          <p:nvPr>
            <p:ph type="sldNum" sz="quarter" idx="12"/>
          </p:nvPr>
        </p:nvSpPr>
        <p:spPr/>
        <p:txBody>
          <a:bodyPr/>
          <a:lstStyle/>
          <a:p>
            <a:fld id="{788CD463-BD55-4D85-9895-D32F96AE6534}" type="slidenum">
              <a:rPr lang="en-US" altLang="en-US"/>
              <a:pPr/>
              <a:t>11</a:t>
            </a:fld>
            <a:endParaRPr lang="en-US" altLang="en-US"/>
          </a:p>
        </p:txBody>
      </p:sp>
      <p:sp>
        <p:nvSpPr>
          <p:cNvPr id="24578" name="Rectangle 2"/>
          <p:cNvSpPr>
            <a:spLocks noGrp="1" noChangeArrowheads="1"/>
          </p:cNvSpPr>
          <p:nvPr>
            <p:ph type="title"/>
          </p:nvPr>
        </p:nvSpPr>
        <p:spPr>
          <a:xfrm>
            <a:off x="395288" y="568325"/>
            <a:ext cx="8229600" cy="647700"/>
          </a:xfrm>
        </p:spPr>
        <p:txBody>
          <a:bodyPr/>
          <a:lstStyle/>
          <a:p>
            <a:pPr algn="l"/>
            <a:r>
              <a:rPr lang="en-US" altLang="en-US" sz="2400" i="1">
                <a:solidFill>
                  <a:schemeClr val="hlink"/>
                </a:solidFill>
              </a:rPr>
              <a:t>Metoda Mc Cluskey (lanjutan)</a:t>
            </a:r>
          </a:p>
        </p:txBody>
      </p:sp>
      <p:sp>
        <p:nvSpPr>
          <p:cNvPr id="24579" name="Rectangle 3"/>
          <p:cNvSpPr>
            <a:spLocks noChangeArrowheads="1"/>
          </p:cNvSpPr>
          <p:nvPr/>
        </p:nvSpPr>
        <p:spPr bwMode="auto">
          <a:xfrm>
            <a:off x="0" y="30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80" name="Rectangle 4"/>
          <p:cNvSpPr>
            <a:spLocks noChangeArrowheads="1"/>
          </p:cNvSpPr>
          <p:nvPr/>
        </p:nvSpPr>
        <p:spPr bwMode="auto">
          <a:xfrm>
            <a:off x="0" y="307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81" name="Rectangle 5"/>
          <p:cNvSpPr>
            <a:spLocks noChangeArrowheads="1"/>
          </p:cNvSpPr>
          <p:nvPr/>
        </p:nvSpPr>
        <p:spPr bwMode="auto">
          <a:xfrm>
            <a:off x="0" y="46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82" name="Text Box 6"/>
          <p:cNvSpPr txBox="1">
            <a:spLocks noChangeArrowheads="1"/>
          </p:cNvSpPr>
          <p:nvPr/>
        </p:nvSpPr>
        <p:spPr bwMode="auto">
          <a:xfrm>
            <a:off x="468313" y="1216025"/>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3</a:t>
            </a:r>
          </a:p>
        </p:txBody>
      </p:sp>
      <p:grpSp>
        <p:nvGrpSpPr>
          <p:cNvPr id="24583" name="Group 7"/>
          <p:cNvGrpSpPr>
            <a:grpSpLocks/>
          </p:cNvGrpSpPr>
          <p:nvPr/>
        </p:nvGrpSpPr>
        <p:grpSpPr bwMode="auto">
          <a:xfrm>
            <a:off x="2771775" y="1287463"/>
            <a:ext cx="5616575" cy="5113337"/>
            <a:chOff x="385" y="1071"/>
            <a:chExt cx="2631" cy="2450"/>
          </a:xfrm>
        </p:grpSpPr>
        <p:grpSp>
          <p:nvGrpSpPr>
            <p:cNvPr id="24584" name="Group 8"/>
            <p:cNvGrpSpPr>
              <a:grpSpLocks/>
            </p:cNvGrpSpPr>
            <p:nvPr/>
          </p:nvGrpSpPr>
          <p:grpSpPr bwMode="auto">
            <a:xfrm>
              <a:off x="385" y="1071"/>
              <a:ext cx="2404" cy="2223"/>
              <a:chOff x="1338" y="935"/>
              <a:chExt cx="2540" cy="2314"/>
            </a:xfrm>
          </p:grpSpPr>
          <p:grpSp>
            <p:nvGrpSpPr>
              <p:cNvPr id="24585" name="Group 9"/>
              <p:cNvGrpSpPr>
                <a:grpSpLocks/>
              </p:cNvGrpSpPr>
              <p:nvPr/>
            </p:nvGrpSpPr>
            <p:grpSpPr bwMode="auto">
              <a:xfrm>
                <a:off x="1338" y="935"/>
                <a:ext cx="2540" cy="2314"/>
                <a:chOff x="431" y="935"/>
                <a:chExt cx="2540" cy="2314"/>
              </a:xfrm>
            </p:grpSpPr>
            <p:grpSp>
              <p:nvGrpSpPr>
                <p:cNvPr id="24586" name="Group 10"/>
                <p:cNvGrpSpPr>
                  <a:grpSpLocks/>
                </p:cNvGrpSpPr>
                <p:nvPr/>
              </p:nvGrpSpPr>
              <p:grpSpPr bwMode="auto">
                <a:xfrm>
                  <a:off x="431" y="935"/>
                  <a:ext cx="2540" cy="2314"/>
                  <a:chOff x="1383" y="1071"/>
                  <a:chExt cx="2540" cy="2314"/>
                </a:xfrm>
              </p:grpSpPr>
              <p:sp>
                <p:nvSpPr>
                  <p:cNvPr id="24587" name="Line 11"/>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Line 12"/>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Line 13"/>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Line 14"/>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1" name="Line 15"/>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2" name="Line 16"/>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Line 17"/>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18"/>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5" name="Line 19"/>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6" name="Line 20"/>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597" name="Group 21"/>
                  <p:cNvGrpSpPr>
                    <a:grpSpLocks/>
                  </p:cNvGrpSpPr>
                  <p:nvPr/>
                </p:nvGrpSpPr>
                <p:grpSpPr bwMode="auto">
                  <a:xfrm>
                    <a:off x="1955" y="1298"/>
                    <a:ext cx="1905" cy="137"/>
                    <a:chOff x="3289" y="981"/>
                    <a:chExt cx="1209" cy="97"/>
                  </a:xfrm>
                </p:grpSpPr>
                <p:sp>
                  <p:nvSpPr>
                    <p:cNvPr id="24598" name="Rectangle 22"/>
                    <p:cNvSpPr>
                      <a:spLocks noChangeArrowheads="1"/>
                    </p:cNvSpPr>
                    <p:nvPr/>
                  </p:nvSpPr>
                  <p:spPr bwMode="auto">
                    <a:xfrm>
                      <a:off x="3289" y="981"/>
                      <a:ext cx="22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24599" name="Rectangle 23"/>
                    <p:cNvSpPr>
                      <a:spLocks noChangeArrowheads="1"/>
                    </p:cNvSpPr>
                    <p:nvPr/>
                  </p:nvSpPr>
                  <p:spPr bwMode="auto">
                    <a:xfrm>
                      <a:off x="3613" y="981"/>
                      <a:ext cx="22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24600" name="Rectangle 24"/>
                    <p:cNvSpPr>
                      <a:spLocks noChangeArrowheads="1"/>
                    </p:cNvSpPr>
                    <p:nvPr/>
                  </p:nvSpPr>
                  <p:spPr bwMode="auto">
                    <a:xfrm>
                      <a:off x="3944" y="981"/>
                      <a:ext cx="22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24601" name="Rectangle 25"/>
                    <p:cNvSpPr>
                      <a:spLocks noChangeArrowheads="1"/>
                    </p:cNvSpPr>
                    <p:nvPr/>
                  </p:nvSpPr>
                  <p:spPr bwMode="auto">
                    <a:xfrm>
                      <a:off x="4272" y="981"/>
                      <a:ext cx="226"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24602" name="Group 26"/>
                  <p:cNvGrpSpPr>
                    <a:grpSpLocks/>
                  </p:cNvGrpSpPr>
                  <p:nvPr/>
                </p:nvGrpSpPr>
                <p:grpSpPr bwMode="auto">
                  <a:xfrm>
                    <a:off x="1526" y="1672"/>
                    <a:ext cx="356" cy="1500"/>
                    <a:chOff x="1520" y="1155"/>
                    <a:chExt cx="226" cy="1083"/>
                  </a:xfrm>
                </p:grpSpPr>
                <p:sp>
                  <p:nvSpPr>
                    <p:cNvPr id="24603" name="Rectangle 27"/>
                    <p:cNvSpPr>
                      <a:spLocks noChangeArrowheads="1"/>
                    </p:cNvSpPr>
                    <p:nvPr/>
                  </p:nvSpPr>
                  <p:spPr bwMode="auto">
                    <a:xfrm>
                      <a:off x="1520" y="1155"/>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24604" name="Rectangle 28"/>
                    <p:cNvSpPr>
                      <a:spLocks noChangeArrowheads="1"/>
                    </p:cNvSpPr>
                    <p:nvPr/>
                  </p:nvSpPr>
                  <p:spPr bwMode="auto">
                    <a:xfrm>
                      <a:off x="1520" y="1480"/>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24605" name="Rectangle 29"/>
                    <p:cNvSpPr>
                      <a:spLocks noChangeArrowheads="1"/>
                    </p:cNvSpPr>
                    <p:nvPr/>
                  </p:nvSpPr>
                  <p:spPr bwMode="auto">
                    <a:xfrm>
                      <a:off x="1520" y="1804"/>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24606" name="Rectangle 30"/>
                    <p:cNvSpPr>
                      <a:spLocks noChangeArrowheads="1"/>
                    </p:cNvSpPr>
                    <p:nvPr/>
                  </p:nvSpPr>
                  <p:spPr bwMode="auto">
                    <a:xfrm>
                      <a:off x="1520" y="2139"/>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24607" name="Rectangle 31"/>
                  <p:cNvSpPr>
                    <a:spLocks noChangeArrowheads="1"/>
                  </p:cNvSpPr>
                  <p:nvPr/>
                </p:nvSpPr>
                <p:spPr bwMode="auto">
                  <a:xfrm>
                    <a:off x="1429" y="1388"/>
                    <a:ext cx="355"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24608" name="Rectangle 32"/>
                  <p:cNvSpPr>
                    <a:spLocks noChangeArrowheads="1"/>
                  </p:cNvSpPr>
                  <p:nvPr/>
                </p:nvSpPr>
                <p:spPr bwMode="auto">
                  <a:xfrm>
                    <a:off x="1701" y="1117"/>
                    <a:ext cx="356"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24609" name="Line 33"/>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10" name="Rectangle 34"/>
                  <p:cNvSpPr>
                    <a:spLocks noChangeArrowheads="1"/>
                  </p:cNvSpPr>
                  <p:nvPr/>
                </p:nvSpPr>
                <p:spPr bwMode="auto">
                  <a:xfrm>
                    <a:off x="1383" y="1071"/>
                    <a:ext cx="27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24611" name="Group 35"/>
                <p:cNvGrpSpPr>
                  <a:grpSpLocks/>
                </p:cNvGrpSpPr>
                <p:nvPr/>
              </p:nvGrpSpPr>
              <p:grpSpPr bwMode="auto">
                <a:xfrm>
                  <a:off x="975" y="1389"/>
                  <a:ext cx="1996" cy="1860"/>
                  <a:chOff x="3379" y="2205"/>
                  <a:chExt cx="1996" cy="1860"/>
                </a:xfrm>
              </p:grpSpPr>
              <p:sp>
                <p:nvSpPr>
                  <p:cNvPr id="24612" name="Rectangle 36"/>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24613" name="Rectangle 37"/>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24614" name="Rectangle 38"/>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24615" name="Rectangle 39"/>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24616" name="Rectangle 40"/>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24617" name="Rectangle 41"/>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24618" name="Rectangle 42"/>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24619" name="Rectangle 43"/>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24620" name="Rectangle 44"/>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24621" name="Rectangle 45"/>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24622" name="Rectangle 46"/>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24623" name="Rectangle 47"/>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24624" name="Rectangle 48"/>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24625" name="Rectangle 49"/>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24626" name="Rectangle 50"/>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24627" name="Rectangle 51"/>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24628" name="Rectangle 52"/>
              <p:cNvSpPr>
                <a:spLocks noChangeArrowheads="1"/>
              </p:cNvSpPr>
              <p:nvPr/>
            </p:nvSpPr>
            <p:spPr bwMode="auto">
              <a:xfrm>
                <a:off x="3334"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29" name="Rectangle 53"/>
              <p:cNvSpPr>
                <a:spLocks noChangeArrowheads="1"/>
              </p:cNvSpPr>
              <p:nvPr/>
            </p:nvSpPr>
            <p:spPr bwMode="auto">
              <a:xfrm>
                <a:off x="2836" y="273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0" name="Rectangle 54"/>
              <p:cNvSpPr>
                <a:spLocks noChangeArrowheads="1"/>
              </p:cNvSpPr>
              <p:nvPr/>
            </p:nvSpPr>
            <p:spPr bwMode="auto">
              <a:xfrm>
                <a:off x="2336" y="273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1" name="Rectangle 55"/>
              <p:cNvSpPr>
                <a:spLocks noChangeArrowheads="1"/>
              </p:cNvSpPr>
              <p:nvPr/>
            </p:nvSpPr>
            <p:spPr bwMode="auto">
              <a:xfrm>
                <a:off x="1837"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2" name="Rectangle 56"/>
              <p:cNvSpPr>
                <a:spLocks noChangeArrowheads="1"/>
              </p:cNvSpPr>
              <p:nvPr/>
            </p:nvSpPr>
            <p:spPr bwMode="auto">
              <a:xfrm>
                <a:off x="3334"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4633" name="Rectangle 57"/>
              <p:cNvSpPr>
                <a:spLocks noChangeArrowheads="1"/>
              </p:cNvSpPr>
              <p:nvPr/>
            </p:nvSpPr>
            <p:spPr bwMode="auto">
              <a:xfrm>
                <a:off x="2836" y="227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4634" name="Rectangle 58"/>
              <p:cNvSpPr>
                <a:spLocks noChangeArrowheads="1"/>
              </p:cNvSpPr>
              <p:nvPr/>
            </p:nvSpPr>
            <p:spPr bwMode="auto">
              <a:xfrm>
                <a:off x="2336" y="227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4635" name="Rectangle 59"/>
              <p:cNvSpPr>
                <a:spLocks noChangeArrowheads="1"/>
              </p:cNvSpPr>
              <p:nvPr/>
            </p:nvSpPr>
            <p:spPr bwMode="auto">
              <a:xfrm>
                <a:off x="1837"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6" name="Rectangle 60"/>
              <p:cNvSpPr>
                <a:spLocks noChangeArrowheads="1"/>
              </p:cNvSpPr>
              <p:nvPr/>
            </p:nvSpPr>
            <p:spPr bwMode="auto">
              <a:xfrm>
                <a:off x="3334"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7" name="Rectangle 61"/>
              <p:cNvSpPr>
                <a:spLocks noChangeArrowheads="1"/>
              </p:cNvSpPr>
              <p:nvPr/>
            </p:nvSpPr>
            <p:spPr bwMode="auto">
              <a:xfrm>
                <a:off x="2836" y="180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24638" name="Rectangle 62"/>
              <p:cNvSpPr>
                <a:spLocks noChangeArrowheads="1"/>
              </p:cNvSpPr>
              <p:nvPr/>
            </p:nvSpPr>
            <p:spPr bwMode="auto">
              <a:xfrm>
                <a:off x="2336" y="180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4639" name="Rectangle 63"/>
              <p:cNvSpPr>
                <a:spLocks noChangeArrowheads="1"/>
              </p:cNvSpPr>
              <p:nvPr/>
            </p:nvSpPr>
            <p:spPr bwMode="auto">
              <a:xfrm>
                <a:off x="1837"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4640" name="Rectangle 64"/>
              <p:cNvSpPr>
                <a:spLocks noChangeArrowheads="1"/>
              </p:cNvSpPr>
              <p:nvPr/>
            </p:nvSpPr>
            <p:spPr bwMode="auto">
              <a:xfrm>
                <a:off x="3334"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4641" name="Rectangle 65"/>
              <p:cNvSpPr>
                <a:spLocks noChangeArrowheads="1"/>
              </p:cNvSpPr>
              <p:nvPr/>
            </p:nvSpPr>
            <p:spPr bwMode="auto">
              <a:xfrm>
                <a:off x="2836" y="134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24642" name="Rectangle 66"/>
              <p:cNvSpPr>
                <a:spLocks noChangeArrowheads="1"/>
              </p:cNvSpPr>
              <p:nvPr/>
            </p:nvSpPr>
            <p:spPr bwMode="auto">
              <a:xfrm>
                <a:off x="2336" y="134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24643" name="Rectangle 67"/>
              <p:cNvSpPr>
                <a:spLocks noChangeArrowheads="1"/>
              </p:cNvSpPr>
              <p:nvPr/>
            </p:nvSpPr>
            <p:spPr bwMode="auto">
              <a:xfrm>
                <a:off x="1837"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grpSp>
        <p:grpSp>
          <p:nvGrpSpPr>
            <p:cNvPr id="24644" name="Group 68"/>
            <p:cNvGrpSpPr>
              <a:grpSpLocks/>
            </p:cNvGrpSpPr>
            <p:nvPr/>
          </p:nvGrpSpPr>
          <p:grpSpPr bwMode="auto">
            <a:xfrm>
              <a:off x="657" y="1261"/>
              <a:ext cx="2359" cy="2260"/>
              <a:chOff x="657" y="1261"/>
              <a:chExt cx="2359" cy="2260"/>
            </a:xfrm>
          </p:grpSpPr>
          <p:sp>
            <p:nvSpPr>
              <p:cNvPr id="24645" name="AutoShape 69"/>
              <p:cNvSpPr>
                <a:spLocks noChangeArrowheads="1"/>
              </p:cNvSpPr>
              <p:nvPr/>
            </p:nvSpPr>
            <p:spPr bwMode="auto">
              <a:xfrm>
                <a:off x="1908" y="1570"/>
                <a:ext cx="317" cy="1633"/>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46" name="Group 70"/>
              <p:cNvGrpSpPr>
                <a:grpSpLocks/>
              </p:cNvGrpSpPr>
              <p:nvPr/>
            </p:nvGrpSpPr>
            <p:grpSpPr bwMode="auto">
              <a:xfrm>
                <a:off x="1018" y="2478"/>
                <a:ext cx="725" cy="680"/>
                <a:chOff x="3560" y="1341"/>
                <a:chExt cx="886" cy="861"/>
              </a:xfrm>
            </p:grpSpPr>
            <p:sp>
              <p:nvSpPr>
                <p:cNvPr id="24647" name="AutoShape 71"/>
                <p:cNvSpPr>
                  <a:spLocks noChangeArrowheads="1"/>
                </p:cNvSpPr>
                <p:nvPr/>
              </p:nvSpPr>
              <p:spPr bwMode="auto">
                <a:xfrm>
                  <a:off x="3560" y="1341"/>
                  <a:ext cx="886" cy="861"/>
                </a:xfrm>
                <a:prstGeom prst="roundRect">
                  <a:avLst>
                    <a:gd name="adj" fmla="val 16667"/>
                  </a:avLst>
                </a:prstGeom>
                <a:solidFill>
                  <a:srgbClr val="FFCC99">
                    <a:alpha val="20000"/>
                  </a:srgbClr>
                </a:solidFill>
                <a:ln w="28575">
                  <a:solidFill>
                    <a:srgbClr val="FFCC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48" name="Text Box 72"/>
                <p:cNvSpPr txBox="1">
                  <a:spLocks noChangeArrowheads="1"/>
                </p:cNvSpPr>
                <p:nvPr/>
              </p:nvSpPr>
              <p:spPr bwMode="auto">
                <a:xfrm>
                  <a:off x="3741" y="1615"/>
                  <a:ext cx="454"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24649" name="Group 73"/>
              <p:cNvGrpSpPr>
                <a:grpSpLocks/>
              </p:cNvGrpSpPr>
              <p:nvPr/>
            </p:nvGrpSpPr>
            <p:grpSpPr bwMode="auto">
              <a:xfrm>
                <a:off x="1062" y="2878"/>
                <a:ext cx="1588" cy="308"/>
                <a:chOff x="340" y="2702"/>
                <a:chExt cx="1723" cy="363"/>
              </a:xfrm>
            </p:grpSpPr>
            <p:sp>
              <p:nvSpPr>
                <p:cNvPr id="24650" name="AutoShape 74"/>
                <p:cNvSpPr>
                  <a:spLocks noChangeArrowheads="1"/>
                </p:cNvSpPr>
                <p:nvPr/>
              </p:nvSpPr>
              <p:spPr bwMode="auto">
                <a:xfrm rot="5400000">
                  <a:off x="1043" y="2044"/>
                  <a:ext cx="318" cy="1723"/>
                </a:xfrm>
                <a:prstGeom prst="roundRect">
                  <a:avLst>
                    <a:gd name="adj" fmla="val 16667"/>
                  </a:avLst>
                </a:prstGeom>
                <a:solidFill>
                  <a:srgbClr val="2B5481">
                    <a:alpha val="20000"/>
                  </a:srgbClr>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51" name="Text Box 75"/>
                <p:cNvSpPr txBox="1">
                  <a:spLocks noChangeArrowheads="1"/>
                </p:cNvSpPr>
                <p:nvPr/>
              </p:nvSpPr>
              <p:spPr bwMode="auto">
                <a:xfrm>
                  <a:off x="975" y="2702"/>
                  <a:ext cx="54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24652" name="Group 76"/>
              <p:cNvGrpSpPr>
                <a:grpSpLocks/>
              </p:cNvGrpSpPr>
              <p:nvPr/>
            </p:nvGrpSpPr>
            <p:grpSpPr bwMode="auto">
              <a:xfrm>
                <a:off x="657" y="1768"/>
                <a:ext cx="2359" cy="347"/>
                <a:chOff x="657" y="1768"/>
                <a:chExt cx="2359" cy="347"/>
              </a:xfrm>
            </p:grpSpPr>
            <p:sp>
              <p:nvSpPr>
                <p:cNvPr id="24653" name="Arc 77"/>
                <p:cNvSpPr>
                  <a:spLocks/>
                </p:cNvSpPr>
                <p:nvPr/>
              </p:nvSpPr>
              <p:spPr bwMode="auto">
                <a:xfrm>
                  <a:off x="657" y="1768"/>
                  <a:ext cx="408" cy="34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54" name="Arc 78"/>
                <p:cNvSpPr>
                  <a:spLocks/>
                </p:cNvSpPr>
                <p:nvPr/>
              </p:nvSpPr>
              <p:spPr bwMode="auto">
                <a:xfrm flipH="1">
                  <a:off x="2608" y="1768"/>
                  <a:ext cx="408" cy="34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55" name="Group 79"/>
              <p:cNvGrpSpPr>
                <a:grpSpLocks/>
              </p:cNvGrpSpPr>
              <p:nvPr/>
            </p:nvGrpSpPr>
            <p:grpSpPr bwMode="auto">
              <a:xfrm>
                <a:off x="1429" y="2448"/>
                <a:ext cx="816" cy="771"/>
                <a:chOff x="3560" y="1341"/>
                <a:chExt cx="886" cy="861"/>
              </a:xfrm>
            </p:grpSpPr>
            <p:sp>
              <p:nvSpPr>
                <p:cNvPr id="24656" name="AutoShape 80"/>
                <p:cNvSpPr>
                  <a:spLocks noChangeArrowheads="1"/>
                </p:cNvSpPr>
                <p:nvPr/>
              </p:nvSpPr>
              <p:spPr bwMode="auto">
                <a:xfrm>
                  <a:off x="3560" y="1341"/>
                  <a:ext cx="886" cy="861"/>
                </a:xfrm>
                <a:prstGeom prst="roundRect">
                  <a:avLst>
                    <a:gd name="adj" fmla="val 16667"/>
                  </a:avLst>
                </a:prstGeom>
                <a:solidFill>
                  <a:srgbClr val="CCCCFF">
                    <a:alpha val="20000"/>
                  </a:srgbClr>
                </a:solidFill>
                <a:ln w="28575">
                  <a:solidFill>
                    <a:srgbClr val="CC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57" name="Text Box 81"/>
                <p:cNvSpPr txBox="1">
                  <a:spLocks noChangeArrowheads="1"/>
                </p:cNvSpPr>
                <p:nvPr/>
              </p:nvSpPr>
              <p:spPr bwMode="auto">
                <a:xfrm>
                  <a:off x="3741" y="1613"/>
                  <a:ext cx="45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24658" name="Group 82"/>
              <p:cNvGrpSpPr>
                <a:grpSpLocks/>
              </p:cNvGrpSpPr>
              <p:nvPr/>
            </p:nvGrpSpPr>
            <p:grpSpPr bwMode="auto">
              <a:xfrm>
                <a:off x="1911" y="1562"/>
                <a:ext cx="795" cy="771"/>
                <a:chOff x="3560" y="1341"/>
                <a:chExt cx="886" cy="861"/>
              </a:xfrm>
            </p:grpSpPr>
            <p:sp>
              <p:nvSpPr>
                <p:cNvPr id="24659" name="AutoShape 83"/>
                <p:cNvSpPr>
                  <a:spLocks noChangeArrowheads="1"/>
                </p:cNvSpPr>
                <p:nvPr/>
              </p:nvSpPr>
              <p:spPr bwMode="auto">
                <a:xfrm>
                  <a:off x="3560" y="1341"/>
                  <a:ext cx="886" cy="861"/>
                </a:xfrm>
                <a:prstGeom prst="roundRect">
                  <a:avLst>
                    <a:gd name="adj" fmla="val 16667"/>
                  </a:avLst>
                </a:prstGeom>
                <a:solidFill>
                  <a:schemeClr val="bg1">
                    <a:alpha val="20000"/>
                  </a:schemeClr>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0" name="Text Box 84"/>
                <p:cNvSpPr txBox="1">
                  <a:spLocks noChangeArrowheads="1"/>
                </p:cNvSpPr>
                <p:nvPr/>
              </p:nvSpPr>
              <p:spPr bwMode="auto">
                <a:xfrm>
                  <a:off x="3741" y="1613"/>
                  <a:ext cx="454"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sp>
            <p:nvSpPr>
              <p:cNvPr id="24661" name="AutoShape 85"/>
              <p:cNvSpPr>
                <a:spLocks noChangeArrowheads="1"/>
              </p:cNvSpPr>
              <p:nvPr/>
            </p:nvSpPr>
            <p:spPr bwMode="auto">
              <a:xfrm>
                <a:off x="975" y="1570"/>
                <a:ext cx="317" cy="1633"/>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62" name="Group 86"/>
              <p:cNvGrpSpPr>
                <a:grpSpLocks/>
              </p:cNvGrpSpPr>
              <p:nvPr/>
            </p:nvGrpSpPr>
            <p:grpSpPr bwMode="auto">
              <a:xfrm>
                <a:off x="2142" y="1261"/>
                <a:ext cx="346" cy="2260"/>
                <a:chOff x="2142" y="1261"/>
                <a:chExt cx="346" cy="2260"/>
              </a:xfrm>
            </p:grpSpPr>
            <p:sp>
              <p:nvSpPr>
                <p:cNvPr id="24663" name="Arc 87"/>
                <p:cNvSpPr>
                  <a:spLocks/>
                </p:cNvSpPr>
                <p:nvPr/>
              </p:nvSpPr>
              <p:spPr bwMode="auto">
                <a:xfrm rot="-5400000">
                  <a:off x="2111" y="3144"/>
                  <a:ext cx="408" cy="346"/>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4" name="Arc 88"/>
                <p:cNvSpPr>
                  <a:spLocks/>
                </p:cNvSpPr>
                <p:nvPr/>
              </p:nvSpPr>
              <p:spPr bwMode="auto">
                <a:xfrm rot="16200000" flipH="1">
                  <a:off x="2111" y="1292"/>
                  <a:ext cx="408" cy="346"/>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665" name="Group 89"/>
              <p:cNvGrpSpPr>
                <a:grpSpLocks/>
              </p:cNvGrpSpPr>
              <p:nvPr/>
            </p:nvGrpSpPr>
            <p:grpSpPr bwMode="auto">
              <a:xfrm>
                <a:off x="738" y="1389"/>
                <a:ext cx="2179" cy="2041"/>
                <a:chOff x="3334" y="1389"/>
                <a:chExt cx="2179" cy="2041"/>
              </a:xfrm>
            </p:grpSpPr>
            <p:sp>
              <p:nvSpPr>
                <p:cNvPr id="24666" name="Arc 90"/>
                <p:cNvSpPr>
                  <a:spLocks/>
                </p:cNvSpPr>
                <p:nvPr/>
              </p:nvSpPr>
              <p:spPr bwMode="auto">
                <a:xfrm rot="2270456" flipH="1" flipV="1">
                  <a:off x="5148" y="3067"/>
                  <a:ext cx="36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7" name="Arc 91"/>
                <p:cNvSpPr>
                  <a:spLocks/>
                </p:cNvSpPr>
                <p:nvPr/>
              </p:nvSpPr>
              <p:spPr bwMode="auto">
                <a:xfrm rot="19329544" flipV="1">
                  <a:off x="3334" y="3067"/>
                  <a:ext cx="36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8" name="Arc 92"/>
                <p:cNvSpPr>
                  <a:spLocks/>
                </p:cNvSpPr>
                <p:nvPr/>
              </p:nvSpPr>
              <p:spPr bwMode="auto">
                <a:xfrm rot="19329544" flipH="1">
                  <a:off x="5146" y="1389"/>
                  <a:ext cx="36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69" name="Arc 93"/>
                <p:cNvSpPr>
                  <a:spLocks/>
                </p:cNvSpPr>
                <p:nvPr/>
              </p:nvSpPr>
              <p:spPr bwMode="auto">
                <a:xfrm rot="2270456">
                  <a:off x="3334" y="1389"/>
                  <a:ext cx="36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37270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lide Number Placeholder 5"/>
          <p:cNvSpPr>
            <a:spLocks noGrp="1"/>
          </p:cNvSpPr>
          <p:nvPr>
            <p:ph type="sldNum" sz="quarter" idx="12"/>
          </p:nvPr>
        </p:nvSpPr>
        <p:spPr/>
        <p:txBody>
          <a:bodyPr/>
          <a:lstStyle/>
          <a:p>
            <a:fld id="{BE1CBAAB-D3AE-46B4-A6FE-9FC7DBD8010C}" type="slidenum">
              <a:rPr lang="en-US" altLang="en-US"/>
              <a:pPr/>
              <a:t>12</a:t>
            </a:fld>
            <a:endParaRPr lang="en-US" altLang="en-US"/>
          </a:p>
        </p:txBody>
      </p:sp>
      <p:sp>
        <p:nvSpPr>
          <p:cNvPr id="26626" name="Rectangle 2"/>
          <p:cNvSpPr>
            <a:spLocks noGrp="1" noChangeArrowheads="1"/>
          </p:cNvSpPr>
          <p:nvPr>
            <p:ph type="title"/>
          </p:nvPr>
        </p:nvSpPr>
        <p:spPr>
          <a:xfrm>
            <a:off x="457200" y="712788"/>
            <a:ext cx="8229600" cy="379412"/>
          </a:xfrm>
        </p:spPr>
        <p:txBody>
          <a:bodyPr/>
          <a:lstStyle/>
          <a:p>
            <a:pPr algn="l"/>
            <a:r>
              <a:rPr lang="en-US" altLang="en-US" sz="2400" i="1">
                <a:solidFill>
                  <a:schemeClr val="hlink"/>
                </a:solidFill>
              </a:rPr>
              <a:t>Metoda Mc Cluskey (lanjutan)</a:t>
            </a:r>
          </a:p>
        </p:txBody>
      </p:sp>
      <p:sp>
        <p:nvSpPr>
          <p:cNvPr id="26627" name="Rectangle 3"/>
          <p:cNvSpPr>
            <a:spLocks noChangeArrowheads="1"/>
          </p:cNvSpPr>
          <p:nvPr/>
        </p:nvSpPr>
        <p:spPr bwMode="auto">
          <a:xfrm>
            <a:off x="0" y="438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28" name="Rectangle 4"/>
          <p:cNvSpPr>
            <a:spLocks noChangeArrowheads="1"/>
          </p:cNvSpPr>
          <p:nvPr/>
        </p:nvSpPr>
        <p:spPr bwMode="auto">
          <a:xfrm>
            <a:off x="0" y="438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29" name="Rectangle 5"/>
          <p:cNvSpPr>
            <a:spLocks noChangeArrowheads="1"/>
          </p:cNvSpPr>
          <p:nvPr/>
        </p:nvSpPr>
        <p:spPr bwMode="auto">
          <a:xfrm>
            <a:off x="0" y="600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30" name="Text Box 6"/>
          <p:cNvSpPr txBox="1">
            <a:spLocks noChangeArrowheads="1"/>
          </p:cNvSpPr>
          <p:nvPr/>
        </p:nvSpPr>
        <p:spPr bwMode="auto">
          <a:xfrm>
            <a:off x="468313" y="13462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3</a:t>
            </a:r>
          </a:p>
        </p:txBody>
      </p:sp>
      <p:graphicFrame>
        <p:nvGraphicFramePr>
          <p:cNvPr id="26759" name="Group 135"/>
          <p:cNvGraphicFramePr>
            <a:graphicFrameLocks noGrp="1"/>
          </p:cNvGraphicFramePr>
          <p:nvPr>
            <p:ph idx="1"/>
          </p:nvPr>
        </p:nvGraphicFramePr>
        <p:xfrm>
          <a:off x="1116013" y="1995488"/>
          <a:ext cx="6840537" cy="4032250"/>
        </p:xfrm>
        <a:graphic>
          <a:graphicData uri="http://schemas.openxmlformats.org/drawingml/2006/table">
            <a:tbl>
              <a:tblPr/>
              <a:tblGrid>
                <a:gridCol w="887412"/>
                <a:gridCol w="742950"/>
                <a:gridCol w="746125"/>
                <a:gridCol w="742950"/>
                <a:gridCol w="744538"/>
                <a:gridCol w="742950"/>
                <a:gridCol w="746125"/>
                <a:gridCol w="742950"/>
                <a:gridCol w="744537"/>
              </a:tblGrid>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8</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9</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B D</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B C</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D</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C</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C</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D</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B</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C D</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032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C D</a:t>
                      </a:r>
                    </a:p>
                  </a:txBody>
                  <a:tcPr marL="0" marR="0" marT="72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746" name="Text Box 122"/>
          <p:cNvSpPr txBox="1">
            <a:spLocks noChangeArrowheads="1"/>
          </p:cNvSpPr>
          <p:nvPr/>
        </p:nvSpPr>
        <p:spPr bwMode="auto">
          <a:xfrm>
            <a:off x="2771775" y="61722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T =</a:t>
            </a:r>
          </a:p>
        </p:txBody>
      </p:sp>
      <p:grpSp>
        <p:nvGrpSpPr>
          <p:cNvPr id="26747" name="Group 123"/>
          <p:cNvGrpSpPr>
            <a:grpSpLocks/>
          </p:cNvGrpSpPr>
          <p:nvPr/>
        </p:nvGrpSpPr>
        <p:grpSpPr bwMode="auto">
          <a:xfrm>
            <a:off x="1390650" y="2498725"/>
            <a:ext cx="398463" cy="2808288"/>
            <a:chOff x="876" y="1298"/>
            <a:chExt cx="251" cy="1769"/>
          </a:xfrm>
        </p:grpSpPr>
        <p:sp>
          <p:nvSpPr>
            <p:cNvPr id="26748" name="Line 124"/>
            <p:cNvSpPr>
              <a:spLocks noChangeShapeType="1"/>
            </p:cNvSpPr>
            <p:nvPr/>
          </p:nvSpPr>
          <p:spPr bwMode="auto">
            <a:xfrm>
              <a:off x="876" y="1298"/>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49" name="Line 125"/>
            <p:cNvSpPr>
              <a:spLocks noChangeShapeType="1"/>
            </p:cNvSpPr>
            <p:nvPr/>
          </p:nvSpPr>
          <p:spPr bwMode="auto">
            <a:xfrm>
              <a:off x="1028" y="1298"/>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0" name="Line 126"/>
            <p:cNvSpPr>
              <a:spLocks noChangeShapeType="1"/>
            </p:cNvSpPr>
            <p:nvPr/>
          </p:nvSpPr>
          <p:spPr bwMode="auto">
            <a:xfrm>
              <a:off x="884" y="1549"/>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1" name="Line 127"/>
            <p:cNvSpPr>
              <a:spLocks noChangeShapeType="1"/>
            </p:cNvSpPr>
            <p:nvPr/>
          </p:nvSpPr>
          <p:spPr bwMode="auto">
            <a:xfrm>
              <a:off x="884" y="1797"/>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2" name="Line 128"/>
            <p:cNvSpPr>
              <a:spLocks noChangeShapeType="1"/>
            </p:cNvSpPr>
            <p:nvPr/>
          </p:nvSpPr>
          <p:spPr bwMode="auto">
            <a:xfrm>
              <a:off x="1020" y="1797"/>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3" name="Line 129"/>
            <p:cNvSpPr>
              <a:spLocks noChangeShapeType="1"/>
            </p:cNvSpPr>
            <p:nvPr/>
          </p:nvSpPr>
          <p:spPr bwMode="auto">
            <a:xfrm>
              <a:off x="884" y="2053"/>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4" name="Line 130"/>
            <p:cNvSpPr>
              <a:spLocks noChangeShapeType="1"/>
            </p:cNvSpPr>
            <p:nvPr/>
          </p:nvSpPr>
          <p:spPr bwMode="auto">
            <a:xfrm>
              <a:off x="1028" y="2304"/>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5" name="Line 131"/>
            <p:cNvSpPr>
              <a:spLocks noChangeShapeType="1"/>
            </p:cNvSpPr>
            <p:nvPr/>
          </p:nvSpPr>
          <p:spPr bwMode="auto">
            <a:xfrm>
              <a:off x="1020" y="2811"/>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6" name="Line 132"/>
            <p:cNvSpPr>
              <a:spLocks noChangeShapeType="1"/>
            </p:cNvSpPr>
            <p:nvPr/>
          </p:nvSpPr>
          <p:spPr bwMode="auto">
            <a:xfrm>
              <a:off x="884" y="3067"/>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57" name="Line 133"/>
            <p:cNvSpPr>
              <a:spLocks noChangeShapeType="1"/>
            </p:cNvSpPr>
            <p:nvPr/>
          </p:nvSpPr>
          <p:spPr bwMode="auto">
            <a:xfrm>
              <a:off x="1020" y="3067"/>
              <a:ext cx="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472218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DEBBDEF-4CB0-4E40-91E5-875A3202B6E7}" type="slidenum">
              <a:rPr lang="en-US" altLang="en-US"/>
              <a:pPr/>
              <a:t>13</a:t>
            </a:fld>
            <a:endParaRPr lang="en-US" altLang="en-US"/>
          </a:p>
        </p:txBody>
      </p:sp>
      <p:sp>
        <p:nvSpPr>
          <p:cNvPr id="28674" name="Rectangle 2"/>
          <p:cNvSpPr>
            <a:spLocks noGrp="1" noChangeArrowheads="1"/>
          </p:cNvSpPr>
          <p:nvPr>
            <p:ph type="body" idx="1"/>
          </p:nvPr>
        </p:nvSpPr>
        <p:spPr>
          <a:xfrm>
            <a:off x="539750" y="1439863"/>
            <a:ext cx="7920038" cy="5113337"/>
          </a:xfrm>
        </p:spPr>
        <p:txBody>
          <a:bodyPr/>
          <a:lstStyle/>
          <a:p>
            <a:pPr>
              <a:lnSpc>
                <a:spcPct val="90000"/>
              </a:lnSpc>
              <a:spcAft>
                <a:spcPct val="20000"/>
              </a:spcAft>
              <a:buFontTx/>
              <a:buNone/>
            </a:pPr>
            <a:r>
              <a:rPr lang="en-US" altLang="en-US" sz="2800" i="1">
                <a:solidFill>
                  <a:schemeClr val="folHlink"/>
                </a:solidFill>
              </a:rPr>
              <a:t>KESIMPULAN:</a:t>
            </a:r>
          </a:p>
          <a:p>
            <a:pPr>
              <a:lnSpc>
                <a:spcPct val="90000"/>
              </a:lnSpc>
            </a:pPr>
            <a:r>
              <a:rPr lang="en-US" altLang="en-US" sz="2400" i="1"/>
              <a:t>Dengan metoda Mc Cluskey dimungkinkan untuk memperoleh </a:t>
            </a:r>
            <a:r>
              <a:rPr lang="en-US" altLang="en-US" sz="2400" i="1">
                <a:solidFill>
                  <a:srgbClr val="FFCC00"/>
                </a:solidFill>
              </a:rPr>
              <a:t>beberapa</a:t>
            </a:r>
            <a:r>
              <a:rPr lang="en-US" altLang="en-US" sz="2400" i="1"/>
              <a:t> kemungkinan kombinasi pilihan gabungan yang </a:t>
            </a:r>
            <a:r>
              <a:rPr lang="en-US" altLang="en-US" sz="2400" i="1">
                <a:solidFill>
                  <a:srgbClr val="FFCC00"/>
                </a:solidFill>
              </a:rPr>
              <a:t>sama</a:t>
            </a:r>
            <a:r>
              <a:rPr lang="en-US" altLang="en-US" sz="2400" i="1"/>
              <a:t> sederhananya.</a:t>
            </a:r>
          </a:p>
          <a:p>
            <a:pPr>
              <a:lnSpc>
                <a:spcPct val="90000"/>
              </a:lnSpc>
            </a:pPr>
            <a:r>
              <a:rPr lang="en-US" altLang="en-US" sz="2400" i="1"/>
              <a:t>Pemilihan berikutnya dapat didasarkan pada:</a:t>
            </a:r>
          </a:p>
          <a:p>
            <a:pPr lvl="1">
              <a:lnSpc>
                <a:spcPct val="90000"/>
              </a:lnSpc>
            </a:pPr>
            <a:r>
              <a:rPr lang="en-US" altLang="en-US" sz="2400" i="1">
                <a:solidFill>
                  <a:schemeClr val="folHlink"/>
                </a:solidFill>
              </a:rPr>
              <a:t>Kesederhanaan persamaan</a:t>
            </a:r>
            <a:r>
              <a:rPr lang="en-US" altLang="en-US" sz="2400" i="1"/>
              <a:t> (jumlah masukan, banyaknya bentuk invers, SOP-POS)</a:t>
            </a:r>
          </a:p>
          <a:p>
            <a:pPr lvl="1">
              <a:lnSpc>
                <a:spcPct val="90000"/>
              </a:lnSpc>
            </a:pPr>
            <a:r>
              <a:rPr lang="en-US" altLang="en-US" sz="2400" i="1">
                <a:solidFill>
                  <a:schemeClr val="folHlink"/>
                </a:solidFill>
              </a:rPr>
              <a:t>Kesederhanaan rangkaian</a:t>
            </a:r>
            <a:r>
              <a:rPr lang="en-US" altLang="en-US" sz="2400" i="1"/>
              <a:t> (kemudahan pemilihan komponen sehubungan dengan jumlah gerbang dalam tiap chip IC)</a:t>
            </a:r>
          </a:p>
          <a:p>
            <a:pPr>
              <a:lnSpc>
                <a:spcPct val="90000"/>
              </a:lnSpc>
            </a:pPr>
            <a:r>
              <a:rPr lang="en-US" altLang="en-US" sz="2400" i="1">
                <a:solidFill>
                  <a:schemeClr val="folHlink"/>
                </a:solidFill>
              </a:rPr>
              <a:t>Latihan:</a:t>
            </a:r>
          </a:p>
          <a:p>
            <a:pPr>
              <a:lnSpc>
                <a:spcPct val="90000"/>
              </a:lnSpc>
              <a:buFontTx/>
              <a:buNone/>
            </a:pPr>
            <a:r>
              <a:rPr lang="en-US" altLang="en-US" sz="2400" i="1"/>
              <a:t>	Ada berapa kemungkinan jawaban untuk </a:t>
            </a:r>
          </a:p>
          <a:p>
            <a:pPr>
              <a:lnSpc>
                <a:spcPct val="90000"/>
              </a:lnSpc>
              <a:buFontTx/>
              <a:buNone/>
            </a:pPr>
            <a:r>
              <a:rPr lang="en-US" altLang="en-US" sz="2800" i="1"/>
              <a:t>	</a:t>
            </a:r>
            <a:r>
              <a:rPr lang="en-US" altLang="en-US" sz="2400" i="1"/>
              <a:t>T = m (0, 1, 6, 8, 9, 10, 11, 14, 15) + d (4, 5, 7) </a:t>
            </a:r>
            <a:r>
              <a:rPr lang="en-US" altLang="en-US" sz="2800" i="1"/>
              <a:t>?</a:t>
            </a:r>
            <a:endParaRPr lang="en-US" altLang="en-US" sz="2800"/>
          </a:p>
        </p:txBody>
      </p:sp>
      <p:sp>
        <p:nvSpPr>
          <p:cNvPr id="28675" name="Rectangle 3"/>
          <p:cNvSpPr>
            <a:spLocks noGrp="1" noChangeArrowheads="1"/>
          </p:cNvSpPr>
          <p:nvPr>
            <p:ph type="title"/>
          </p:nvPr>
        </p:nvSpPr>
        <p:spPr>
          <a:xfrm>
            <a:off x="457200" y="661988"/>
            <a:ext cx="8229600" cy="379412"/>
          </a:xfrm>
          <a:noFill/>
          <a:ln/>
        </p:spPr>
        <p:txBody>
          <a:bodyPr/>
          <a:lstStyle/>
          <a:p>
            <a:pPr algn="l"/>
            <a:r>
              <a:rPr lang="en-US" altLang="en-US" sz="2000" i="1">
                <a:solidFill>
                  <a:schemeClr val="hlink"/>
                </a:solidFill>
              </a:rPr>
              <a:t>Metoda Mc Cluskey (lanjutan)</a:t>
            </a:r>
          </a:p>
        </p:txBody>
      </p:sp>
    </p:spTree>
    <p:extLst>
      <p:ext uri="{BB962C8B-B14F-4D97-AF65-F5344CB8AC3E}">
        <p14:creationId xmlns:p14="http://schemas.microsoft.com/office/powerpoint/2010/main" val="3640984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A445457-5527-45AE-9BFE-FBC6E4C7D0BD}" type="slidenum">
              <a:rPr lang="en-US" altLang="en-US"/>
              <a:pPr/>
              <a:t>2</a:t>
            </a:fld>
            <a:endParaRPr lang="en-US" altLang="en-US"/>
          </a:p>
        </p:txBody>
      </p:sp>
      <p:sp>
        <p:nvSpPr>
          <p:cNvPr id="6146" name="Rectangle 2"/>
          <p:cNvSpPr>
            <a:spLocks noGrp="1" noChangeArrowheads="1"/>
          </p:cNvSpPr>
          <p:nvPr>
            <p:ph type="title"/>
          </p:nvPr>
        </p:nvSpPr>
        <p:spPr>
          <a:xfrm>
            <a:off x="457200" y="647700"/>
            <a:ext cx="8229600" cy="635000"/>
          </a:xfrm>
        </p:spPr>
        <p:txBody>
          <a:bodyPr/>
          <a:lstStyle/>
          <a:p>
            <a:pPr algn="l"/>
            <a:r>
              <a:rPr lang="en-US" altLang="en-US" sz="4000"/>
              <a:t>Pendahuluan:</a:t>
            </a:r>
          </a:p>
        </p:txBody>
      </p:sp>
      <p:sp>
        <p:nvSpPr>
          <p:cNvPr id="6147" name="Text Box 3"/>
          <p:cNvSpPr txBox="1">
            <a:spLocks noChangeArrowheads="1"/>
          </p:cNvSpPr>
          <p:nvPr/>
        </p:nvSpPr>
        <p:spPr bwMode="auto">
          <a:xfrm>
            <a:off x="539750" y="1946275"/>
            <a:ext cx="8208963"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a:effectLst>
                  <a:outerShdw blurRad="38100" dist="38100" dir="2700000" algn="tl">
                    <a:srgbClr val="C0C0C0"/>
                  </a:outerShdw>
                </a:effectLst>
                <a:latin typeface="Tahoma" pitchFamily="34" charset="0"/>
              </a:rPr>
              <a:t>Penyelesaian soal K-Map sering menjadi sulit karena kita harus menentukan kombinasi gabungan sel  secara grafis (pemetaan)</a:t>
            </a:r>
          </a:p>
          <a:p>
            <a:pPr eaLnBrk="0" hangingPunct="0">
              <a:spcBef>
                <a:spcPct val="50000"/>
              </a:spcBef>
            </a:pPr>
            <a:r>
              <a:rPr lang="en-US" altLang="en-US" sz="2800">
                <a:effectLst>
                  <a:outerShdw blurRad="38100" dist="38100" dir="2700000" algn="tl">
                    <a:srgbClr val="C0C0C0"/>
                  </a:outerShdw>
                </a:effectLst>
                <a:latin typeface="Tahoma" pitchFamily="34" charset="0"/>
              </a:rPr>
              <a:t>Dengan metoda Mc Cluskey ini kita dapat lebih mudah menentukan pilihan yang paling sederhana dari banyak kemungkinan yang ada, karena meskipun masih secara visual, metoda Mc Cluskey mempergunakan tabel untuk menentukan kombinasi pilihan gabungan</a:t>
            </a:r>
          </a:p>
        </p:txBody>
      </p:sp>
    </p:spTree>
    <p:extLst>
      <p:ext uri="{BB962C8B-B14F-4D97-AF65-F5344CB8AC3E}">
        <p14:creationId xmlns:p14="http://schemas.microsoft.com/office/powerpoint/2010/main" val="458083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5"/>
          <p:cNvSpPr>
            <a:spLocks noGrp="1"/>
          </p:cNvSpPr>
          <p:nvPr>
            <p:ph type="sldNum" sz="quarter" idx="12"/>
          </p:nvPr>
        </p:nvSpPr>
        <p:spPr/>
        <p:txBody>
          <a:bodyPr/>
          <a:lstStyle/>
          <a:p>
            <a:fld id="{7C2BEDB4-66A5-401B-AECE-96331DB0589B}" type="slidenum">
              <a:rPr lang="en-US" altLang="en-US"/>
              <a:pPr/>
              <a:t>3</a:t>
            </a:fld>
            <a:endParaRPr lang="en-US" altLang="en-US"/>
          </a:p>
        </p:txBody>
      </p:sp>
      <p:sp>
        <p:nvSpPr>
          <p:cNvPr id="8194" name="Rectangle 2"/>
          <p:cNvSpPr>
            <a:spLocks noGrp="1" noChangeArrowheads="1"/>
          </p:cNvSpPr>
          <p:nvPr>
            <p:ph type="title"/>
          </p:nvPr>
        </p:nvSpPr>
        <p:spPr>
          <a:xfrm>
            <a:off x="395288" y="611188"/>
            <a:ext cx="8229600" cy="647700"/>
          </a:xfrm>
        </p:spPr>
        <p:txBody>
          <a:bodyPr/>
          <a:lstStyle/>
          <a:p>
            <a:pPr algn="l"/>
            <a:r>
              <a:rPr lang="en-US" altLang="en-US" sz="2400" i="1">
                <a:solidFill>
                  <a:schemeClr val="hlink"/>
                </a:solidFill>
              </a:rPr>
              <a:t>Pendahuluan (lanjutan)</a:t>
            </a:r>
          </a:p>
        </p:txBody>
      </p:sp>
      <p:sp>
        <p:nvSpPr>
          <p:cNvPr id="8195" name="Rectangle 3"/>
          <p:cNvSpPr>
            <a:spLocks noChangeArrowheads="1"/>
          </p:cNvSpPr>
          <p:nvPr/>
        </p:nvSpPr>
        <p:spPr bwMode="auto">
          <a:xfrm>
            <a:off x="0" y="35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6" name="Rectangle 4"/>
          <p:cNvSpPr>
            <a:spLocks noChangeArrowheads="1"/>
          </p:cNvSpPr>
          <p:nvPr/>
        </p:nvSpPr>
        <p:spPr bwMode="auto">
          <a:xfrm>
            <a:off x="0" y="35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7" name="Rectangle 5"/>
          <p:cNvSpPr>
            <a:spLocks noChangeArrowheads="1"/>
          </p:cNvSpPr>
          <p:nvPr/>
        </p:nvSpPr>
        <p:spPr bwMode="auto">
          <a:xfrm>
            <a:off x="0" y="51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98" name="Text Box 6"/>
          <p:cNvSpPr txBox="1">
            <a:spLocks noChangeArrowheads="1"/>
          </p:cNvSpPr>
          <p:nvPr/>
        </p:nvSpPr>
        <p:spPr bwMode="auto">
          <a:xfrm>
            <a:off x="5364163" y="1763713"/>
            <a:ext cx="3529012" cy="39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3000" i="1">
                <a:effectLst>
                  <a:outerShdw blurRad="38100" dist="38100" dir="2700000" algn="tl">
                    <a:srgbClr val="C0C0C0"/>
                  </a:outerShdw>
                </a:effectLst>
                <a:latin typeface="Tahoma" pitchFamily="34" charset="0"/>
              </a:rPr>
              <a:t>Contoh masalah:</a:t>
            </a:r>
          </a:p>
          <a:p>
            <a:pPr eaLnBrk="0" hangingPunct="0">
              <a:spcBef>
                <a:spcPct val="50000"/>
              </a:spcBef>
            </a:pPr>
            <a:r>
              <a:rPr lang="en-US" altLang="en-US" sz="3000" i="1">
                <a:effectLst>
                  <a:outerShdw blurRad="38100" dist="38100" dir="2700000" algn="tl">
                    <a:srgbClr val="C0C0C0"/>
                  </a:outerShdw>
                </a:effectLst>
                <a:latin typeface="Tahoma" pitchFamily="34" charset="0"/>
              </a:rPr>
              <a:t>Bagaimana caranya menentukan kombinasi pilihan paling sederhana dari penggabungan sel seperti terlihat pada K-Map ini?</a:t>
            </a:r>
          </a:p>
        </p:txBody>
      </p:sp>
      <p:grpSp>
        <p:nvGrpSpPr>
          <p:cNvPr id="8199" name="Group 7"/>
          <p:cNvGrpSpPr>
            <a:grpSpLocks/>
          </p:cNvGrpSpPr>
          <p:nvPr/>
        </p:nvGrpSpPr>
        <p:grpSpPr bwMode="auto">
          <a:xfrm>
            <a:off x="395288" y="1403350"/>
            <a:ext cx="4824412" cy="4464050"/>
            <a:chOff x="204" y="663"/>
            <a:chExt cx="3039" cy="2812"/>
          </a:xfrm>
        </p:grpSpPr>
        <p:grpSp>
          <p:nvGrpSpPr>
            <p:cNvPr id="8200" name="Group 8"/>
            <p:cNvGrpSpPr>
              <a:grpSpLocks/>
            </p:cNvGrpSpPr>
            <p:nvPr/>
          </p:nvGrpSpPr>
          <p:grpSpPr bwMode="auto">
            <a:xfrm>
              <a:off x="204" y="663"/>
              <a:ext cx="2786" cy="2569"/>
              <a:chOff x="1338" y="935"/>
              <a:chExt cx="2540" cy="2314"/>
            </a:xfrm>
          </p:grpSpPr>
          <p:grpSp>
            <p:nvGrpSpPr>
              <p:cNvPr id="8201" name="Group 9"/>
              <p:cNvGrpSpPr>
                <a:grpSpLocks/>
              </p:cNvGrpSpPr>
              <p:nvPr/>
            </p:nvGrpSpPr>
            <p:grpSpPr bwMode="auto">
              <a:xfrm>
                <a:off x="1338" y="935"/>
                <a:ext cx="2540" cy="2314"/>
                <a:chOff x="431" y="935"/>
                <a:chExt cx="2540" cy="2314"/>
              </a:xfrm>
            </p:grpSpPr>
            <p:grpSp>
              <p:nvGrpSpPr>
                <p:cNvPr id="8202" name="Group 10"/>
                <p:cNvGrpSpPr>
                  <a:grpSpLocks/>
                </p:cNvGrpSpPr>
                <p:nvPr/>
              </p:nvGrpSpPr>
              <p:grpSpPr bwMode="auto">
                <a:xfrm>
                  <a:off x="431" y="935"/>
                  <a:ext cx="2540" cy="2314"/>
                  <a:chOff x="1383" y="1071"/>
                  <a:chExt cx="2540" cy="2314"/>
                </a:xfrm>
              </p:grpSpPr>
              <p:sp>
                <p:nvSpPr>
                  <p:cNvPr id="8203" name="Line 11"/>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Line 14"/>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7" name="Line 15"/>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8" name="Line 16"/>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9" name="Line 17"/>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0" name="Line 18"/>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1" name="Line 19"/>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 name="Line 20"/>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213" name="Group 21"/>
                  <p:cNvGrpSpPr>
                    <a:grpSpLocks/>
                  </p:cNvGrpSpPr>
                  <p:nvPr/>
                </p:nvGrpSpPr>
                <p:grpSpPr bwMode="auto">
                  <a:xfrm>
                    <a:off x="1955" y="1298"/>
                    <a:ext cx="1905" cy="156"/>
                    <a:chOff x="3289" y="981"/>
                    <a:chExt cx="1209" cy="110"/>
                  </a:xfrm>
                </p:grpSpPr>
                <p:sp>
                  <p:nvSpPr>
                    <p:cNvPr id="8214" name="Rectangle 22"/>
                    <p:cNvSpPr>
                      <a:spLocks noChangeArrowheads="1"/>
                    </p:cNvSpPr>
                    <p:nvPr/>
                  </p:nvSpPr>
                  <p:spPr bwMode="auto">
                    <a:xfrm>
                      <a:off x="3289" y="981"/>
                      <a:ext cx="226"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8215" name="Rectangle 23"/>
                    <p:cNvSpPr>
                      <a:spLocks noChangeArrowheads="1"/>
                    </p:cNvSpPr>
                    <p:nvPr/>
                  </p:nvSpPr>
                  <p:spPr bwMode="auto">
                    <a:xfrm>
                      <a:off x="3613" y="981"/>
                      <a:ext cx="226"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8216" name="Rectangle 24"/>
                    <p:cNvSpPr>
                      <a:spLocks noChangeArrowheads="1"/>
                    </p:cNvSpPr>
                    <p:nvPr/>
                  </p:nvSpPr>
                  <p:spPr bwMode="auto">
                    <a:xfrm>
                      <a:off x="3944" y="981"/>
                      <a:ext cx="226"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8217" name="Rectangle 25"/>
                    <p:cNvSpPr>
                      <a:spLocks noChangeArrowheads="1"/>
                    </p:cNvSpPr>
                    <p:nvPr/>
                  </p:nvSpPr>
                  <p:spPr bwMode="auto">
                    <a:xfrm>
                      <a:off x="4272" y="981"/>
                      <a:ext cx="226" cy="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8218" name="Group 26"/>
                  <p:cNvGrpSpPr>
                    <a:grpSpLocks/>
                  </p:cNvGrpSpPr>
                  <p:nvPr/>
                </p:nvGrpSpPr>
                <p:grpSpPr bwMode="auto">
                  <a:xfrm>
                    <a:off x="1526" y="1672"/>
                    <a:ext cx="356" cy="1519"/>
                    <a:chOff x="1520" y="1155"/>
                    <a:chExt cx="226" cy="1096"/>
                  </a:xfrm>
                </p:grpSpPr>
                <p:sp>
                  <p:nvSpPr>
                    <p:cNvPr id="8219" name="Rectangle 27"/>
                    <p:cNvSpPr>
                      <a:spLocks noChangeArrowheads="1"/>
                    </p:cNvSpPr>
                    <p:nvPr/>
                  </p:nvSpPr>
                  <p:spPr bwMode="auto">
                    <a:xfrm>
                      <a:off x="1520" y="1155"/>
                      <a:ext cx="226"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8220" name="Rectangle 28"/>
                    <p:cNvSpPr>
                      <a:spLocks noChangeArrowheads="1"/>
                    </p:cNvSpPr>
                    <p:nvPr/>
                  </p:nvSpPr>
                  <p:spPr bwMode="auto">
                    <a:xfrm>
                      <a:off x="1520" y="1480"/>
                      <a:ext cx="226"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8221" name="Rectangle 29"/>
                    <p:cNvSpPr>
                      <a:spLocks noChangeArrowheads="1"/>
                    </p:cNvSpPr>
                    <p:nvPr/>
                  </p:nvSpPr>
                  <p:spPr bwMode="auto">
                    <a:xfrm>
                      <a:off x="1520" y="1804"/>
                      <a:ext cx="226"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8222" name="Rectangle 30"/>
                    <p:cNvSpPr>
                      <a:spLocks noChangeArrowheads="1"/>
                    </p:cNvSpPr>
                    <p:nvPr/>
                  </p:nvSpPr>
                  <p:spPr bwMode="auto">
                    <a:xfrm>
                      <a:off x="1520" y="2139"/>
                      <a:ext cx="226"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8223" name="Rectangle 31"/>
                  <p:cNvSpPr>
                    <a:spLocks noChangeArrowheads="1"/>
                  </p:cNvSpPr>
                  <p:nvPr/>
                </p:nvSpPr>
                <p:spPr bwMode="auto">
                  <a:xfrm>
                    <a:off x="1429" y="1388"/>
                    <a:ext cx="35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8224" name="Rectangle 32"/>
                  <p:cNvSpPr>
                    <a:spLocks noChangeArrowheads="1"/>
                  </p:cNvSpPr>
                  <p:nvPr/>
                </p:nvSpPr>
                <p:spPr bwMode="auto">
                  <a:xfrm>
                    <a:off x="1701" y="1117"/>
                    <a:ext cx="3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8225" name="Line 33"/>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6" name="Rectangle 34"/>
                  <p:cNvSpPr>
                    <a:spLocks noChangeArrowheads="1"/>
                  </p:cNvSpPr>
                  <p:nvPr/>
                </p:nvSpPr>
                <p:spPr bwMode="auto">
                  <a:xfrm>
                    <a:off x="1383" y="1071"/>
                    <a:ext cx="272"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8227" name="Group 35"/>
                <p:cNvGrpSpPr>
                  <a:grpSpLocks/>
                </p:cNvGrpSpPr>
                <p:nvPr/>
              </p:nvGrpSpPr>
              <p:grpSpPr bwMode="auto">
                <a:xfrm>
                  <a:off x="975" y="1389"/>
                  <a:ext cx="1996" cy="1860"/>
                  <a:chOff x="3379" y="2205"/>
                  <a:chExt cx="1996" cy="1860"/>
                </a:xfrm>
              </p:grpSpPr>
              <p:sp>
                <p:nvSpPr>
                  <p:cNvPr id="8228" name="Rectangle 36"/>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8229" name="Rectangle 37"/>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8230" name="Rectangle 38"/>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8231" name="Rectangle 39"/>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8232" name="Rectangle 40"/>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8233" name="Rectangle 41"/>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8234" name="Rectangle 42"/>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8235" name="Rectangle 43"/>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8236" name="Rectangle 44"/>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8237" name="Rectangle 45"/>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8238" name="Rectangle 46"/>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8239" name="Rectangle 47"/>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8240" name="Rectangle 48"/>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8241" name="Rectangle 49"/>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8242" name="Rectangle 50"/>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8243" name="Rectangle 51"/>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8244" name="Rectangle 52"/>
              <p:cNvSpPr>
                <a:spLocks noChangeArrowheads="1"/>
              </p:cNvSpPr>
              <p:nvPr/>
            </p:nvSpPr>
            <p:spPr bwMode="auto">
              <a:xfrm>
                <a:off x="3334"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8245" name="Rectangle 53"/>
              <p:cNvSpPr>
                <a:spLocks noChangeArrowheads="1"/>
              </p:cNvSpPr>
              <p:nvPr/>
            </p:nvSpPr>
            <p:spPr bwMode="auto">
              <a:xfrm>
                <a:off x="2836" y="273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46" name="Rectangle 54"/>
              <p:cNvSpPr>
                <a:spLocks noChangeArrowheads="1"/>
              </p:cNvSpPr>
              <p:nvPr/>
            </p:nvSpPr>
            <p:spPr bwMode="auto">
              <a:xfrm>
                <a:off x="2336" y="273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8247" name="Rectangle 55"/>
              <p:cNvSpPr>
                <a:spLocks noChangeArrowheads="1"/>
              </p:cNvSpPr>
              <p:nvPr/>
            </p:nvSpPr>
            <p:spPr bwMode="auto">
              <a:xfrm>
                <a:off x="1837"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48" name="Rectangle 56"/>
              <p:cNvSpPr>
                <a:spLocks noChangeArrowheads="1"/>
              </p:cNvSpPr>
              <p:nvPr/>
            </p:nvSpPr>
            <p:spPr bwMode="auto">
              <a:xfrm>
                <a:off x="3334"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8249" name="Rectangle 57"/>
              <p:cNvSpPr>
                <a:spLocks noChangeArrowheads="1"/>
              </p:cNvSpPr>
              <p:nvPr/>
            </p:nvSpPr>
            <p:spPr bwMode="auto">
              <a:xfrm>
                <a:off x="2836" y="227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0" name="Rectangle 58"/>
              <p:cNvSpPr>
                <a:spLocks noChangeArrowheads="1"/>
              </p:cNvSpPr>
              <p:nvPr/>
            </p:nvSpPr>
            <p:spPr bwMode="auto">
              <a:xfrm>
                <a:off x="2336" y="227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8251" name="Rectangle 59"/>
              <p:cNvSpPr>
                <a:spLocks noChangeArrowheads="1"/>
              </p:cNvSpPr>
              <p:nvPr/>
            </p:nvSpPr>
            <p:spPr bwMode="auto">
              <a:xfrm>
                <a:off x="1837"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2" name="Rectangle 60"/>
              <p:cNvSpPr>
                <a:spLocks noChangeArrowheads="1"/>
              </p:cNvSpPr>
              <p:nvPr/>
            </p:nvSpPr>
            <p:spPr bwMode="auto">
              <a:xfrm>
                <a:off x="3334"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3" name="Rectangle 61"/>
              <p:cNvSpPr>
                <a:spLocks noChangeArrowheads="1"/>
              </p:cNvSpPr>
              <p:nvPr/>
            </p:nvSpPr>
            <p:spPr bwMode="auto">
              <a:xfrm>
                <a:off x="2836" y="180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8254" name="Rectangle 62"/>
              <p:cNvSpPr>
                <a:spLocks noChangeArrowheads="1"/>
              </p:cNvSpPr>
              <p:nvPr/>
            </p:nvSpPr>
            <p:spPr bwMode="auto">
              <a:xfrm>
                <a:off x="2336" y="180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8255" name="Rectangle 63"/>
              <p:cNvSpPr>
                <a:spLocks noChangeArrowheads="1"/>
              </p:cNvSpPr>
              <p:nvPr/>
            </p:nvSpPr>
            <p:spPr bwMode="auto">
              <a:xfrm>
                <a:off x="1837"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6" name="Rectangle 64"/>
              <p:cNvSpPr>
                <a:spLocks noChangeArrowheads="1"/>
              </p:cNvSpPr>
              <p:nvPr/>
            </p:nvSpPr>
            <p:spPr bwMode="auto">
              <a:xfrm>
                <a:off x="3334"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7" name="Rectangle 65"/>
              <p:cNvSpPr>
                <a:spLocks noChangeArrowheads="1"/>
              </p:cNvSpPr>
              <p:nvPr/>
            </p:nvSpPr>
            <p:spPr bwMode="auto">
              <a:xfrm>
                <a:off x="2836" y="134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8258" name="Rectangle 66"/>
              <p:cNvSpPr>
                <a:spLocks noChangeArrowheads="1"/>
              </p:cNvSpPr>
              <p:nvPr/>
            </p:nvSpPr>
            <p:spPr bwMode="auto">
              <a:xfrm>
                <a:off x="2336" y="134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8259" name="Rectangle 67"/>
              <p:cNvSpPr>
                <a:spLocks noChangeArrowheads="1"/>
              </p:cNvSpPr>
              <p:nvPr/>
            </p:nvSpPr>
            <p:spPr bwMode="auto">
              <a:xfrm>
                <a:off x="1837"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grpSp>
        <p:grpSp>
          <p:nvGrpSpPr>
            <p:cNvPr id="8260" name="Group 68"/>
            <p:cNvGrpSpPr>
              <a:grpSpLocks/>
            </p:cNvGrpSpPr>
            <p:nvPr/>
          </p:nvGrpSpPr>
          <p:grpSpPr bwMode="auto">
            <a:xfrm>
              <a:off x="571" y="925"/>
              <a:ext cx="2672" cy="2550"/>
              <a:chOff x="571" y="925"/>
              <a:chExt cx="2672" cy="2550"/>
            </a:xfrm>
          </p:grpSpPr>
          <p:sp>
            <p:nvSpPr>
              <p:cNvPr id="8261" name="AutoShape 69"/>
              <p:cNvSpPr>
                <a:spLocks noChangeArrowheads="1"/>
              </p:cNvSpPr>
              <p:nvPr/>
            </p:nvSpPr>
            <p:spPr bwMode="auto">
              <a:xfrm>
                <a:off x="1990" y="1239"/>
                <a:ext cx="367" cy="1888"/>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62" name="Group 70"/>
              <p:cNvGrpSpPr>
                <a:grpSpLocks/>
              </p:cNvGrpSpPr>
              <p:nvPr/>
            </p:nvGrpSpPr>
            <p:grpSpPr bwMode="auto">
              <a:xfrm>
                <a:off x="958" y="2289"/>
                <a:ext cx="841" cy="786"/>
                <a:chOff x="3560" y="1341"/>
                <a:chExt cx="886" cy="861"/>
              </a:xfrm>
            </p:grpSpPr>
            <p:sp>
              <p:nvSpPr>
                <p:cNvPr id="8263" name="AutoShape 71"/>
                <p:cNvSpPr>
                  <a:spLocks noChangeArrowheads="1"/>
                </p:cNvSpPr>
                <p:nvPr/>
              </p:nvSpPr>
              <p:spPr bwMode="auto">
                <a:xfrm>
                  <a:off x="3560" y="1341"/>
                  <a:ext cx="886" cy="861"/>
                </a:xfrm>
                <a:prstGeom prst="roundRect">
                  <a:avLst>
                    <a:gd name="adj" fmla="val 16667"/>
                  </a:avLst>
                </a:prstGeom>
                <a:solidFill>
                  <a:srgbClr val="CCCCFF">
                    <a:alpha val="20000"/>
                  </a:srgbClr>
                </a:solidFill>
                <a:ln w="28575">
                  <a:solidFill>
                    <a:srgbClr val="CC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4" name="Text Box 72"/>
                <p:cNvSpPr txBox="1">
                  <a:spLocks noChangeArrowheads="1"/>
                </p:cNvSpPr>
                <p:nvPr/>
              </p:nvSpPr>
              <p:spPr bwMode="auto">
                <a:xfrm>
                  <a:off x="3741" y="1614"/>
                  <a:ext cx="454" cy="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8265" name="Group 73"/>
              <p:cNvGrpSpPr>
                <a:grpSpLocks/>
              </p:cNvGrpSpPr>
              <p:nvPr/>
            </p:nvGrpSpPr>
            <p:grpSpPr bwMode="auto">
              <a:xfrm>
                <a:off x="1009" y="2751"/>
                <a:ext cx="1841" cy="366"/>
                <a:chOff x="340" y="2702"/>
                <a:chExt cx="1723" cy="372"/>
              </a:xfrm>
            </p:grpSpPr>
            <p:sp>
              <p:nvSpPr>
                <p:cNvPr id="8266" name="AutoShape 74"/>
                <p:cNvSpPr>
                  <a:spLocks noChangeArrowheads="1"/>
                </p:cNvSpPr>
                <p:nvPr/>
              </p:nvSpPr>
              <p:spPr bwMode="auto">
                <a:xfrm rot="5400000">
                  <a:off x="1043" y="2044"/>
                  <a:ext cx="318" cy="1723"/>
                </a:xfrm>
                <a:prstGeom prst="roundRect">
                  <a:avLst>
                    <a:gd name="adj" fmla="val 16667"/>
                  </a:avLst>
                </a:prstGeom>
                <a:solidFill>
                  <a:srgbClr val="2B5481">
                    <a:alpha val="20000"/>
                  </a:srgbClr>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67" name="Text Box 75"/>
                <p:cNvSpPr txBox="1">
                  <a:spLocks noChangeArrowheads="1"/>
                </p:cNvSpPr>
                <p:nvPr/>
              </p:nvSpPr>
              <p:spPr bwMode="auto">
                <a:xfrm>
                  <a:off x="975" y="2702"/>
                  <a:ext cx="54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8268" name="Group 76"/>
              <p:cNvGrpSpPr>
                <a:grpSpLocks/>
              </p:cNvGrpSpPr>
              <p:nvPr/>
            </p:nvGrpSpPr>
            <p:grpSpPr bwMode="auto">
              <a:xfrm>
                <a:off x="571" y="1480"/>
                <a:ext cx="2672" cy="410"/>
                <a:chOff x="772" y="1597"/>
                <a:chExt cx="2305" cy="355"/>
              </a:xfrm>
            </p:grpSpPr>
            <p:sp>
              <p:nvSpPr>
                <p:cNvPr id="8269" name="Arc 77"/>
                <p:cNvSpPr>
                  <a:spLocks/>
                </p:cNvSpPr>
                <p:nvPr/>
              </p:nvSpPr>
              <p:spPr bwMode="auto">
                <a:xfrm>
                  <a:off x="772" y="1597"/>
                  <a:ext cx="408" cy="34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0" name="Arc 78"/>
                <p:cNvSpPr>
                  <a:spLocks/>
                </p:cNvSpPr>
                <p:nvPr/>
              </p:nvSpPr>
              <p:spPr bwMode="auto">
                <a:xfrm flipH="1">
                  <a:off x="2669" y="1605"/>
                  <a:ext cx="408" cy="34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71" name="Group 79"/>
              <p:cNvGrpSpPr>
                <a:grpSpLocks/>
              </p:cNvGrpSpPr>
              <p:nvPr/>
            </p:nvGrpSpPr>
            <p:grpSpPr bwMode="auto">
              <a:xfrm>
                <a:off x="1438" y="2254"/>
                <a:ext cx="946" cy="892"/>
                <a:chOff x="3560" y="1341"/>
                <a:chExt cx="886" cy="861"/>
              </a:xfrm>
            </p:grpSpPr>
            <p:sp>
              <p:nvSpPr>
                <p:cNvPr id="8272" name="AutoShape 80"/>
                <p:cNvSpPr>
                  <a:spLocks noChangeArrowheads="1"/>
                </p:cNvSpPr>
                <p:nvPr/>
              </p:nvSpPr>
              <p:spPr bwMode="auto">
                <a:xfrm>
                  <a:off x="3560" y="1341"/>
                  <a:ext cx="886" cy="861"/>
                </a:xfrm>
                <a:prstGeom prst="roundRect">
                  <a:avLst>
                    <a:gd name="adj" fmla="val 16667"/>
                  </a:avLst>
                </a:prstGeom>
                <a:solidFill>
                  <a:srgbClr val="CCCCFF">
                    <a:alpha val="20000"/>
                  </a:srgbClr>
                </a:solidFill>
                <a:ln w="28575">
                  <a:solidFill>
                    <a:srgbClr val="CC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3" name="Text Box 81"/>
                <p:cNvSpPr txBox="1">
                  <a:spLocks noChangeArrowheads="1"/>
                </p:cNvSpPr>
                <p:nvPr/>
              </p:nvSpPr>
              <p:spPr bwMode="auto">
                <a:xfrm>
                  <a:off x="3741" y="1613"/>
                  <a:ext cx="45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grpSp>
            <p:nvGrpSpPr>
              <p:cNvPr id="8274" name="Group 82"/>
              <p:cNvGrpSpPr>
                <a:grpSpLocks/>
              </p:cNvGrpSpPr>
              <p:nvPr/>
            </p:nvGrpSpPr>
            <p:grpSpPr bwMode="auto">
              <a:xfrm>
                <a:off x="1997" y="1230"/>
                <a:ext cx="921" cy="891"/>
                <a:chOff x="3560" y="1341"/>
                <a:chExt cx="886" cy="861"/>
              </a:xfrm>
            </p:grpSpPr>
            <p:sp>
              <p:nvSpPr>
                <p:cNvPr id="8275" name="AutoShape 83"/>
                <p:cNvSpPr>
                  <a:spLocks noChangeArrowheads="1"/>
                </p:cNvSpPr>
                <p:nvPr/>
              </p:nvSpPr>
              <p:spPr bwMode="auto">
                <a:xfrm>
                  <a:off x="3560" y="1341"/>
                  <a:ext cx="886" cy="861"/>
                </a:xfrm>
                <a:prstGeom prst="roundRect">
                  <a:avLst>
                    <a:gd name="adj" fmla="val 16667"/>
                  </a:avLst>
                </a:prstGeom>
                <a:solidFill>
                  <a:srgbClr val="CCCCFF">
                    <a:alpha val="20000"/>
                  </a:srgbClr>
                </a:solidFill>
                <a:ln w="28575">
                  <a:solidFill>
                    <a:srgbClr val="CCCC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76" name="Text Box 84"/>
                <p:cNvSpPr txBox="1">
                  <a:spLocks noChangeArrowheads="1"/>
                </p:cNvSpPr>
                <p:nvPr/>
              </p:nvSpPr>
              <p:spPr bwMode="auto">
                <a:xfrm>
                  <a:off x="3741" y="1613"/>
                  <a:ext cx="454" cy="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3200">
                    <a:effectLst>
                      <a:outerShdw blurRad="38100" dist="38100" dir="2700000" algn="tl">
                        <a:srgbClr val="C0C0C0"/>
                      </a:outerShdw>
                    </a:effectLst>
                    <a:latin typeface="Tahoma" pitchFamily="34" charset="0"/>
                  </a:endParaRPr>
                </a:p>
              </p:txBody>
            </p:sp>
          </p:grpSp>
          <p:sp>
            <p:nvSpPr>
              <p:cNvPr id="8277" name="AutoShape 85"/>
              <p:cNvSpPr>
                <a:spLocks noChangeArrowheads="1"/>
              </p:cNvSpPr>
              <p:nvPr/>
            </p:nvSpPr>
            <p:spPr bwMode="auto">
              <a:xfrm>
                <a:off x="912" y="1239"/>
                <a:ext cx="367" cy="1888"/>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278" name="Group 86"/>
              <p:cNvGrpSpPr>
                <a:grpSpLocks/>
              </p:cNvGrpSpPr>
              <p:nvPr/>
            </p:nvGrpSpPr>
            <p:grpSpPr bwMode="auto">
              <a:xfrm>
                <a:off x="2270" y="925"/>
                <a:ext cx="411" cy="2550"/>
                <a:chOff x="2238" y="1117"/>
                <a:chExt cx="354" cy="2206"/>
              </a:xfrm>
            </p:grpSpPr>
            <p:sp>
              <p:nvSpPr>
                <p:cNvPr id="8279" name="Arc 87"/>
                <p:cNvSpPr>
                  <a:spLocks/>
                </p:cNvSpPr>
                <p:nvPr/>
              </p:nvSpPr>
              <p:spPr bwMode="auto">
                <a:xfrm rot="-5400000">
                  <a:off x="2207" y="2946"/>
                  <a:ext cx="408" cy="346"/>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0" name="Arc 88"/>
                <p:cNvSpPr>
                  <a:spLocks/>
                </p:cNvSpPr>
                <p:nvPr/>
              </p:nvSpPr>
              <p:spPr bwMode="auto">
                <a:xfrm rot="16200000" flipH="1">
                  <a:off x="2215" y="1148"/>
                  <a:ext cx="408" cy="346"/>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en-US" altLang="en-US">
                    <a:effectLst>
                      <a:outerShdw blurRad="38100" dist="38100" dir="2700000" algn="tl">
                        <a:srgbClr val="C0C0C0"/>
                      </a:outerShdw>
                    </a:effectLst>
                    <a:latin typeface="Tahoma" pitchFamily="34" charset="0"/>
                  </a:endParaRPr>
                </a:p>
              </p:txBody>
            </p:sp>
          </p:grpSp>
          <p:grpSp>
            <p:nvGrpSpPr>
              <p:cNvPr id="8281" name="Group 89"/>
              <p:cNvGrpSpPr>
                <a:grpSpLocks/>
              </p:cNvGrpSpPr>
              <p:nvPr/>
            </p:nvGrpSpPr>
            <p:grpSpPr bwMode="auto">
              <a:xfrm>
                <a:off x="641" y="925"/>
                <a:ext cx="2539" cy="2464"/>
                <a:chOff x="832" y="1117"/>
                <a:chExt cx="2191" cy="2132"/>
              </a:xfrm>
            </p:grpSpPr>
            <p:sp>
              <p:nvSpPr>
                <p:cNvPr id="8282" name="Arc 90"/>
                <p:cNvSpPr>
                  <a:spLocks/>
                </p:cNvSpPr>
                <p:nvPr/>
              </p:nvSpPr>
              <p:spPr bwMode="auto">
                <a:xfrm rot="19329544" flipH="1">
                  <a:off x="2608" y="1162"/>
                  <a:ext cx="415" cy="385"/>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3" name="Arc 91"/>
                <p:cNvSpPr>
                  <a:spLocks/>
                </p:cNvSpPr>
                <p:nvPr/>
              </p:nvSpPr>
              <p:spPr bwMode="auto">
                <a:xfrm rot="19329544" flipV="1">
                  <a:off x="832" y="2886"/>
                  <a:ext cx="41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4" name="Arc 92"/>
                <p:cNvSpPr>
                  <a:spLocks/>
                </p:cNvSpPr>
                <p:nvPr/>
              </p:nvSpPr>
              <p:spPr bwMode="auto">
                <a:xfrm rot="2270456">
                  <a:off x="839" y="1117"/>
                  <a:ext cx="415" cy="385"/>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85" name="Arc 93"/>
                <p:cNvSpPr>
                  <a:spLocks/>
                </p:cNvSpPr>
                <p:nvPr/>
              </p:nvSpPr>
              <p:spPr bwMode="auto">
                <a:xfrm rot="2270456" flipH="1" flipV="1">
                  <a:off x="2608" y="2840"/>
                  <a:ext cx="415" cy="363"/>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rgbClr val="0033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22872726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A894FDD1-EECC-40B2-ABF4-34EB3342B4CD}" type="slidenum">
              <a:rPr lang="en-US" altLang="en-US"/>
              <a:pPr/>
              <a:t>4</a:t>
            </a:fld>
            <a:endParaRPr lang="en-US" altLang="en-US"/>
          </a:p>
        </p:txBody>
      </p:sp>
      <p:sp>
        <p:nvSpPr>
          <p:cNvPr id="10242" name="Rectangle 2"/>
          <p:cNvSpPr>
            <a:spLocks noGrp="1" noChangeArrowheads="1"/>
          </p:cNvSpPr>
          <p:nvPr>
            <p:ph type="title"/>
          </p:nvPr>
        </p:nvSpPr>
        <p:spPr>
          <a:xfrm>
            <a:off x="395288" y="647700"/>
            <a:ext cx="8229600" cy="647700"/>
          </a:xfrm>
        </p:spPr>
        <p:txBody>
          <a:bodyPr/>
          <a:lstStyle/>
          <a:p>
            <a:pPr algn="l"/>
            <a:r>
              <a:rPr lang="en-US" altLang="en-US" sz="2400" i="1">
                <a:solidFill>
                  <a:schemeClr val="hlink"/>
                </a:solidFill>
              </a:rPr>
              <a:t>Metoda Mc Cluskey (lanjutan)</a:t>
            </a:r>
          </a:p>
        </p:txBody>
      </p:sp>
      <p:sp>
        <p:nvSpPr>
          <p:cNvPr id="10243" name="Rectangle 3"/>
          <p:cNvSpPr>
            <a:spLocks noChangeArrowheads="1"/>
          </p:cNvSpPr>
          <p:nvPr/>
        </p:nvSpPr>
        <p:spPr bwMode="auto">
          <a:xfrm>
            <a:off x="0" y="38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4" name="Rectangle 4"/>
          <p:cNvSpPr>
            <a:spLocks noChangeArrowheads="1"/>
          </p:cNvSpPr>
          <p:nvPr/>
        </p:nvSpPr>
        <p:spPr bwMode="auto">
          <a:xfrm>
            <a:off x="0" y="38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45" name="Rectangle 5"/>
          <p:cNvSpPr>
            <a:spLocks noChangeArrowheads="1"/>
          </p:cNvSpPr>
          <p:nvPr/>
        </p:nvSpPr>
        <p:spPr bwMode="auto">
          <a:xfrm>
            <a:off x="0" y="54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0246" name="Group 6"/>
          <p:cNvGrpSpPr>
            <a:grpSpLocks/>
          </p:cNvGrpSpPr>
          <p:nvPr/>
        </p:nvGrpSpPr>
        <p:grpSpPr bwMode="auto">
          <a:xfrm>
            <a:off x="611188" y="2087563"/>
            <a:ext cx="4032250" cy="3673475"/>
            <a:chOff x="385" y="1071"/>
            <a:chExt cx="2540" cy="2314"/>
          </a:xfrm>
        </p:grpSpPr>
        <p:grpSp>
          <p:nvGrpSpPr>
            <p:cNvPr id="10247" name="Group 7"/>
            <p:cNvGrpSpPr>
              <a:grpSpLocks/>
            </p:cNvGrpSpPr>
            <p:nvPr/>
          </p:nvGrpSpPr>
          <p:grpSpPr bwMode="auto">
            <a:xfrm>
              <a:off x="385" y="1071"/>
              <a:ext cx="2540" cy="2314"/>
              <a:chOff x="431" y="935"/>
              <a:chExt cx="2540" cy="2314"/>
            </a:xfrm>
          </p:grpSpPr>
          <p:grpSp>
            <p:nvGrpSpPr>
              <p:cNvPr id="10248" name="Group 8"/>
              <p:cNvGrpSpPr>
                <a:grpSpLocks/>
              </p:cNvGrpSpPr>
              <p:nvPr/>
            </p:nvGrpSpPr>
            <p:grpSpPr bwMode="auto">
              <a:xfrm>
                <a:off x="431" y="935"/>
                <a:ext cx="2540" cy="2314"/>
                <a:chOff x="1383" y="1071"/>
                <a:chExt cx="2540" cy="2314"/>
              </a:xfrm>
            </p:grpSpPr>
            <p:sp>
              <p:nvSpPr>
                <p:cNvPr id="10249" name="Line 9"/>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2"/>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3"/>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Line 14"/>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Line 15"/>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6" name="Line 16"/>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7" name="Line 17"/>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Line 18"/>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59" name="Group 19"/>
                <p:cNvGrpSpPr>
                  <a:grpSpLocks/>
                </p:cNvGrpSpPr>
                <p:nvPr/>
              </p:nvGrpSpPr>
              <p:grpSpPr bwMode="auto">
                <a:xfrm>
                  <a:off x="1955" y="1298"/>
                  <a:ext cx="1905" cy="173"/>
                  <a:chOff x="3289" y="981"/>
                  <a:chExt cx="1209" cy="121"/>
                </a:xfrm>
              </p:grpSpPr>
              <p:sp>
                <p:nvSpPr>
                  <p:cNvPr id="10260" name="Rectangle 20"/>
                  <p:cNvSpPr>
                    <a:spLocks noChangeArrowheads="1"/>
                  </p:cNvSpPr>
                  <p:nvPr/>
                </p:nvSpPr>
                <p:spPr bwMode="auto">
                  <a:xfrm>
                    <a:off x="3289"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0261" name="Rectangle 21"/>
                  <p:cNvSpPr>
                    <a:spLocks noChangeArrowheads="1"/>
                  </p:cNvSpPr>
                  <p:nvPr/>
                </p:nvSpPr>
                <p:spPr bwMode="auto">
                  <a:xfrm>
                    <a:off x="3613"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0262" name="Rectangle 22"/>
                  <p:cNvSpPr>
                    <a:spLocks noChangeArrowheads="1"/>
                  </p:cNvSpPr>
                  <p:nvPr/>
                </p:nvSpPr>
                <p:spPr bwMode="auto">
                  <a:xfrm>
                    <a:off x="3944"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0263" name="Rectangle 23"/>
                  <p:cNvSpPr>
                    <a:spLocks noChangeArrowheads="1"/>
                  </p:cNvSpPr>
                  <p:nvPr/>
                </p:nvSpPr>
                <p:spPr bwMode="auto">
                  <a:xfrm>
                    <a:off x="4272"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10264" name="Group 24"/>
                <p:cNvGrpSpPr>
                  <a:grpSpLocks/>
                </p:cNvGrpSpPr>
                <p:nvPr/>
              </p:nvGrpSpPr>
              <p:grpSpPr bwMode="auto">
                <a:xfrm>
                  <a:off x="1526" y="1672"/>
                  <a:ext cx="356" cy="1537"/>
                  <a:chOff x="1520" y="1155"/>
                  <a:chExt cx="226" cy="1109"/>
                </a:xfrm>
              </p:grpSpPr>
              <p:sp>
                <p:nvSpPr>
                  <p:cNvPr id="10265" name="Rectangle 25"/>
                  <p:cNvSpPr>
                    <a:spLocks noChangeArrowheads="1"/>
                  </p:cNvSpPr>
                  <p:nvPr/>
                </p:nvSpPr>
                <p:spPr bwMode="auto">
                  <a:xfrm>
                    <a:off x="1520" y="1155"/>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0266" name="Rectangle 26"/>
                  <p:cNvSpPr>
                    <a:spLocks noChangeArrowheads="1"/>
                  </p:cNvSpPr>
                  <p:nvPr/>
                </p:nvSpPr>
                <p:spPr bwMode="auto">
                  <a:xfrm>
                    <a:off x="1520" y="1480"/>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0267" name="Rectangle 27"/>
                  <p:cNvSpPr>
                    <a:spLocks noChangeArrowheads="1"/>
                  </p:cNvSpPr>
                  <p:nvPr/>
                </p:nvSpPr>
                <p:spPr bwMode="auto">
                  <a:xfrm>
                    <a:off x="1520" y="1804"/>
                    <a:ext cx="22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0268" name="Rectangle 28"/>
                  <p:cNvSpPr>
                    <a:spLocks noChangeArrowheads="1"/>
                  </p:cNvSpPr>
                  <p:nvPr/>
                </p:nvSpPr>
                <p:spPr bwMode="auto">
                  <a:xfrm>
                    <a:off x="1520" y="2139"/>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10269" name="Rectangle 29"/>
                <p:cNvSpPr>
                  <a:spLocks noChangeArrowheads="1"/>
                </p:cNvSpPr>
                <p:nvPr/>
              </p:nvSpPr>
              <p:spPr bwMode="auto">
                <a:xfrm>
                  <a:off x="1429" y="1389"/>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10270" name="Rectangle 30"/>
                <p:cNvSpPr>
                  <a:spLocks noChangeArrowheads="1"/>
                </p:cNvSpPr>
                <p:nvPr/>
              </p:nvSpPr>
              <p:spPr bwMode="auto">
                <a:xfrm>
                  <a:off x="1701" y="1117"/>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10271" name="Line 31"/>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2" name="Rectangle 32"/>
                <p:cNvSpPr>
                  <a:spLocks noChangeArrowheads="1"/>
                </p:cNvSpPr>
                <p:nvPr/>
              </p:nvSpPr>
              <p:spPr bwMode="auto">
                <a:xfrm>
                  <a:off x="1383" y="1071"/>
                  <a:ext cx="2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10273" name="Group 33"/>
              <p:cNvGrpSpPr>
                <a:grpSpLocks/>
              </p:cNvGrpSpPr>
              <p:nvPr/>
            </p:nvGrpSpPr>
            <p:grpSpPr bwMode="auto">
              <a:xfrm>
                <a:off x="975" y="1389"/>
                <a:ext cx="1996" cy="1860"/>
                <a:chOff x="3379" y="2205"/>
                <a:chExt cx="1996" cy="1860"/>
              </a:xfrm>
            </p:grpSpPr>
            <p:sp>
              <p:nvSpPr>
                <p:cNvPr id="10274" name="Rectangle 34"/>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10275" name="Rectangle 35"/>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10276" name="Rectangle 36"/>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10277" name="Rectangle 37"/>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10278" name="Rectangle 38"/>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10279" name="Rectangle 39"/>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10280" name="Rectangle 40"/>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10281" name="Rectangle 41"/>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10282" name="Rectangle 42"/>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10283" name="Rectangle 43"/>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10284" name="Rectangle 44"/>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10285" name="Rectangle 45"/>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10286" name="Rectangle 46"/>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10287" name="Rectangle 47"/>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10288" name="Rectangle 48"/>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10289" name="Rectangle 49"/>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10290" name="Rectangle 50"/>
            <p:cNvSpPr>
              <a:spLocks noChangeArrowheads="1"/>
            </p:cNvSpPr>
            <p:nvPr/>
          </p:nvSpPr>
          <p:spPr bwMode="auto">
            <a:xfrm>
              <a:off x="2381" y="287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291" name="Rectangle 51"/>
            <p:cNvSpPr>
              <a:spLocks noChangeArrowheads="1"/>
            </p:cNvSpPr>
            <p:nvPr/>
          </p:nvSpPr>
          <p:spPr bwMode="auto">
            <a:xfrm>
              <a:off x="1883" y="2875"/>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292" name="Rectangle 52"/>
            <p:cNvSpPr>
              <a:spLocks noChangeArrowheads="1"/>
            </p:cNvSpPr>
            <p:nvPr/>
          </p:nvSpPr>
          <p:spPr bwMode="auto">
            <a:xfrm>
              <a:off x="1383" y="287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0293" name="Rectangle 53"/>
            <p:cNvSpPr>
              <a:spLocks noChangeArrowheads="1"/>
            </p:cNvSpPr>
            <p:nvPr/>
          </p:nvSpPr>
          <p:spPr bwMode="auto">
            <a:xfrm>
              <a:off x="884" y="287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294" name="Rectangle 54"/>
            <p:cNvSpPr>
              <a:spLocks noChangeArrowheads="1"/>
            </p:cNvSpPr>
            <p:nvPr/>
          </p:nvSpPr>
          <p:spPr bwMode="auto">
            <a:xfrm>
              <a:off x="2381" y="241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0295" name="Rectangle 55"/>
            <p:cNvSpPr>
              <a:spLocks noChangeArrowheads="1"/>
            </p:cNvSpPr>
            <p:nvPr/>
          </p:nvSpPr>
          <p:spPr bwMode="auto">
            <a:xfrm>
              <a:off x="1883" y="2410"/>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0296" name="Rectangle 56"/>
            <p:cNvSpPr>
              <a:spLocks noChangeArrowheads="1"/>
            </p:cNvSpPr>
            <p:nvPr/>
          </p:nvSpPr>
          <p:spPr bwMode="auto">
            <a:xfrm>
              <a:off x="1383" y="241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0297" name="Rectangle 57"/>
            <p:cNvSpPr>
              <a:spLocks noChangeArrowheads="1"/>
            </p:cNvSpPr>
            <p:nvPr/>
          </p:nvSpPr>
          <p:spPr bwMode="auto">
            <a:xfrm>
              <a:off x="884" y="241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298" name="Rectangle 58"/>
            <p:cNvSpPr>
              <a:spLocks noChangeArrowheads="1"/>
            </p:cNvSpPr>
            <p:nvPr/>
          </p:nvSpPr>
          <p:spPr bwMode="auto">
            <a:xfrm>
              <a:off x="2381" y="194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0299" name="Rectangle 59"/>
            <p:cNvSpPr>
              <a:spLocks noChangeArrowheads="1"/>
            </p:cNvSpPr>
            <p:nvPr/>
          </p:nvSpPr>
          <p:spPr bwMode="auto">
            <a:xfrm>
              <a:off x="1883" y="1945"/>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0300" name="Rectangle 60"/>
            <p:cNvSpPr>
              <a:spLocks noChangeArrowheads="1"/>
            </p:cNvSpPr>
            <p:nvPr/>
          </p:nvSpPr>
          <p:spPr bwMode="auto">
            <a:xfrm>
              <a:off x="1383" y="194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301" name="Rectangle 61"/>
            <p:cNvSpPr>
              <a:spLocks noChangeArrowheads="1"/>
            </p:cNvSpPr>
            <p:nvPr/>
          </p:nvSpPr>
          <p:spPr bwMode="auto">
            <a:xfrm>
              <a:off x="884" y="194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302" name="Rectangle 62"/>
            <p:cNvSpPr>
              <a:spLocks noChangeArrowheads="1"/>
            </p:cNvSpPr>
            <p:nvPr/>
          </p:nvSpPr>
          <p:spPr bwMode="auto">
            <a:xfrm>
              <a:off x="2381" y="148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0303" name="Rectangle 63"/>
            <p:cNvSpPr>
              <a:spLocks noChangeArrowheads="1"/>
            </p:cNvSpPr>
            <p:nvPr/>
          </p:nvSpPr>
          <p:spPr bwMode="auto">
            <a:xfrm>
              <a:off x="1883" y="1480"/>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304" name="Rectangle 64"/>
            <p:cNvSpPr>
              <a:spLocks noChangeArrowheads="1"/>
            </p:cNvSpPr>
            <p:nvPr/>
          </p:nvSpPr>
          <p:spPr bwMode="auto">
            <a:xfrm>
              <a:off x="1383" y="148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0305" name="Rectangle 65"/>
            <p:cNvSpPr>
              <a:spLocks noChangeArrowheads="1"/>
            </p:cNvSpPr>
            <p:nvPr/>
          </p:nvSpPr>
          <p:spPr bwMode="auto">
            <a:xfrm>
              <a:off x="884" y="148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grpSp>
      <p:sp>
        <p:nvSpPr>
          <p:cNvPr id="10306" name="Text Box 66"/>
          <p:cNvSpPr txBox="1">
            <a:spLocks noChangeArrowheads="1"/>
          </p:cNvSpPr>
          <p:nvPr/>
        </p:nvSpPr>
        <p:spPr bwMode="auto">
          <a:xfrm>
            <a:off x="468313" y="12954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1</a:t>
            </a:r>
          </a:p>
        </p:txBody>
      </p:sp>
      <p:sp>
        <p:nvSpPr>
          <p:cNvPr id="10307" name="Text Box 67"/>
          <p:cNvSpPr txBox="1">
            <a:spLocks noChangeArrowheads="1"/>
          </p:cNvSpPr>
          <p:nvPr/>
        </p:nvSpPr>
        <p:spPr bwMode="auto">
          <a:xfrm>
            <a:off x="5219700" y="1584325"/>
            <a:ext cx="3455988"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i="1">
                <a:effectLst>
                  <a:outerShdw blurRad="38100" dist="38100" dir="2700000" algn="tl">
                    <a:srgbClr val="C0C0C0"/>
                  </a:outerShdw>
                </a:effectLst>
                <a:latin typeface="Tahoma" pitchFamily="34" charset="0"/>
              </a:rPr>
              <a:t>Berapa banyak gabungan 4 sel yang bisa dibuat?</a:t>
            </a:r>
          </a:p>
          <a:p>
            <a:pPr eaLnBrk="0" hangingPunct="0">
              <a:spcBef>
                <a:spcPct val="50000"/>
              </a:spcBef>
            </a:pPr>
            <a:r>
              <a:rPr lang="en-US" altLang="en-US" sz="2000" i="1">
                <a:effectLst>
                  <a:outerShdw blurRad="38100" dist="38100" dir="2700000" algn="tl">
                    <a:srgbClr val="C0C0C0"/>
                  </a:outerShdw>
                </a:effectLst>
                <a:latin typeface="Tahoma" pitchFamily="34" charset="0"/>
              </a:rPr>
              <a:t>Adakah sel ‘1’ yang hanya mempunyai satu kemungkinan pilihan gabungan?</a:t>
            </a:r>
          </a:p>
          <a:p>
            <a:pPr eaLnBrk="0" hangingPunct="0">
              <a:spcBef>
                <a:spcPct val="50000"/>
              </a:spcBef>
            </a:pPr>
            <a:r>
              <a:rPr lang="en-US" altLang="en-US" sz="2000" i="1">
                <a:effectLst>
                  <a:outerShdw blurRad="38100" dist="38100" dir="2700000" algn="tl">
                    <a:srgbClr val="C0C0C0"/>
                  </a:outerShdw>
                </a:effectLst>
                <a:latin typeface="Tahoma" pitchFamily="34" charset="0"/>
              </a:rPr>
              <a:t>Berapa banyak kemungkinan pilihan gabungan bisa dibuat dari sel “1” yang belum terpilih?</a:t>
            </a:r>
          </a:p>
          <a:p>
            <a:pPr eaLnBrk="0" hangingPunct="0">
              <a:spcBef>
                <a:spcPct val="50000"/>
              </a:spcBef>
            </a:pPr>
            <a:r>
              <a:rPr lang="en-US" altLang="en-US" sz="2000" i="1">
                <a:effectLst>
                  <a:outerShdw blurRad="38100" dist="38100" dir="2700000" algn="tl">
                    <a:srgbClr val="C0C0C0"/>
                  </a:outerShdw>
                </a:effectLst>
                <a:latin typeface="Tahoma" pitchFamily="34" charset="0"/>
              </a:rPr>
              <a:t>Pilihan minimal mana yang memuat paling banyak sel “1” yang belum terpilih?</a:t>
            </a:r>
          </a:p>
        </p:txBody>
      </p:sp>
    </p:spTree>
    <p:extLst>
      <p:ext uri="{BB962C8B-B14F-4D97-AF65-F5344CB8AC3E}">
        <p14:creationId xmlns:p14="http://schemas.microsoft.com/office/powerpoint/2010/main" val="6681132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5"/>
          <p:cNvSpPr>
            <a:spLocks noGrp="1"/>
          </p:cNvSpPr>
          <p:nvPr>
            <p:ph type="sldNum" sz="quarter" idx="12"/>
          </p:nvPr>
        </p:nvSpPr>
        <p:spPr/>
        <p:txBody>
          <a:bodyPr/>
          <a:lstStyle/>
          <a:p>
            <a:fld id="{5D951497-8E44-4309-9404-8ECDB4E2E7AC}" type="slidenum">
              <a:rPr lang="en-US" altLang="en-US"/>
              <a:pPr/>
              <a:t>5</a:t>
            </a:fld>
            <a:endParaRPr lang="en-US" altLang="en-US"/>
          </a:p>
        </p:txBody>
      </p:sp>
      <p:sp>
        <p:nvSpPr>
          <p:cNvPr id="12290" name="Rectangle 2"/>
          <p:cNvSpPr>
            <a:spLocks noGrp="1" noChangeArrowheads="1"/>
          </p:cNvSpPr>
          <p:nvPr>
            <p:ph type="title"/>
          </p:nvPr>
        </p:nvSpPr>
        <p:spPr>
          <a:xfrm>
            <a:off x="395288" y="635000"/>
            <a:ext cx="8229600" cy="647700"/>
          </a:xfrm>
        </p:spPr>
        <p:txBody>
          <a:bodyPr/>
          <a:lstStyle/>
          <a:p>
            <a:pPr algn="l"/>
            <a:r>
              <a:rPr lang="en-US" altLang="en-US" sz="2400" i="1">
                <a:solidFill>
                  <a:schemeClr val="hlink"/>
                </a:solidFill>
              </a:rPr>
              <a:t>Metoda Mc Cluskey (lanjutan)</a:t>
            </a:r>
          </a:p>
        </p:txBody>
      </p:sp>
      <p:sp>
        <p:nvSpPr>
          <p:cNvPr id="12291" name="Rectangle 3"/>
          <p:cNvSpPr>
            <a:spLocks noChangeArrowheads="1"/>
          </p:cNvSpPr>
          <p:nvPr/>
        </p:nvSpPr>
        <p:spPr bwMode="auto">
          <a:xfrm>
            <a:off x="0" y="37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92" name="Rectangle 4"/>
          <p:cNvSpPr>
            <a:spLocks noChangeArrowheads="1"/>
          </p:cNvSpPr>
          <p:nvPr/>
        </p:nvSpPr>
        <p:spPr bwMode="auto">
          <a:xfrm>
            <a:off x="0" y="37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93" name="Rectangle 5"/>
          <p:cNvSpPr>
            <a:spLocks noChangeArrowheads="1"/>
          </p:cNvSpPr>
          <p:nvPr/>
        </p:nvSpPr>
        <p:spPr bwMode="auto">
          <a:xfrm>
            <a:off x="0" y="536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94" name="Text Box 6"/>
          <p:cNvSpPr txBox="1">
            <a:spLocks noChangeArrowheads="1"/>
          </p:cNvSpPr>
          <p:nvPr/>
        </p:nvSpPr>
        <p:spPr bwMode="auto">
          <a:xfrm>
            <a:off x="468313" y="1282700"/>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1</a:t>
            </a:r>
          </a:p>
        </p:txBody>
      </p:sp>
      <p:grpSp>
        <p:nvGrpSpPr>
          <p:cNvPr id="12295" name="Group 7"/>
          <p:cNvGrpSpPr>
            <a:grpSpLocks/>
          </p:cNvGrpSpPr>
          <p:nvPr/>
        </p:nvGrpSpPr>
        <p:grpSpPr bwMode="auto">
          <a:xfrm>
            <a:off x="2698750" y="1355725"/>
            <a:ext cx="5402263" cy="4968875"/>
            <a:chOff x="1156" y="935"/>
            <a:chExt cx="2949" cy="2677"/>
          </a:xfrm>
        </p:grpSpPr>
        <p:grpSp>
          <p:nvGrpSpPr>
            <p:cNvPr id="12296" name="Group 8"/>
            <p:cNvGrpSpPr>
              <a:grpSpLocks/>
            </p:cNvGrpSpPr>
            <p:nvPr/>
          </p:nvGrpSpPr>
          <p:grpSpPr bwMode="auto">
            <a:xfrm>
              <a:off x="1156" y="935"/>
              <a:ext cx="2713" cy="2436"/>
              <a:chOff x="385" y="1071"/>
              <a:chExt cx="2540" cy="2314"/>
            </a:xfrm>
          </p:grpSpPr>
          <p:grpSp>
            <p:nvGrpSpPr>
              <p:cNvPr id="12297" name="Group 9"/>
              <p:cNvGrpSpPr>
                <a:grpSpLocks/>
              </p:cNvGrpSpPr>
              <p:nvPr/>
            </p:nvGrpSpPr>
            <p:grpSpPr bwMode="auto">
              <a:xfrm>
                <a:off x="385" y="1071"/>
                <a:ext cx="2540" cy="2314"/>
                <a:chOff x="431" y="935"/>
                <a:chExt cx="2540" cy="2314"/>
              </a:xfrm>
            </p:grpSpPr>
            <p:grpSp>
              <p:nvGrpSpPr>
                <p:cNvPr id="12298" name="Group 10"/>
                <p:cNvGrpSpPr>
                  <a:grpSpLocks/>
                </p:cNvGrpSpPr>
                <p:nvPr/>
              </p:nvGrpSpPr>
              <p:grpSpPr bwMode="auto">
                <a:xfrm>
                  <a:off x="431" y="935"/>
                  <a:ext cx="2540" cy="2314"/>
                  <a:chOff x="1383" y="1071"/>
                  <a:chExt cx="2540" cy="2314"/>
                </a:xfrm>
              </p:grpSpPr>
              <p:sp>
                <p:nvSpPr>
                  <p:cNvPr id="12299" name="Line 11"/>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3"/>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4"/>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4" name="Line 16"/>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Line 17"/>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6" name="Line 18"/>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7" name="Line 19"/>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8" name="Line 20"/>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2309" name="Group 21"/>
                  <p:cNvGrpSpPr>
                    <a:grpSpLocks/>
                  </p:cNvGrpSpPr>
                  <p:nvPr/>
                </p:nvGrpSpPr>
                <p:grpSpPr bwMode="auto">
                  <a:xfrm>
                    <a:off x="1955" y="1298"/>
                    <a:ext cx="1905" cy="141"/>
                    <a:chOff x="3289" y="981"/>
                    <a:chExt cx="1209" cy="99"/>
                  </a:xfrm>
                </p:grpSpPr>
                <p:sp>
                  <p:nvSpPr>
                    <p:cNvPr id="12310" name="Rectangle 22"/>
                    <p:cNvSpPr>
                      <a:spLocks noChangeArrowheads="1"/>
                    </p:cNvSpPr>
                    <p:nvPr/>
                  </p:nvSpPr>
                  <p:spPr bwMode="auto">
                    <a:xfrm>
                      <a:off x="3289" y="981"/>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2311" name="Rectangle 23"/>
                    <p:cNvSpPr>
                      <a:spLocks noChangeArrowheads="1"/>
                    </p:cNvSpPr>
                    <p:nvPr/>
                  </p:nvSpPr>
                  <p:spPr bwMode="auto">
                    <a:xfrm>
                      <a:off x="3613" y="981"/>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2312" name="Rectangle 24"/>
                    <p:cNvSpPr>
                      <a:spLocks noChangeArrowheads="1"/>
                    </p:cNvSpPr>
                    <p:nvPr/>
                  </p:nvSpPr>
                  <p:spPr bwMode="auto">
                    <a:xfrm>
                      <a:off x="3944" y="981"/>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2313" name="Rectangle 25"/>
                    <p:cNvSpPr>
                      <a:spLocks noChangeArrowheads="1"/>
                    </p:cNvSpPr>
                    <p:nvPr/>
                  </p:nvSpPr>
                  <p:spPr bwMode="auto">
                    <a:xfrm>
                      <a:off x="4272" y="981"/>
                      <a:ext cx="226" cy="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12314" name="Group 26"/>
                  <p:cNvGrpSpPr>
                    <a:grpSpLocks/>
                  </p:cNvGrpSpPr>
                  <p:nvPr/>
                </p:nvGrpSpPr>
                <p:grpSpPr bwMode="auto">
                  <a:xfrm>
                    <a:off x="1526" y="1672"/>
                    <a:ext cx="356" cy="1505"/>
                    <a:chOff x="1520" y="1155"/>
                    <a:chExt cx="226" cy="1086"/>
                  </a:xfrm>
                </p:grpSpPr>
                <p:sp>
                  <p:nvSpPr>
                    <p:cNvPr id="12315" name="Rectangle 27"/>
                    <p:cNvSpPr>
                      <a:spLocks noChangeArrowheads="1"/>
                    </p:cNvSpPr>
                    <p:nvPr/>
                  </p:nvSpPr>
                  <p:spPr bwMode="auto">
                    <a:xfrm>
                      <a:off x="1520" y="1155"/>
                      <a:ext cx="226"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2316" name="Rectangle 28"/>
                    <p:cNvSpPr>
                      <a:spLocks noChangeArrowheads="1"/>
                    </p:cNvSpPr>
                    <p:nvPr/>
                  </p:nvSpPr>
                  <p:spPr bwMode="auto">
                    <a:xfrm>
                      <a:off x="1520" y="1480"/>
                      <a:ext cx="226"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2317" name="Rectangle 29"/>
                    <p:cNvSpPr>
                      <a:spLocks noChangeArrowheads="1"/>
                    </p:cNvSpPr>
                    <p:nvPr/>
                  </p:nvSpPr>
                  <p:spPr bwMode="auto">
                    <a:xfrm>
                      <a:off x="1520" y="1804"/>
                      <a:ext cx="226"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2318" name="Rectangle 30"/>
                    <p:cNvSpPr>
                      <a:spLocks noChangeArrowheads="1"/>
                    </p:cNvSpPr>
                    <p:nvPr/>
                  </p:nvSpPr>
                  <p:spPr bwMode="auto">
                    <a:xfrm>
                      <a:off x="1520" y="2139"/>
                      <a:ext cx="226" cy="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12319" name="Rectangle 31"/>
                  <p:cNvSpPr>
                    <a:spLocks noChangeArrowheads="1"/>
                  </p:cNvSpPr>
                  <p:nvPr/>
                </p:nvSpPr>
                <p:spPr bwMode="auto">
                  <a:xfrm>
                    <a:off x="1429" y="1388"/>
                    <a:ext cx="35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12320" name="Rectangle 32"/>
                  <p:cNvSpPr>
                    <a:spLocks noChangeArrowheads="1"/>
                  </p:cNvSpPr>
                  <p:nvPr/>
                </p:nvSpPr>
                <p:spPr bwMode="auto">
                  <a:xfrm>
                    <a:off x="1701" y="1117"/>
                    <a:ext cx="356"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12321" name="Line 33"/>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2" name="Rectangle 34"/>
                  <p:cNvSpPr>
                    <a:spLocks noChangeArrowheads="1"/>
                  </p:cNvSpPr>
                  <p:nvPr/>
                </p:nvSpPr>
                <p:spPr bwMode="auto">
                  <a:xfrm>
                    <a:off x="1383" y="1071"/>
                    <a:ext cx="27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12323" name="Group 35"/>
                <p:cNvGrpSpPr>
                  <a:grpSpLocks/>
                </p:cNvGrpSpPr>
                <p:nvPr/>
              </p:nvGrpSpPr>
              <p:grpSpPr bwMode="auto">
                <a:xfrm>
                  <a:off x="975" y="1389"/>
                  <a:ext cx="1996" cy="1860"/>
                  <a:chOff x="3379" y="2205"/>
                  <a:chExt cx="1996" cy="1860"/>
                </a:xfrm>
              </p:grpSpPr>
              <p:sp>
                <p:nvSpPr>
                  <p:cNvPr id="12324" name="Rectangle 36"/>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12325" name="Rectangle 37"/>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12326" name="Rectangle 38"/>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12327" name="Rectangle 39"/>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12328" name="Rectangle 40"/>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12329" name="Rectangle 41"/>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12330" name="Rectangle 42"/>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12331" name="Rectangle 43"/>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12332" name="Rectangle 44"/>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12333" name="Rectangle 45"/>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12334" name="Rectangle 46"/>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12335" name="Rectangle 47"/>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12336" name="Rectangle 48"/>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12337" name="Rectangle 49"/>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12338" name="Rectangle 50"/>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12339" name="Rectangle 51"/>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12340" name="Rectangle 52"/>
              <p:cNvSpPr>
                <a:spLocks noChangeArrowheads="1"/>
              </p:cNvSpPr>
              <p:nvPr/>
            </p:nvSpPr>
            <p:spPr bwMode="auto">
              <a:xfrm>
                <a:off x="2381" y="287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41" name="Rectangle 53"/>
              <p:cNvSpPr>
                <a:spLocks noChangeArrowheads="1"/>
              </p:cNvSpPr>
              <p:nvPr/>
            </p:nvSpPr>
            <p:spPr bwMode="auto">
              <a:xfrm>
                <a:off x="1883" y="2875"/>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42" name="Rectangle 54"/>
              <p:cNvSpPr>
                <a:spLocks noChangeArrowheads="1"/>
              </p:cNvSpPr>
              <p:nvPr/>
            </p:nvSpPr>
            <p:spPr bwMode="auto">
              <a:xfrm>
                <a:off x="1383" y="287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2343" name="Rectangle 55"/>
              <p:cNvSpPr>
                <a:spLocks noChangeArrowheads="1"/>
              </p:cNvSpPr>
              <p:nvPr/>
            </p:nvSpPr>
            <p:spPr bwMode="auto">
              <a:xfrm>
                <a:off x="884" y="287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44" name="Rectangle 56"/>
              <p:cNvSpPr>
                <a:spLocks noChangeArrowheads="1"/>
              </p:cNvSpPr>
              <p:nvPr/>
            </p:nvSpPr>
            <p:spPr bwMode="auto">
              <a:xfrm>
                <a:off x="2381" y="241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2345" name="Rectangle 57"/>
              <p:cNvSpPr>
                <a:spLocks noChangeArrowheads="1"/>
              </p:cNvSpPr>
              <p:nvPr/>
            </p:nvSpPr>
            <p:spPr bwMode="auto">
              <a:xfrm>
                <a:off x="1883" y="2410"/>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2346" name="Rectangle 58"/>
              <p:cNvSpPr>
                <a:spLocks noChangeArrowheads="1"/>
              </p:cNvSpPr>
              <p:nvPr/>
            </p:nvSpPr>
            <p:spPr bwMode="auto">
              <a:xfrm>
                <a:off x="1383" y="241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2347" name="Rectangle 59"/>
              <p:cNvSpPr>
                <a:spLocks noChangeArrowheads="1"/>
              </p:cNvSpPr>
              <p:nvPr/>
            </p:nvSpPr>
            <p:spPr bwMode="auto">
              <a:xfrm>
                <a:off x="884" y="241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48" name="Rectangle 60"/>
              <p:cNvSpPr>
                <a:spLocks noChangeArrowheads="1"/>
              </p:cNvSpPr>
              <p:nvPr/>
            </p:nvSpPr>
            <p:spPr bwMode="auto">
              <a:xfrm>
                <a:off x="2381" y="194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2349" name="Rectangle 61"/>
              <p:cNvSpPr>
                <a:spLocks noChangeArrowheads="1"/>
              </p:cNvSpPr>
              <p:nvPr/>
            </p:nvSpPr>
            <p:spPr bwMode="auto">
              <a:xfrm>
                <a:off x="1883" y="1945"/>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2350" name="Rectangle 62"/>
              <p:cNvSpPr>
                <a:spLocks noChangeArrowheads="1"/>
              </p:cNvSpPr>
              <p:nvPr/>
            </p:nvSpPr>
            <p:spPr bwMode="auto">
              <a:xfrm>
                <a:off x="1383" y="194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51" name="Rectangle 63"/>
              <p:cNvSpPr>
                <a:spLocks noChangeArrowheads="1"/>
              </p:cNvSpPr>
              <p:nvPr/>
            </p:nvSpPr>
            <p:spPr bwMode="auto">
              <a:xfrm>
                <a:off x="884" y="194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52" name="Rectangle 64"/>
              <p:cNvSpPr>
                <a:spLocks noChangeArrowheads="1"/>
              </p:cNvSpPr>
              <p:nvPr/>
            </p:nvSpPr>
            <p:spPr bwMode="auto">
              <a:xfrm>
                <a:off x="2381" y="148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2353" name="Rectangle 65"/>
              <p:cNvSpPr>
                <a:spLocks noChangeArrowheads="1"/>
              </p:cNvSpPr>
              <p:nvPr/>
            </p:nvSpPr>
            <p:spPr bwMode="auto">
              <a:xfrm>
                <a:off x="1883" y="1480"/>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54" name="Rectangle 66"/>
              <p:cNvSpPr>
                <a:spLocks noChangeArrowheads="1"/>
              </p:cNvSpPr>
              <p:nvPr/>
            </p:nvSpPr>
            <p:spPr bwMode="auto">
              <a:xfrm>
                <a:off x="1383" y="148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2355" name="Rectangle 67"/>
              <p:cNvSpPr>
                <a:spLocks noChangeArrowheads="1"/>
              </p:cNvSpPr>
              <p:nvPr/>
            </p:nvSpPr>
            <p:spPr bwMode="auto">
              <a:xfrm>
                <a:off x="884" y="148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grpSp>
        <p:grpSp>
          <p:nvGrpSpPr>
            <p:cNvPr id="12356" name="Group 68"/>
            <p:cNvGrpSpPr>
              <a:grpSpLocks/>
            </p:cNvGrpSpPr>
            <p:nvPr/>
          </p:nvGrpSpPr>
          <p:grpSpPr bwMode="auto">
            <a:xfrm>
              <a:off x="1519" y="1162"/>
              <a:ext cx="2586" cy="2450"/>
              <a:chOff x="1519" y="1162"/>
              <a:chExt cx="2586" cy="2450"/>
            </a:xfrm>
          </p:grpSpPr>
          <p:grpSp>
            <p:nvGrpSpPr>
              <p:cNvPr id="12357" name="Group 69"/>
              <p:cNvGrpSpPr>
                <a:grpSpLocks/>
              </p:cNvGrpSpPr>
              <p:nvPr/>
            </p:nvGrpSpPr>
            <p:grpSpPr bwMode="auto">
              <a:xfrm>
                <a:off x="2607" y="1162"/>
                <a:ext cx="409" cy="2450"/>
                <a:chOff x="2607" y="1162"/>
                <a:chExt cx="409" cy="2450"/>
              </a:xfrm>
            </p:grpSpPr>
            <p:sp>
              <p:nvSpPr>
                <p:cNvPr id="12358" name="Arc 70"/>
                <p:cNvSpPr>
                  <a:spLocks/>
                </p:cNvSpPr>
                <p:nvPr/>
              </p:nvSpPr>
              <p:spPr bwMode="auto">
                <a:xfrm rot="-5400000">
                  <a:off x="2590" y="3185"/>
                  <a:ext cx="444" cy="409"/>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9" name="Arc 71"/>
                <p:cNvSpPr>
                  <a:spLocks/>
                </p:cNvSpPr>
                <p:nvPr/>
              </p:nvSpPr>
              <p:spPr bwMode="auto">
                <a:xfrm rot="16200000" flipH="1">
                  <a:off x="2590" y="1179"/>
                  <a:ext cx="444" cy="409"/>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60" name="AutoShape 72"/>
              <p:cNvSpPr>
                <a:spLocks noChangeArrowheads="1"/>
              </p:cNvSpPr>
              <p:nvPr/>
            </p:nvSpPr>
            <p:spPr bwMode="auto">
              <a:xfrm rot="-5400000">
                <a:off x="2641" y="2169"/>
                <a:ext cx="329" cy="1858"/>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1" name="AutoShape 73"/>
              <p:cNvSpPr>
                <a:spLocks noChangeArrowheads="1"/>
              </p:cNvSpPr>
              <p:nvPr/>
            </p:nvSpPr>
            <p:spPr bwMode="auto">
              <a:xfrm>
                <a:off x="1845" y="1508"/>
                <a:ext cx="854" cy="795"/>
              </a:xfrm>
              <a:prstGeom prst="roundRect">
                <a:avLst>
                  <a:gd name="adj" fmla="val 16667"/>
                </a:avLst>
              </a:prstGeom>
              <a:solidFill>
                <a:schemeClr val="hlink">
                  <a:alpha val="20000"/>
                </a:schemeClr>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62" name="Group 74"/>
              <p:cNvGrpSpPr>
                <a:grpSpLocks/>
              </p:cNvGrpSpPr>
              <p:nvPr/>
            </p:nvGrpSpPr>
            <p:grpSpPr bwMode="auto">
              <a:xfrm>
                <a:off x="1519" y="2670"/>
                <a:ext cx="2586" cy="397"/>
                <a:chOff x="1519" y="2670"/>
                <a:chExt cx="2586" cy="397"/>
              </a:xfrm>
            </p:grpSpPr>
            <p:sp>
              <p:nvSpPr>
                <p:cNvPr id="12363" name="Arc 75"/>
                <p:cNvSpPr>
                  <a:spLocks/>
                </p:cNvSpPr>
                <p:nvPr/>
              </p:nvSpPr>
              <p:spPr bwMode="auto">
                <a:xfrm>
                  <a:off x="1519" y="2670"/>
                  <a:ext cx="452" cy="39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4" name="Arc 76"/>
                <p:cNvSpPr>
                  <a:spLocks/>
                </p:cNvSpPr>
                <p:nvPr/>
              </p:nvSpPr>
              <p:spPr bwMode="auto">
                <a:xfrm flipH="1">
                  <a:off x="3653" y="2670"/>
                  <a:ext cx="452" cy="39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65" name="AutoShape 77"/>
              <p:cNvSpPr>
                <a:spLocks noChangeArrowheads="1"/>
              </p:cNvSpPr>
              <p:nvPr/>
            </p:nvSpPr>
            <p:spPr bwMode="auto">
              <a:xfrm>
                <a:off x="1859" y="1499"/>
                <a:ext cx="319" cy="1790"/>
              </a:xfrm>
              <a:prstGeom prst="roundRect">
                <a:avLst>
                  <a:gd name="adj" fmla="val 16667"/>
                </a:avLst>
              </a:prstGeom>
              <a:solidFill>
                <a:schemeClr val="tx1">
                  <a:alpha val="2000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66" name="Group 78"/>
              <p:cNvGrpSpPr>
                <a:grpSpLocks/>
              </p:cNvGrpSpPr>
              <p:nvPr/>
            </p:nvGrpSpPr>
            <p:grpSpPr bwMode="auto">
              <a:xfrm>
                <a:off x="2055" y="1162"/>
                <a:ext cx="426" cy="2440"/>
                <a:chOff x="2055" y="1162"/>
                <a:chExt cx="426" cy="2440"/>
              </a:xfrm>
            </p:grpSpPr>
            <p:sp>
              <p:nvSpPr>
                <p:cNvPr id="12367" name="Arc 79"/>
                <p:cNvSpPr>
                  <a:spLocks/>
                </p:cNvSpPr>
                <p:nvPr/>
              </p:nvSpPr>
              <p:spPr bwMode="auto">
                <a:xfrm rot="-5400000">
                  <a:off x="2051" y="3171"/>
                  <a:ext cx="444" cy="41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0" hangingPunct="0"/>
                  <a:endParaRPr lang="en-US" altLang="en-US">
                    <a:effectLst>
                      <a:outerShdw blurRad="38100" dist="38100" dir="2700000" algn="tl">
                        <a:srgbClr val="C0C0C0"/>
                      </a:outerShdw>
                    </a:effectLst>
                    <a:latin typeface="Tahoma" pitchFamily="34" charset="0"/>
                  </a:endParaRPr>
                </a:p>
              </p:txBody>
            </p:sp>
            <p:sp>
              <p:nvSpPr>
                <p:cNvPr id="12368" name="Arc 80"/>
                <p:cNvSpPr>
                  <a:spLocks/>
                </p:cNvSpPr>
                <p:nvPr/>
              </p:nvSpPr>
              <p:spPr bwMode="auto">
                <a:xfrm rot="16200000" flipH="1">
                  <a:off x="2042" y="1175"/>
                  <a:ext cx="444" cy="417"/>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18270611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5"/>
          <p:cNvSpPr>
            <a:spLocks noGrp="1"/>
          </p:cNvSpPr>
          <p:nvPr>
            <p:ph type="sldNum" sz="quarter" idx="12"/>
          </p:nvPr>
        </p:nvSpPr>
        <p:spPr/>
        <p:txBody>
          <a:bodyPr/>
          <a:lstStyle/>
          <a:p>
            <a:fld id="{152C10AD-FA1D-4784-BDCC-65F2C26CEC2A}" type="slidenum">
              <a:rPr lang="en-US" altLang="en-US"/>
              <a:pPr/>
              <a:t>6</a:t>
            </a:fld>
            <a:endParaRPr lang="en-US" altLang="en-US"/>
          </a:p>
        </p:txBody>
      </p:sp>
      <p:sp>
        <p:nvSpPr>
          <p:cNvPr id="14338" name="Rectangle 2"/>
          <p:cNvSpPr>
            <a:spLocks noGrp="1" noChangeArrowheads="1"/>
          </p:cNvSpPr>
          <p:nvPr>
            <p:ph type="title"/>
          </p:nvPr>
        </p:nvSpPr>
        <p:spPr>
          <a:xfrm>
            <a:off x="457200" y="722313"/>
            <a:ext cx="8229600" cy="379412"/>
          </a:xfrm>
        </p:spPr>
        <p:txBody>
          <a:bodyPr/>
          <a:lstStyle/>
          <a:p>
            <a:pPr algn="l"/>
            <a:r>
              <a:rPr lang="en-US" altLang="en-US" sz="2400" i="1">
                <a:solidFill>
                  <a:schemeClr val="hlink"/>
                </a:solidFill>
              </a:rPr>
              <a:t>Metoda Mc Cluskey (lanjutan)</a:t>
            </a:r>
          </a:p>
        </p:txBody>
      </p:sp>
      <p:sp>
        <p:nvSpPr>
          <p:cNvPr id="14339" name="Rectangle 3"/>
          <p:cNvSpPr>
            <a:spLocks noChangeArrowheads="1"/>
          </p:cNvSpPr>
          <p:nvPr/>
        </p:nvSpPr>
        <p:spPr bwMode="auto">
          <a:xfrm>
            <a:off x="0" y="44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0" name="Rectangle 4"/>
          <p:cNvSpPr>
            <a:spLocks noChangeArrowheads="1"/>
          </p:cNvSpPr>
          <p:nvPr/>
        </p:nvSpPr>
        <p:spPr bwMode="auto">
          <a:xfrm>
            <a:off x="0" y="44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1" name="Rectangle 5"/>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42" name="Text Box 6"/>
          <p:cNvSpPr txBox="1">
            <a:spLocks noChangeArrowheads="1"/>
          </p:cNvSpPr>
          <p:nvPr/>
        </p:nvSpPr>
        <p:spPr bwMode="auto">
          <a:xfrm>
            <a:off x="468313" y="1355725"/>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1</a:t>
            </a:r>
          </a:p>
        </p:txBody>
      </p:sp>
      <p:graphicFrame>
        <p:nvGraphicFramePr>
          <p:cNvPr id="14449" name="Group 113"/>
          <p:cNvGraphicFramePr>
            <a:graphicFrameLocks noGrp="1"/>
          </p:cNvGraphicFramePr>
          <p:nvPr>
            <p:ph idx="1"/>
          </p:nvPr>
        </p:nvGraphicFramePr>
        <p:xfrm>
          <a:off x="755650" y="2005013"/>
          <a:ext cx="7632700" cy="3525838"/>
        </p:xfrm>
        <a:graphic>
          <a:graphicData uri="http://schemas.openxmlformats.org/drawingml/2006/table">
            <a:tbl>
              <a:tblPr/>
              <a:tblGrid>
                <a:gridCol w="957263"/>
                <a:gridCol w="742950"/>
                <a:gridCol w="739775"/>
                <a:gridCol w="742950"/>
                <a:gridCol w="741362"/>
                <a:gridCol w="741363"/>
                <a:gridCol w="742950"/>
                <a:gridCol w="739775"/>
                <a:gridCol w="742950"/>
                <a:gridCol w="741362"/>
              </a:tblGrid>
              <a:tr h="5048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B C</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B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048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A C</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03238">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A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A B</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C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4435" name="Group 99"/>
          <p:cNvGrpSpPr>
            <a:grpSpLocks/>
          </p:cNvGrpSpPr>
          <p:nvPr/>
        </p:nvGrpSpPr>
        <p:grpSpPr bwMode="auto">
          <a:xfrm>
            <a:off x="1022350" y="2627313"/>
            <a:ext cx="525463" cy="2519362"/>
            <a:chOff x="599" y="1373"/>
            <a:chExt cx="331" cy="1587"/>
          </a:xfrm>
        </p:grpSpPr>
        <p:sp>
          <p:nvSpPr>
            <p:cNvPr id="14436" name="Line 100"/>
            <p:cNvSpPr>
              <a:spLocks noChangeShapeType="1"/>
            </p:cNvSpPr>
            <p:nvPr/>
          </p:nvSpPr>
          <p:spPr bwMode="auto">
            <a:xfrm>
              <a:off x="599" y="1373"/>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7" name="Line 101"/>
            <p:cNvSpPr>
              <a:spLocks noChangeShapeType="1"/>
            </p:cNvSpPr>
            <p:nvPr/>
          </p:nvSpPr>
          <p:spPr bwMode="auto">
            <a:xfrm>
              <a:off x="777" y="1373"/>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8" name="Line 102"/>
            <p:cNvSpPr>
              <a:spLocks noChangeShapeType="1"/>
            </p:cNvSpPr>
            <p:nvPr/>
          </p:nvSpPr>
          <p:spPr bwMode="auto">
            <a:xfrm>
              <a:off x="612" y="1690"/>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39" name="Line 103"/>
            <p:cNvSpPr>
              <a:spLocks noChangeShapeType="1"/>
            </p:cNvSpPr>
            <p:nvPr/>
          </p:nvSpPr>
          <p:spPr bwMode="auto">
            <a:xfrm>
              <a:off x="612" y="2008"/>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0" name="Line 104"/>
            <p:cNvSpPr>
              <a:spLocks noChangeShapeType="1"/>
            </p:cNvSpPr>
            <p:nvPr/>
          </p:nvSpPr>
          <p:spPr bwMode="auto">
            <a:xfrm>
              <a:off x="790" y="2008"/>
              <a:ext cx="13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1" name="Line 105"/>
            <p:cNvSpPr>
              <a:spLocks noChangeShapeType="1"/>
            </p:cNvSpPr>
            <p:nvPr/>
          </p:nvSpPr>
          <p:spPr bwMode="auto">
            <a:xfrm>
              <a:off x="756" y="2325"/>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2" name="Line 106"/>
            <p:cNvSpPr>
              <a:spLocks noChangeShapeType="1"/>
            </p:cNvSpPr>
            <p:nvPr/>
          </p:nvSpPr>
          <p:spPr bwMode="auto">
            <a:xfrm>
              <a:off x="786" y="2643"/>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3" name="Line 107"/>
            <p:cNvSpPr>
              <a:spLocks noChangeShapeType="1"/>
            </p:cNvSpPr>
            <p:nvPr/>
          </p:nvSpPr>
          <p:spPr bwMode="auto">
            <a:xfrm>
              <a:off x="616" y="2960"/>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4" name="Line 108"/>
            <p:cNvSpPr>
              <a:spLocks noChangeShapeType="1"/>
            </p:cNvSpPr>
            <p:nvPr/>
          </p:nvSpPr>
          <p:spPr bwMode="auto">
            <a:xfrm>
              <a:off x="794" y="2960"/>
              <a:ext cx="136" cy="0"/>
            </a:xfrm>
            <a:prstGeom prst="line">
              <a:avLst/>
            </a:prstGeom>
            <a:noFill/>
            <a:ln w="2857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4445" name="Text Box 109"/>
          <p:cNvSpPr txBox="1">
            <a:spLocks noChangeArrowheads="1"/>
          </p:cNvSpPr>
          <p:nvPr/>
        </p:nvSpPr>
        <p:spPr bwMode="auto">
          <a:xfrm>
            <a:off x="2555875" y="58674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T =</a:t>
            </a:r>
          </a:p>
        </p:txBody>
      </p:sp>
    </p:spTree>
    <p:extLst>
      <p:ext uri="{BB962C8B-B14F-4D97-AF65-F5344CB8AC3E}">
        <p14:creationId xmlns:p14="http://schemas.microsoft.com/office/powerpoint/2010/main" val="3088429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lide Number Placeholder 5"/>
          <p:cNvSpPr>
            <a:spLocks noGrp="1"/>
          </p:cNvSpPr>
          <p:nvPr>
            <p:ph type="sldNum" sz="quarter" idx="12"/>
          </p:nvPr>
        </p:nvSpPr>
        <p:spPr/>
        <p:txBody>
          <a:bodyPr/>
          <a:lstStyle/>
          <a:p>
            <a:fld id="{0F987059-451E-48C5-8ECF-C81E64E9A0D3}" type="slidenum">
              <a:rPr lang="en-US" altLang="en-US"/>
              <a:pPr/>
              <a:t>7</a:t>
            </a:fld>
            <a:endParaRPr lang="en-US" altLang="en-US"/>
          </a:p>
        </p:txBody>
      </p:sp>
      <p:sp>
        <p:nvSpPr>
          <p:cNvPr id="16386" name="Rectangle 2"/>
          <p:cNvSpPr>
            <a:spLocks noGrp="1" noChangeArrowheads="1"/>
          </p:cNvSpPr>
          <p:nvPr>
            <p:ph type="title"/>
          </p:nvPr>
        </p:nvSpPr>
        <p:spPr>
          <a:xfrm>
            <a:off x="395288" y="647700"/>
            <a:ext cx="8229600" cy="504825"/>
          </a:xfrm>
        </p:spPr>
        <p:txBody>
          <a:bodyPr/>
          <a:lstStyle/>
          <a:p>
            <a:pPr algn="l"/>
            <a:r>
              <a:rPr lang="en-US" altLang="en-US" sz="2400" i="1">
                <a:solidFill>
                  <a:schemeClr val="hlink"/>
                </a:solidFill>
              </a:rPr>
              <a:t>Metoda Mc Cluskey (lanjutan)</a:t>
            </a:r>
          </a:p>
        </p:txBody>
      </p:sp>
      <p:sp>
        <p:nvSpPr>
          <p:cNvPr id="16387" name="Rectangle 3"/>
          <p:cNvSpPr>
            <a:spLocks noChangeArrowheads="1"/>
          </p:cNvSpPr>
          <p:nvPr/>
        </p:nvSpPr>
        <p:spPr bwMode="auto">
          <a:xfrm>
            <a:off x="0" y="38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88" name="Rectangle 4"/>
          <p:cNvSpPr>
            <a:spLocks noChangeArrowheads="1"/>
          </p:cNvSpPr>
          <p:nvPr/>
        </p:nvSpPr>
        <p:spPr bwMode="auto">
          <a:xfrm>
            <a:off x="0" y="387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89" name="Rectangle 5"/>
          <p:cNvSpPr>
            <a:spLocks noChangeArrowheads="1"/>
          </p:cNvSpPr>
          <p:nvPr/>
        </p:nvSpPr>
        <p:spPr bwMode="auto">
          <a:xfrm>
            <a:off x="0" y="549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16390" name="Group 6"/>
          <p:cNvGrpSpPr>
            <a:grpSpLocks/>
          </p:cNvGrpSpPr>
          <p:nvPr/>
        </p:nvGrpSpPr>
        <p:grpSpPr bwMode="auto">
          <a:xfrm>
            <a:off x="611188" y="2087563"/>
            <a:ext cx="4032250" cy="3673475"/>
            <a:chOff x="1338" y="935"/>
            <a:chExt cx="2540" cy="2314"/>
          </a:xfrm>
        </p:grpSpPr>
        <p:grpSp>
          <p:nvGrpSpPr>
            <p:cNvPr id="16391" name="Group 7"/>
            <p:cNvGrpSpPr>
              <a:grpSpLocks/>
            </p:cNvGrpSpPr>
            <p:nvPr/>
          </p:nvGrpSpPr>
          <p:grpSpPr bwMode="auto">
            <a:xfrm>
              <a:off x="1338" y="935"/>
              <a:ext cx="2540" cy="2314"/>
              <a:chOff x="431" y="935"/>
              <a:chExt cx="2540" cy="2314"/>
            </a:xfrm>
          </p:grpSpPr>
          <p:grpSp>
            <p:nvGrpSpPr>
              <p:cNvPr id="16392" name="Group 8"/>
              <p:cNvGrpSpPr>
                <a:grpSpLocks/>
              </p:cNvGrpSpPr>
              <p:nvPr/>
            </p:nvGrpSpPr>
            <p:grpSpPr bwMode="auto">
              <a:xfrm>
                <a:off x="431" y="935"/>
                <a:ext cx="2540" cy="2314"/>
                <a:chOff x="1383" y="1071"/>
                <a:chExt cx="2540" cy="2314"/>
              </a:xfrm>
            </p:grpSpPr>
            <p:sp>
              <p:nvSpPr>
                <p:cNvPr id="16393" name="Line 9"/>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5"/>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7"/>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18"/>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6403" name="Group 19"/>
                <p:cNvGrpSpPr>
                  <a:grpSpLocks/>
                </p:cNvGrpSpPr>
                <p:nvPr/>
              </p:nvGrpSpPr>
              <p:grpSpPr bwMode="auto">
                <a:xfrm>
                  <a:off x="1955" y="1298"/>
                  <a:ext cx="1905" cy="173"/>
                  <a:chOff x="3289" y="981"/>
                  <a:chExt cx="1209" cy="121"/>
                </a:xfrm>
              </p:grpSpPr>
              <p:sp>
                <p:nvSpPr>
                  <p:cNvPr id="16404" name="Rectangle 20"/>
                  <p:cNvSpPr>
                    <a:spLocks noChangeArrowheads="1"/>
                  </p:cNvSpPr>
                  <p:nvPr/>
                </p:nvSpPr>
                <p:spPr bwMode="auto">
                  <a:xfrm>
                    <a:off x="3289"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6405" name="Rectangle 21"/>
                  <p:cNvSpPr>
                    <a:spLocks noChangeArrowheads="1"/>
                  </p:cNvSpPr>
                  <p:nvPr/>
                </p:nvSpPr>
                <p:spPr bwMode="auto">
                  <a:xfrm>
                    <a:off x="3613"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6406" name="Rectangle 22"/>
                  <p:cNvSpPr>
                    <a:spLocks noChangeArrowheads="1"/>
                  </p:cNvSpPr>
                  <p:nvPr/>
                </p:nvSpPr>
                <p:spPr bwMode="auto">
                  <a:xfrm>
                    <a:off x="3944"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6407" name="Rectangle 23"/>
                  <p:cNvSpPr>
                    <a:spLocks noChangeArrowheads="1"/>
                  </p:cNvSpPr>
                  <p:nvPr/>
                </p:nvSpPr>
                <p:spPr bwMode="auto">
                  <a:xfrm>
                    <a:off x="4272" y="981"/>
                    <a:ext cx="226" cy="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16408" name="Group 24"/>
                <p:cNvGrpSpPr>
                  <a:grpSpLocks/>
                </p:cNvGrpSpPr>
                <p:nvPr/>
              </p:nvGrpSpPr>
              <p:grpSpPr bwMode="auto">
                <a:xfrm>
                  <a:off x="1526" y="1672"/>
                  <a:ext cx="356" cy="1537"/>
                  <a:chOff x="1520" y="1155"/>
                  <a:chExt cx="226" cy="1109"/>
                </a:xfrm>
              </p:grpSpPr>
              <p:sp>
                <p:nvSpPr>
                  <p:cNvPr id="16409" name="Rectangle 25"/>
                  <p:cNvSpPr>
                    <a:spLocks noChangeArrowheads="1"/>
                  </p:cNvSpPr>
                  <p:nvPr/>
                </p:nvSpPr>
                <p:spPr bwMode="auto">
                  <a:xfrm>
                    <a:off x="1520" y="1155"/>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6410" name="Rectangle 26"/>
                  <p:cNvSpPr>
                    <a:spLocks noChangeArrowheads="1"/>
                  </p:cNvSpPr>
                  <p:nvPr/>
                </p:nvSpPr>
                <p:spPr bwMode="auto">
                  <a:xfrm>
                    <a:off x="1520" y="1480"/>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6411" name="Rectangle 27"/>
                  <p:cNvSpPr>
                    <a:spLocks noChangeArrowheads="1"/>
                  </p:cNvSpPr>
                  <p:nvPr/>
                </p:nvSpPr>
                <p:spPr bwMode="auto">
                  <a:xfrm>
                    <a:off x="1520" y="1804"/>
                    <a:ext cx="226"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6412" name="Rectangle 28"/>
                  <p:cNvSpPr>
                    <a:spLocks noChangeArrowheads="1"/>
                  </p:cNvSpPr>
                  <p:nvPr/>
                </p:nvSpPr>
                <p:spPr bwMode="auto">
                  <a:xfrm>
                    <a:off x="1520" y="2139"/>
                    <a:ext cx="226" cy="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16413" name="Rectangle 29"/>
                <p:cNvSpPr>
                  <a:spLocks noChangeArrowheads="1"/>
                </p:cNvSpPr>
                <p:nvPr/>
              </p:nvSpPr>
              <p:spPr bwMode="auto">
                <a:xfrm>
                  <a:off x="1429" y="1389"/>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16414" name="Rectangle 30"/>
                <p:cNvSpPr>
                  <a:spLocks noChangeArrowheads="1"/>
                </p:cNvSpPr>
                <p:nvPr/>
              </p:nvSpPr>
              <p:spPr bwMode="auto">
                <a:xfrm>
                  <a:off x="1701" y="1117"/>
                  <a:ext cx="3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16415" name="Line 31"/>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6" name="Rectangle 32"/>
                <p:cNvSpPr>
                  <a:spLocks noChangeArrowheads="1"/>
                </p:cNvSpPr>
                <p:nvPr/>
              </p:nvSpPr>
              <p:spPr bwMode="auto">
                <a:xfrm>
                  <a:off x="1383" y="1071"/>
                  <a:ext cx="27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16417" name="Group 33"/>
              <p:cNvGrpSpPr>
                <a:grpSpLocks/>
              </p:cNvGrpSpPr>
              <p:nvPr/>
            </p:nvGrpSpPr>
            <p:grpSpPr bwMode="auto">
              <a:xfrm>
                <a:off x="975" y="1389"/>
                <a:ext cx="1996" cy="1860"/>
                <a:chOff x="3379" y="2205"/>
                <a:chExt cx="1996" cy="1860"/>
              </a:xfrm>
            </p:grpSpPr>
            <p:sp>
              <p:nvSpPr>
                <p:cNvPr id="16418" name="Rectangle 34"/>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16419" name="Rectangle 35"/>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16420" name="Rectangle 36"/>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16421" name="Rectangle 37"/>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16422" name="Rectangle 38"/>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16423" name="Rectangle 39"/>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16424" name="Rectangle 40"/>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16425" name="Rectangle 41"/>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16426" name="Rectangle 42"/>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16427" name="Rectangle 43"/>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16428" name="Rectangle 44"/>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16429" name="Rectangle 45"/>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16430" name="Rectangle 46"/>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16431" name="Rectangle 47"/>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16432" name="Rectangle 48"/>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16433" name="Rectangle 49"/>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16434" name="Rectangle 50"/>
            <p:cNvSpPr>
              <a:spLocks noChangeArrowheads="1"/>
            </p:cNvSpPr>
            <p:nvPr/>
          </p:nvSpPr>
          <p:spPr bwMode="auto">
            <a:xfrm>
              <a:off x="3334"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35" name="Rectangle 51"/>
            <p:cNvSpPr>
              <a:spLocks noChangeArrowheads="1"/>
            </p:cNvSpPr>
            <p:nvPr/>
          </p:nvSpPr>
          <p:spPr bwMode="auto">
            <a:xfrm>
              <a:off x="2836" y="273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36" name="Rectangle 52"/>
            <p:cNvSpPr>
              <a:spLocks noChangeArrowheads="1"/>
            </p:cNvSpPr>
            <p:nvPr/>
          </p:nvSpPr>
          <p:spPr bwMode="auto">
            <a:xfrm>
              <a:off x="2336" y="273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37" name="Rectangle 53"/>
            <p:cNvSpPr>
              <a:spLocks noChangeArrowheads="1"/>
            </p:cNvSpPr>
            <p:nvPr/>
          </p:nvSpPr>
          <p:spPr bwMode="auto">
            <a:xfrm>
              <a:off x="1837" y="273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38" name="Rectangle 54"/>
            <p:cNvSpPr>
              <a:spLocks noChangeArrowheads="1"/>
            </p:cNvSpPr>
            <p:nvPr/>
          </p:nvSpPr>
          <p:spPr bwMode="auto">
            <a:xfrm>
              <a:off x="3334"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39" name="Rectangle 55"/>
            <p:cNvSpPr>
              <a:spLocks noChangeArrowheads="1"/>
            </p:cNvSpPr>
            <p:nvPr/>
          </p:nvSpPr>
          <p:spPr bwMode="auto">
            <a:xfrm>
              <a:off x="2836" y="227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6440" name="Rectangle 56"/>
            <p:cNvSpPr>
              <a:spLocks noChangeArrowheads="1"/>
            </p:cNvSpPr>
            <p:nvPr/>
          </p:nvSpPr>
          <p:spPr bwMode="auto">
            <a:xfrm>
              <a:off x="2336" y="227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41" name="Rectangle 57"/>
            <p:cNvSpPr>
              <a:spLocks noChangeArrowheads="1"/>
            </p:cNvSpPr>
            <p:nvPr/>
          </p:nvSpPr>
          <p:spPr bwMode="auto">
            <a:xfrm>
              <a:off x="1837" y="227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42" name="Rectangle 58"/>
            <p:cNvSpPr>
              <a:spLocks noChangeArrowheads="1"/>
            </p:cNvSpPr>
            <p:nvPr/>
          </p:nvSpPr>
          <p:spPr bwMode="auto">
            <a:xfrm>
              <a:off x="3334"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43" name="Rectangle 59"/>
            <p:cNvSpPr>
              <a:spLocks noChangeArrowheads="1"/>
            </p:cNvSpPr>
            <p:nvPr/>
          </p:nvSpPr>
          <p:spPr bwMode="auto">
            <a:xfrm>
              <a:off x="2836" y="1809"/>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6444" name="Rectangle 60"/>
            <p:cNvSpPr>
              <a:spLocks noChangeArrowheads="1"/>
            </p:cNvSpPr>
            <p:nvPr/>
          </p:nvSpPr>
          <p:spPr bwMode="auto">
            <a:xfrm>
              <a:off x="2336" y="1809"/>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45" name="Rectangle 61"/>
            <p:cNvSpPr>
              <a:spLocks noChangeArrowheads="1"/>
            </p:cNvSpPr>
            <p:nvPr/>
          </p:nvSpPr>
          <p:spPr bwMode="auto">
            <a:xfrm>
              <a:off x="1837" y="1809"/>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46" name="Rectangle 62"/>
            <p:cNvSpPr>
              <a:spLocks noChangeArrowheads="1"/>
            </p:cNvSpPr>
            <p:nvPr/>
          </p:nvSpPr>
          <p:spPr bwMode="auto">
            <a:xfrm>
              <a:off x="3334"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6447" name="Rectangle 63"/>
            <p:cNvSpPr>
              <a:spLocks noChangeArrowheads="1"/>
            </p:cNvSpPr>
            <p:nvPr/>
          </p:nvSpPr>
          <p:spPr bwMode="auto">
            <a:xfrm>
              <a:off x="2836" y="1344"/>
              <a:ext cx="498"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6448" name="Rectangle 64"/>
            <p:cNvSpPr>
              <a:spLocks noChangeArrowheads="1"/>
            </p:cNvSpPr>
            <p:nvPr/>
          </p:nvSpPr>
          <p:spPr bwMode="auto">
            <a:xfrm>
              <a:off x="2336" y="1344"/>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6449" name="Rectangle 65"/>
            <p:cNvSpPr>
              <a:spLocks noChangeArrowheads="1"/>
            </p:cNvSpPr>
            <p:nvPr/>
          </p:nvSpPr>
          <p:spPr bwMode="auto">
            <a:xfrm>
              <a:off x="1837" y="1344"/>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grpSp>
      <p:sp>
        <p:nvSpPr>
          <p:cNvPr id="16450" name="Text Box 66"/>
          <p:cNvSpPr txBox="1">
            <a:spLocks noChangeArrowheads="1"/>
          </p:cNvSpPr>
          <p:nvPr/>
        </p:nvSpPr>
        <p:spPr bwMode="auto">
          <a:xfrm>
            <a:off x="468313" y="1295400"/>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2</a:t>
            </a:r>
          </a:p>
        </p:txBody>
      </p:sp>
      <p:sp>
        <p:nvSpPr>
          <p:cNvPr id="16451" name="Text Box 67"/>
          <p:cNvSpPr txBox="1">
            <a:spLocks noChangeArrowheads="1"/>
          </p:cNvSpPr>
          <p:nvPr/>
        </p:nvSpPr>
        <p:spPr bwMode="auto">
          <a:xfrm>
            <a:off x="5219700" y="1584325"/>
            <a:ext cx="3455988"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i="1">
                <a:effectLst>
                  <a:outerShdw blurRad="38100" dist="38100" dir="2700000" algn="tl">
                    <a:srgbClr val="C0C0C0"/>
                  </a:outerShdw>
                </a:effectLst>
                <a:latin typeface="Tahoma" pitchFamily="34" charset="0"/>
              </a:rPr>
              <a:t>Berapa banyak gabungan 4 sel yang bisa dibuat?</a:t>
            </a:r>
          </a:p>
          <a:p>
            <a:pPr eaLnBrk="0" hangingPunct="0">
              <a:spcBef>
                <a:spcPct val="50000"/>
              </a:spcBef>
            </a:pPr>
            <a:r>
              <a:rPr lang="en-US" altLang="en-US" sz="2000" i="1">
                <a:effectLst>
                  <a:outerShdw blurRad="38100" dist="38100" dir="2700000" algn="tl">
                    <a:srgbClr val="C0C0C0"/>
                  </a:outerShdw>
                </a:effectLst>
                <a:latin typeface="Tahoma" pitchFamily="34" charset="0"/>
              </a:rPr>
              <a:t>Adakah sel ‘1’ yang hanya mempunyai satu kemungkinan pilihan gabungan?</a:t>
            </a:r>
          </a:p>
          <a:p>
            <a:pPr eaLnBrk="0" hangingPunct="0">
              <a:spcBef>
                <a:spcPct val="50000"/>
              </a:spcBef>
            </a:pPr>
            <a:r>
              <a:rPr lang="en-US" altLang="en-US" sz="2000" i="1">
                <a:effectLst>
                  <a:outerShdw blurRad="38100" dist="38100" dir="2700000" algn="tl">
                    <a:srgbClr val="C0C0C0"/>
                  </a:outerShdw>
                </a:effectLst>
                <a:latin typeface="Tahoma" pitchFamily="34" charset="0"/>
              </a:rPr>
              <a:t>Berapa banyak kemungkinan pilihan gabungan bisa dibuat dari sel “1” yang belum terpilih?</a:t>
            </a:r>
          </a:p>
          <a:p>
            <a:pPr eaLnBrk="0" hangingPunct="0">
              <a:spcBef>
                <a:spcPct val="50000"/>
              </a:spcBef>
            </a:pPr>
            <a:r>
              <a:rPr lang="en-US" altLang="en-US" sz="2000" i="1">
                <a:effectLst>
                  <a:outerShdw blurRad="38100" dist="38100" dir="2700000" algn="tl">
                    <a:srgbClr val="C0C0C0"/>
                  </a:outerShdw>
                </a:effectLst>
                <a:latin typeface="Tahoma" pitchFamily="34" charset="0"/>
              </a:rPr>
              <a:t>Pilihan mana yang memuat paling paling banyak sel “1” yang belum terpilih?</a:t>
            </a:r>
          </a:p>
        </p:txBody>
      </p:sp>
    </p:spTree>
    <p:extLst>
      <p:ext uri="{BB962C8B-B14F-4D97-AF65-F5344CB8AC3E}">
        <p14:creationId xmlns:p14="http://schemas.microsoft.com/office/powerpoint/2010/main" val="1659438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lide Number Placeholder 5"/>
          <p:cNvSpPr>
            <a:spLocks noGrp="1"/>
          </p:cNvSpPr>
          <p:nvPr>
            <p:ph type="sldNum" sz="quarter" idx="12"/>
          </p:nvPr>
        </p:nvSpPr>
        <p:spPr/>
        <p:txBody>
          <a:bodyPr/>
          <a:lstStyle/>
          <a:p>
            <a:fld id="{6E9B05E7-0C8B-460D-BFA3-1256DB0ABDD2}" type="slidenum">
              <a:rPr lang="en-US" altLang="en-US"/>
              <a:pPr/>
              <a:t>8</a:t>
            </a:fld>
            <a:endParaRPr lang="en-US" altLang="en-US"/>
          </a:p>
        </p:txBody>
      </p:sp>
      <p:sp>
        <p:nvSpPr>
          <p:cNvPr id="18434" name="Rectangle 2"/>
          <p:cNvSpPr>
            <a:spLocks noGrp="1" noChangeArrowheads="1"/>
          </p:cNvSpPr>
          <p:nvPr>
            <p:ph type="title"/>
          </p:nvPr>
        </p:nvSpPr>
        <p:spPr>
          <a:xfrm>
            <a:off x="395288" y="715963"/>
            <a:ext cx="8229600" cy="504825"/>
          </a:xfrm>
        </p:spPr>
        <p:txBody>
          <a:bodyPr/>
          <a:lstStyle/>
          <a:p>
            <a:pPr algn="l"/>
            <a:r>
              <a:rPr lang="en-US" altLang="en-US" sz="2400" i="1">
                <a:solidFill>
                  <a:schemeClr val="hlink"/>
                </a:solidFill>
              </a:rPr>
              <a:t>Metoda Mc Cluskey (lanjutan)</a:t>
            </a:r>
          </a:p>
        </p:txBody>
      </p:sp>
      <p:sp>
        <p:nvSpPr>
          <p:cNvPr id="18435" name="Rectangle 3"/>
          <p:cNvSpPr>
            <a:spLocks noChangeArrowheads="1"/>
          </p:cNvSpPr>
          <p:nvPr/>
        </p:nvSpPr>
        <p:spPr bwMode="auto">
          <a:xfrm>
            <a:off x="0" y="45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36" name="Rectangle 4"/>
          <p:cNvSpPr>
            <a:spLocks noChangeArrowheads="1"/>
          </p:cNvSpPr>
          <p:nvPr/>
        </p:nvSpPr>
        <p:spPr bwMode="auto">
          <a:xfrm>
            <a:off x="0" y="45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37" name="Rectangle 5"/>
          <p:cNvSpPr>
            <a:spLocks noChangeArrowheads="1"/>
          </p:cNvSpPr>
          <p:nvPr/>
        </p:nvSpPr>
        <p:spPr bwMode="auto">
          <a:xfrm>
            <a:off x="0" y="61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38" name="Text Box 6"/>
          <p:cNvSpPr txBox="1">
            <a:spLocks noChangeArrowheads="1"/>
          </p:cNvSpPr>
          <p:nvPr/>
        </p:nvSpPr>
        <p:spPr bwMode="auto">
          <a:xfrm>
            <a:off x="468313" y="1363663"/>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2</a:t>
            </a:r>
          </a:p>
        </p:txBody>
      </p:sp>
      <p:grpSp>
        <p:nvGrpSpPr>
          <p:cNvPr id="18439" name="Group 7"/>
          <p:cNvGrpSpPr>
            <a:grpSpLocks/>
          </p:cNvGrpSpPr>
          <p:nvPr/>
        </p:nvGrpSpPr>
        <p:grpSpPr bwMode="auto">
          <a:xfrm>
            <a:off x="2771775" y="1436688"/>
            <a:ext cx="5472113" cy="5040312"/>
            <a:chOff x="1429" y="935"/>
            <a:chExt cx="3038" cy="2776"/>
          </a:xfrm>
        </p:grpSpPr>
        <p:grpSp>
          <p:nvGrpSpPr>
            <p:cNvPr id="18440" name="Group 8"/>
            <p:cNvGrpSpPr>
              <a:grpSpLocks/>
            </p:cNvGrpSpPr>
            <p:nvPr/>
          </p:nvGrpSpPr>
          <p:grpSpPr bwMode="auto">
            <a:xfrm>
              <a:off x="1429" y="935"/>
              <a:ext cx="2793" cy="2517"/>
              <a:chOff x="1383" y="935"/>
              <a:chExt cx="2793" cy="2517"/>
            </a:xfrm>
          </p:grpSpPr>
          <p:grpSp>
            <p:nvGrpSpPr>
              <p:cNvPr id="18441" name="Group 9"/>
              <p:cNvGrpSpPr>
                <a:grpSpLocks/>
              </p:cNvGrpSpPr>
              <p:nvPr/>
            </p:nvGrpSpPr>
            <p:grpSpPr bwMode="auto">
              <a:xfrm>
                <a:off x="1383" y="935"/>
                <a:ext cx="2793" cy="2517"/>
                <a:chOff x="431" y="935"/>
                <a:chExt cx="2540" cy="2314"/>
              </a:xfrm>
            </p:grpSpPr>
            <p:grpSp>
              <p:nvGrpSpPr>
                <p:cNvPr id="18442" name="Group 10"/>
                <p:cNvGrpSpPr>
                  <a:grpSpLocks/>
                </p:cNvGrpSpPr>
                <p:nvPr/>
              </p:nvGrpSpPr>
              <p:grpSpPr bwMode="auto">
                <a:xfrm>
                  <a:off x="431" y="935"/>
                  <a:ext cx="2540" cy="2314"/>
                  <a:chOff x="1383" y="1071"/>
                  <a:chExt cx="2540" cy="2314"/>
                </a:xfrm>
              </p:grpSpPr>
              <p:sp>
                <p:nvSpPr>
                  <p:cNvPr id="18443" name="Line 11"/>
                  <p:cNvSpPr>
                    <a:spLocks noChangeShapeType="1"/>
                  </p:cNvSpPr>
                  <p:nvPr/>
                </p:nvSpPr>
                <p:spPr bwMode="auto">
                  <a:xfrm>
                    <a:off x="1927" y="152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2"/>
                  <p:cNvSpPr>
                    <a:spLocks noChangeShapeType="1"/>
                  </p:cNvSpPr>
                  <p:nvPr/>
                </p:nvSpPr>
                <p:spPr bwMode="auto">
                  <a:xfrm>
                    <a:off x="1927" y="199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13"/>
                  <p:cNvSpPr>
                    <a:spLocks noChangeShapeType="1"/>
                  </p:cNvSpPr>
                  <p:nvPr/>
                </p:nvSpPr>
                <p:spPr bwMode="auto">
                  <a:xfrm>
                    <a:off x="1927" y="2455"/>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4"/>
                  <p:cNvSpPr>
                    <a:spLocks noChangeShapeType="1"/>
                  </p:cNvSpPr>
                  <p:nvPr/>
                </p:nvSpPr>
                <p:spPr bwMode="auto">
                  <a:xfrm>
                    <a:off x="1927" y="2920"/>
                    <a:ext cx="19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Line 15"/>
                  <p:cNvSpPr>
                    <a:spLocks noChangeShapeType="1"/>
                  </p:cNvSpPr>
                  <p:nvPr/>
                </p:nvSpPr>
                <p:spPr bwMode="auto">
                  <a:xfrm>
                    <a:off x="1927" y="3385"/>
                    <a:ext cx="199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8" name="Line 16"/>
                  <p:cNvSpPr>
                    <a:spLocks noChangeShapeType="1"/>
                  </p:cNvSpPr>
                  <p:nvPr/>
                </p:nvSpPr>
                <p:spPr bwMode="auto">
                  <a:xfrm>
                    <a:off x="1927"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9" name="Line 17"/>
                  <p:cNvSpPr>
                    <a:spLocks noChangeShapeType="1"/>
                  </p:cNvSpPr>
                  <p:nvPr/>
                </p:nvSpPr>
                <p:spPr bwMode="auto">
                  <a:xfrm>
                    <a:off x="24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0" name="Line 18"/>
                  <p:cNvSpPr>
                    <a:spLocks noChangeShapeType="1"/>
                  </p:cNvSpPr>
                  <p:nvPr/>
                </p:nvSpPr>
                <p:spPr bwMode="auto">
                  <a:xfrm>
                    <a:off x="2926"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1" name="Line 19"/>
                  <p:cNvSpPr>
                    <a:spLocks noChangeShapeType="1"/>
                  </p:cNvSpPr>
                  <p:nvPr/>
                </p:nvSpPr>
                <p:spPr bwMode="auto">
                  <a:xfrm>
                    <a:off x="3424" y="1525"/>
                    <a:ext cx="0" cy="186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Line 20"/>
                  <p:cNvSpPr>
                    <a:spLocks noChangeShapeType="1"/>
                  </p:cNvSpPr>
                  <p:nvPr/>
                </p:nvSpPr>
                <p:spPr bwMode="auto">
                  <a:xfrm>
                    <a:off x="3923" y="1525"/>
                    <a:ext cx="0" cy="186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53" name="Group 21"/>
                  <p:cNvGrpSpPr>
                    <a:grpSpLocks/>
                  </p:cNvGrpSpPr>
                  <p:nvPr/>
                </p:nvGrpSpPr>
                <p:grpSpPr bwMode="auto">
                  <a:xfrm>
                    <a:off x="1955" y="1298"/>
                    <a:ext cx="1905" cy="139"/>
                    <a:chOff x="3289" y="981"/>
                    <a:chExt cx="1209" cy="98"/>
                  </a:xfrm>
                </p:grpSpPr>
                <p:sp>
                  <p:nvSpPr>
                    <p:cNvPr id="18454" name="Rectangle 22"/>
                    <p:cNvSpPr>
                      <a:spLocks noChangeArrowheads="1"/>
                    </p:cNvSpPr>
                    <p:nvPr/>
                  </p:nvSpPr>
                  <p:spPr bwMode="auto">
                    <a:xfrm>
                      <a:off x="3289" y="981"/>
                      <a:ext cx="226"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8455" name="Rectangle 23"/>
                    <p:cNvSpPr>
                      <a:spLocks noChangeArrowheads="1"/>
                    </p:cNvSpPr>
                    <p:nvPr/>
                  </p:nvSpPr>
                  <p:spPr bwMode="auto">
                    <a:xfrm>
                      <a:off x="3613" y="981"/>
                      <a:ext cx="226"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8456" name="Rectangle 24"/>
                    <p:cNvSpPr>
                      <a:spLocks noChangeArrowheads="1"/>
                    </p:cNvSpPr>
                    <p:nvPr/>
                  </p:nvSpPr>
                  <p:spPr bwMode="auto">
                    <a:xfrm>
                      <a:off x="3944" y="981"/>
                      <a:ext cx="226"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8457" name="Rectangle 25"/>
                    <p:cNvSpPr>
                      <a:spLocks noChangeArrowheads="1"/>
                    </p:cNvSpPr>
                    <p:nvPr/>
                  </p:nvSpPr>
                  <p:spPr bwMode="auto">
                    <a:xfrm>
                      <a:off x="4272" y="981"/>
                      <a:ext cx="226"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grpSp>
                <p:nvGrpSpPr>
                  <p:cNvPr id="18458" name="Group 26"/>
                  <p:cNvGrpSpPr>
                    <a:grpSpLocks/>
                  </p:cNvGrpSpPr>
                  <p:nvPr/>
                </p:nvGrpSpPr>
                <p:grpSpPr bwMode="auto">
                  <a:xfrm>
                    <a:off x="1526" y="1672"/>
                    <a:ext cx="356" cy="1503"/>
                    <a:chOff x="1520" y="1155"/>
                    <a:chExt cx="226" cy="1085"/>
                  </a:xfrm>
                </p:grpSpPr>
                <p:sp>
                  <p:nvSpPr>
                    <p:cNvPr id="18459" name="Rectangle 27"/>
                    <p:cNvSpPr>
                      <a:spLocks noChangeArrowheads="1"/>
                    </p:cNvSpPr>
                    <p:nvPr/>
                  </p:nvSpPr>
                  <p:spPr bwMode="auto">
                    <a:xfrm>
                      <a:off x="1520" y="1155"/>
                      <a:ext cx="226"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00</a:t>
                      </a:r>
                    </a:p>
                  </p:txBody>
                </p:sp>
                <p:sp>
                  <p:nvSpPr>
                    <p:cNvPr id="18460" name="Rectangle 28"/>
                    <p:cNvSpPr>
                      <a:spLocks noChangeArrowheads="1"/>
                    </p:cNvSpPr>
                    <p:nvPr/>
                  </p:nvSpPr>
                  <p:spPr bwMode="auto">
                    <a:xfrm>
                      <a:off x="1520" y="1480"/>
                      <a:ext cx="226"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01</a:t>
                      </a:r>
                    </a:p>
                  </p:txBody>
                </p:sp>
                <p:sp>
                  <p:nvSpPr>
                    <p:cNvPr id="18461" name="Rectangle 29"/>
                    <p:cNvSpPr>
                      <a:spLocks noChangeArrowheads="1"/>
                    </p:cNvSpPr>
                    <p:nvPr/>
                  </p:nvSpPr>
                  <p:spPr bwMode="auto">
                    <a:xfrm>
                      <a:off x="1520" y="1804"/>
                      <a:ext cx="226"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11</a:t>
                      </a:r>
                    </a:p>
                  </p:txBody>
                </p:sp>
                <p:sp>
                  <p:nvSpPr>
                    <p:cNvPr id="18462" name="Rectangle 30"/>
                    <p:cNvSpPr>
                      <a:spLocks noChangeArrowheads="1"/>
                    </p:cNvSpPr>
                    <p:nvPr/>
                  </p:nvSpPr>
                  <p:spPr bwMode="auto">
                    <a:xfrm>
                      <a:off x="1520" y="2139"/>
                      <a:ext cx="226" cy="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i="1">
                          <a:effectLst>
                            <a:outerShdw blurRad="38100" dist="38100" dir="2700000" algn="tl">
                              <a:srgbClr val="C0C0C0"/>
                            </a:outerShdw>
                          </a:effectLst>
                          <a:latin typeface="Tahoma" pitchFamily="34" charset="0"/>
                        </a:rPr>
                        <a:t>10</a:t>
                      </a:r>
                    </a:p>
                  </p:txBody>
                </p:sp>
              </p:grpSp>
              <p:sp>
                <p:nvSpPr>
                  <p:cNvPr id="18463" name="Rectangle 31"/>
                  <p:cNvSpPr>
                    <a:spLocks noChangeArrowheads="1"/>
                  </p:cNvSpPr>
                  <p:nvPr/>
                </p:nvSpPr>
                <p:spPr bwMode="auto">
                  <a:xfrm>
                    <a:off x="1429" y="1388"/>
                    <a:ext cx="35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eaLnBrk="0" hangingPunct="0"/>
                    <a:r>
                      <a:rPr lang="en-US" altLang="en-US" sz="2000" i="1">
                        <a:effectLst>
                          <a:outerShdw blurRad="38100" dist="38100" dir="2700000" algn="tl">
                            <a:srgbClr val="C0C0C0"/>
                          </a:outerShdw>
                        </a:effectLst>
                        <a:latin typeface="Tahoma" pitchFamily="34" charset="0"/>
                      </a:rPr>
                      <a:t>A B</a:t>
                    </a:r>
                  </a:p>
                </p:txBody>
              </p:sp>
              <p:sp>
                <p:nvSpPr>
                  <p:cNvPr id="18464" name="Rectangle 32"/>
                  <p:cNvSpPr>
                    <a:spLocks noChangeArrowheads="1"/>
                  </p:cNvSpPr>
                  <p:nvPr/>
                </p:nvSpPr>
                <p:spPr bwMode="auto">
                  <a:xfrm>
                    <a:off x="1701" y="1117"/>
                    <a:ext cx="3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000" i="1">
                        <a:effectLst>
                          <a:outerShdw blurRad="38100" dist="38100" dir="2700000" algn="tl">
                            <a:srgbClr val="C0C0C0"/>
                          </a:outerShdw>
                        </a:effectLst>
                        <a:latin typeface="Tahoma" pitchFamily="34" charset="0"/>
                      </a:rPr>
                      <a:t>C D</a:t>
                    </a:r>
                  </a:p>
                </p:txBody>
              </p:sp>
              <p:sp>
                <p:nvSpPr>
                  <p:cNvPr id="18465" name="Line 33"/>
                  <p:cNvSpPr>
                    <a:spLocks noChangeShapeType="1"/>
                  </p:cNvSpPr>
                  <p:nvPr/>
                </p:nvSpPr>
                <p:spPr bwMode="auto">
                  <a:xfrm>
                    <a:off x="1655" y="1299"/>
                    <a:ext cx="272" cy="22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66" name="Rectangle 34"/>
                  <p:cNvSpPr>
                    <a:spLocks noChangeArrowheads="1"/>
                  </p:cNvSpPr>
                  <p:nvPr/>
                </p:nvSpPr>
                <p:spPr bwMode="auto">
                  <a:xfrm>
                    <a:off x="1383" y="1071"/>
                    <a:ext cx="2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eaLnBrk="0" hangingPunct="0"/>
                    <a:r>
                      <a:rPr lang="en-US" altLang="en-US" sz="2400" i="1">
                        <a:effectLst>
                          <a:outerShdw blurRad="38100" dist="38100" dir="2700000" algn="tl">
                            <a:srgbClr val="C0C0C0"/>
                          </a:outerShdw>
                        </a:effectLst>
                        <a:latin typeface="Tahoma" pitchFamily="34" charset="0"/>
                      </a:rPr>
                      <a:t>T</a:t>
                    </a:r>
                  </a:p>
                </p:txBody>
              </p:sp>
            </p:grpSp>
            <p:grpSp>
              <p:nvGrpSpPr>
                <p:cNvPr id="18467" name="Group 35"/>
                <p:cNvGrpSpPr>
                  <a:grpSpLocks/>
                </p:cNvGrpSpPr>
                <p:nvPr/>
              </p:nvGrpSpPr>
              <p:grpSpPr bwMode="auto">
                <a:xfrm>
                  <a:off x="975" y="1389"/>
                  <a:ext cx="1996" cy="1860"/>
                  <a:chOff x="3379" y="2205"/>
                  <a:chExt cx="1996" cy="1860"/>
                </a:xfrm>
              </p:grpSpPr>
              <p:sp>
                <p:nvSpPr>
                  <p:cNvPr id="18468" name="Rectangle 36"/>
                  <p:cNvSpPr>
                    <a:spLocks noChangeArrowheads="1"/>
                  </p:cNvSpPr>
                  <p:nvPr/>
                </p:nvSpPr>
                <p:spPr bwMode="auto">
                  <a:xfrm>
                    <a:off x="4875"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10</a:t>
                    </a:r>
                  </a:p>
                </p:txBody>
              </p:sp>
              <p:sp>
                <p:nvSpPr>
                  <p:cNvPr id="18469" name="Rectangle 37"/>
                  <p:cNvSpPr>
                    <a:spLocks noChangeArrowheads="1"/>
                  </p:cNvSpPr>
                  <p:nvPr/>
                </p:nvSpPr>
                <p:spPr bwMode="auto">
                  <a:xfrm>
                    <a:off x="4378" y="3600"/>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11</a:t>
                    </a:r>
                  </a:p>
                </p:txBody>
              </p:sp>
              <p:sp>
                <p:nvSpPr>
                  <p:cNvPr id="18470" name="Rectangle 38"/>
                  <p:cNvSpPr>
                    <a:spLocks noChangeArrowheads="1"/>
                  </p:cNvSpPr>
                  <p:nvPr/>
                </p:nvSpPr>
                <p:spPr bwMode="auto">
                  <a:xfrm>
                    <a:off x="3879" y="3600"/>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9</a:t>
                    </a:r>
                  </a:p>
                </p:txBody>
              </p:sp>
              <p:sp>
                <p:nvSpPr>
                  <p:cNvPr id="18471" name="Rectangle 39"/>
                  <p:cNvSpPr>
                    <a:spLocks noChangeArrowheads="1"/>
                  </p:cNvSpPr>
                  <p:nvPr/>
                </p:nvSpPr>
                <p:spPr bwMode="auto">
                  <a:xfrm>
                    <a:off x="3379" y="3600"/>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8</a:t>
                    </a:r>
                  </a:p>
                </p:txBody>
              </p:sp>
              <p:sp>
                <p:nvSpPr>
                  <p:cNvPr id="18472" name="Rectangle 40"/>
                  <p:cNvSpPr>
                    <a:spLocks noChangeArrowheads="1"/>
                  </p:cNvSpPr>
                  <p:nvPr/>
                </p:nvSpPr>
                <p:spPr bwMode="auto">
                  <a:xfrm>
                    <a:off x="4875"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14</a:t>
                    </a:r>
                  </a:p>
                </p:txBody>
              </p:sp>
              <p:sp>
                <p:nvSpPr>
                  <p:cNvPr id="18473" name="Rectangle 41"/>
                  <p:cNvSpPr>
                    <a:spLocks noChangeArrowheads="1"/>
                  </p:cNvSpPr>
                  <p:nvPr/>
                </p:nvSpPr>
                <p:spPr bwMode="auto">
                  <a:xfrm>
                    <a:off x="4378" y="3136"/>
                    <a:ext cx="497"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15</a:t>
                    </a:r>
                  </a:p>
                </p:txBody>
              </p:sp>
              <p:sp>
                <p:nvSpPr>
                  <p:cNvPr id="18474" name="Rectangle 42"/>
                  <p:cNvSpPr>
                    <a:spLocks noChangeArrowheads="1"/>
                  </p:cNvSpPr>
                  <p:nvPr/>
                </p:nvSpPr>
                <p:spPr bwMode="auto">
                  <a:xfrm>
                    <a:off x="3879" y="3136"/>
                    <a:ext cx="499"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13</a:t>
                    </a:r>
                  </a:p>
                </p:txBody>
              </p:sp>
              <p:sp>
                <p:nvSpPr>
                  <p:cNvPr id="18475" name="Rectangle 43"/>
                  <p:cNvSpPr>
                    <a:spLocks noChangeArrowheads="1"/>
                  </p:cNvSpPr>
                  <p:nvPr/>
                </p:nvSpPr>
                <p:spPr bwMode="auto">
                  <a:xfrm>
                    <a:off x="3379" y="3136"/>
                    <a:ext cx="500"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12</a:t>
                    </a:r>
                  </a:p>
                </p:txBody>
              </p:sp>
              <p:sp>
                <p:nvSpPr>
                  <p:cNvPr id="18476" name="Rectangle 44"/>
                  <p:cNvSpPr>
                    <a:spLocks noChangeArrowheads="1"/>
                  </p:cNvSpPr>
                  <p:nvPr/>
                </p:nvSpPr>
                <p:spPr bwMode="auto">
                  <a:xfrm>
                    <a:off x="4875"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6</a:t>
                    </a:r>
                  </a:p>
                </p:txBody>
              </p:sp>
              <p:sp>
                <p:nvSpPr>
                  <p:cNvPr id="18477" name="Rectangle 45"/>
                  <p:cNvSpPr>
                    <a:spLocks noChangeArrowheads="1"/>
                  </p:cNvSpPr>
                  <p:nvPr/>
                </p:nvSpPr>
                <p:spPr bwMode="auto">
                  <a:xfrm>
                    <a:off x="4378" y="2670"/>
                    <a:ext cx="497"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7</a:t>
                    </a:r>
                  </a:p>
                </p:txBody>
              </p:sp>
              <p:sp>
                <p:nvSpPr>
                  <p:cNvPr id="18478" name="Rectangle 46"/>
                  <p:cNvSpPr>
                    <a:spLocks noChangeArrowheads="1"/>
                  </p:cNvSpPr>
                  <p:nvPr/>
                </p:nvSpPr>
                <p:spPr bwMode="auto">
                  <a:xfrm>
                    <a:off x="3879" y="2670"/>
                    <a:ext cx="499"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5</a:t>
                    </a:r>
                  </a:p>
                </p:txBody>
              </p:sp>
              <p:sp>
                <p:nvSpPr>
                  <p:cNvPr id="18479" name="Rectangle 47"/>
                  <p:cNvSpPr>
                    <a:spLocks noChangeArrowheads="1"/>
                  </p:cNvSpPr>
                  <p:nvPr/>
                </p:nvSpPr>
                <p:spPr bwMode="auto">
                  <a:xfrm>
                    <a:off x="3379" y="2670"/>
                    <a:ext cx="500" cy="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4</a:t>
                    </a:r>
                  </a:p>
                </p:txBody>
              </p:sp>
              <p:sp>
                <p:nvSpPr>
                  <p:cNvPr id="18480" name="Rectangle 48"/>
                  <p:cNvSpPr>
                    <a:spLocks noChangeArrowheads="1"/>
                  </p:cNvSpPr>
                  <p:nvPr/>
                </p:nvSpPr>
                <p:spPr bwMode="auto">
                  <a:xfrm>
                    <a:off x="4875"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2</a:t>
                    </a:r>
                  </a:p>
                </p:txBody>
              </p:sp>
              <p:sp>
                <p:nvSpPr>
                  <p:cNvPr id="18481" name="Rectangle 49"/>
                  <p:cNvSpPr>
                    <a:spLocks noChangeArrowheads="1"/>
                  </p:cNvSpPr>
                  <p:nvPr/>
                </p:nvSpPr>
                <p:spPr bwMode="auto">
                  <a:xfrm>
                    <a:off x="4378" y="2205"/>
                    <a:ext cx="497"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3</a:t>
                    </a:r>
                  </a:p>
                </p:txBody>
              </p:sp>
              <p:sp>
                <p:nvSpPr>
                  <p:cNvPr id="18482" name="Rectangle 50"/>
                  <p:cNvSpPr>
                    <a:spLocks noChangeArrowheads="1"/>
                  </p:cNvSpPr>
                  <p:nvPr/>
                </p:nvSpPr>
                <p:spPr bwMode="auto">
                  <a:xfrm>
                    <a:off x="3879" y="2205"/>
                    <a:ext cx="499"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1</a:t>
                    </a:r>
                  </a:p>
                </p:txBody>
              </p:sp>
              <p:sp>
                <p:nvSpPr>
                  <p:cNvPr id="18483" name="Rectangle 51"/>
                  <p:cNvSpPr>
                    <a:spLocks noChangeArrowheads="1"/>
                  </p:cNvSpPr>
                  <p:nvPr/>
                </p:nvSpPr>
                <p:spPr bwMode="auto">
                  <a:xfrm>
                    <a:off x="3379" y="2205"/>
                    <a:ext cx="500"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36000" rIns="108000" bIns="36000" anchor="b"/>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lgn="r">
                      <a:buFontTx/>
                      <a:buNone/>
                    </a:pPr>
                    <a:r>
                      <a:rPr lang="en-US" altLang="en-US" sz="1200" b="1" i="1"/>
                      <a:t>0</a:t>
                    </a:r>
                  </a:p>
                </p:txBody>
              </p:sp>
            </p:grpSp>
          </p:grpSp>
          <p:sp>
            <p:nvSpPr>
              <p:cNvPr id="18484" name="Rectangle 52"/>
              <p:cNvSpPr>
                <a:spLocks noChangeArrowheads="1"/>
              </p:cNvSpPr>
              <p:nvPr/>
            </p:nvSpPr>
            <p:spPr bwMode="auto">
              <a:xfrm>
                <a:off x="3578" y="2897"/>
                <a:ext cx="549"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85" name="Rectangle 53"/>
              <p:cNvSpPr>
                <a:spLocks noChangeArrowheads="1"/>
              </p:cNvSpPr>
              <p:nvPr/>
            </p:nvSpPr>
            <p:spPr bwMode="auto">
              <a:xfrm>
                <a:off x="3030" y="2897"/>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86" name="Rectangle 54"/>
              <p:cNvSpPr>
                <a:spLocks noChangeArrowheads="1"/>
              </p:cNvSpPr>
              <p:nvPr/>
            </p:nvSpPr>
            <p:spPr bwMode="auto">
              <a:xfrm>
                <a:off x="2480" y="2897"/>
                <a:ext cx="550"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87" name="Rectangle 55"/>
              <p:cNvSpPr>
                <a:spLocks noChangeArrowheads="1"/>
              </p:cNvSpPr>
              <p:nvPr/>
            </p:nvSpPr>
            <p:spPr bwMode="auto">
              <a:xfrm>
                <a:off x="1932" y="2897"/>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88" name="Rectangle 56"/>
              <p:cNvSpPr>
                <a:spLocks noChangeArrowheads="1"/>
              </p:cNvSpPr>
              <p:nvPr/>
            </p:nvSpPr>
            <p:spPr bwMode="auto">
              <a:xfrm>
                <a:off x="3578" y="2391"/>
                <a:ext cx="549"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89" name="Rectangle 57"/>
              <p:cNvSpPr>
                <a:spLocks noChangeArrowheads="1"/>
              </p:cNvSpPr>
              <p:nvPr/>
            </p:nvSpPr>
            <p:spPr bwMode="auto">
              <a:xfrm>
                <a:off x="3030" y="2391"/>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8490" name="Rectangle 58"/>
              <p:cNvSpPr>
                <a:spLocks noChangeArrowheads="1"/>
              </p:cNvSpPr>
              <p:nvPr/>
            </p:nvSpPr>
            <p:spPr bwMode="auto">
              <a:xfrm>
                <a:off x="2480" y="2391"/>
                <a:ext cx="550"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91" name="Rectangle 59"/>
              <p:cNvSpPr>
                <a:spLocks noChangeArrowheads="1"/>
              </p:cNvSpPr>
              <p:nvPr/>
            </p:nvSpPr>
            <p:spPr bwMode="auto">
              <a:xfrm>
                <a:off x="1932" y="2391"/>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92" name="Rectangle 60"/>
              <p:cNvSpPr>
                <a:spLocks noChangeArrowheads="1"/>
              </p:cNvSpPr>
              <p:nvPr/>
            </p:nvSpPr>
            <p:spPr bwMode="auto">
              <a:xfrm>
                <a:off x="3578" y="1886"/>
                <a:ext cx="549"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93" name="Rectangle 61"/>
              <p:cNvSpPr>
                <a:spLocks noChangeArrowheads="1"/>
              </p:cNvSpPr>
              <p:nvPr/>
            </p:nvSpPr>
            <p:spPr bwMode="auto">
              <a:xfrm>
                <a:off x="3030" y="1886"/>
                <a:ext cx="548"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8494" name="Rectangle 62"/>
              <p:cNvSpPr>
                <a:spLocks noChangeArrowheads="1"/>
              </p:cNvSpPr>
              <p:nvPr/>
            </p:nvSpPr>
            <p:spPr bwMode="auto">
              <a:xfrm>
                <a:off x="2480" y="1886"/>
                <a:ext cx="550"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95" name="Rectangle 63"/>
              <p:cNvSpPr>
                <a:spLocks noChangeArrowheads="1"/>
              </p:cNvSpPr>
              <p:nvPr/>
            </p:nvSpPr>
            <p:spPr bwMode="auto">
              <a:xfrm>
                <a:off x="1932" y="1886"/>
                <a:ext cx="548" cy="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96" name="Rectangle 64"/>
              <p:cNvSpPr>
                <a:spLocks noChangeArrowheads="1"/>
              </p:cNvSpPr>
              <p:nvPr/>
            </p:nvSpPr>
            <p:spPr bwMode="auto">
              <a:xfrm>
                <a:off x="3578" y="1380"/>
                <a:ext cx="549"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sp>
            <p:nvSpPr>
              <p:cNvPr id="18497" name="Rectangle 65"/>
              <p:cNvSpPr>
                <a:spLocks noChangeArrowheads="1"/>
              </p:cNvSpPr>
              <p:nvPr/>
            </p:nvSpPr>
            <p:spPr bwMode="auto">
              <a:xfrm>
                <a:off x="3030" y="1380"/>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1</a:t>
                </a:r>
              </a:p>
            </p:txBody>
          </p:sp>
          <p:sp>
            <p:nvSpPr>
              <p:cNvPr id="18498" name="Rectangle 66"/>
              <p:cNvSpPr>
                <a:spLocks noChangeArrowheads="1"/>
              </p:cNvSpPr>
              <p:nvPr/>
            </p:nvSpPr>
            <p:spPr bwMode="auto">
              <a:xfrm>
                <a:off x="2480" y="1380"/>
                <a:ext cx="550"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X</a:t>
                </a:r>
              </a:p>
            </p:txBody>
          </p:sp>
          <p:sp>
            <p:nvSpPr>
              <p:cNvPr id="18499" name="Rectangle 67"/>
              <p:cNvSpPr>
                <a:spLocks noChangeArrowheads="1"/>
              </p:cNvSpPr>
              <p:nvPr/>
            </p:nvSpPr>
            <p:spPr bwMode="auto">
              <a:xfrm>
                <a:off x="1932" y="1380"/>
                <a:ext cx="548" cy="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lvl1pPr>
                  <a:spcBef>
                    <a:spcPct val="20000"/>
                  </a:spcBef>
                  <a:buChar char="•"/>
                  <a:defRPr sz="2800">
                    <a:solidFill>
                      <a:schemeClr val="tx1"/>
                    </a:solidFill>
                    <a:latin typeface="Arial" pitchFamily="34" charset="0"/>
                  </a:defRPr>
                </a:lvl1pPr>
                <a:lvl2pPr>
                  <a:spcBef>
                    <a:spcPct val="20000"/>
                  </a:spcBef>
                  <a:buChar char="–"/>
                  <a:defRPr sz="2400">
                    <a:solidFill>
                      <a:schemeClr val="tx1"/>
                    </a:solidFill>
                    <a:latin typeface="Arial" pitchFamily="34" charset="0"/>
                  </a:defRPr>
                </a:lvl2pPr>
                <a:lvl3pPr>
                  <a:spcBef>
                    <a:spcPct val="20000"/>
                  </a:spcBef>
                  <a:buChar char="•"/>
                  <a:defRPr sz="2000">
                    <a:solidFill>
                      <a:schemeClr val="tx1"/>
                    </a:solidFill>
                    <a:latin typeface="Arial" pitchFamily="34" charset="0"/>
                  </a:defRPr>
                </a:lvl3pPr>
                <a:lvl4pPr>
                  <a:spcBef>
                    <a:spcPct val="20000"/>
                  </a:spcBef>
                  <a:buChar char="–"/>
                  <a:defRPr>
                    <a:solidFill>
                      <a:schemeClr val="tx1"/>
                    </a:solidFill>
                    <a:latin typeface="Arial" pitchFamily="34" charset="0"/>
                  </a:defRPr>
                </a:lvl4pPr>
                <a:lvl5pPr>
                  <a:spcBef>
                    <a:spcPct val="20000"/>
                  </a:spcBef>
                  <a:buChar char="»"/>
                  <a:defRPr>
                    <a:solidFill>
                      <a:schemeClr val="tx1"/>
                    </a:solidFill>
                    <a:latin typeface="Arial" pitchFamily="34" charset="0"/>
                  </a:defRPr>
                </a:lvl5pPr>
                <a:lvl6pPr fontAlgn="base">
                  <a:spcBef>
                    <a:spcPct val="20000"/>
                  </a:spcBef>
                  <a:spcAft>
                    <a:spcPct val="0"/>
                  </a:spcAft>
                  <a:buChar char="»"/>
                  <a:defRPr>
                    <a:solidFill>
                      <a:schemeClr val="tx1"/>
                    </a:solidFill>
                    <a:latin typeface="Arial" pitchFamily="34" charset="0"/>
                  </a:defRPr>
                </a:lvl6pPr>
                <a:lvl7pPr fontAlgn="base">
                  <a:spcBef>
                    <a:spcPct val="20000"/>
                  </a:spcBef>
                  <a:spcAft>
                    <a:spcPct val="0"/>
                  </a:spcAft>
                  <a:buChar char="»"/>
                  <a:defRPr>
                    <a:solidFill>
                      <a:schemeClr val="tx1"/>
                    </a:solidFill>
                    <a:latin typeface="Arial" pitchFamily="34" charset="0"/>
                  </a:defRPr>
                </a:lvl7pPr>
                <a:lvl8pPr fontAlgn="base">
                  <a:spcBef>
                    <a:spcPct val="20000"/>
                  </a:spcBef>
                  <a:spcAft>
                    <a:spcPct val="0"/>
                  </a:spcAft>
                  <a:buChar char="»"/>
                  <a:defRPr>
                    <a:solidFill>
                      <a:schemeClr val="tx1"/>
                    </a:solidFill>
                    <a:latin typeface="Arial" pitchFamily="34" charset="0"/>
                  </a:defRPr>
                </a:lvl8pPr>
                <a:lvl9pPr fontAlgn="base">
                  <a:spcBef>
                    <a:spcPct val="20000"/>
                  </a:spcBef>
                  <a:spcAft>
                    <a:spcPct val="0"/>
                  </a:spcAft>
                  <a:buChar char="»"/>
                  <a:defRPr>
                    <a:solidFill>
                      <a:schemeClr val="tx1"/>
                    </a:solidFill>
                    <a:latin typeface="Arial" pitchFamily="34" charset="0"/>
                  </a:defRPr>
                </a:lvl9pPr>
              </a:lstStyle>
              <a:p>
                <a:pPr>
                  <a:buFontTx/>
                  <a:buNone/>
                </a:pPr>
                <a:r>
                  <a:rPr lang="en-US" altLang="en-US" sz="3200" i="1"/>
                  <a:t>0</a:t>
                </a:r>
              </a:p>
            </p:txBody>
          </p:sp>
        </p:grpSp>
        <p:grpSp>
          <p:nvGrpSpPr>
            <p:cNvPr id="18500" name="Group 68"/>
            <p:cNvGrpSpPr>
              <a:grpSpLocks/>
            </p:cNvGrpSpPr>
            <p:nvPr/>
          </p:nvGrpSpPr>
          <p:grpSpPr bwMode="auto">
            <a:xfrm>
              <a:off x="1746" y="1162"/>
              <a:ext cx="2721" cy="2549"/>
              <a:chOff x="1701" y="1162"/>
              <a:chExt cx="2721" cy="2549"/>
            </a:xfrm>
          </p:grpSpPr>
          <p:sp>
            <p:nvSpPr>
              <p:cNvPr id="18501" name="AutoShape 69"/>
              <p:cNvSpPr>
                <a:spLocks noChangeArrowheads="1"/>
              </p:cNvSpPr>
              <p:nvPr/>
            </p:nvSpPr>
            <p:spPr bwMode="auto">
              <a:xfrm>
                <a:off x="2624" y="1501"/>
                <a:ext cx="380" cy="1900"/>
              </a:xfrm>
              <a:prstGeom prst="roundRect">
                <a:avLst>
                  <a:gd name="adj" fmla="val 16667"/>
                </a:avLst>
              </a:prstGeom>
              <a:solidFill>
                <a:schemeClr val="folHlink">
                  <a:alpha val="20000"/>
                </a:schemeClr>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02" name="Group 70"/>
              <p:cNvGrpSpPr>
                <a:grpSpLocks/>
              </p:cNvGrpSpPr>
              <p:nvPr/>
            </p:nvGrpSpPr>
            <p:grpSpPr bwMode="auto">
              <a:xfrm>
                <a:off x="1701" y="2726"/>
                <a:ext cx="2721" cy="432"/>
                <a:chOff x="1701" y="2726"/>
                <a:chExt cx="2721" cy="432"/>
              </a:xfrm>
            </p:grpSpPr>
            <p:sp>
              <p:nvSpPr>
                <p:cNvPr id="18503" name="Arc 71"/>
                <p:cNvSpPr>
                  <a:spLocks/>
                </p:cNvSpPr>
                <p:nvPr/>
              </p:nvSpPr>
              <p:spPr bwMode="auto">
                <a:xfrm>
                  <a:off x="1701" y="2726"/>
                  <a:ext cx="465" cy="432"/>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4" name="Arc 72"/>
                <p:cNvSpPr>
                  <a:spLocks/>
                </p:cNvSpPr>
                <p:nvPr/>
              </p:nvSpPr>
              <p:spPr bwMode="auto">
                <a:xfrm flipH="1">
                  <a:off x="3957" y="2726"/>
                  <a:ext cx="465" cy="432"/>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505" name="AutoShape 73"/>
              <p:cNvSpPr>
                <a:spLocks noChangeArrowheads="1"/>
              </p:cNvSpPr>
              <p:nvPr/>
            </p:nvSpPr>
            <p:spPr bwMode="auto">
              <a:xfrm>
                <a:off x="2098" y="2519"/>
                <a:ext cx="879" cy="821"/>
              </a:xfrm>
              <a:prstGeom prst="roundRect">
                <a:avLst>
                  <a:gd name="adj" fmla="val 16667"/>
                </a:avLst>
              </a:prstGeom>
              <a:solidFill>
                <a:srgbClr val="FFCC99">
                  <a:alpha val="20000"/>
                </a:srgbClr>
              </a:solidFill>
              <a:ln w="28575">
                <a:solidFill>
                  <a:srgbClr val="FFCC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6" name="AutoShape 74"/>
              <p:cNvSpPr>
                <a:spLocks noChangeArrowheads="1"/>
              </p:cNvSpPr>
              <p:nvPr/>
            </p:nvSpPr>
            <p:spPr bwMode="auto">
              <a:xfrm>
                <a:off x="2098" y="2015"/>
                <a:ext cx="879" cy="821"/>
              </a:xfrm>
              <a:prstGeom prst="roundRect">
                <a:avLst>
                  <a:gd name="adj" fmla="val 16667"/>
                </a:avLst>
              </a:prstGeom>
              <a:solidFill>
                <a:schemeClr val="bg1">
                  <a:alpha val="20000"/>
                </a:schemeClr>
              </a:solidFill>
              <a:ln w="285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7" name="AutoShape 75"/>
              <p:cNvSpPr>
                <a:spLocks noChangeArrowheads="1"/>
              </p:cNvSpPr>
              <p:nvPr/>
            </p:nvSpPr>
            <p:spPr bwMode="auto">
              <a:xfrm rot="5400000">
                <a:off x="2921" y="2231"/>
                <a:ext cx="358" cy="1913"/>
              </a:xfrm>
              <a:prstGeom prst="roundRect">
                <a:avLst>
                  <a:gd name="adj" fmla="val 16667"/>
                </a:avLst>
              </a:prstGeom>
              <a:solidFill>
                <a:schemeClr val="tx1">
                  <a:alpha val="20000"/>
                </a:scheme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508" name="Group 76"/>
              <p:cNvGrpSpPr>
                <a:grpSpLocks/>
              </p:cNvGrpSpPr>
              <p:nvPr/>
            </p:nvGrpSpPr>
            <p:grpSpPr bwMode="auto">
              <a:xfrm>
                <a:off x="2876" y="1162"/>
                <a:ext cx="412" cy="2549"/>
                <a:chOff x="2876" y="1162"/>
                <a:chExt cx="412" cy="2549"/>
              </a:xfrm>
            </p:grpSpPr>
            <p:sp>
              <p:nvSpPr>
                <p:cNvPr id="18509" name="Arc 77"/>
                <p:cNvSpPr>
                  <a:spLocks/>
                </p:cNvSpPr>
                <p:nvPr/>
              </p:nvSpPr>
              <p:spPr bwMode="auto">
                <a:xfrm rot="-5400000">
                  <a:off x="2851" y="3274"/>
                  <a:ext cx="462" cy="412"/>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10" name="Arc 78"/>
                <p:cNvSpPr>
                  <a:spLocks/>
                </p:cNvSpPr>
                <p:nvPr/>
              </p:nvSpPr>
              <p:spPr bwMode="auto">
                <a:xfrm rot="16200000" flipH="1">
                  <a:off x="2851" y="1187"/>
                  <a:ext cx="462" cy="412"/>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511" name="Group 79"/>
              <p:cNvGrpSpPr>
                <a:grpSpLocks/>
              </p:cNvGrpSpPr>
              <p:nvPr/>
            </p:nvGrpSpPr>
            <p:grpSpPr bwMode="auto">
              <a:xfrm>
                <a:off x="1701" y="2259"/>
                <a:ext cx="2721" cy="400"/>
                <a:chOff x="1701" y="2259"/>
                <a:chExt cx="2721" cy="400"/>
              </a:xfrm>
            </p:grpSpPr>
            <p:sp>
              <p:nvSpPr>
                <p:cNvPr id="18512" name="Arc 80"/>
                <p:cNvSpPr>
                  <a:spLocks/>
                </p:cNvSpPr>
                <p:nvPr/>
              </p:nvSpPr>
              <p:spPr bwMode="auto">
                <a:xfrm>
                  <a:off x="1701" y="2259"/>
                  <a:ext cx="465" cy="400"/>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13" name="Arc 81"/>
                <p:cNvSpPr>
                  <a:spLocks/>
                </p:cNvSpPr>
                <p:nvPr/>
              </p:nvSpPr>
              <p:spPr bwMode="auto">
                <a:xfrm flipH="1">
                  <a:off x="3957" y="2259"/>
                  <a:ext cx="465" cy="400"/>
                </a:xfrm>
                <a:custGeom>
                  <a:avLst/>
                  <a:gdLst>
                    <a:gd name="G0" fmla="+- 0 0 0"/>
                    <a:gd name="G1" fmla="+- 21600 0 0"/>
                    <a:gd name="G2" fmla="+- 21600 0 0"/>
                    <a:gd name="T0" fmla="*/ 0 w 21600"/>
                    <a:gd name="T1" fmla="*/ 0 h 43200"/>
                    <a:gd name="T2" fmla="*/ 136 w 21600"/>
                    <a:gd name="T3" fmla="*/ 43200 h 43200"/>
                    <a:gd name="T4" fmla="*/ 0 w 21600"/>
                    <a:gd name="T5" fmla="*/ 21600 h 43200"/>
                  </a:gdLst>
                  <a:ahLst/>
                  <a:cxnLst>
                    <a:cxn ang="0">
                      <a:pos x="T0" y="T1"/>
                    </a:cxn>
                    <a:cxn ang="0">
                      <a:pos x="T2" y="T3"/>
                    </a:cxn>
                    <a:cxn ang="0">
                      <a:pos x="T4" y="T5"/>
                    </a:cxn>
                  </a:cxnLst>
                  <a:rect l="0" t="0" r="r" b="b"/>
                  <a:pathLst>
                    <a:path w="21600" h="43200" fill="none" extrusionOk="0">
                      <a:moveTo>
                        <a:pt x="-1" y="0"/>
                      </a:moveTo>
                      <a:cubicBezTo>
                        <a:pt x="11929" y="0"/>
                        <a:pt x="21600" y="9670"/>
                        <a:pt x="21600" y="21600"/>
                      </a:cubicBezTo>
                      <a:cubicBezTo>
                        <a:pt x="21600" y="33476"/>
                        <a:pt x="12012" y="43124"/>
                        <a:pt x="135" y="43199"/>
                      </a:cubicBezTo>
                    </a:path>
                    <a:path w="21600" h="43200" stroke="0" extrusionOk="0">
                      <a:moveTo>
                        <a:pt x="-1" y="0"/>
                      </a:moveTo>
                      <a:cubicBezTo>
                        <a:pt x="11929" y="0"/>
                        <a:pt x="21600" y="9670"/>
                        <a:pt x="21600" y="21600"/>
                      </a:cubicBezTo>
                      <a:cubicBezTo>
                        <a:pt x="21600" y="33476"/>
                        <a:pt x="12012" y="43124"/>
                        <a:pt x="135" y="43199"/>
                      </a:cubicBezTo>
                      <a:lnTo>
                        <a:pt x="0" y="21600"/>
                      </a:lnTo>
                      <a:close/>
                    </a:path>
                  </a:pathLst>
                </a:custGeom>
                <a:noFill/>
                <a:ln w="28575">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Tree>
    <p:extLst>
      <p:ext uri="{BB962C8B-B14F-4D97-AF65-F5344CB8AC3E}">
        <p14:creationId xmlns:p14="http://schemas.microsoft.com/office/powerpoint/2010/main" val="650043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 Number Placeholder 5"/>
          <p:cNvSpPr>
            <a:spLocks noGrp="1"/>
          </p:cNvSpPr>
          <p:nvPr>
            <p:ph type="sldNum" sz="quarter" idx="12"/>
          </p:nvPr>
        </p:nvSpPr>
        <p:spPr/>
        <p:txBody>
          <a:bodyPr/>
          <a:lstStyle/>
          <a:p>
            <a:fld id="{5CB8F40A-AEEA-4FDA-983F-22C07DE0D821}" type="slidenum">
              <a:rPr lang="en-US" altLang="en-US"/>
              <a:pPr/>
              <a:t>9</a:t>
            </a:fld>
            <a:endParaRPr lang="en-US" altLang="en-US"/>
          </a:p>
        </p:txBody>
      </p:sp>
      <p:sp>
        <p:nvSpPr>
          <p:cNvPr id="20482" name="Rectangle 2"/>
          <p:cNvSpPr>
            <a:spLocks noGrp="1" noChangeArrowheads="1"/>
          </p:cNvSpPr>
          <p:nvPr>
            <p:ph type="title"/>
          </p:nvPr>
        </p:nvSpPr>
        <p:spPr>
          <a:xfrm>
            <a:off x="457200" y="722313"/>
            <a:ext cx="8229600" cy="379412"/>
          </a:xfrm>
        </p:spPr>
        <p:txBody>
          <a:bodyPr/>
          <a:lstStyle/>
          <a:p>
            <a:pPr algn="l"/>
            <a:r>
              <a:rPr lang="en-US" altLang="en-US" sz="2400" i="1">
                <a:solidFill>
                  <a:schemeClr val="hlink"/>
                </a:solidFill>
              </a:rPr>
              <a:t>Metoda Mc Cluskey (lanjutan)</a:t>
            </a:r>
          </a:p>
        </p:txBody>
      </p:sp>
      <p:sp>
        <p:nvSpPr>
          <p:cNvPr id="20483" name="Rectangle 3"/>
          <p:cNvSpPr>
            <a:spLocks noChangeArrowheads="1"/>
          </p:cNvSpPr>
          <p:nvPr/>
        </p:nvSpPr>
        <p:spPr bwMode="auto">
          <a:xfrm>
            <a:off x="0" y="44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4" name="Rectangle 4"/>
          <p:cNvSpPr>
            <a:spLocks noChangeArrowheads="1"/>
          </p:cNvSpPr>
          <p:nvPr/>
        </p:nvSpPr>
        <p:spPr bwMode="auto">
          <a:xfrm>
            <a:off x="0" y="447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5" name="Rectangle 5"/>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86" name="Text Box 6"/>
          <p:cNvSpPr txBox="1">
            <a:spLocks noChangeArrowheads="1"/>
          </p:cNvSpPr>
          <p:nvPr/>
        </p:nvSpPr>
        <p:spPr bwMode="auto">
          <a:xfrm>
            <a:off x="468313" y="1355725"/>
            <a:ext cx="561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Contoh soal 2</a:t>
            </a:r>
          </a:p>
        </p:txBody>
      </p:sp>
      <p:graphicFrame>
        <p:nvGraphicFramePr>
          <p:cNvPr id="20575" name="Group 95"/>
          <p:cNvGraphicFramePr>
            <a:graphicFrameLocks noGrp="1"/>
          </p:cNvGraphicFramePr>
          <p:nvPr>
            <p:ph idx="1"/>
          </p:nvPr>
        </p:nvGraphicFramePr>
        <p:xfrm>
          <a:off x="1619250" y="2005013"/>
          <a:ext cx="6069013" cy="3527425"/>
        </p:xfrm>
        <a:graphic>
          <a:graphicData uri="http://schemas.openxmlformats.org/drawingml/2006/table">
            <a:tbl>
              <a:tblPr/>
              <a:tblGrid>
                <a:gridCol w="868363"/>
                <a:gridCol w="865187"/>
                <a:gridCol w="868363"/>
                <a:gridCol w="865187"/>
                <a:gridCol w="868363"/>
                <a:gridCol w="865187"/>
                <a:gridCol w="868363"/>
              </a:tblGrid>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3</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4</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14</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rgbClr val="FF0000"/>
                          </a:solidFill>
                          <a:effectLst/>
                          <a:latin typeface="Arial" pitchFamily="34" charset="0"/>
                        </a:rPr>
                        <a:t>B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rgbClr val="FF0000"/>
                          </a:solidFill>
                          <a:effectLst/>
                          <a:latin typeface="Arial" pitchFamily="34" charset="0"/>
                        </a:rPr>
                        <a:t>V</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439738">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B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B C</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C</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A B</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1" u="none" strike="noStrike" cap="none" normalizeH="0" baseline="0" smtClean="0">
                          <a:ln>
                            <a:noFill/>
                          </a:ln>
                          <a:solidFill>
                            <a:schemeClr val="tx1"/>
                          </a:solidFill>
                          <a:effectLst/>
                          <a:latin typeface="Arial" pitchFamily="34" charset="0"/>
                        </a:rPr>
                        <a:t>C D</a:t>
                      </a:r>
                    </a:p>
                  </a:txBody>
                  <a:tcPr marL="0" marR="0" marT="5400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smtClean="0">
                          <a:ln>
                            <a:noFill/>
                          </a:ln>
                          <a:solidFill>
                            <a:schemeClr val="tx1"/>
                          </a:solidFill>
                          <a:effectLst/>
                          <a:latin typeface="Arial" pitchFamily="34" charset="0"/>
                        </a:rPr>
                        <a:t>V</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itchFamily="34" charset="0"/>
                        </a:defRPr>
                      </a:lvl1pPr>
                      <a:lvl2pPr>
                        <a:spcBef>
                          <a:spcPct val="20000"/>
                        </a:spcBef>
                        <a:defRPr sz="2400">
                          <a:solidFill>
                            <a:schemeClr val="tx1"/>
                          </a:solidFill>
                          <a:latin typeface="Arial" pitchFamily="34" charset="0"/>
                        </a:defRPr>
                      </a:lvl2pPr>
                      <a:lvl3pPr>
                        <a:spcBef>
                          <a:spcPct val="20000"/>
                        </a:spcBef>
                        <a:defRPr sz="2000">
                          <a:solidFill>
                            <a:schemeClr val="tx1"/>
                          </a:solidFill>
                          <a:latin typeface="Arial" pitchFamily="34" charset="0"/>
                        </a:defRPr>
                      </a:lvl3pPr>
                      <a:lvl4pPr>
                        <a:spcBef>
                          <a:spcPct val="20000"/>
                        </a:spcBef>
                        <a:defRPr>
                          <a:solidFill>
                            <a:schemeClr val="tx1"/>
                          </a:solidFill>
                          <a:latin typeface="Arial" pitchFamily="34" charset="0"/>
                        </a:defRPr>
                      </a:lvl4pPr>
                      <a:lvl5pPr>
                        <a:spcBef>
                          <a:spcPct val="20000"/>
                        </a:spcBef>
                        <a:defRPr>
                          <a:solidFill>
                            <a:schemeClr val="tx1"/>
                          </a:solidFill>
                          <a:latin typeface="Arial" pitchFamily="34" charset="0"/>
                        </a:defRPr>
                      </a:lvl5pPr>
                      <a:lvl6pPr fontAlgn="base">
                        <a:spcBef>
                          <a:spcPct val="20000"/>
                        </a:spcBef>
                        <a:spcAft>
                          <a:spcPct val="0"/>
                        </a:spcAft>
                        <a:defRPr>
                          <a:solidFill>
                            <a:schemeClr val="tx1"/>
                          </a:solidFill>
                          <a:latin typeface="Arial" pitchFamily="34" charset="0"/>
                        </a:defRPr>
                      </a:lvl6pPr>
                      <a:lvl7pPr fontAlgn="base">
                        <a:spcBef>
                          <a:spcPct val="20000"/>
                        </a:spcBef>
                        <a:spcAft>
                          <a:spcPct val="0"/>
                        </a:spcAft>
                        <a:defRPr>
                          <a:solidFill>
                            <a:schemeClr val="tx1"/>
                          </a:solidFill>
                          <a:latin typeface="Arial" pitchFamily="34" charset="0"/>
                        </a:defRPr>
                      </a:lvl7pPr>
                      <a:lvl8pPr fontAlgn="base">
                        <a:spcBef>
                          <a:spcPct val="20000"/>
                        </a:spcBef>
                        <a:spcAft>
                          <a:spcPct val="0"/>
                        </a:spcAft>
                        <a:defRPr>
                          <a:solidFill>
                            <a:schemeClr val="tx1"/>
                          </a:solidFill>
                          <a:latin typeface="Arial" pitchFamily="34" charset="0"/>
                        </a:defRPr>
                      </a:lvl8pPr>
                      <a:lvl9pPr fontAlgn="base">
                        <a:spcBef>
                          <a:spcPct val="20000"/>
                        </a:spcBef>
                        <a:spcAft>
                          <a:spcPct val="0"/>
                        </a:spcAft>
                        <a:defRPr>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1" u="none" strike="noStrike" cap="none" normalizeH="0" baseline="0" smtClean="0">
                        <a:ln>
                          <a:noFill/>
                        </a:ln>
                        <a:solidFill>
                          <a:schemeClr val="tx1"/>
                        </a:solidFill>
                        <a:effectLst/>
                        <a:latin typeface="Arial" pitchFamily="34"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20565" name="Group 85"/>
          <p:cNvGrpSpPr>
            <a:grpSpLocks/>
          </p:cNvGrpSpPr>
          <p:nvPr/>
        </p:nvGrpSpPr>
        <p:grpSpPr bwMode="auto">
          <a:xfrm>
            <a:off x="1870075" y="2543175"/>
            <a:ext cx="431800" cy="2628900"/>
            <a:chOff x="1202" y="1320"/>
            <a:chExt cx="226" cy="1656"/>
          </a:xfrm>
        </p:grpSpPr>
        <p:sp>
          <p:nvSpPr>
            <p:cNvPr id="20566" name="Line 86"/>
            <p:cNvSpPr>
              <a:spLocks noChangeShapeType="1"/>
            </p:cNvSpPr>
            <p:nvPr/>
          </p:nvSpPr>
          <p:spPr bwMode="auto">
            <a:xfrm>
              <a:off x="1202" y="1320"/>
              <a:ext cx="9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7" name="Line 87"/>
            <p:cNvSpPr>
              <a:spLocks noChangeShapeType="1"/>
            </p:cNvSpPr>
            <p:nvPr/>
          </p:nvSpPr>
          <p:spPr bwMode="auto">
            <a:xfrm>
              <a:off x="1330" y="1592"/>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8" name="Line 88"/>
            <p:cNvSpPr>
              <a:spLocks noChangeShapeType="1"/>
            </p:cNvSpPr>
            <p:nvPr/>
          </p:nvSpPr>
          <p:spPr bwMode="auto">
            <a:xfrm>
              <a:off x="1330" y="1872"/>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69" name="Line 89"/>
            <p:cNvSpPr>
              <a:spLocks noChangeShapeType="1"/>
            </p:cNvSpPr>
            <p:nvPr/>
          </p:nvSpPr>
          <p:spPr bwMode="auto">
            <a:xfrm>
              <a:off x="1323" y="2152"/>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0" name="Line 90"/>
            <p:cNvSpPr>
              <a:spLocks noChangeShapeType="1"/>
            </p:cNvSpPr>
            <p:nvPr/>
          </p:nvSpPr>
          <p:spPr bwMode="auto">
            <a:xfrm>
              <a:off x="1338" y="2432"/>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1" name="Line 91"/>
            <p:cNvSpPr>
              <a:spLocks noChangeShapeType="1"/>
            </p:cNvSpPr>
            <p:nvPr/>
          </p:nvSpPr>
          <p:spPr bwMode="auto">
            <a:xfrm>
              <a:off x="1331" y="2704"/>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72" name="Line 92"/>
            <p:cNvSpPr>
              <a:spLocks noChangeShapeType="1"/>
            </p:cNvSpPr>
            <p:nvPr/>
          </p:nvSpPr>
          <p:spPr bwMode="auto">
            <a:xfrm>
              <a:off x="1202" y="2976"/>
              <a:ext cx="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0573" name="Text Box 93"/>
          <p:cNvSpPr txBox="1">
            <a:spLocks noChangeArrowheads="1"/>
          </p:cNvSpPr>
          <p:nvPr/>
        </p:nvSpPr>
        <p:spPr bwMode="auto">
          <a:xfrm>
            <a:off x="2555875" y="586740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i="1">
                <a:effectLst>
                  <a:outerShdw blurRad="38100" dist="38100" dir="2700000" algn="tl">
                    <a:srgbClr val="C0C0C0"/>
                  </a:outerShdw>
                </a:effectLst>
                <a:latin typeface="Tahoma" pitchFamily="34" charset="0"/>
              </a:rPr>
              <a:t>T =</a:t>
            </a:r>
          </a:p>
        </p:txBody>
      </p:sp>
    </p:spTree>
    <p:extLst>
      <p:ext uri="{BB962C8B-B14F-4D97-AF65-F5344CB8AC3E}">
        <p14:creationId xmlns:p14="http://schemas.microsoft.com/office/powerpoint/2010/main" val="34326418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8422</TotalTime>
  <Words>980</Words>
  <Application>Microsoft Office PowerPoint</Application>
  <PresentationFormat>On-screen Show (4:3)</PresentationFormat>
  <Paragraphs>486</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Diseño predeterminado</vt:lpstr>
      <vt:lpstr>Metoda Mc Cluskey untuk penyelesaian soal-soal K-Map  </vt:lpstr>
      <vt:lpstr>Pendahuluan:</vt:lpstr>
      <vt:lpstr>Pendahuluan (lanjutan)</vt:lpstr>
      <vt:lpstr>Metoda Mc Cluskey (lanjutan)</vt:lpstr>
      <vt:lpstr>Metoda Mc Cluskey (lanjutan)</vt:lpstr>
      <vt:lpstr>Metoda Mc Cluskey (lanjutan)</vt:lpstr>
      <vt:lpstr>Metoda Mc Cluskey (lanjutan)</vt:lpstr>
      <vt:lpstr>Metoda Mc Cluskey (lanjutan)</vt:lpstr>
      <vt:lpstr>Metoda Mc Cluskey (lanjutan)</vt:lpstr>
      <vt:lpstr>Metoda Mc Cluskey (lanjutan)</vt:lpstr>
      <vt:lpstr>Metoda Mc Cluskey (lanjutan)</vt:lpstr>
      <vt:lpstr>Metoda Mc Cluskey (lanjutan)</vt:lpstr>
      <vt:lpstr>Metoda Mc Cluskey (lanjutan)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user</cp:lastModifiedBy>
  <cp:revision>622</cp:revision>
  <dcterms:created xsi:type="dcterms:W3CDTF">2010-05-23T14:28:12Z</dcterms:created>
  <dcterms:modified xsi:type="dcterms:W3CDTF">2014-09-16T10:12:05Z</dcterms:modified>
</cp:coreProperties>
</file>