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91" r:id="rId3"/>
    <p:sldId id="258" r:id="rId4"/>
    <p:sldId id="276" r:id="rId5"/>
    <p:sldId id="289" r:id="rId6"/>
    <p:sldId id="290" r:id="rId7"/>
    <p:sldId id="259" r:id="rId8"/>
    <p:sldId id="260" r:id="rId9"/>
    <p:sldId id="261" r:id="rId10"/>
    <p:sldId id="292" r:id="rId11"/>
    <p:sldId id="262" r:id="rId12"/>
    <p:sldId id="286" r:id="rId13"/>
    <p:sldId id="263" r:id="rId14"/>
    <p:sldId id="287" r:id="rId15"/>
    <p:sldId id="288" r:id="rId16"/>
    <p:sldId id="293" r:id="rId17"/>
    <p:sldId id="265" r:id="rId18"/>
    <p:sldId id="266" r:id="rId19"/>
    <p:sldId id="267" r:id="rId20"/>
    <p:sldId id="274" r:id="rId21"/>
    <p:sldId id="277" r:id="rId22"/>
    <p:sldId id="278" r:id="rId23"/>
    <p:sldId id="279" r:id="rId24"/>
    <p:sldId id="273" r:id="rId25"/>
    <p:sldId id="280" r:id="rId26"/>
    <p:sldId id="282" r:id="rId27"/>
    <p:sldId id="281" r:id="rId28"/>
    <p:sldId id="283" r:id="rId29"/>
    <p:sldId id="268" r:id="rId30"/>
    <p:sldId id="269" r:id="rId31"/>
    <p:sldId id="284" r:id="rId32"/>
    <p:sldId id="285" r:id="rId33"/>
    <p:sldId id="294" r:id="rId34"/>
    <p:sldId id="295" r:id="rId35"/>
    <p:sldId id="27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82" autoAdjust="0"/>
  </p:normalViewPr>
  <p:slideViewPr>
    <p:cSldViewPr>
      <p:cViewPr varScale="1">
        <p:scale>
          <a:sx n="75" d="100"/>
          <a:sy n="75" d="100"/>
        </p:scale>
        <p:origin x="11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2E150-5FF1-4DCB-9E5C-6D49303932C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192A1-91E2-4D83-9735-83FD912A1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fokus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data,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perilaku</a:t>
            </a:r>
            <a:endParaRPr lang="en-US" baseline="0" dirty="0" smtClean="0"/>
          </a:p>
          <a:p>
            <a:r>
              <a:rPr lang="en-US" baseline="0" dirty="0" smtClean="0"/>
              <a:t>Model </a:t>
            </a:r>
            <a:r>
              <a:rPr lang="en-US" baseline="0" dirty="0" err="1" smtClean="0"/>
              <a:t>rancangan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gambaran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arsitektur</a:t>
            </a:r>
            <a:r>
              <a:rPr lang="en-US" baseline="0" dirty="0" smtClean="0"/>
              <a:t> PL, </a:t>
            </a:r>
            <a:r>
              <a:rPr lang="en-US" baseline="0" dirty="0" err="1" smtClean="0"/>
              <a:t>struktur</a:t>
            </a:r>
            <a:r>
              <a:rPr lang="en-US" baseline="0" dirty="0" smtClean="0"/>
              <a:t> data, </a:t>
            </a:r>
            <a:r>
              <a:rPr lang="en-US" baseline="0" dirty="0" err="1" smtClean="0"/>
              <a:t>antarmuka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mengimplementasikan</a:t>
            </a:r>
            <a:r>
              <a:rPr lang="en-US" baseline="0" dirty="0" smtClean="0"/>
              <a:t> 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192A1-91E2-4D83-9735-83FD912A1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192A1-91E2-4D83-9735-83FD912A18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192A1-91E2-4D83-9735-83FD912A18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For smaller systems, design can sometimes be developed linearly.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192A1-91E2-4D83-9735-83FD912A18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mtClean="0"/>
              <a:t>For smaller systems, design can sometimes be developed linearly.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192A1-91E2-4D83-9735-83FD912A18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C16BC-4EE2-434E-BD1F-C5F03B1DC25B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9B4EF7-2217-4DA4-8C82-315B32221FD7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2719F-40E2-463A-B06E-EF4D226F70A2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D9E6A-2778-4719-9F70-775EBABFBCE7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69C68-D789-4B8F-B7BC-C3535825C24F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13B9FF-4C7E-425B-961C-A35F3692AF5E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1F145A-24D2-4614-AC2B-F6EB10EAEA43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09271D-54DC-4A62-869B-9A5192BE3D23}" type="datetime1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2FB987-C624-4096-84F1-B2A8F5ED0DFD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177547-C4C3-49F1-A9BA-AF0F4F58217B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B6508D-4FDA-4D10-A129-051675819CA7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356CF85-2395-4614-BEDA-B183D4D42BF8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5686A7B-564C-4B08-AF22-EC1A5FC213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324600" cy="1470025"/>
          </a:xfrm>
        </p:spPr>
        <p:txBody>
          <a:bodyPr/>
          <a:lstStyle/>
          <a:p>
            <a:r>
              <a:rPr lang="en-US" dirty="0" smtClean="0"/>
              <a:t>Design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84" y="3657600"/>
            <a:ext cx="6477000" cy="1752600"/>
          </a:xfrm>
        </p:spPr>
        <p:txBody>
          <a:bodyPr/>
          <a:lstStyle/>
          <a:p>
            <a:r>
              <a:rPr lang="en-US" dirty="0" smtClean="0"/>
              <a:t>Tim RPL</a:t>
            </a:r>
          </a:p>
          <a:p>
            <a:r>
              <a:rPr lang="en-US" sz="2800" dirty="0" smtClean="0"/>
              <a:t>Program </a:t>
            </a:r>
            <a:r>
              <a:rPr lang="en-US" sz="2800" dirty="0" err="1" smtClean="0"/>
              <a:t>Studi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Informatika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48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Proses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Desain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mengimplementasikan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eksplisit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implisit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dibaca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dipahami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gambaran</a:t>
            </a:r>
            <a:r>
              <a:rPr lang="en-US" sz="2400" dirty="0" smtClean="0"/>
              <a:t>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endParaRPr lang="en-GB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fld>
            <a:endParaRPr lang="en-US" sz="1400" dirty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615926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22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Quality Guideline</a:t>
            </a:r>
            <a:r>
              <a:rPr lang="id-ID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 smtClean="0">
                <a:solidFill>
                  <a:srgbClr val="C00000"/>
                </a:solidFill>
              </a:rPr>
              <a:t>Sebuah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perancangan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menunjukkan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arsitektur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/>
              <a:t>1)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</a:t>
            </a:r>
            <a:r>
              <a:rPr lang="en-US" sz="2400" dirty="0" smtClean="0"/>
              <a:t> </a:t>
            </a:r>
            <a:r>
              <a:rPr lang="en-US" sz="2400" dirty="0" err="1" smtClean="0"/>
              <a:t>gaya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, </a:t>
            </a:r>
            <a:r>
              <a:rPr lang="en-US" sz="2400" dirty="0"/>
              <a:t>(2)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bagus</a:t>
            </a:r>
            <a:endParaRPr lang="id-ID" sz="24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400" dirty="0" err="1">
                <a:solidFill>
                  <a:srgbClr val="C00000"/>
                </a:solidFill>
              </a:rPr>
              <a:t>Sebuah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perancangan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seharusnya</a:t>
            </a:r>
            <a:r>
              <a:rPr lang="en-US" sz="2400" dirty="0" smtClean="0">
                <a:solidFill>
                  <a:srgbClr val="C00000"/>
                </a:solidFill>
              </a:rPr>
              <a:t> modular</a:t>
            </a:r>
            <a:r>
              <a:rPr lang="en-US" sz="2400" dirty="0" smtClean="0"/>
              <a:t>; P/L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subsistem</a:t>
            </a:r>
            <a:endParaRPr lang="id-ID" sz="2400" dirty="0" smtClean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C00000"/>
                </a:solidFill>
              </a:rPr>
              <a:t>Sebuah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perancangan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seharusnya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 smtClean="0">
                <a:solidFill>
                  <a:srgbClr val="C00000"/>
                </a:solidFill>
              </a:rPr>
              <a:t>berisi representasi yang berbeda </a:t>
            </a:r>
            <a:r>
              <a:rPr lang="id-ID" sz="2400" dirty="0" smtClean="0"/>
              <a:t>dari data, arsitektur, antarmuka, dan komponen.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C00000"/>
                </a:solidFill>
              </a:rPr>
              <a:t>Sebuah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perancangan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seharusnya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mengarah pada struktur data yang sesuai </a:t>
            </a:r>
            <a:r>
              <a:rPr lang="id-ID" sz="2400" dirty="0"/>
              <a:t>untuk kelas yang akan </a:t>
            </a:r>
            <a:r>
              <a:rPr lang="id-ID" sz="2400" dirty="0" smtClean="0"/>
              <a:t>di</a:t>
            </a:r>
            <a:r>
              <a:rPr lang="en-US" sz="2400" dirty="0" err="1" smtClean="0"/>
              <a:t>implementasi</a:t>
            </a:r>
            <a:r>
              <a:rPr lang="id-ID" sz="2400" dirty="0" smtClean="0"/>
              <a:t>kan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Quality Guideline</a:t>
            </a:r>
            <a:r>
              <a:rPr lang="id-ID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C00000"/>
                </a:solidFill>
              </a:rPr>
              <a:t>Sebuah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perancangan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seharusnya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mengarah pada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 smtClean="0">
                <a:solidFill>
                  <a:srgbClr val="C00000"/>
                </a:solidFill>
              </a:rPr>
              <a:t>komponen</a:t>
            </a:r>
            <a:r>
              <a:rPr lang="id-ID" sz="2400" dirty="0" smtClean="0"/>
              <a:t> </a:t>
            </a:r>
            <a:r>
              <a:rPr lang="id-ID" sz="2400" dirty="0"/>
              <a:t>yang menunjukkan </a:t>
            </a:r>
            <a:r>
              <a:rPr lang="id-ID" sz="2400" dirty="0" smtClean="0"/>
              <a:t>karakteristik fungsional </a:t>
            </a:r>
            <a:r>
              <a:rPr lang="id-ID" sz="2400" dirty="0"/>
              <a:t>yang </a:t>
            </a:r>
            <a:r>
              <a:rPr lang="id-ID" sz="2400" dirty="0" smtClean="0"/>
              <a:t>independen.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C00000"/>
                </a:solidFill>
              </a:rPr>
              <a:t>Sebuah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perancangan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seharusnya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 smtClean="0">
                <a:solidFill>
                  <a:srgbClr val="C00000"/>
                </a:solidFill>
              </a:rPr>
              <a:t>mengarah </a:t>
            </a:r>
            <a:r>
              <a:rPr lang="id-ID" sz="2400" dirty="0">
                <a:solidFill>
                  <a:srgbClr val="C00000"/>
                </a:solidFill>
              </a:rPr>
              <a:t>pada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antarmuka</a:t>
            </a:r>
            <a:r>
              <a:rPr lang="en-US" sz="2400" dirty="0" smtClean="0">
                <a:solidFill>
                  <a:srgbClr val="C00000"/>
                </a:solidFill>
              </a:rPr>
              <a:t> yang </a:t>
            </a:r>
            <a:r>
              <a:rPr lang="en-US" sz="2400" dirty="0" err="1" smtClean="0">
                <a:solidFill>
                  <a:srgbClr val="C00000"/>
                </a:solidFill>
              </a:rPr>
              <a:t>mengurangi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kompleksitas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eksternal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Sebuah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perancangan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seharusnya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diturunkan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menggunakan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metode</a:t>
            </a:r>
            <a:r>
              <a:rPr lang="en-US" sz="2400" dirty="0" smtClean="0">
                <a:solidFill>
                  <a:srgbClr val="C00000"/>
                </a:solidFill>
              </a:rPr>
              <a:t> yang </a:t>
            </a:r>
            <a:r>
              <a:rPr lang="en-US" sz="2400" dirty="0" err="1" smtClean="0">
                <a:solidFill>
                  <a:srgbClr val="C00000"/>
                </a:solidFill>
              </a:rPr>
              <a:t>dapat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diulangi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berdasar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didapat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Sebuah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perancangan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seharusnya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direpresentasikan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menggunakan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notasi</a:t>
            </a:r>
            <a:r>
              <a:rPr lang="en-US" sz="2400" dirty="0" smtClean="0">
                <a:solidFill>
                  <a:srgbClr val="C00000"/>
                </a:solidFill>
              </a:rPr>
              <a:t> yang </a:t>
            </a:r>
            <a:r>
              <a:rPr lang="en-US" sz="2400" dirty="0" err="1" smtClean="0">
                <a:solidFill>
                  <a:srgbClr val="C00000"/>
                </a:solidFill>
              </a:rPr>
              <a:t>dapat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dipahami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artinya</a:t>
            </a:r>
            <a:r>
              <a:rPr lang="en-US" sz="2400" dirty="0" smtClean="0">
                <a:solidFill>
                  <a:srgbClr val="C00000"/>
                </a:solidFill>
              </a:rPr>
              <a:t>. </a:t>
            </a:r>
            <a:endParaRPr lang="en-US" b="1" dirty="0">
              <a:latin typeface="Times" pitchFamily="-12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fld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6317284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02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Design</a:t>
            </a:r>
            <a:r>
              <a:rPr lang="id-ID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5720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100" dirty="0" err="1" smtClean="0"/>
              <a:t>Perancangan</a:t>
            </a:r>
            <a:r>
              <a:rPr lang="en-US" sz="2100" dirty="0" smtClean="0"/>
              <a:t> </a:t>
            </a:r>
            <a:r>
              <a:rPr lang="en-US" sz="2100" dirty="0" err="1"/>
              <a:t>seharusnya</a:t>
            </a:r>
            <a:r>
              <a:rPr lang="en-US" sz="2100" dirty="0"/>
              <a:t> </a:t>
            </a:r>
            <a:r>
              <a:rPr lang="en-US" sz="2100" dirty="0" err="1"/>
              <a:t>dilacak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model </a:t>
            </a:r>
            <a:r>
              <a:rPr lang="en-US" sz="2100" dirty="0" err="1" smtClean="0"/>
              <a:t>analisis</a:t>
            </a:r>
            <a:endParaRPr lang="id-ID" sz="2100" dirty="0" smtClean="0"/>
          </a:p>
          <a:p>
            <a:pPr algn="just">
              <a:buFont typeface="Arial" pitchFamily="34" charset="0"/>
              <a:buChar char="•"/>
              <a:defRPr/>
            </a:pPr>
            <a:endParaRPr lang="en-US" sz="21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100" dirty="0" err="1">
                <a:sym typeface="Wingdings" pitchFamily="2" charset="2"/>
              </a:rPr>
              <a:t>Perancangan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seharusnya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menggunakan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pola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 smtClean="0">
                <a:sym typeface="Wingdings" pitchFamily="2" charset="2"/>
              </a:rPr>
              <a:t>rancangan</a:t>
            </a:r>
            <a:endParaRPr lang="id-ID" sz="2100" dirty="0" smtClean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100" dirty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100" dirty="0" err="1">
                <a:sym typeface="Wingdings" pitchFamily="2" charset="2"/>
              </a:rPr>
              <a:t>Perancangan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seharusnya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meminimalkan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jarak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intelektual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antara</a:t>
            </a:r>
            <a:r>
              <a:rPr lang="en-US" sz="2100" dirty="0">
                <a:sym typeface="Wingdings" pitchFamily="2" charset="2"/>
              </a:rPr>
              <a:t> software </a:t>
            </a:r>
            <a:r>
              <a:rPr lang="en-US" sz="2100" dirty="0" err="1">
                <a:sym typeface="Wingdings" pitchFamily="2" charset="2"/>
              </a:rPr>
              <a:t>dan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masalah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smtClean="0">
                <a:sym typeface="Wingdings" pitchFamily="2" charset="2"/>
              </a:rPr>
              <a:t>di </a:t>
            </a:r>
            <a:r>
              <a:rPr lang="en-US" sz="2100" dirty="0" err="1">
                <a:sym typeface="Wingdings" pitchFamily="2" charset="2"/>
              </a:rPr>
              <a:t>dunia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nyata</a:t>
            </a:r>
            <a:r>
              <a:rPr lang="en-US" sz="2100" dirty="0" smtClean="0">
                <a:sym typeface="Wingdings" pitchFamily="2" charset="2"/>
              </a:rPr>
              <a:t>.</a:t>
            </a:r>
            <a:endParaRPr lang="id-ID" sz="2100" dirty="0" smtClean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100" dirty="0" smtClean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100" dirty="0" err="1">
                <a:sym typeface="Wingdings" pitchFamily="2" charset="2"/>
              </a:rPr>
              <a:t>Perancangan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seharusnya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memperlihatkan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keseragaman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dan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 smtClean="0">
                <a:sym typeface="Wingdings" pitchFamily="2" charset="2"/>
              </a:rPr>
              <a:t>integrasi</a:t>
            </a:r>
            <a:r>
              <a:rPr lang="en-US" sz="2100" dirty="0" smtClean="0">
                <a:sym typeface="Wingdings" pitchFamily="2" charset="2"/>
              </a:rPr>
              <a:t>.</a:t>
            </a:r>
            <a:endParaRPr lang="en-US" sz="2100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Design</a:t>
            </a:r>
            <a:r>
              <a:rPr lang="id-ID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5720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100" dirty="0" err="1" smtClean="0">
                <a:sym typeface="Wingdings" pitchFamily="2" charset="2"/>
              </a:rPr>
              <a:t>Perancangan</a:t>
            </a:r>
            <a:r>
              <a:rPr lang="en-US" sz="2100" dirty="0" smtClean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seharusnya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disusun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untuk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mengakomodasi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perubahan</a:t>
            </a:r>
            <a:r>
              <a:rPr lang="en-US" sz="2100" dirty="0" smtClean="0">
                <a:sym typeface="Wingdings" pitchFamily="2" charset="2"/>
              </a:rPr>
              <a:t>.</a:t>
            </a:r>
            <a:endParaRPr lang="id-ID" sz="2100" dirty="0" smtClean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100" dirty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100" dirty="0" err="1">
                <a:sym typeface="Wingdings" pitchFamily="2" charset="2"/>
              </a:rPr>
              <a:t>Perancangan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seharusnya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 smtClean="0">
                <a:sym typeface="Wingdings" pitchFamily="2" charset="2"/>
              </a:rPr>
              <a:t>disusun</a:t>
            </a:r>
            <a:r>
              <a:rPr lang="en-US" sz="2100" dirty="0" smtClean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untuk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 smtClean="0">
                <a:sym typeface="Wingdings" pitchFamily="2" charset="2"/>
              </a:rPr>
              <a:t>mengakomodasi</a:t>
            </a:r>
            <a:r>
              <a:rPr lang="en-US" sz="2100" dirty="0" smtClean="0">
                <a:sym typeface="Wingdings" pitchFamily="2" charset="2"/>
              </a:rPr>
              <a:t> </a:t>
            </a:r>
            <a:r>
              <a:rPr lang="en-US" sz="2100" dirty="0">
                <a:sym typeface="Wingdings" pitchFamily="2" charset="2"/>
              </a:rPr>
              <a:t>data, </a:t>
            </a:r>
            <a:r>
              <a:rPr lang="en-US" sz="2100" dirty="0" err="1">
                <a:sym typeface="Wingdings" pitchFamily="2" charset="2"/>
              </a:rPr>
              <a:t>kejadian</a:t>
            </a:r>
            <a:r>
              <a:rPr lang="en-US" sz="2100" dirty="0">
                <a:sym typeface="Wingdings" pitchFamily="2" charset="2"/>
              </a:rPr>
              <a:t>, </a:t>
            </a:r>
            <a:r>
              <a:rPr lang="en-US" sz="2100" dirty="0" err="1">
                <a:sym typeface="Wingdings" pitchFamily="2" charset="2"/>
              </a:rPr>
              <a:t>atau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operasi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smtClean="0">
                <a:sym typeface="Wingdings" pitchFamily="2" charset="2"/>
              </a:rPr>
              <a:t>yang </a:t>
            </a:r>
            <a:r>
              <a:rPr lang="en-US" sz="2100" dirty="0" err="1" smtClean="0">
                <a:sym typeface="Wingdings" pitchFamily="2" charset="2"/>
              </a:rPr>
              <a:t>menyimpang</a:t>
            </a:r>
            <a:r>
              <a:rPr lang="en-US" sz="2100" dirty="0" smtClean="0">
                <a:sym typeface="Wingdings" pitchFamily="2" charset="2"/>
              </a:rPr>
              <a:t>.</a:t>
            </a:r>
            <a:endParaRPr lang="id-ID" sz="2100" dirty="0" smtClean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100" dirty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100" dirty="0" err="1">
                <a:sym typeface="Wingdings" pitchFamily="2" charset="2"/>
              </a:rPr>
              <a:t>Perancangan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bukan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i="1" dirty="0">
                <a:sym typeface="Wingdings" pitchFamily="2" charset="2"/>
              </a:rPr>
              <a:t>coding</a:t>
            </a:r>
            <a:r>
              <a:rPr lang="en-US" sz="2100" dirty="0">
                <a:sym typeface="Wingdings" pitchFamily="2" charset="2"/>
              </a:rPr>
              <a:t>, </a:t>
            </a:r>
            <a:r>
              <a:rPr lang="en-US" sz="2100" dirty="0" err="1">
                <a:sym typeface="Wingdings" pitchFamily="2" charset="2"/>
              </a:rPr>
              <a:t>dan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i="1" dirty="0">
                <a:sym typeface="Wingdings" pitchFamily="2" charset="2"/>
              </a:rPr>
              <a:t>coding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bukan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perancangan</a:t>
            </a:r>
            <a:r>
              <a:rPr lang="en-US" sz="2100" dirty="0" smtClean="0">
                <a:sym typeface="Wingdings" pitchFamily="2" charset="2"/>
              </a:rPr>
              <a:t>.</a:t>
            </a:r>
            <a:endParaRPr lang="id-ID" sz="2100" dirty="0" smtClean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100" dirty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100" dirty="0" err="1">
                <a:sym typeface="Wingdings" pitchFamily="2" charset="2"/>
              </a:rPr>
              <a:t>Perancangan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seharusnya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 smtClean="0">
                <a:sym typeface="Wingdings" pitchFamily="2" charset="2"/>
              </a:rPr>
              <a:t>dinilai</a:t>
            </a:r>
            <a:r>
              <a:rPr lang="en-US" sz="2100" dirty="0" smtClean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untuk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kualitas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ketika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sedang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dibuat</a:t>
            </a:r>
            <a:r>
              <a:rPr lang="en-US" sz="2100" dirty="0">
                <a:sym typeface="Wingdings" pitchFamily="2" charset="2"/>
              </a:rPr>
              <a:t>, </a:t>
            </a:r>
            <a:r>
              <a:rPr lang="en-US" sz="2100" dirty="0" err="1">
                <a:sym typeface="Wingdings" pitchFamily="2" charset="2"/>
              </a:rPr>
              <a:t>bukan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setelah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jadi</a:t>
            </a:r>
            <a:r>
              <a:rPr lang="en-US" sz="2100" dirty="0" smtClean="0">
                <a:sym typeface="Wingdings" pitchFamily="2" charset="2"/>
              </a:rPr>
              <a:t>.</a:t>
            </a:r>
            <a:endParaRPr lang="id-ID" sz="2100" dirty="0" smtClean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100" dirty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100" dirty="0" err="1">
                <a:sym typeface="Wingdings" pitchFamily="2" charset="2"/>
              </a:rPr>
              <a:t>Perancangan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seharusnya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 smtClean="0">
                <a:sym typeface="Wingdings" pitchFamily="2" charset="2"/>
              </a:rPr>
              <a:t>direview</a:t>
            </a:r>
            <a:r>
              <a:rPr lang="en-US" sz="2100" dirty="0" smtClean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untuk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meminimalkan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kesalahan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konseptual</a:t>
            </a:r>
            <a:r>
              <a:rPr lang="en-US" sz="2100" dirty="0" smtClean="0">
                <a:sym typeface="Wingdings" pitchFamily="2" charset="2"/>
              </a:rPr>
              <a:t>.</a:t>
            </a:r>
            <a:endParaRPr lang="en-US" sz="2100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Konsep</a:t>
            </a:r>
            <a:r>
              <a:rPr lang="en-US" sz="4000" dirty="0" smtClean="0"/>
              <a:t> </a:t>
            </a:r>
            <a:r>
              <a:rPr lang="en-US" sz="4000" dirty="0" err="1" smtClean="0"/>
              <a:t>Desain</a:t>
            </a:r>
            <a:r>
              <a:rPr lang="en-US" sz="4000" dirty="0" smtClean="0"/>
              <a:t> Fundamental</a:t>
            </a:r>
            <a:r>
              <a:rPr lang="id-ID" sz="4000" dirty="0" smtClean="0"/>
              <a:t>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folHlink"/>
                </a:solidFill>
              </a:rPr>
              <a:t>Abstraction</a:t>
            </a:r>
            <a:r>
              <a:rPr lang="en-US" sz="2800" dirty="0"/>
              <a:t>—data, procedure, control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folHlink"/>
                </a:solidFill>
              </a:rPr>
              <a:t>Architecture</a:t>
            </a:r>
            <a:r>
              <a:rPr lang="en-US" sz="2800" dirty="0"/>
              <a:t>—the overall structure of the software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Modularity</a:t>
            </a:r>
            <a:r>
              <a:rPr lang="en-US" sz="2800" dirty="0" smtClean="0"/>
              <a:t>—compartmentalization </a:t>
            </a:r>
            <a:r>
              <a:rPr lang="en-US" sz="2800" dirty="0"/>
              <a:t>of data and function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Information Hiding</a:t>
            </a:r>
            <a:r>
              <a:rPr lang="en-US" sz="2800" dirty="0" smtClean="0"/>
              <a:t>—controlled interfaces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folHlink"/>
                </a:solidFill>
              </a:rPr>
              <a:t>Separation of concerns</a:t>
            </a:r>
            <a:r>
              <a:rPr lang="en-US" sz="2800" dirty="0"/>
              <a:t>—any complex problem can be more easily handled if it is subdivided into pieces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Konsep</a:t>
            </a:r>
            <a:r>
              <a:rPr lang="en-US" sz="4000" dirty="0" smtClean="0"/>
              <a:t> </a:t>
            </a:r>
            <a:r>
              <a:rPr lang="en-US" sz="4000" dirty="0" err="1" smtClean="0"/>
              <a:t>Desain</a:t>
            </a:r>
            <a:r>
              <a:rPr lang="en-US" sz="4000" dirty="0" smtClean="0"/>
              <a:t> </a:t>
            </a:r>
            <a:r>
              <a:rPr lang="en-US" sz="4000" dirty="0"/>
              <a:t>Fundamental </a:t>
            </a:r>
            <a:r>
              <a:rPr lang="id-ID" sz="4000" dirty="0" smtClean="0"/>
              <a:t>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Functional </a:t>
            </a:r>
            <a:r>
              <a:rPr lang="en-US" sz="2800" dirty="0">
                <a:solidFill>
                  <a:schemeClr val="folHlink"/>
                </a:solidFill>
              </a:rPr>
              <a:t>independence</a:t>
            </a:r>
            <a:r>
              <a:rPr lang="en-US" sz="2800" dirty="0"/>
              <a:t>—single-minded function and low coupling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folHlink"/>
                </a:solidFill>
              </a:rPr>
              <a:t>Refinement</a:t>
            </a:r>
            <a:r>
              <a:rPr lang="en-US" sz="2800" dirty="0"/>
              <a:t>—elaboration of detail for all </a:t>
            </a:r>
            <a:r>
              <a:rPr lang="en-US" sz="2800" dirty="0" smtClean="0"/>
              <a:t>abstractions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folHlink"/>
                </a:solidFill>
              </a:rPr>
              <a:t>Patterns</a:t>
            </a:r>
            <a:r>
              <a:rPr lang="en-US" sz="2800" dirty="0"/>
              <a:t>—”conveys the essence” of a proven design solution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- </a:t>
            </a:r>
            <a:r>
              <a:rPr lang="en-US" dirty="0" err="1" smtClean="0"/>
              <a:t>Abstraksi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Abstraksi</a:t>
            </a:r>
            <a:endParaRPr lang="en-US" dirty="0" smtClean="0"/>
          </a:p>
          <a:p>
            <a:pPr lvl="1"/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Perancangan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fokus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pada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solusi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di level ling</a:t>
            </a:r>
            <a:r>
              <a:rPr lang="id-ID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ungan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masalah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tanpa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dihubungkan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detil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di level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rendah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en-GB" b="1" dirty="0" err="1" smtClean="0">
                <a:solidFill>
                  <a:schemeClr val="accent1">
                    <a:lumMod val="50000"/>
                  </a:schemeClr>
                </a:solidFill>
              </a:rPr>
              <a:t>Abstraksi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b="1" dirty="0" err="1" smtClean="0">
                <a:solidFill>
                  <a:schemeClr val="accent1">
                    <a:lumMod val="50000"/>
                  </a:schemeClr>
                </a:solidFill>
              </a:rPr>
              <a:t>prosedural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urutan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langkah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fungsi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terbatas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tertentu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en-GB" b="1" dirty="0" err="1" smtClean="0">
                <a:solidFill>
                  <a:schemeClr val="accent1">
                    <a:lumMod val="50000"/>
                  </a:schemeClr>
                </a:solidFill>
              </a:rPr>
              <a:t>Abstraksi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 data: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koleksi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objek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17</a:t>
            </a:fld>
            <a:endParaRPr lang="en-US" sz="14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6313156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25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Abstraksi</a:t>
            </a:r>
            <a:r>
              <a:rPr lang="en-US" dirty="0" smtClean="0"/>
              <a:t> Data &amp; </a:t>
            </a:r>
            <a:r>
              <a:rPr lang="en-US" dirty="0" err="1" smtClean="0"/>
              <a:t>Prosedural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18</a:t>
            </a:fld>
            <a:endParaRPr lang="en-US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479800" y="1603313"/>
            <a:ext cx="2921000" cy="2772008"/>
          </a:xfrm>
          <a:prstGeom prst="roundRect">
            <a:avLst>
              <a:gd name="adj" fmla="val 5843"/>
            </a:avLst>
          </a:prstGeom>
          <a:solidFill>
            <a:srgbClr val="DADADA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79800" y="2041579"/>
            <a:ext cx="292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95800" y="1600200"/>
            <a:ext cx="71333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door</a:t>
            </a:r>
            <a:endParaRPr lang="en-US" b="1" dirty="0">
              <a:solidFill>
                <a:srgbClr val="AD278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42907" y="2070155"/>
            <a:ext cx="1763302" cy="6160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manufacturer</a:t>
            </a:r>
          </a:p>
          <a:p>
            <a:pPr>
              <a:lnSpc>
                <a:spcPct val="90000"/>
              </a:lnSpc>
              <a:defRPr/>
            </a:pPr>
            <a:endParaRPr lang="en-US" sz="1800" b="1">
              <a:solidFill>
                <a:srgbClr val="AD278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42907" y="2313042"/>
            <a:ext cx="186268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number</a:t>
            </a:r>
            <a:endParaRPr lang="en-US" sz="1800" b="1" dirty="0">
              <a:solidFill>
                <a:srgbClr val="AD278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42907" y="2554342"/>
            <a:ext cx="695702" cy="6160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</a:t>
            </a:r>
          </a:p>
          <a:p>
            <a:pPr>
              <a:lnSpc>
                <a:spcPct val="90000"/>
              </a:lnSpc>
              <a:defRPr/>
            </a:pPr>
            <a:endParaRPr lang="en-US" sz="1800" b="1">
              <a:solidFill>
                <a:srgbClr val="AD278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42907" y="2795642"/>
            <a:ext cx="1965281" cy="6160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swing direction</a:t>
            </a:r>
          </a:p>
          <a:p>
            <a:pPr>
              <a:lnSpc>
                <a:spcPct val="90000"/>
              </a:lnSpc>
              <a:defRPr/>
            </a:pPr>
            <a:endParaRPr lang="en-US" sz="1800" b="1" dirty="0">
              <a:solidFill>
                <a:srgbClr val="AD278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42907" y="3276655"/>
            <a:ext cx="828752" cy="6160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lights</a:t>
            </a:r>
          </a:p>
          <a:p>
            <a:pPr>
              <a:lnSpc>
                <a:spcPct val="90000"/>
              </a:lnSpc>
              <a:defRPr/>
            </a:pPr>
            <a:endParaRPr lang="en-US" sz="1800" b="1">
              <a:solidFill>
                <a:srgbClr val="AD278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42907" y="3517955"/>
            <a:ext cx="897681" cy="6160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AD278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1800" b="1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</a:t>
            </a:r>
          </a:p>
          <a:p>
            <a:pPr>
              <a:lnSpc>
                <a:spcPct val="90000"/>
              </a:lnSpc>
              <a:defRPr/>
            </a:pPr>
            <a:endParaRPr lang="en-US" sz="1800" b="1">
              <a:solidFill>
                <a:srgbClr val="AD278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2907" y="3759255"/>
            <a:ext cx="1282401" cy="6160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AD278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1800" b="1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number</a:t>
            </a:r>
          </a:p>
          <a:p>
            <a:pPr>
              <a:lnSpc>
                <a:spcPct val="90000"/>
              </a:lnSpc>
              <a:defRPr/>
            </a:pPr>
            <a:endParaRPr lang="en-US" sz="1800" b="1">
              <a:solidFill>
                <a:srgbClr val="AD278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733800" y="3041534"/>
            <a:ext cx="984243" cy="6160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weight</a:t>
            </a:r>
          </a:p>
          <a:p>
            <a:pPr>
              <a:lnSpc>
                <a:spcPct val="90000"/>
              </a:lnSpc>
              <a:defRPr/>
            </a:pPr>
            <a:endParaRPr lang="en-US" sz="1800" b="1" dirty="0">
              <a:solidFill>
                <a:srgbClr val="AD278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42907" y="3962400"/>
            <a:ext cx="250549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opening mechanism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46100" y="2068512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46100" y="2070100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0400" y="2182812"/>
            <a:ext cx="14986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0400" y="2184400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673100" y="2195512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880 w 881"/>
              <a:gd name="T5" fmla="*/ 92 h 1999"/>
              <a:gd name="T6" fmla="*/ 880 w 881"/>
              <a:gd name="T7" fmla="*/ 1998 h 1999"/>
              <a:gd name="T8" fmla="*/ 0 w 881"/>
              <a:gd name="T9" fmla="*/ 190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1"/>
              <a:gd name="T19" fmla="*/ 0 h 1999"/>
              <a:gd name="T20" fmla="*/ 881 w 881"/>
              <a:gd name="T21" fmla="*/ 1999 h 19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660400" y="2182812"/>
            <a:ext cx="1398588" cy="3570288"/>
          </a:xfrm>
          <a:custGeom>
            <a:avLst/>
            <a:gdLst>
              <a:gd name="T0" fmla="*/ 0 w 881"/>
              <a:gd name="T1" fmla="*/ 0 h 1999"/>
              <a:gd name="T2" fmla="*/ 880 w 881"/>
              <a:gd name="T3" fmla="*/ 92 h 1999"/>
              <a:gd name="T4" fmla="*/ 880 w 881"/>
              <a:gd name="T5" fmla="*/ 1998 h 1999"/>
              <a:gd name="T6" fmla="*/ 0 w 881"/>
              <a:gd name="T7" fmla="*/ 190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1"/>
              <a:gd name="T16" fmla="*/ 0 h 1999"/>
              <a:gd name="T17" fmla="*/ 881 w 881"/>
              <a:gd name="T18" fmla="*/ 1999 h 19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>
            <a:solidFill>
              <a:srgbClr val="712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1778000" y="3897312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778000" y="3898900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828800" y="4011612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28800" y="4013200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413000" y="3783012"/>
            <a:ext cx="901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3555999" y="4724400"/>
            <a:ext cx="3106371" cy="1981200"/>
          </a:xfrm>
          <a:prstGeom prst="roundRect">
            <a:avLst>
              <a:gd name="adj" fmla="val 7005"/>
            </a:avLst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3620567" y="5105400"/>
            <a:ext cx="304180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779717" y="4724400"/>
            <a:ext cx="858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open</a:t>
            </a:r>
            <a:endParaRPr lang="en-US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840392" y="5434067"/>
            <a:ext cx="2420533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Berjalan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ke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pintu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Raih</a:t>
            </a: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gagang</a:t>
            </a: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pintu</a:t>
            </a:r>
            <a:endParaRPr lang="en-US" dirty="0" smtClean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Putar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gagang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pintu</a:t>
            </a:r>
            <a:endParaRPr lang="en-US" sz="1800" dirty="0" smtClean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Dorong</a:t>
            </a: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pintu</a:t>
            </a:r>
            <a:endParaRPr lang="en-US" sz="18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581400" y="5119633"/>
            <a:ext cx="308097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(Detail </a:t>
            </a:r>
            <a:r>
              <a:rPr lang="en-U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cara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membuka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pintu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)</a:t>
            </a:r>
            <a:endParaRPr lang="en-US" sz="1800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>
            <a:off x="2413000" y="5335587"/>
            <a:ext cx="901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53200" y="2070155"/>
            <a:ext cx="2400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Diimplementasikan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data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6474" y="5028904"/>
            <a:ext cx="2400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Diimplementasikan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pengetahuan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terkait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objek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- </a:t>
            </a:r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46237"/>
            <a:ext cx="8991600" cy="4525963"/>
          </a:xfrm>
        </p:spPr>
        <p:txBody>
          <a:bodyPr/>
          <a:lstStyle/>
          <a:p>
            <a:r>
              <a:rPr lang="en-US" dirty="0" err="1" smtClean="0"/>
              <a:t>Arsitektur</a:t>
            </a:r>
            <a:endParaRPr lang="en-US" dirty="0" smtClean="0"/>
          </a:p>
          <a:p>
            <a:pPr lvl="1"/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Keseluruhan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struktur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/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organisasi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komponen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PL,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cara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komponen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berinteraksi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data yang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digunakan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komponen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 smtClean="0"/>
              <a:t>Structural properties</a:t>
            </a:r>
            <a:r>
              <a:rPr lang="en-US" dirty="0" smtClean="0"/>
              <a:t>: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dirty="0" err="1" smtClean="0"/>
              <a:t>modul</a:t>
            </a:r>
            <a:r>
              <a:rPr lang="en-US" dirty="0" smtClean="0"/>
              <a:t>,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2"/>
            <a:r>
              <a:rPr lang="en-US" b="1" i="1" dirty="0" smtClean="0"/>
              <a:t>Extra-functional properties</a:t>
            </a:r>
            <a:r>
              <a:rPr lang="en-US" dirty="0" smtClean="0"/>
              <a:t>: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performance, capacity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security,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adaptability,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dll</a:t>
            </a:r>
            <a:endParaRPr lang="en-US" dirty="0" smtClean="0"/>
          </a:p>
          <a:p>
            <a:pPr lvl="2"/>
            <a:r>
              <a:rPr lang="en-US" b="1" i="1" dirty="0" smtClean="0"/>
              <a:t>Families of related system</a:t>
            </a:r>
            <a:r>
              <a:rPr lang="en-US" dirty="0" smtClean="0"/>
              <a:t>: reuse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architectural building blocks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1"/>
                </a:solidFill>
              </a:rPr>
              <a:t>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628998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19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Design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90626"/>
            <a:ext cx="8153400" cy="5214974"/>
          </a:xfrm>
        </p:spPr>
        <p:txBody>
          <a:bodyPr/>
          <a:lstStyle/>
          <a:p>
            <a:r>
              <a:rPr lang="en-US" sz="2800" dirty="0" err="1" smtClean="0"/>
              <a:t>Perancangan</a:t>
            </a:r>
            <a:r>
              <a:rPr lang="en-US" sz="2800" dirty="0" smtClean="0"/>
              <a:t> PL </a:t>
            </a:r>
            <a:r>
              <a:rPr lang="en-US" sz="2800" dirty="0" err="1" smtClean="0"/>
              <a:t>merupakan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tindakan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rekayasa</a:t>
            </a:r>
            <a:r>
              <a:rPr lang="en-US" sz="2800" dirty="0" smtClean="0">
                <a:solidFill>
                  <a:srgbClr val="FF0000"/>
                </a:solidFill>
              </a:rPr>
              <a:t> PL yang </a:t>
            </a:r>
            <a:r>
              <a:rPr lang="en-US" sz="2800" dirty="0" err="1" smtClean="0">
                <a:solidFill>
                  <a:srgbClr val="FF0000"/>
                </a:solidFill>
              </a:rPr>
              <a:t>terakhir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dalam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aktivitas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pemodelan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landasan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bagi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aktivitas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konstruksi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</a:p>
          <a:p>
            <a:endParaRPr lang="id-ID" sz="2800" dirty="0" smtClean="0"/>
          </a:p>
          <a:p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- </a:t>
            </a:r>
            <a:r>
              <a:rPr lang="en-US" dirty="0" err="1" smtClean="0"/>
              <a:t>Modularitas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 </a:t>
            </a:r>
            <a:r>
              <a:rPr lang="en-US" sz="2800" dirty="0" err="1" smtClean="0"/>
              <a:t>dipisah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terpisah</a:t>
            </a:r>
            <a:r>
              <a:rPr lang="en-US" sz="2800" dirty="0" smtClean="0"/>
              <a:t>, yang </a:t>
            </a:r>
            <a:r>
              <a:rPr lang="en-US" sz="2800" dirty="0" err="1" smtClean="0"/>
              <a:t>biasanya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modul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diintegrasikan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M</a:t>
            </a:r>
            <a:r>
              <a:rPr lang="id-ID" sz="2800" b="1" dirty="0" smtClean="0"/>
              <a:t>odularitas </a:t>
            </a:r>
            <a:r>
              <a:rPr lang="id-ID" sz="2800" dirty="0"/>
              <a:t>adalah atribut tunggal dari perangkat lunak yang memungkinkan </a:t>
            </a:r>
            <a:r>
              <a:rPr lang="id-ID" sz="2800" dirty="0" smtClean="0"/>
              <a:t>program menjadi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id-ID" sz="2800" dirty="0" smtClean="0"/>
              <a:t>dikelola</a:t>
            </a:r>
            <a:r>
              <a:rPr lang="en-US" sz="2800" dirty="0" smtClean="0"/>
              <a:t> [Mye’78]</a:t>
            </a:r>
          </a:p>
          <a:p>
            <a:r>
              <a:rPr lang="en-US" sz="2800" dirty="0" smtClean="0"/>
              <a:t>PL </a:t>
            </a:r>
            <a:r>
              <a:rPr lang="en-US" sz="2800" dirty="0" err="1" smtClean="0"/>
              <a:t>Monolitik</a:t>
            </a:r>
            <a:r>
              <a:rPr lang="en-US" sz="2800" dirty="0" smtClean="0"/>
              <a:t> (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disusun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)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sulit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err="1" smtClean="0"/>
              <a:t>Jumlah</a:t>
            </a:r>
            <a:r>
              <a:rPr lang="en-US" sz="2400" dirty="0" smtClean="0"/>
              <a:t> control path,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kompleksitas</a:t>
            </a:r>
            <a:r>
              <a:rPr lang="en-US" sz="2400" dirty="0" smtClean="0"/>
              <a:t> </a:t>
            </a:r>
            <a:r>
              <a:rPr lang="en-US" sz="2400" dirty="0" err="1" smtClean="0"/>
              <a:t>sulit</a:t>
            </a:r>
            <a:r>
              <a:rPr lang="en-US" sz="2400" dirty="0" smtClean="0"/>
              <a:t> </a:t>
            </a:r>
            <a:r>
              <a:rPr lang="en-US" sz="2400" dirty="0" err="1" smtClean="0"/>
              <a:t>dipahami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628998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00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691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Konsep</a:t>
            </a:r>
            <a:r>
              <a:rPr lang="en-US" sz="4000" dirty="0" smtClean="0"/>
              <a:t> Design – </a:t>
            </a:r>
            <a:br>
              <a:rPr lang="en-US" sz="4000" dirty="0" smtClean="0"/>
            </a:br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Merancang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agar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informasi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(data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prosedur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) yang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terkandung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sebuah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tidak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diakses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oleh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tidak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membutuhkan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informasi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tersebut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Membatasi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akses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antara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prosedur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detail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lokal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Information hiding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menunjang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modularity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00488" y="2430463"/>
            <a:ext cx="2501900" cy="3227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00488" y="2432050"/>
            <a:ext cx="2501900" cy="32226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97300" y="1930400"/>
            <a:ext cx="12652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module</a:t>
            </a:r>
          </a:p>
        </p:txBody>
      </p:sp>
      <p:sp>
        <p:nvSpPr>
          <p:cNvPr id="8" name="Freeform 6" descr="10%"/>
          <p:cNvSpPr>
            <a:spLocks/>
          </p:cNvSpPr>
          <p:nvPr/>
        </p:nvSpPr>
        <p:spPr bwMode="auto">
          <a:xfrm>
            <a:off x="4256088" y="3611563"/>
            <a:ext cx="1843087" cy="1843087"/>
          </a:xfrm>
          <a:custGeom>
            <a:avLst/>
            <a:gdLst>
              <a:gd name="T0" fmla="*/ 350 w 1161"/>
              <a:gd name="T1" fmla="*/ 64 h 1032"/>
              <a:gd name="T2" fmla="*/ 254 w 1161"/>
              <a:gd name="T3" fmla="*/ 42 h 1032"/>
              <a:gd name="T4" fmla="*/ 191 w 1161"/>
              <a:gd name="T5" fmla="*/ 42 h 1032"/>
              <a:gd name="T6" fmla="*/ 167 w 1161"/>
              <a:gd name="T7" fmla="*/ 71 h 1032"/>
              <a:gd name="T8" fmla="*/ 151 w 1161"/>
              <a:gd name="T9" fmla="*/ 106 h 1032"/>
              <a:gd name="T10" fmla="*/ 159 w 1161"/>
              <a:gd name="T11" fmla="*/ 155 h 1032"/>
              <a:gd name="T12" fmla="*/ 143 w 1161"/>
              <a:gd name="T13" fmla="*/ 212 h 1032"/>
              <a:gd name="T14" fmla="*/ 87 w 1161"/>
              <a:gd name="T15" fmla="*/ 275 h 1032"/>
              <a:gd name="T16" fmla="*/ 40 w 1161"/>
              <a:gd name="T17" fmla="*/ 332 h 1032"/>
              <a:gd name="T18" fmla="*/ 8 w 1161"/>
              <a:gd name="T19" fmla="*/ 388 h 1032"/>
              <a:gd name="T20" fmla="*/ 8 w 1161"/>
              <a:gd name="T21" fmla="*/ 445 h 1032"/>
              <a:gd name="T22" fmla="*/ 32 w 1161"/>
              <a:gd name="T23" fmla="*/ 494 h 1032"/>
              <a:gd name="T24" fmla="*/ 24 w 1161"/>
              <a:gd name="T25" fmla="*/ 614 h 1032"/>
              <a:gd name="T26" fmla="*/ 16 w 1161"/>
              <a:gd name="T27" fmla="*/ 685 h 1032"/>
              <a:gd name="T28" fmla="*/ 48 w 1161"/>
              <a:gd name="T29" fmla="*/ 770 h 1032"/>
              <a:gd name="T30" fmla="*/ 103 w 1161"/>
              <a:gd name="T31" fmla="*/ 840 h 1032"/>
              <a:gd name="T32" fmla="*/ 175 w 1161"/>
              <a:gd name="T33" fmla="*/ 897 h 1032"/>
              <a:gd name="T34" fmla="*/ 278 w 1161"/>
              <a:gd name="T35" fmla="*/ 918 h 1032"/>
              <a:gd name="T36" fmla="*/ 381 w 1161"/>
              <a:gd name="T37" fmla="*/ 904 h 1032"/>
              <a:gd name="T38" fmla="*/ 485 w 1161"/>
              <a:gd name="T39" fmla="*/ 890 h 1032"/>
              <a:gd name="T40" fmla="*/ 636 w 1161"/>
              <a:gd name="T41" fmla="*/ 911 h 1032"/>
              <a:gd name="T42" fmla="*/ 755 w 1161"/>
              <a:gd name="T43" fmla="*/ 960 h 1032"/>
              <a:gd name="T44" fmla="*/ 866 w 1161"/>
              <a:gd name="T45" fmla="*/ 1010 h 1032"/>
              <a:gd name="T46" fmla="*/ 953 w 1161"/>
              <a:gd name="T47" fmla="*/ 1031 h 1032"/>
              <a:gd name="T48" fmla="*/ 977 w 1161"/>
              <a:gd name="T49" fmla="*/ 1017 h 1032"/>
              <a:gd name="T50" fmla="*/ 977 w 1161"/>
              <a:gd name="T51" fmla="*/ 946 h 1032"/>
              <a:gd name="T52" fmla="*/ 953 w 1161"/>
              <a:gd name="T53" fmla="*/ 904 h 1032"/>
              <a:gd name="T54" fmla="*/ 961 w 1161"/>
              <a:gd name="T55" fmla="*/ 847 h 1032"/>
              <a:gd name="T56" fmla="*/ 1009 w 1161"/>
              <a:gd name="T57" fmla="*/ 777 h 1032"/>
              <a:gd name="T58" fmla="*/ 1073 w 1161"/>
              <a:gd name="T59" fmla="*/ 713 h 1032"/>
              <a:gd name="T60" fmla="*/ 1144 w 1161"/>
              <a:gd name="T61" fmla="*/ 621 h 1032"/>
              <a:gd name="T62" fmla="*/ 1160 w 1161"/>
              <a:gd name="T63" fmla="*/ 558 h 1032"/>
              <a:gd name="T64" fmla="*/ 1136 w 1161"/>
              <a:gd name="T65" fmla="*/ 508 h 1032"/>
              <a:gd name="T66" fmla="*/ 1025 w 1161"/>
              <a:gd name="T67" fmla="*/ 424 h 1032"/>
              <a:gd name="T68" fmla="*/ 969 w 1161"/>
              <a:gd name="T69" fmla="*/ 403 h 1032"/>
              <a:gd name="T70" fmla="*/ 961 w 1161"/>
              <a:gd name="T71" fmla="*/ 346 h 1032"/>
              <a:gd name="T72" fmla="*/ 1009 w 1161"/>
              <a:gd name="T73" fmla="*/ 254 h 1032"/>
              <a:gd name="T74" fmla="*/ 1057 w 1161"/>
              <a:gd name="T75" fmla="*/ 184 h 1032"/>
              <a:gd name="T76" fmla="*/ 1081 w 1161"/>
              <a:gd name="T77" fmla="*/ 113 h 1032"/>
              <a:gd name="T78" fmla="*/ 1033 w 1161"/>
              <a:gd name="T79" fmla="*/ 85 h 1032"/>
              <a:gd name="T80" fmla="*/ 969 w 1161"/>
              <a:gd name="T81" fmla="*/ 85 h 1032"/>
              <a:gd name="T82" fmla="*/ 898 w 1161"/>
              <a:gd name="T83" fmla="*/ 71 h 1032"/>
              <a:gd name="T84" fmla="*/ 826 w 1161"/>
              <a:gd name="T85" fmla="*/ 28 h 1032"/>
              <a:gd name="T86" fmla="*/ 802 w 1161"/>
              <a:gd name="T87" fmla="*/ 7 h 1032"/>
              <a:gd name="T88" fmla="*/ 763 w 1161"/>
              <a:gd name="T89" fmla="*/ 0 h 1032"/>
              <a:gd name="T90" fmla="*/ 699 w 1161"/>
              <a:gd name="T91" fmla="*/ 0 h 1032"/>
              <a:gd name="T92" fmla="*/ 604 w 1161"/>
              <a:gd name="T93" fmla="*/ 21 h 1032"/>
              <a:gd name="T94" fmla="*/ 508 w 1161"/>
              <a:gd name="T95" fmla="*/ 49 h 1032"/>
              <a:gd name="T96" fmla="*/ 405 w 1161"/>
              <a:gd name="T97" fmla="*/ 92 h 10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161"/>
              <a:gd name="T148" fmla="*/ 0 h 1032"/>
              <a:gd name="T149" fmla="*/ 1161 w 1161"/>
              <a:gd name="T150" fmla="*/ 1032 h 10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161" h="1032">
                <a:moveTo>
                  <a:pt x="421" y="92"/>
                </a:moveTo>
                <a:lnTo>
                  <a:pt x="397" y="85"/>
                </a:lnTo>
                <a:lnTo>
                  <a:pt x="350" y="64"/>
                </a:lnTo>
                <a:lnTo>
                  <a:pt x="318" y="56"/>
                </a:lnTo>
                <a:lnTo>
                  <a:pt x="278" y="42"/>
                </a:lnTo>
                <a:lnTo>
                  <a:pt x="254" y="42"/>
                </a:lnTo>
                <a:lnTo>
                  <a:pt x="222" y="35"/>
                </a:lnTo>
                <a:lnTo>
                  <a:pt x="199" y="42"/>
                </a:lnTo>
                <a:lnTo>
                  <a:pt x="191" y="42"/>
                </a:lnTo>
                <a:lnTo>
                  <a:pt x="183" y="49"/>
                </a:lnTo>
                <a:lnTo>
                  <a:pt x="175" y="56"/>
                </a:lnTo>
                <a:lnTo>
                  <a:pt x="167" y="71"/>
                </a:lnTo>
                <a:lnTo>
                  <a:pt x="159" y="78"/>
                </a:lnTo>
                <a:lnTo>
                  <a:pt x="151" y="92"/>
                </a:lnTo>
                <a:lnTo>
                  <a:pt x="151" y="106"/>
                </a:lnTo>
                <a:lnTo>
                  <a:pt x="151" y="120"/>
                </a:lnTo>
                <a:lnTo>
                  <a:pt x="159" y="141"/>
                </a:lnTo>
                <a:lnTo>
                  <a:pt x="159" y="155"/>
                </a:lnTo>
                <a:lnTo>
                  <a:pt x="159" y="177"/>
                </a:lnTo>
                <a:lnTo>
                  <a:pt x="151" y="191"/>
                </a:lnTo>
                <a:lnTo>
                  <a:pt x="143" y="212"/>
                </a:lnTo>
                <a:lnTo>
                  <a:pt x="127" y="226"/>
                </a:lnTo>
                <a:lnTo>
                  <a:pt x="103" y="254"/>
                </a:lnTo>
                <a:lnTo>
                  <a:pt x="87" y="275"/>
                </a:lnTo>
                <a:lnTo>
                  <a:pt x="72" y="290"/>
                </a:lnTo>
                <a:lnTo>
                  <a:pt x="64" y="297"/>
                </a:lnTo>
                <a:lnTo>
                  <a:pt x="40" y="332"/>
                </a:lnTo>
                <a:lnTo>
                  <a:pt x="24" y="353"/>
                </a:lnTo>
                <a:lnTo>
                  <a:pt x="16" y="367"/>
                </a:lnTo>
                <a:lnTo>
                  <a:pt x="8" y="388"/>
                </a:lnTo>
                <a:lnTo>
                  <a:pt x="0" y="417"/>
                </a:lnTo>
                <a:lnTo>
                  <a:pt x="8" y="431"/>
                </a:lnTo>
                <a:lnTo>
                  <a:pt x="8" y="445"/>
                </a:lnTo>
                <a:lnTo>
                  <a:pt x="16" y="452"/>
                </a:lnTo>
                <a:lnTo>
                  <a:pt x="24" y="466"/>
                </a:lnTo>
                <a:lnTo>
                  <a:pt x="32" y="494"/>
                </a:lnTo>
                <a:lnTo>
                  <a:pt x="32" y="537"/>
                </a:lnTo>
                <a:lnTo>
                  <a:pt x="32" y="586"/>
                </a:lnTo>
                <a:lnTo>
                  <a:pt x="24" y="614"/>
                </a:lnTo>
                <a:lnTo>
                  <a:pt x="24" y="628"/>
                </a:lnTo>
                <a:lnTo>
                  <a:pt x="16" y="657"/>
                </a:lnTo>
                <a:lnTo>
                  <a:pt x="16" y="685"/>
                </a:lnTo>
                <a:lnTo>
                  <a:pt x="24" y="713"/>
                </a:lnTo>
                <a:lnTo>
                  <a:pt x="32" y="741"/>
                </a:lnTo>
                <a:lnTo>
                  <a:pt x="48" y="770"/>
                </a:lnTo>
                <a:lnTo>
                  <a:pt x="64" y="798"/>
                </a:lnTo>
                <a:lnTo>
                  <a:pt x="87" y="826"/>
                </a:lnTo>
                <a:lnTo>
                  <a:pt x="103" y="840"/>
                </a:lnTo>
                <a:lnTo>
                  <a:pt x="119" y="854"/>
                </a:lnTo>
                <a:lnTo>
                  <a:pt x="143" y="876"/>
                </a:lnTo>
                <a:lnTo>
                  <a:pt x="175" y="897"/>
                </a:lnTo>
                <a:lnTo>
                  <a:pt x="215" y="911"/>
                </a:lnTo>
                <a:lnTo>
                  <a:pt x="246" y="918"/>
                </a:lnTo>
                <a:lnTo>
                  <a:pt x="278" y="918"/>
                </a:lnTo>
                <a:lnTo>
                  <a:pt x="318" y="918"/>
                </a:lnTo>
                <a:lnTo>
                  <a:pt x="358" y="911"/>
                </a:lnTo>
                <a:lnTo>
                  <a:pt x="381" y="904"/>
                </a:lnTo>
                <a:lnTo>
                  <a:pt x="405" y="897"/>
                </a:lnTo>
                <a:lnTo>
                  <a:pt x="453" y="890"/>
                </a:lnTo>
                <a:lnTo>
                  <a:pt x="485" y="890"/>
                </a:lnTo>
                <a:lnTo>
                  <a:pt x="532" y="890"/>
                </a:lnTo>
                <a:lnTo>
                  <a:pt x="580" y="897"/>
                </a:lnTo>
                <a:lnTo>
                  <a:pt x="636" y="911"/>
                </a:lnTo>
                <a:lnTo>
                  <a:pt x="675" y="925"/>
                </a:lnTo>
                <a:lnTo>
                  <a:pt x="723" y="946"/>
                </a:lnTo>
                <a:lnTo>
                  <a:pt x="755" y="960"/>
                </a:lnTo>
                <a:lnTo>
                  <a:pt x="787" y="975"/>
                </a:lnTo>
                <a:lnTo>
                  <a:pt x="826" y="996"/>
                </a:lnTo>
                <a:lnTo>
                  <a:pt x="866" y="1010"/>
                </a:lnTo>
                <a:lnTo>
                  <a:pt x="906" y="1024"/>
                </a:lnTo>
                <a:lnTo>
                  <a:pt x="930" y="1031"/>
                </a:lnTo>
                <a:lnTo>
                  <a:pt x="953" y="1031"/>
                </a:lnTo>
                <a:lnTo>
                  <a:pt x="961" y="1031"/>
                </a:lnTo>
                <a:lnTo>
                  <a:pt x="969" y="1024"/>
                </a:lnTo>
                <a:lnTo>
                  <a:pt x="977" y="1017"/>
                </a:lnTo>
                <a:lnTo>
                  <a:pt x="985" y="1003"/>
                </a:lnTo>
                <a:lnTo>
                  <a:pt x="985" y="975"/>
                </a:lnTo>
                <a:lnTo>
                  <a:pt x="977" y="946"/>
                </a:lnTo>
                <a:lnTo>
                  <a:pt x="969" y="925"/>
                </a:lnTo>
                <a:lnTo>
                  <a:pt x="961" y="911"/>
                </a:lnTo>
                <a:lnTo>
                  <a:pt x="953" y="904"/>
                </a:lnTo>
                <a:lnTo>
                  <a:pt x="953" y="890"/>
                </a:lnTo>
                <a:lnTo>
                  <a:pt x="953" y="869"/>
                </a:lnTo>
                <a:lnTo>
                  <a:pt x="961" y="847"/>
                </a:lnTo>
                <a:lnTo>
                  <a:pt x="969" y="826"/>
                </a:lnTo>
                <a:lnTo>
                  <a:pt x="985" y="805"/>
                </a:lnTo>
                <a:lnTo>
                  <a:pt x="1009" y="777"/>
                </a:lnTo>
                <a:lnTo>
                  <a:pt x="1041" y="741"/>
                </a:lnTo>
                <a:lnTo>
                  <a:pt x="1057" y="727"/>
                </a:lnTo>
                <a:lnTo>
                  <a:pt x="1073" y="713"/>
                </a:lnTo>
                <a:lnTo>
                  <a:pt x="1104" y="678"/>
                </a:lnTo>
                <a:lnTo>
                  <a:pt x="1120" y="657"/>
                </a:lnTo>
                <a:lnTo>
                  <a:pt x="1144" y="621"/>
                </a:lnTo>
                <a:lnTo>
                  <a:pt x="1152" y="593"/>
                </a:lnTo>
                <a:lnTo>
                  <a:pt x="1160" y="572"/>
                </a:lnTo>
                <a:lnTo>
                  <a:pt x="1160" y="558"/>
                </a:lnTo>
                <a:lnTo>
                  <a:pt x="1152" y="537"/>
                </a:lnTo>
                <a:lnTo>
                  <a:pt x="1144" y="523"/>
                </a:lnTo>
                <a:lnTo>
                  <a:pt x="1136" y="508"/>
                </a:lnTo>
                <a:lnTo>
                  <a:pt x="1104" y="466"/>
                </a:lnTo>
                <a:lnTo>
                  <a:pt x="1073" y="445"/>
                </a:lnTo>
                <a:lnTo>
                  <a:pt x="1025" y="424"/>
                </a:lnTo>
                <a:lnTo>
                  <a:pt x="1001" y="417"/>
                </a:lnTo>
                <a:lnTo>
                  <a:pt x="993" y="417"/>
                </a:lnTo>
                <a:lnTo>
                  <a:pt x="969" y="403"/>
                </a:lnTo>
                <a:lnTo>
                  <a:pt x="961" y="388"/>
                </a:lnTo>
                <a:lnTo>
                  <a:pt x="961" y="374"/>
                </a:lnTo>
                <a:lnTo>
                  <a:pt x="961" y="346"/>
                </a:lnTo>
                <a:lnTo>
                  <a:pt x="969" y="325"/>
                </a:lnTo>
                <a:lnTo>
                  <a:pt x="985" y="290"/>
                </a:lnTo>
                <a:lnTo>
                  <a:pt x="1009" y="254"/>
                </a:lnTo>
                <a:lnTo>
                  <a:pt x="1025" y="233"/>
                </a:lnTo>
                <a:lnTo>
                  <a:pt x="1041" y="212"/>
                </a:lnTo>
                <a:lnTo>
                  <a:pt x="1057" y="184"/>
                </a:lnTo>
                <a:lnTo>
                  <a:pt x="1073" y="155"/>
                </a:lnTo>
                <a:lnTo>
                  <a:pt x="1081" y="127"/>
                </a:lnTo>
                <a:lnTo>
                  <a:pt x="1081" y="113"/>
                </a:lnTo>
                <a:lnTo>
                  <a:pt x="1073" y="99"/>
                </a:lnTo>
                <a:lnTo>
                  <a:pt x="1049" y="85"/>
                </a:lnTo>
                <a:lnTo>
                  <a:pt x="1033" y="85"/>
                </a:lnTo>
                <a:lnTo>
                  <a:pt x="1017" y="85"/>
                </a:lnTo>
                <a:lnTo>
                  <a:pt x="1001" y="85"/>
                </a:lnTo>
                <a:lnTo>
                  <a:pt x="969" y="85"/>
                </a:lnTo>
                <a:lnTo>
                  <a:pt x="945" y="85"/>
                </a:lnTo>
                <a:lnTo>
                  <a:pt x="922" y="78"/>
                </a:lnTo>
                <a:lnTo>
                  <a:pt x="898" y="71"/>
                </a:lnTo>
                <a:lnTo>
                  <a:pt x="866" y="56"/>
                </a:lnTo>
                <a:lnTo>
                  <a:pt x="842" y="42"/>
                </a:lnTo>
                <a:lnTo>
                  <a:pt x="826" y="28"/>
                </a:lnTo>
                <a:lnTo>
                  <a:pt x="818" y="21"/>
                </a:lnTo>
                <a:lnTo>
                  <a:pt x="810" y="14"/>
                </a:lnTo>
                <a:lnTo>
                  <a:pt x="802" y="7"/>
                </a:lnTo>
                <a:lnTo>
                  <a:pt x="795" y="7"/>
                </a:lnTo>
                <a:lnTo>
                  <a:pt x="771" y="0"/>
                </a:lnTo>
                <a:lnTo>
                  <a:pt x="763" y="0"/>
                </a:lnTo>
                <a:lnTo>
                  <a:pt x="739" y="0"/>
                </a:lnTo>
                <a:lnTo>
                  <a:pt x="715" y="0"/>
                </a:lnTo>
                <a:lnTo>
                  <a:pt x="699" y="0"/>
                </a:lnTo>
                <a:lnTo>
                  <a:pt x="659" y="7"/>
                </a:lnTo>
                <a:lnTo>
                  <a:pt x="636" y="14"/>
                </a:lnTo>
                <a:lnTo>
                  <a:pt x="604" y="21"/>
                </a:lnTo>
                <a:lnTo>
                  <a:pt x="580" y="28"/>
                </a:lnTo>
                <a:lnTo>
                  <a:pt x="540" y="42"/>
                </a:lnTo>
                <a:lnTo>
                  <a:pt x="508" y="49"/>
                </a:lnTo>
                <a:lnTo>
                  <a:pt x="469" y="64"/>
                </a:lnTo>
                <a:lnTo>
                  <a:pt x="421" y="85"/>
                </a:lnTo>
                <a:lnTo>
                  <a:pt x="405" y="92"/>
                </a:lnTo>
                <a:lnTo>
                  <a:pt x="421" y="92"/>
                </a:lnTo>
              </a:path>
            </a:pathLst>
          </a:cu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4256088" y="3611563"/>
            <a:ext cx="1855787" cy="1855787"/>
          </a:xfrm>
          <a:custGeom>
            <a:avLst/>
            <a:gdLst/>
            <a:ahLst/>
            <a:cxnLst>
              <a:cxn ang="0">
                <a:pos x="352" y="64"/>
              </a:cxn>
              <a:cxn ang="0">
                <a:pos x="256" y="43"/>
              </a:cxn>
              <a:cxn ang="0">
                <a:pos x="192" y="43"/>
              </a:cxn>
              <a:cxn ang="0">
                <a:pos x="168" y="71"/>
              </a:cxn>
              <a:cxn ang="0">
                <a:pos x="152" y="107"/>
              </a:cxn>
              <a:cxn ang="0">
                <a:pos x="160" y="156"/>
              </a:cxn>
              <a:cxn ang="0">
                <a:pos x="144" y="213"/>
              </a:cxn>
              <a:cxn ang="0">
                <a:pos x="88" y="277"/>
              </a:cxn>
              <a:cxn ang="0">
                <a:pos x="40" y="334"/>
              </a:cxn>
              <a:cxn ang="0">
                <a:pos x="8" y="391"/>
              </a:cxn>
              <a:cxn ang="0">
                <a:pos x="8" y="448"/>
              </a:cxn>
              <a:cxn ang="0">
                <a:pos x="32" y="498"/>
              </a:cxn>
              <a:cxn ang="0">
                <a:pos x="24" y="619"/>
              </a:cxn>
              <a:cxn ang="0">
                <a:pos x="16" y="690"/>
              </a:cxn>
              <a:cxn ang="0">
                <a:pos x="48" y="775"/>
              </a:cxn>
              <a:cxn ang="0">
                <a:pos x="104" y="846"/>
              </a:cxn>
              <a:cxn ang="0">
                <a:pos x="176" y="903"/>
              </a:cxn>
              <a:cxn ang="0">
                <a:pos x="280" y="924"/>
              </a:cxn>
              <a:cxn ang="0">
                <a:pos x="384" y="910"/>
              </a:cxn>
              <a:cxn ang="0">
                <a:pos x="488" y="896"/>
              </a:cxn>
              <a:cxn ang="0">
                <a:pos x="640" y="917"/>
              </a:cxn>
              <a:cxn ang="0">
                <a:pos x="760" y="967"/>
              </a:cxn>
              <a:cxn ang="0">
                <a:pos x="872" y="1017"/>
              </a:cxn>
              <a:cxn ang="0">
                <a:pos x="960" y="1038"/>
              </a:cxn>
              <a:cxn ang="0">
                <a:pos x="984" y="1024"/>
              </a:cxn>
              <a:cxn ang="0">
                <a:pos x="984" y="953"/>
              </a:cxn>
              <a:cxn ang="0">
                <a:pos x="960" y="910"/>
              </a:cxn>
              <a:cxn ang="0">
                <a:pos x="968" y="853"/>
              </a:cxn>
              <a:cxn ang="0">
                <a:pos x="1016" y="782"/>
              </a:cxn>
              <a:cxn ang="0">
                <a:pos x="1080" y="718"/>
              </a:cxn>
              <a:cxn ang="0">
                <a:pos x="1152" y="626"/>
              </a:cxn>
              <a:cxn ang="0">
                <a:pos x="1168" y="562"/>
              </a:cxn>
              <a:cxn ang="0">
                <a:pos x="1144" y="512"/>
              </a:cxn>
              <a:cxn ang="0">
                <a:pos x="1032" y="427"/>
              </a:cxn>
              <a:cxn ang="0">
                <a:pos x="976" y="405"/>
              </a:cxn>
              <a:cxn ang="0">
                <a:pos x="968" y="348"/>
              </a:cxn>
              <a:cxn ang="0">
                <a:pos x="1016" y="256"/>
              </a:cxn>
              <a:cxn ang="0">
                <a:pos x="1064" y="185"/>
              </a:cxn>
              <a:cxn ang="0">
                <a:pos x="1088" y="114"/>
              </a:cxn>
              <a:cxn ang="0">
                <a:pos x="1040" y="85"/>
              </a:cxn>
              <a:cxn ang="0">
                <a:pos x="976" y="85"/>
              </a:cxn>
              <a:cxn ang="0">
                <a:pos x="904" y="71"/>
              </a:cxn>
              <a:cxn ang="0">
                <a:pos x="832" y="28"/>
              </a:cxn>
              <a:cxn ang="0">
                <a:pos x="808" y="7"/>
              </a:cxn>
              <a:cxn ang="0">
                <a:pos x="768" y="0"/>
              </a:cxn>
              <a:cxn ang="0">
                <a:pos x="704" y="0"/>
              </a:cxn>
              <a:cxn ang="0">
                <a:pos x="608" y="21"/>
              </a:cxn>
              <a:cxn ang="0">
                <a:pos x="512" y="50"/>
              </a:cxn>
              <a:cxn ang="0">
                <a:pos x="408" y="92"/>
              </a:cxn>
            </a:cxnLst>
            <a:rect l="0" t="0" r="r" b="b"/>
            <a:pathLst>
              <a:path w="1169" h="1039">
                <a:moveTo>
                  <a:pt x="424" y="92"/>
                </a:moveTo>
                <a:lnTo>
                  <a:pt x="400" y="85"/>
                </a:lnTo>
                <a:lnTo>
                  <a:pt x="352" y="64"/>
                </a:lnTo>
                <a:lnTo>
                  <a:pt x="320" y="57"/>
                </a:lnTo>
                <a:lnTo>
                  <a:pt x="280" y="43"/>
                </a:lnTo>
                <a:lnTo>
                  <a:pt x="256" y="43"/>
                </a:lnTo>
                <a:lnTo>
                  <a:pt x="224" y="36"/>
                </a:lnTo>
                <a:lnTo>
                  <a:pt x="200" y="43"/>
                </a:lnTo>
                <a:lnTo>
                  <a:pt x="192" y="43"/>
                </a:lnTo>
                <a:lnTo>
                  <a:pt x="184" y="50"/>
                </a:lnTo>
                <a:lnTo>
                  <a:pt x="176" y="57"/>
                </a:lnTo>
                <a:lnTo>
                  <a:pt x="168" y="71"/>
                </a:lnTo>
                <a:lnTo>
                  <a:pt x="160" y="78"/>
                </a:lnTo>
                <a:lnTo>
                  <a:pt x="152" y="92"/>
                </a:lnTo>
                <a:lnTo>
                  <a:pt x="152" y="107"/>
                </a:lnTo>
                <a:lnTo>
                  <a:pt x="152" y="121"/>
                </a:lnTo>
                <a:lnTo>
                  <a:pt x="160" y="142"/>
                </a:lnTo>
                <a:lnTo>
                  <a:pt x="160" y="156"/>
                </a:lnTo>
                <a:lnTo>
                  <a:pt x="160" y="178"/>
                </a:lnTo>
                <a:lnTo>
                  <a:pt x="152" y="192"/>
                </a:lnTo>
                <a:lnTo>
                  <a:pt x="144" y="213"/>
                </a:lnTo>
                <a:lnTo>
                  <a:pt x="128" y="228"/>
                </a:lnTo>
                <a:lnTo>
                  <a:pt x="104" y="256"/>
                </a:lnTo>
                <a:lnTo>
                  <a:pt x="88" y="277"/>
                </a:lnTo>
                <a:lnTo>
                  <a:pt x="72" y="291"/>
                </a:lnTo>
                <a:lnTo>
                  <a:pt x="64" y="299"/>
                </a:lnTo>
                <a:lnTo>
                  <a:pt x="40" y="334"/>
                </a:lnTo>
                <a:lnTo>
                  <a:pt x="24" y="355"/>
                </a:lnTo>
                <a:lnTo>
                  <a:pt x="16" y="370"/>
                </a:lnTo>
                <a:lnTo>
                  <a:pt x="8" y="391"/>
                </a:lnTo>
                <a:lnTo>
                  <a:pt x="0" y="419"/>
                </a:lnTo>
                <a:lnTo>
                  <a:pt x="8" y="434"/>
                </a:lnTo>
                <a:lnTo>
                  <a:pt x="8" y="448"/>
                </a:lnTo>
                <a:lnTo>
                  <a:pt x="16" y="455"/>
                </a:lnTo>
                <a:lnTo>
                  <a:pt x="24" y="469"/>
                </a:lnTo>
                <a:lnTo>
                  <a:pt x="32" y="498"/>
                </a:lnTo>
                <a:lnTo>
                  <a:pt x="32" y="540"/>
                </a:lnTo>
                <a:lnTo>
                  <a:pt x="32" y="590"/>
                </a:lnTo>
                <a:lnTo>
                  <a:pt x="24" y="619"/>
                </a:lnTo>
                <a:lnTo>
                  <a:pt x="24" y="633"/>
                </a:lnTo>
                <a:lnTo>
                  <a:pt x="16" y="661"/>
                </a:lnTo>
                <a:lnTo>
                  <a:pt x="16" y="690"/>
                </a:lnTo>
                <a:lnTo>
                  <a:pt x="24" y="718"/>
                </a:lnTo>
                <a:lnTo>
                  <a:pt x="32" y="747"/>
                </a:lnTo>
                <a:lnTo>
                  <a:pt x="48" y="775"/>
                </a:lnTo>
                <a:lnTo>
                  <a:pt x="64" y="803"/>
                </a:lnTo>
                <a:lnTo>
                  <a:pt x="88" y="832"/>
                </a:lnTo>
                <a:lnTo>
                  <a:pt x="104" y="846"/>
                </a:lnTo>
                <a:lnTo>
                  <a:pt x="120" y="860"/>
                </a:lnTo>
                <a:lnTo>
                  <a:pt x="144" y="882"/>
                </a:lnTo>
                <a:lnTo>
                  <a:pt x="176" y="903"/>
                </a:lnTo>
                <a:lnTo>
                  <a:pt x="216" y="917"/>
                </a:lnTo>
                <a:lnTo>
                  <a:pt x="248" y="924"/>
                </a:lnTo>
                <a:lnTo>
                  <a:pt x="280" y="924"/>
                </a:lnTo>
                <a:lnTo>
                  <a:pt x="320" y="924"/>
                </a:lnTo>
                <a:lnTo>
                  <a:pt x="360" y="917"/>
                </a:lnTo>
                <a:lnTo>
                  <a:pt x="384" y="910"/>
                </a:lnTo>
                <a:lnTo>
                  <a:pt x="408" y="903"/>
                </a:lnTo>
                <a:lnTo>
                  <a:pt x="456" y="896"/>
                </a:lnTo>
                <a:lnTo>
                  <a:pt x="488" y="896"/>
                </a:lnTo>
                <a:lnTo>
                  <a:pt x="536" y="896"/>
                </a:lnTo>
                <a:lnTo>
                  <a:pt x="584" y="903"/>
                </a:lnTo>
                <a:lnTo>
                  <a:pt x="640" y="917"/>
                </a:lnTo>
                <a:lnTo>
                  <a:pt x="680" y="931"/>
                </a:lnTo>
                <a:lnTo>
                  <a:pt x="728" y="953"/>
                </a:lnTo>
                <a:lnTo>
                  <a:pt x="760" y="967"/>
                </a:lnTo>
                <a:lnTo>
                  <a:pt x="792" y="981"/>
                </a:lnTo>
                <a:lnTo>
                  <a:pt x="832" y="1002"/>
                </a:lnTo>
                <a:lnTo>
                  <a:pt x="872" y="1017"/>
                </a:lnTo>
                <a:lnTo>
                  <a:pt x="912" y="1031"/>
                </a:lnTo>
                <a:lnTo>
                  <a:pt x="936" y="1038"/>
                </a:lnTo>
                <a:lnTo>
                  <a:pt x="960" y="1038"/>
                </a:lnTo>
                <a:lnTo>
                  <a:pt x="968" y="1038"/>
                </a:lnTo>
                <a:lnTo>
                  <a:pt x="976" y="1031"/>
                </a:lnTo>
                <a:lnTo>
                  <a:pt x="984" y="1024"/>
                </a:lnTo>
                <a:lnTo>
                  <a:pt x="992" y="1010"/>
                </a:lnTo>
                <a:lnTo>
                  <a:pt x="992" y="981"/>
                </a:lnTo>
                <a:lnTo>
                  <a:pt x="984" y="953"/>
                </a:lnTo>
                <a:lnTo>
                  <a:pt x="976" y="931"/>
                </a:lnTo>
                <a:lnTo>
                  <a:pt x="968" y="917"/>
                </a:lnTo>
                <a:lnTo>
                  <a:pt x="960" y="910"/>
                </a:lnTo>
                <a:lnTo>
                  <a:pt x="960" y="896"/>
                </a:lnTo>
                <a:lnTo>
                  <a:pt x="960" y="874"/>
                </a:lnTo>
                <a:lnTo>
                  <a:pt x="968" y="853"/>
                </a:lnTo>
                <a:lnTo>
                  <a:pt x="976" y="832"/>
                </a:lnTo>
                <a:lnTo>
                  <a:pt x="992" y="810"/>
                </a:lnTo>
                <a:lnTo>
                  <a:pt x="1016" y="782"/>
                </a:lnTo>
                <a:lnTo>
                  <a:pt x="1048" y="747"/>
                </a:lnTo>
                <a:lnTo>
                  <a:pt x="1064" y="732"/>
                </a:lnTo>
                <a:lnTo>
                  <a:pt x="1080" y="718"/>
                </a:lnTo>
                <a:lnTo>
                  <a:pt x="1112" y="683"/>
                </a:lnTo>
                <a:lnTo>
                  <a:pt x="1128" y="661"/>
                </a:lnTo>
                <a:lnTo>
                  <a:pt x="1152" y="626"/>
                </a:lnTo>
                <a:lnTo>
                  <a:pt x="1160" y="597"/>
                </a:lnTo>
                <a:lnTo>
                  <a:pt x="1168" y="576"/>
                </a:lnTo>
                <a:lnTo>
                  <a:pt x="1168" y="562"/>
                </a:lnTo>
                <a:lnTo>
                  <a:pt x="1160" y="540"/>
                </a:lnTo>
                <a:lnTo>
                  <a:pt x="1152" y="526"/>
                </a:lnTo>
                <a:lnTo>
                  <a:pt x="1144" y="512"/>
                </a:lnTo>
                <a:lnTo>
                  <a:pt x="1112" y="469"/>
                </a:lnTo>
                <a:lnTo>
                  <a:pt x="1080" y="448"/>
                </a:lnTo>
                <a:lnTo>
                  <a:pt x="1032" y="427"/>
                </a:lnTo>
                <a:lnTo>
                  <a:pt x="1008" y="419"/>
                </a:lnTo>
                <a:lnTo>
                  <a:pt x="1000" y="419"/>
                </a:lnTo>
                <a:lnTo>
                  <a:pt x="976" y="405"/>
                </a:lnTo>
                <a:lnTo>
                  <a:pt x="968" y="391"/>
                </a:lnTo>
                <a:lnTo>
                  <a:pt x="968" y="377"/>
                </a:lnTo>
                <a:lnTo>
                  <a:pt x="968" y="348"/>
                </a:lnTo>
                <a:lnTo>
                  <a:pt x="976" y="327"/>
                </a:lnTo>
                <a:lnTo>
                  <a:pt x="992" y="291"/>
                </a:lnTo>
                <a:lnTo>
                  <a:pt x="1016" y="256"/>
                </a:lnTo>
                <a:lnTo>
                  <a:pt x="1032" y="235"/>
                </a:lnTo>
                <a:lnTo>
                  <a:pt x="1048" y="213"/>
                </a:lnTo>
                <a:lnTo>
                  <a:pt x="1064" y="185"/>
                </a:lnTo>
                <a:lnTo>
                  <a:pt x="1080" y="156"/>
                </a:lnTo>
                <a:lnTo>
                  <a:pt x="1088" y="128"/>
                </a:lnTo>
                <a:lnTo>
                  <a:pt x="1088" y="114"/>
                </a:lnTo>
                <a:lnTo>
                  <a:pt x="1080" y="100"/>
                </a:lnTo>
                <a:lnTo>
                  <a:pt x="1056" y="85"/>
                </a:lnTo>
                <a:lnTo>
                  <a:pt x="1040" y="85"/>
                </a:lnTo>
                <a:lnTo>
                  <a:pt x="1024" y="85"/>
                </a:lnTo>
                <a:lnTo>
                  <a:pt x="1008" y="85"/>
                </a:lnTo>
                <a:lnTo>
                  <a:pt x="976" y="85"/>
                </a:lnTo>
                <a:lnTo>
                  <a:pt x="952" y="85"/>
                </a:lnTo>
                <a:lnTo>
                  <a:pt x="928" y="78"/>
                </a:lnTo>
                <a:lnTo>
                  <a:pt x="904" y="71"/>
                </a:lnTo>
                <a:lnTo>
                  <a:pt x="872" y="57"/>
                </a:lnTo>
                <a:lnTo>
                  <a:pt x="848" y="43"/>
                </a:lnTo>
                <a:lnTo>
                  <a:pt x="832" y="28"/>
                </a:lnTo>
                <a:lnTo>
                  <a:pt x="824" y="21"/>
                </a:lnTo>
                <a:lnTo>
                  <a:pt x="816" y="14"/>
                </a:lnTo>
                <a:lnTo>
                  <a:pt x="808" y="7"/>
                </a:lnTo>
                <a:lnTo>
                  <a:pt x="800" y="7"/>
                </a:lnTo>
                <a:lnTo>
                  <a:pt x="776" y="0"/>
                </a:lnTo>
                <a:lnTo>
                  <a:pt x="768" y="0"/>
                </a:lnTo>
                <a:lnTo>
                  <a:pt x="744" y="0"/>
                </a:lnTo>
                <a:lnTo>
                  <a:pt x="720" y="0"/>
                </a:lnTo>
                <a:lnTo>
                  <a:pt x="704" y="0"/>
                </a:lnTo>
                <a:lnTo>
                  <a:pt x="664" y="7"/>
                </a:lnTo>
                <a:lnTo>
                  <a:pt x="640" y="14"/>
                </a:lnTo>
                <a:lnTo>
                  <a:pt x="608" y="21"/>
                </a:lnTo>
                <a:lnTo>
                  <a:pt x="584" y="28"/>
                </a:lnTo>
                <a:lnTo>
                  <a:pt x="544" y="43"/>
                </a:lnTo>
                <a:lnTo>
                  <a:pt x="512" y="50"/>
                </a:lnTo>
                <a:lnTo>
                  <a:pt x="472" y="64"/>
                </a:lnTo>
                <a:lnTo>
                  <a:pt x="424" y="85"/>
                </a:lnTo>
                <a:lnTo>
                  <a:pt x="408" y="92"/>
                </a:lnTo>
              </a:path>
            </a:pathLst>
          </a:custGeom>
          <a:solidFill>
            <a:schemeClr val="accent2"/>
          </a:solidFill>
          <a:ln w="25400" cap="rnd" cmpd="sng">
            <a:noFill/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8" descr="25%"/>
          <p:cNvSpPr>
            <a:spLocks noChangeArrowheads="1"/>
          </p:cNvSpPr>
          <p:nvPr/>
        </p:nvSpPr>
        <p:spPr bwMode="auto">
          <a:xfrm>
            <a:off x="3900488" y="2430463"/>
            <a:ext cx="2501900" cy="647700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00488" y="2432050"/>
            <a:ext cx="2501900" cy="644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87800" y="2389188"/>
            <a:ext cx="12858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controlled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013200" y="2630488"/>
            <a:ext cx="11334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interface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356100" y="4191000"/>
            <a:ext cx="1071563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"secret"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259388" y="2076450"/>
            <a:ext cx="3441700" cy="2003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334000" y="2133600"/>
            <a:ext cx="14287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•  algorithm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334000" y="2362200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334000" y="2590800"/>
            <a:ext cx="1912938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•  data structure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334000" y="2819400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334000" y="3048000"/>
            <a:ext cx="3348038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•  details of external interface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34000" y="3276600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334000" y="3505200"/>
            <a:ext cx="3208338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•  resource allocation policy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20888" y="1947863"/>
            <a:ext cx="838200" cy="787400"/>
          </a:xfrm>
          <a:prstGeom prst="rect">
            <a:avLst/>
          </a:prstGeom>
          <a:solidFill>
            <a:srgbClr val="3C0023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020888" y="1949450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300288" y="2239963"/>
            <a:ext cx="850900" cy="788987"/>
          </a:xfrm>
          <a:prstGeom prst="rect">
            <a:avLst/>
          </a:prstGeom>
          <a:solidFill>
            <a:srgbClr val="6E004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300288" y="2243138"/>
            <a:ext cx="850900" cy="7826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881188" y="2633663"/>
            <a:ext cx="838200" cy="787400"/>
          </a:xfrm>
          <a:prstGeom prst="rect">
            <a:avLst/>
          </a:prstGeom>
          <a:solidFill>
            <a:srgbClr val="B5006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881188" y="2635250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452688" y="3205163"/>
            <a:ext cx="838200" cy="787400"/>
          </a:xfrm>
          <a:prstGeom prst="rect">
            <a:avLst/>
          </a:prstGeom>
          <a:solidFill>
            <a:srgbClr val="D9319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452688" y="3206750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133600" y="3987800"/>
            <a:ext cx="11461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clients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4268788" y="4667250"/>
            <a:ext cx="787400" cy="1114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316288" y="2624138"/>
            <a:ext cx="711200" cy="44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2947988" y="2179638"/>
            <a:ext cx="990600" cy="311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2833688" y="2849563"/>
            <a:ext cx="1117600" cy="114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V="1">
            <a:off x="3379788" y="2976563"/>
            <a:ext cx="558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2247900" y="5729288"/>
            <a:ext cx="3014663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a specific design decision</a:t>
            </a:r>
          </a:p>
        </p:txBody>
      </p:sp>
    </p:spTree>
    <p:extLst>
      <p:ext uri="{BB962C8B-B14F-4D97-AF65-F5344CB8AC3E}">
        <p14:creationId xmlns:p14="http://schemas.microsoft.com/office/powerpoint/2010/main" val="4394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543800" cy="1143000"/>
          </a:xfrm>
        </p:spPr>
        <p:txBody>
          <a:bodyPr/>
          <a:lstStyle/>
          <a:p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 smtClean="0"/>
              <a:t>Desain</a:t>
            </a:r>
            <a:r>
              <a:rPr lang="en-US" sz="3200" dirty="0" smtClean="0"/>
              <a:t> –</a:t>
            </a:r>
            <a:br>
              <a:rPr lang="en-US" sz="3200" dirty="0" smtClean="0"/>
            </a:br>
            <a:r>
              <a:rPr lang="en-US" sz="3600" dirty="0" smtClean="0"/>
              <a:t>Separation of Concern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dipecahkan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dioptimasi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independen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Concern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yang </a:t>
            </a:r>
            <a:r>
              <a:rPr lang="en-US" dirty="0" err="1" smtClean="0"/>
              <a:t>dispesifikasikan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(+)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fld>
            <a:endParaRPr lang="en-US" sz="14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628998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89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Konsep</a:t>
            </a:r>
            <a:r>
              <a:rPr lang="en-US" sz="4000" dirty="0" smtClean="0"/>
              <a:t> </a:t>
            </a:r>
            <a:r>
              <a:rPr lang="en-US" sz="4000" dirty="0" err="1" smtClean="0"/>
              <a:t>Desain</a:t>
            </a:r>
            <a:r>
              <a:rPr lang="en-US" sz="4000" dirty="0" smtClean="0"/>
              <a:t> –</a:t>
            </a:r>
            <a:br>
              <a:rPr lang="en-US" sz="4000" dirty="0" smtClean="0"/>
            </a:br>
            <a:r>
              <a:rPr lang="en-US" dirty="0" smtClean="0"/>
              <a:t> Functional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Sesuai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konsep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abstraksi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modularitas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information hiding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Functional independence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dicapai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jika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memiliki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smtClean="0"/>
              <a:t>modul </a:t>
            </a:r>
            <a:r>
              <a:rPr lang="id-ID" dirty="0"/>
              <a:t>dengan fungsi </a:t>
            </a:r>
            <a:r>
              <a:rPr lang="en-US" dirty="0" smtClean="0"/>
              <a:t>yang </a:t>
            </a:r>
            <a:r>
              <a:rPr lang="id-ID" dirty="0" smtClean="0"/>
              <a:t>"single-minded</a:t>
            </a:r>
            <a:r>
              <a:rPr lang="id-ID" dirty="0"/>
              <a:t>" dan "keengganan" untuk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id-ID" dirty="0" smtClean="0"/>
              <a:t>interaksi </a:t>
            </a:r>
            <a:r>
              <a:rPr lang="id-ID" dirty="0"/>
              <a:t>yang berlebihan dengan modul lain</a:t>
            </a:r>
            <a:r>
              <a:rPr lang="id-ID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Kriteria</a:t>
            </a:r>
            <a:r>
              <a:rPr lang="en-US" sz="4000" dirty="0" smtClean="0"/>
              <a:t> </a:t>
            </a:r>
            <a:r>
              <a:rPr lang="en-US" sz="4000" dirty="0" err="1" smtClean="0"/>
              <a:t>Kualitatif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Functional </a:t>
            </a:r>
            <a:r>
              <a:rPr lang="en-US" sz="4000" dirty="0" err="1" smtClean="0"/>
              <a:t>Independece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Cohesion: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Derajat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level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dimana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sebuah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membentuk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satu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hanya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satu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fungsi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sebagai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indikasi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kekuatan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fungsional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suatu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Coupling: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Derajat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dimana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sebuah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dihubungkan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pada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lain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sebuah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sistem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sebagai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indikasi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kebebasan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di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antara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i="1" dirty="0" smtClean="0">
                <a:solidFill>
                  <a:srgbClr val="C00000"/>
                </a:solidFill>
              </a:rPr>
              <a:t>Good design is low-coupling &amp; high-cohesion</a:t>
            </a:r>
            <a:endParaRPr lang="en-GB" sz="2800" i="1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-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Stepwise Refinement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strategi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desain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top down.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Refinement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proses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elaborasi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detail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prosedur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berurutan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level </a:t>
            </a:r>
            <a:r>
              <a:rPr lang="en-US" dirty="0" err="1" smtClean="0"/>
              <a:t>abstrak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didekomposisi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Refinement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28</a:t>
            </a:fld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006600" y="18542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981200" y="1828800"/>
            <a:ext cx="2819400" cy="2819400"/>
          </a:xfrm>
          <a:prstGeom prst="roundRect">
            <a:avLst>
              <a:gd name="adj" fmla="val 7394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006600" y="2311400"/>
            <a:ext cx="2768600" cy="0"/>
          </a:xfrm>
          <a:prstGeom prst="line">
            <a:avLst/>
          </a:prstGeom>
          <a:noFill/>
          <a:ln w="50800">
            <a:solidFill>
              <a:srgbClr val="AD27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97200" y="2882900"/>
            <a:ext cx="3378200" cy="2159000"/>
          </a:xfrm>
          <a:prstGeom prst="rect">
            <a:avLst/>
          </a:prstGeom>
          <a:solidFill>
            <a:srgbClr val="919191"/>
          </a:solidFill>
          <a:ln w="1270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22613" y="2917825"/>
            <a:ext cx="14763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latin typeface="Helvetica" pitchFamily="-128" charset="0"/>
              </a:rPr>
              <a:t>walk to door;</a:t>
            </a:r>
          </a:p>
          <a:p>
            <a:pPr>
              <a:lnSpc>
                <a:spcPct val="90000"/>
              </a:lnSpc>
            </a:pPr>
            <a:endParaRPr lang="en-US" sz="1800">
              <a:latin typeface="Helvetica" pitchFamily="-12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2613" y="3146425"/>
            <a:ext cx="17065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latin typeface="Helvetica" pitchFamily="-128" charset="0"/>
              </a:rPr>
              <a:t>reach for knob;</a:t>
            </a:r>
          </a:p>
          <a:p>
            <a:pPr>
              <a:lnSpc>
                <a:spcPct val="90000"/>
              </a:lnSpc>
            </a:pPr>
            <a:endParaRPr lang="en-US" sz="1800">
              <a:latin typeface="Helvetica" pitchFamily="-12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3" y="3375025"/>
            <a:ext cx="1809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sz="1800">
              <a:latin typeface="Helvetica" pitchFamily="-128" charset="0"/>
            </a:endParaRPr>
          </a:p>
          <a:p>
            <a:pPr>
              <a:lnSpc>
                <a:spcPct val="90000"/>
              </a:lnSpc>
            </a:pPr>
            <a:endParaRPr lang="en-US" sz="1800">
              <a:latin typeface="Helvetica" pitchFamily="-12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22613" y="3603625"/>
            <a:ext cx="12747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latin typeface="Helvetica" pitchFamily="-128" charset="0"/>
              </a:rPr>
              <a:t>open door;</a:t>
            </a:r>
          </a:p>
          <a:p>
            <a:pPr>
              <a:lnSpc>
                <a:spcPct val="90000"/>
              </a:lnSpc>
            </a:pPr>
            <a:endParaRPr lang="en-US" sz="1800">
              <a:latin typeface="Helvetica" pitchFamily="-12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2613" y="3832225"/>
            <a:ext cx="1809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sz="1800">
              <a:latin typeface="Helvetica" pitchFamily="-128" charset="0"/>
            </a:endParaRPr>
          </a:p>
          <a:p>
            <a:pPr>
              <a:lnSpc>
                <a:spcPct val="90000"/>
              </a:lnSpc>
            </a:pPr>
            <a:endParaRPr lang="en-US" sz="1800">
              <a:latin typeface="Helvetica" pitchFamily="-12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22613" y="4060825"/>
            <a:ext cx="15398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latin typeface="Helvetica" pitchFamily="-128" charset="0"/>
              </a:rPr>
              <a:t>walk through;</a:t>
            </a:r>
          </a:p>
          <a:p>
            <a:pPr>
              <a:lnSpc>
                <a:spcPct val="90000"/>
              </a:lnSpc>
            </a:pPr>
            <a:endParaRPr lang="en-US" sz="1800">
              <a:latin typeface="Helvetica" pitchFamily="-12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3" y="4289425"/>
            <a:ext cx="1298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latin typeface="Helvetica" pitchFamily="-128" charset="0"/>
              </a:rPr>
              <a:t>close door.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00600" y="3532188"/>
            <a:ext cx="3175000" cy="2678112"/>
          </a:xfrm>
          <a:prstGeom prst="rect">
            <a:avLst/>
          </a:prstGeom>
          <a:solidFill>
            <a:schemeClr val="hlink"/>
          </a:solidFill>
          <a:ln w="508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87913" y="3627438"/>
            <a:ext cx="25193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repeat until door opens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87913" y="3856038"/>
            <a:ext cx="2239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turn knob clockwise;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87913" y="4084638"/>
            <a:ext cx="26781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if knob doesn't turn, then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87913" y="4313238"/>
            <a:ext cx="1731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    take key out;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87913" y="4541838"/>
            <a:ext cx="20478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    find correct key;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887913" y="4770438"/>
            <a:ext cx="17684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    insert in lock;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887913" y="4999038"/>
            <a:ext cx="6762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endif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887913" y="5275263"/>
            <a:ext cx="19097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pull/push door</a:t>
            </a:r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move out of way;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875213" y="5684838"/>
            <a:ext cx="127476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Helvetica" pitchFamily="-128" charset="0"/>
              </a:rPr>
              <a:t>end repeat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4495800" y="3835400"/>
            <a:ext cx="406400" cy="12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rc 26"/>
          <p:cNvSpPr>
            <a:spLocks/>
          </p:cNvSpPr>
          <p:nvPr/>
        </p:nvSpPr>
        <p:spPr bwMode="auto">
          <a:xfrm>
            <a:off x="2490788" y="2767013"/>
            <a:ext cx="812800" cy="828675"/>
          </a:xfrm>
          <a:custGeom>
            <a:avLst/>
            <a:gdLst>
              <a:gd name="T0" fmla="*/ 812800 w 21600"/>
              <a:gd name="T1" fmla="*/ 828675 h 21600"/>
              <a:gd name="T2" fmla="*/ 0 w 21600"/>
              <a:gd name="T3" fmla="*/ 0 h 21600"/>
              <a:gd name="T4" fmla="*/ 8128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rgbClr val="AD278D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098908" y="1828800"/>
            <a:ext cx="79669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Helvetica" pitchFamily="-128" charset="0"/>
              </a:rPr>
              <a:t>open</a:t>
            </a:r>
            <a:endParaRPr lang="en-US" sz="2000" b="1" dirty="0">
              <a:latin typeface="Helvetica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Pola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Pola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/>
              <a:t> </a:t>
            </a:r>
            <a:r>
              <a:rPr lang="en-US" sz="2800" dirty="0" err="1" smtClean="0"/>
              <a:t>menjelaskan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terbukti</a:t>
            </a:r>
            <a:r>
              <a:rPr lang="en-US" sz="2800" dirty="0" smtClean="0"/>
              <a:t>. </a:t>
            </a:r>
            <a:endParaRPr lang="id-ID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/>
              <a:t>gambaran</a:t>
            </a:r>
            <a:r>
              <a:rPr lang="en-US" sz="2800" dirty="0"/>
              <a:t>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 smtClean="0"/>
              <a:t>perancang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diterapkan</a:t>
            </a:r>
            <a:r>
              <a:rPr lang="en-US" sz="2800" dirty="0" smtClean="0"/>
              <a:t>,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panduan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serupa</a:t>
            </a:r>
            <a:endParaRPr lang="en-US" sz="2800" dirty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29</a:t>
            </a:fld>
            <a:endParaRPr lang="en-US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628998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85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200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Design Engineering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: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stakeholder,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memformulasikan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/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konstruksi</a:t>
            </a:r>
            <a:r>
              <a:rPr lang="en-US" dirty="0" smtClean="0"/>
              <a:t> (</a:t>
            </a:r>
            <a:r>
              <a:rPr lang="en-US" i="1" dirty="0" smtClean="0"/>
              <a:t>coding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testing</a:t>
            </a:r>
            <a:r>
              <a:rPr lang="en-US" dirty="0" smtClean="0"/>
              <a:t>)</a:t>
            </a:r>
          </a:p>
          <a:p>
            <a:r>
              <a:rPr lang="en-US" dirty="0"/>
              <a:t>Goal :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b="1" dirty="0" smtClean="0"/>
              <a:t>SOLUSI </a:t>
            </a:r>
            <a:r>
              <a:rPr lang="en-US" dirty="0" smtClean="0"/>
              <a:t>yang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(</a:t>
            </a:r>
            <a:r>
              <a:rPr lang="en-US" dirty="0" err="1" smtClean="0"/>
              <a:t>membuat</a:t>
            </a:r>
            <a:r>
              <a:rPr lang="en-US" dirty="0" smtClean="0"/>
              <a:t> program)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15926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60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fld>
            <a:endParaRPr lang="en-US" sz="1600" dirty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736467" y="2819398"/>
            <a:ext cx="5886034" cy="3120548"/>
            <a:chOff x="1774" y="2496"/>
            <a:chExt cx="2354" cy="124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524" y="3466"/>
              <a:ext cx="838" cy="27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Data/Class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524" y="3223"/>
              <a:ext cx="932" cy="27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Architectural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596" y="2929"/>
              <a:ext cx="763" cy="27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Interface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393" y="2558"/>
              <a:ext cx="1115" cy="27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Component-level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774" y="2496"/>
              <a:ext cx="628" cy="121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504" y="2496"/>
              <a:ext cx="624" cy="121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776" y="3708"/>
              <a:ext cx="23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400" y="2496"/>
              <a:ext cx="110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896" y="3451"/>
              <a:ext cx="21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040" y="3176"/>
              <a:ext cx="180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33" y="2826"/>
              <a:ext cx="143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94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Dimensi</a:t>
            </a:r>
            <a:r>
              <a:rPr lang="en-US" dirty="0" smtClean="0"/>
              <a:t> Model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31</a:t>
            </a:fld>
            <a:endParaRPr lang="en-US"/>
          </a:p>
        </p:txBody>
      </p:sp>
      <p:sp>
        <p:nvSpPr>
          <p:cNvPr id="5" name="AutoShape 1"/>
          <p:cNvSpPr>
            <a:spLocks noChangeArrowheads="1"/>
          </p:cNvSpPr>
          <p:nvPr/>
        </p:nvSpPr>
        <p:spPr bwMode="auto">
          <a:xfrm>
            <a:off x="3886200" y="6248400"/>
            <a:ext cx="3384550" cy="354013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</a:rPr>
              <a:t>Process Dimension (Progression)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 rot="16200000">
            <a:off x="-658019" y="3555207"/>
            <a:ext cx="2435225" cy="354012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</a:rPr>
              <a:t>Abstraction Dimension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831975" y="5335588"/>
            <a:ext cx="1060450" cy="568325"/>
          </a:xfrm>
          <a:prstGeom prst="roundRect">
            <a:avLst>
              <a:gd name="adj" fmla="val 27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Data/Class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Elements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471988" y="5335588"/>
            <a:ext cx="931862" cy="568325"/>
          </a:xfrm>
          <a:prstGeom prst="roundRect">
            <a:avLst>
              <a:gd name="adj" fmla="val 27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Interface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Elements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68638" y="5335588"/>
            <a:ext cx="1250950" cy="568325"/>
          </a:xfrm>
          <a:prstGeom prst="roundRect">
            <a:avLst>
              <a:gd name="adj" fmla="val 27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Architectural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Elements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568950" y="5335588"/>
            <a:ext cx="1589088" cy="568325"/>
          </a:xfrm>
          <a:prstGeom prst="roundRect">
            <a:avLst>
              <a:gd name="adj" fmla="val 27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Component-level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Elements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42188" y="5335588"/>
            <a:ext cx="1643062" cy="568325"/>
          </a:xfrm>
          <a:prstGeom prst="roundRect">
            <a:avLst>
              <a:gd name="adj" fmla="val 27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Deployment-level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Elements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1828800" y="2366963"/>
            <a:ext cx="7085013" cy="374650"/>
            <a:chOff x="1152" y="1491"/>
            <a:chExt cx="4463" cy="236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1152" y="1491"/>
              <a:ext cx="4464" cy="237"/>
            </a:xfrm>
            <a:prstGeom prst="roundRect">
              <a:avLst>
                <a:gd name="adj" fmla="val 421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52" y="1491"/>
              <a:ext cx="446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</a:pPr>
              <a:r>
                <a:rPr lang="en-GB" sz="1800" b="1">
                  <a:solidFill>
                    <a:srgbClr val="000000"/>
                  </a:solidFill>
                </a:rPr>
                <a:t> Analysis  model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828800" y="4191000"/>
            <a:ext cx="7085013" cy="374650"/>
            <a:chOff x="1152" y="2640"/>
            <a:chExt cx="4463" cy="236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1152" y="2640"/>
              <a:ext cx="4464" cy="237"/>
            </a:xfrm>
            <a:prstGeom prst="roundRect">
              <a:avLst>
                <a:gd name="adj" fmla="val 421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152" y="2640"/>
              <a:ext cx="446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</a:pPr>
              <a:r>
                <a:rPr lang="en-GB" sz="1800" b="1">
                  <a:solidFill>
                    <a:srgbClr val="000000"/>
                  </a:solidFill>
                </a:rPr>
                <a:t>  Design  model</a:t>
              </a: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971800" y="1600200"/>
            <a:ext cx="1588" cy="44958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343400" y="1600200"/>
            <a:ext cx="1588" cy="44958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486400" y="1600200"/>
            <a:ext cx="1588" cy="44958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239000" y="1600200"/>
            <a:ext cx="1588" cy="44958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600200" y="1600200"/>
            <a:ext cx="1588" cy="449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600200" y="6096000"/>
            <a:ext cx="7315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915988" y="5638800"/>
            <a:ext cx="552450" cy="325438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Low</a:t>
            </a: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839788" y="1752600"/>
            <a:ext cx="587375" cy="325438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High</a:t>
            </a:r>
          </a:p>
        </p:txBody>
      </p:sp>
      <p:sp>
        <p:nvSpPr>
          <p:cNvPr id="26" name="Freeform 23"/>
          <p:cNvSpPr>
            <a:spLocks noChangeArrowheads="1"/>
          </p:cNvSpPr>
          <p:nvPr/>
        </p:nvSpPr>
        <p:spPr bwMode="auto">
          <a:xfrm>
            <a:off x="4572000" y="2971800"/>
            <a:ext cx="763588" cy="838200"/>
          </a:xfrm>
          <a:custGeom>
            <a:avLst/>
            <a:gdLst>
              <a:gd name="T0" fmla="*/ 190627 w 2119"/>
              <a:gd name="T1" fmla="*/ 0 h 2330"/>
              <a:gd name="T2" fmla="*/ 190627 w 2119"/>
              <a:gd name="T3" fmla="*/ 628110 h 2330"/>
              <a:gd name="T4" fmla="*/ 0 w 2119"/>
              <a:gd name="T5" fmla="*/ 628110 h 2330"/>
              <a:gd name="T6" fmla="*/ 381614 w 2119"/>
              <a:gd name="T7" fmla="*/ 837840 h 2330"/>
              <a:gd name="T8" fmla="*/ 763228 w 2119"/>
              <a:gd name="T9" fmla="*/ 628110 h 2330"/>
              <a:gd name="T10" fmla="*/ 572240 w 2119"/>
              <a:gd name="T11" fmla="*/ 628110 h 2330"/>
              <a:gd name="T12" fmla="*/ 572240 w 2119"/>
              <a:gd name="T13" fmla="*/ 0 h 2330"/>
              <a:gd name="T14" fmla="*/ 190627 w 2119"/>
              <a:gd name="T15" fmla="*/ 0 h 23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19"/>
              <a:gd name="T25" fmla="*/ 0 h 2330"/>
              <a:gd name="T26" fmla="*/ 2119 w 2119"/>
              <a:gd name="T27" fmla="*/ 2330 h 23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19" h="2330">
                <a:moveTo>
                  <a:pt x="529" y="0"/>
                </a:moveTo>
                <a:lnTo>
                  <a:pt x="529" y="1746"/>
                </a:lnTo>
                <a:lnTo>
                  <a:pt x="0" y="1746"/>
                </a:lnTo>
                <a:lnTo>
                  <a:pt x="1059" y="2329"/>
                </a:lnTo>
                <a:lnTo>
                  <a:pt x="2118" y="1746"/>
                </a:lnTo>
                <a:lnTo>
                  <a:pt x="1588" y="1746"/>
                </a:lnTo>
                <a:lnTo>
                  <a:pt x="1588" y="0"/>
                </a:lnTo>
                <a:lnTo>
                  <a:pt x="529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4"/>
          <p:cNvSpPr>
            <a:spLocks noChangeArrowheads="1"/>
          </p:cNvSpPr>
          <p:nvPr/>
        </p:nvSpPr>
        <p:spPr bwMode="auto">
          <a:xfrm>
            <a:off x="3238500" y="2959100"/>
            <a:ext cx="849313" cy="849313"/>
          </a:xfrm>
          <a:custGeom>
            <a:avLst/>
            <a:gdLst>
              <a:gd name="T0" fmla="*/ 577734 w 2358"/>
              <a:gd name="T1" fmla="*/ 0 h 2359"/>
              <a:gd name="T2" fmla="*/ 135789 w 2358"/>
              <a:gd name="T3" fmla="*/ 447158 h 2359"/>
              <a:gd name="T4" fmla="*/ 0 w 2358"/>
              <a:gd name="T5" fmla="*/ 313227 h 2359"/>
              <a:gd name="T6" fmla="*/ 123543 w 2358"/>
              <a:gd name="T7" fmla="*/ 730503 h 2359"/>
              <a:gd name="T8" fmla="*/ 542436 w 2358"/>
              <a:gd name="T9" fmla="*/ 848953 h 2359"/>
              <a:gd name="T10" fmla="*/ 406647 w 2358"/>
              <a:gd name="T11" fmla="*/ 715021 h 2359"/>
              <a:gd name="T12" fmla="*/ 848953 w 2358"/>
              <a:gd name="T13" fmla="*/ 267863 h 2359"/>
              <a:gd name="T14" fmla="*/ 577734 w 2358"/>
              <a:gd name="T15" fmla="*/ 0 h 23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58"/>
              <a:gd name="T25" fmla="*/ 0 h 2359"/>
              <a:gd name="T26" fmla="*/ 2358 w 2358"/>
              <a:gd name="T27" fmla="*/ 2359 h 23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58" h="2359">
                <a:moveTo>
                  <a:pt x="1604" y="0"/>
                </a:moveTo>
                <a:lnTo>
                  <a:pt x="377" y="1242"/>
                </a:lnTo>
                <a:lnTo>
                  <a:pt x="0" y="870"/>
                </a:lnTo>
                <a:lnTo>
                  <a:pt x="343" y="2029"/>
                </a:lnTo>
                <a:lnTo>
                  <a:pt x="1506" y="2358"/>
                </a:lnTo>
                <a:lnTo>
                  <a:pt x="1129" y="1986"/>
                </a:lnTo>
                <a:lnTo>
                  <a:pt x="2357" y="744"/>
                </a:lnTo>
                <a:lnTo>
                  <a:pt x="160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5"/>
          <p:cNvSpPr>
            <a:spLocks noChangeArrowheads="1"/>
          </p:cNvSpPr>
          <p:nvPr/>
        </p:nvSpPr>
        <p:spPr bwMode="auto">
          <a:xfrm>
            <a:off x="5981700" y="2959100"/>
            <a:ext cx="849313" cy="849313"/>
          </a:xfrm>
          <a:custGeom>
            <a:avLst/>
            <a:gdLst>
              <a:gd name="T0" fmla="*/ 271218 w 2358"/>
              <a:gd name="T1" fmla="*/ 0 h 2359"/>
              <a:gd name="T2" fmla="*/ 713163 w 2358"/>
              <a:gd name="T3" fmla="*/ 447158 h 2359"/>
              <a:gd name="T4" fmla="*/ 848953 w 2358"/>
              <a:gd name="T5" fmla="*/ 313227 h 2359"/>
              <a:gd name="T6" fmla="*/ 725410 w 2358"/>
              <a:gd name="T7" fmla="*/ 730503 h 2359"/>
              <a:gd name="T8" fmla="*/ 306516 w 2358"/>
              <a:gd name="T9" fmla="*/ 848953 h 2359"/>
              <a:gd name="T10" fmla="*/ 442305 w 2358"/>
              <a:gd name="T11" fmla="*/ 715021 h 2359"/>
              <a:gd name="T12" fmla="*/ 0 w 2358"/>
              <a:gd name="T13" fmla="*/ 267863 h 2359"/>
              <a:gd name="T14" fmla="*/ 271218 w 2358"/>
              <a:gd name="T15" fmla="*/ 0 h 23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58"/>
              <a:gd name="T25" fmla="*/ 0 h 2359"/>
              <a:gd name="T26" fmla="*/ 2358 w 2358"/>
              <a:gd name="T27" fmla="*/ 2359 h 23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58" h="2359">
                <a:moveTo>
                  <a:pt x="753" y="0"/>
                </a:moveTo>
                <a:lnTo>
                  <a:pt x="1980" y="1242"/>
                </a:lnTo>
                <a:lnTo>
                  <a:pt x="2357" y="870"/>
                </a:lnTo>
                <a:lnTo>
                  <a:pt x="2014" y="2029"/>
                </a:lnTo>
                <a:lnTo>
                  <a:pt x="851" y="2358"/>
                </a:lnTo>
                <a:lnTo>
                  <a:pt x="1228" y="1986"/>
                </a:lnTo>
                <a:lnTo>
                  <a:pt x="0" y="744"/>
                </a:lnTo>
                <a:lnTo>
                  <a:pt x="753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6237"/>
            <a:ext cx="8915400" cy="4525963"/>
          </a:xfrm>
        </p:spPr>
        <p:txBody>
          <a:bodyPr/>
          <a:lstStyle/>
          <a:p>
            <a:r>
              <a:rPr lang="en-US" sz="2400" b="1" dirty="0" smtClean="0"/>
              <a:t>D</a:t>
            </a:r>
            <a:r>
              <a:rPr lang="id-ID" sz="2400" b="1" dirty="0" smtClean="0"/>
              <a:t>esain </a:t>
            </a:r>
            <a:r>
              <a:rPr lang="en-US" sz="2400" b="1" dirty="0" smtClean="0"/>
              <a:t>d</a:t>
            </a:r>
            <a:r>
              <a:rPr lang="id-ID" sz="2400" b="1" dirty="0" smtClean="0"/>
              <a:t>ata </a:t>
            </a:r>
            <a:r>
              <a:rPr lang="id-ID" sz="2400" b="1" dirty="0"/>
              <a:t>/ </a:t>
            </a:r>
            <a:r>
              <a:rPr lang="id-ID" sz="2400" b="1" dirty="0" smtClean="0"/>
              <a:t>kelas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>Menciptakan model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id-ID" sz="2400" dirty="0" smtClean="0"/>
              <a:t>data </a:t>
            </a:r>
            <a:r>
              <a:rPr lang="id-ID" sz="2400" dirty="0"/>
              <a:t>dan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id-ID" sz="2400" dirty="0" smtClean="0"/>
              <a:t>yang </a:t>
            </a:r>
            <a:r>
              <a:rPr lang="id-ID" sz="2400" dirty="0"/>
              <a:t>diwakili pada abstraksi </a:t>
            </a:r>
            <a:r>
              <a:rPr lang="id-ID" sz="2400" dirty="0" smtClean="0"/>
              <a:t>tingkat tinggi</a:t>
            </a:r>
          </a:p>
          <a:p>
            <a:endParaRPr lang="en-US" sz="2400" dirty="0" smtClean="0"/>
          </a:p>
          <a:p>
            <a:r>
              <a:rPr lang="id-ID" sz="2400" b="1" dirty="0" smtClean="0"/>
              <a:t>Desain </a:t>
            </a:r>
            <a:r>
              <a:rPr lang="id-ID" sz="2400" b="1" dirty="0"/>
              <a:t>arsitektur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>Menggambarkan tata letak keseluruhan dari perangkat </a:t>
            </a:r>
            <a:r>
              <a:rPr lang="id-ID" sz="2400" dirty="0" smtClean="0"/>
              <a:t>lunak</a:t>
            </a:r>
          </a:p>
          <a:p>
            <a:endParaRPr lang="en-US" sz="2400" dirty="0" smtClean="0"/>
          </a:p>
          <a:p>
            <a:r>
              <a:rPr lang="en-US" sz="2400" b="1" dirty="0"/>
              <a:t>D</a:t>
            </a:r>
            <a:r>
              <a:rPr lang="id-ID" sz="2400" b="1" dirty="0" smtClean="0"/>
              <a:t>esain </a:t>
            </a:r>
            <a:r>
              <a:rPr lang="id-ID" sz="2400" b="1" dirty="0"/>
              <a:t>antarmuka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>Menceritakan bagaimana informasi mengalir masuk dan keluar dari sistem dan bagaimana hal itu dikomunikasikan antara komponen didefinisikan sebagai bagian dari </a:t>
            </a:r>
            <a:r>
              <a:rPr lang="id-ID" sz="2400" dirty="0" smtClean="0"/>
              <a:t>arsitektur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915400" cy="4525963"/>
          </a:xfrm>
        </p:spPr>
        <p:txBody>
          <a:bodyPr/>
          <a:lstStyle/>
          <a:p>
            <a:endParaRPr lang="id-ID" sz="2400" b="1" dirty="0" smtClean="0"/>
          </a:p>
          <a:p>
            <a:r>
              <a:rPr lang="en-US" sz="2400" b="1" dirty="0" smtClean="0"/>
              <a:t>D</a:t>
            </a:r>
            <a:r>
              <a:rPr lang="id-ID" sz="2400" b="1" dirty="0" smtClean="0"/>
              <a:t>esain elemen komponen</a:t>
            </a:r>
            <a:br>
              <a:rPr lang="id-ID" sz="2400" b="1" dirty="0" smtClean="0"/>
            </a:br>
            <a:r>
              <a:rPr lang="id-ID" sz="2400" dirty="0" smtClean="0"/>
              <a:t>Menjelaskan detail internal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id-ID" sz="2400" dirty="0" smtClean="0"/>
              <a:t>komponen perangkat lunak dengan cara definisi struktur data, algoritma, dan spesifikasi antarmuka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Desain</a:t>
            </a:r>
            <a:r>
              <a:rPr lang="en-US" sz="2400" b="1" dirty="0" smtClean="0"/>
              <a:t> e</a:t>
            </a:r>
            <a:r>
              <a:rPr lang="id-ID" sz="2400" b="1" dirty="0" smtClean="0"/>
              <a:t>lemen</a:t>
            </a:r>
            <a:r>
              <a:rPr lang="en-US" sz="2400" b="1" dirty="0" smtClean="0"/>
              <a:t> deployment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>Menunjukkan </a:t>
            </a:r>
            <a:r>
              <a:rPr lang="id-ID" sz="2400" dirty="0"/>
              <a:t>bagaimana fungsi perangkat lunak dan subsistem akan dialokasikan dalam lingkungan komputasi fisik yang akan mendukung perangkat lunak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7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 smtClean="0"/>
              <a:t>dimodelkan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/>
              <a:t>Arsitektur</a:t>
            </a:r>
            <a:r>
              <a:rPr lang="en-US" dirty="0"/>
              <a:t>: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Modul</a:t>
            </a:r>
            <a:endParaRPr lang="en-US" dirty="0"/>
          </a:p>
          <a:p>
            <a:pPr lvl="1"/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User interface (UI)</a:t>
            </a:r>
          </a:p>
          <a:p>
            <a:pPr lvl="2"/>
            <a:r>
              <a:rPr lang="en-US" dirty="0"/>
              <a:t>external interface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lain, devices, networks</a:t>
            </a:r>
          </a:p>
          <a:p>
            <a:pPr lvl="2"/>
            <a:r>
              <a:rPr lang="en-US" dirty="0"/>
              <a:t>internal interface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modul</a:t>
            </a:r>
            <a:endParaRPr lang="en-US" dirty="0"/>
          </a:p>
          <a:p>
            <a:pPr lvl="1"/>
            <a:r>
              <a:rPr lang="en-US" dirty="0" err="1"/>
              <a:t>Desain</a:t>
            </a:r>
            <a:r>
              <a:rPr lang="en-US" dirty="0"/>
              <a:t> Data: </a:t>
            </a:r>
            <a:r>
              <a:rPr lang="en-US" dirty="0" err="1"/>
              <a:t>struktur</a:t>
            </a:r>
            <a:r>
              <a:rPr lang="en-US" dirty="0"/>
              <a:t> data, </a:t>
            </a:r>
            <a:r>
              <a:rPr lang="en-US" dirty="0" err="1"/>
              <a:t>arsitektur</a:t>
            </a:r>
            <a:r>
              <a:rPr lang="en-US" dirty="0"/>
              <a:t> basis data</a:t>
            </a:r>
          </a:p>
          <a:p>
            <a:pPr lvl="1"/>
            <a:r>
              <a:rPr lang="en-US" dirty="0" err="1"/>
              <a:t>Desain</a:t>
            </a:r>
            <a:r>
              <a:rPr lang="en-US" dirty="0"/>
              <a:t> Procedural / component level: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fld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615926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16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Design Engineering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u="sng" dirty="0" smtClean="0">
                <a:solidFill>
                  <a:srgbClr val="00B050"/>
                </a:solidFill>
              </a:rPr>
              <a:t>architectural design / </a:t>
            </a:r>
            <a:r>
              <a:rPr lang="en-US" sz="2800" u="sng" dirty="0" err="1" smtClean="0"/>
              <a:t>desain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arsitektur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elemen-elemen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struktural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, </a:t>
            </a:r>
            <a:r>
              <a:rPr lang="en-US" sz="2800" dirty="0" err="1" smtClean="0"/>
              <a:t>gaya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pola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persyaratan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endParaRPr lang="id-ID" sz="2800" dirty="0" smtClean="0"/>
          </a:p>
          <a:p>
            <a:endParaRPr lang="en-US" sz="2800" dirty="0" smtClean="0"/>
          </a:p>
          <a:p>
            <a:r>
              <a:rPr lang="en-US" sz="2800" i="1" u="sng" dirty="0" smtClean="0">
                <a:solidFill>
                  <a:srgbClr val="0070C0"/>
                </a:solidFill>
              </a:rPr>
              <a:t>data/class design</a:t>
            </a:r>
            <a:r>
              <a:rPr lang="en-US" sz="2800" u="sng" dirty="0" smtClean="0"/>
              <a:t> / </a:t>
            </a:r>
            <a:r>
              <a:rPr lang="en-US" sz="2800" u="sng" dirty="0" err="1" smtClean="0"/>
              <a:t>perancangan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kelas</a:t>
            </a:r>
            <a:r>
              <a:rPr lang="en-US" sz="2800" u="sng" dirty="0" smtClean="0"/>
              <a:t>/data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mengimplementasikan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8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Design Engineering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u="sng" dirty="0" smtClean="0">
                <a:solidFill>
                  <a:srgbClr val="7030A0"/>
                </a:solidFill>
              </a:rPr>
              <a:t>interface design</a:t>
            </a:r>
            <a:r>
              <a:rPr lang="en-US" sz="2800" u="sng" dirty="0" smtClean="0"/>
              <a:t> / </a:t>
            </a:r>
            <a:r>
              <a:rPr lang="en-US" sz="2800" u="sng" dirty="0" err="1" smtClean="0"/>
              <a:t>perancangan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menjelaskan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i="1" dirty="0" smtClean="0"/>
              <a:t>software </a:t>
            </a:r>
            <a:r>
              <a:rPr lang="en-US" sz="2800" dirty="0" err="1" smtClean="0"/>
              <a:t>berkomunikasi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menggunakannya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i="1" u="sng" dirty="0" smtClean="0">
                <a:solidFill>
                  <a:srgbClr val="FF6600"/>
                </a:solidFill>
              </a:rPr>
              <a:t>component level design / </a:t>
            </a:r>
            <a:r>
              <a:rPr lang="en-US" sz="2800" u="sng" dirty="0" err="1" smtClean="0"/>
              <a:t>perancangan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peringkat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mentransformasikan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i="1" dirty="0" smtClean="0"/>
              <a:t>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9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Analysis to Design [1]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model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D:\UDINUS\Kumpul RPL\RPL\Analysis to desig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4" b="11271"/>
          <a:stretch/>
        </p:blipFill>
        <p:spPr bwMode="auto">
          <a:xfrm>
            <a:off x="1371600" y="2171182"/>
            <a:ext cx="6814424" cy="400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fld>
            <a:endParaRPr lang="en-US" sz="1400" dirty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15926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5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6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 Design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smtClean="0"/>
              <a:t>model </a:t>
            </a:r>
            <a:r>
              <a:rPr lang="en-US" dirty="0" err="1" smtClean="0"/>
              <a:t>analisis</a:t>
            </a:r>
            <a:r>
              <a:rPr lang="en-US" dirty="0" smtClean="0"/>
              <a:t> OO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fld>
            <a:endParaRPr lang="en-US" sz="1400" dirty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991" y="633626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428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5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Proses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Desain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Proses </a:t>
            </a:r>
            <a:r>
              <a:rPr lang="en-US" dirty="0" err="1" smtClean="0"/>
              <a:t>iteratif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“</a:t>
            </a:r>
            <a:r>
              <a:rPr lang="en-US" i="1" dirty="0"/>
              <a:t>blueprint</a:t>
            </a:r>
            <a:r>
              <a:rPr lang="en-US" dirty="0"/>
              <a:t>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A7B-564C-4B08-AF22-EC1A5FC213EF}" type="slidenum">
              <a:rPr lang="en-US" sz="140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fld>
            <a:endParaRPr lang="en-US" sz="1400" dirty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6159268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0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2763</TotalTime>
  <Words>1422</Words>
  <Application>Microsoft Office PowerPoint</Application>
  <PresentationFormat>On-screen Show (4:3)</PresentationFormat>
  <Paragraphs>271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Helvetica</vt:lpstr>
      <vt:lpstr>Lucida Sans Unicode</vt:lpstr>
      <vt:lpstr>Palatino</vt:lpstr>
      <vt:lpstr>Tahoma</vt:lpstr>
      <vt:lpstr>Times</vt:lpstr>
      <vt:lpstr>Times New Roman</vt:lpstr>
      <vt:lpstr>Wingdings</vt:lpstr>
      <vt:lpstr>templateRPL</vt:lpstr>
      <vt:lpstr>Design Engineering</vt:lpstr>
      <vt:lpstr>Software Design Engineering</vt:lpstr>
      <vt:lpstr>Software Design Engineering</vt:lpstr>
      <vt:lpstr>Yang dimodelkan?</vt:lpstr>
      <vt:lpstr>Software Design Engineering</vt:lpstr>
      <vt:lpstr>Software Design Engineering</vt:lpstr>
      <vt:lpstr>Analysis to Design [1]</vt:lpstr>
      <vt:lpstr>Analysis to Design [2]</vt:lpstr>
      <vt:lpstr>Proses Desain</vt:lpstr>
      <vt:lpstr>Proses Desain</vt:lpstr>
      <vt:lpstr>Design Quality Guideline (1)</vt:lpstr>
      <vt:lpstr>Design Quality Guideline (2)</vt:lpstr>
      <vt:lpstr>Prinsip Design (1)</vt:lpstr>
      <vt:lpstr>Prinsip Design (2)</vt:lpstr>
      <vt:lpstr>Konsep Desain Fundamental (1)</vt:lpstr>
      <vt:lpstr>Konsep Desain Fundamental (2)</vt:lpstr>
      <vt:lpstr>Konsep Desain - Abstraksi</vt:lpstr>
      <vt:lpstr>Abstraksi Data &amp; Prosedural</vt:lpstr>
      <vt:lpstr>Konsep Desain - Arsitektur</vt:lpstr>
      <vt:lpstr>Konsep Desain - Modularitas</vt:lpstr>
      <vt:lpstr>Modular Design</vt:lpstr>
      <vt:lpstr>Konsep Design –  Information Hiding</vt:lpstr>
      <vt:lpstr>Information Hiding</vt:lpstr>
      <vt:lpstr>Konsep Desain – Separation of Concern</vt:lpstr>
      <vt:lpstr>Konsep Desain –  Functional Independence</vt:lpstr>
      <vt:lpstr>Kriteria Kualitatif  Functional Independece</vt:lpstr>
      <vt:lpstr>Konsep Desain - Refinement</vt:lpstr>
      <vt:lpstr>Stepwise Refinement</vt:lpstr>
      <vt:lpstr>Konsep Desain - Pola</vt:lpstr>
      <vt:lpstr>Model Desain</vt:lpstr>
      <vt:lpstr>Dimensi Model Desain</vt:lpstr>
      <vt:lpstr>Elemen Desain</vt:lpstr>
      <vt:lpstr>Elemen Desain</vt:lpstr>
      <vt:lpstr>Terima Kasih</vt:lpstr>
      <vt:lpstr>Next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Engineering</dc:title>
  <dc:creator>ismail - [2010]</dc:creator>
  <cp:lastModifiedBy>admin</cp:lastModifiedBy>
  <cp:revision>74</cp:revision>
  <dcterms:created xsi:type="dcterms:W3CDTF">2016-02-11T06:21:52Z</dcterms:created>
  <dcterms:modified xsi:type="dcterms:W3CDTF">2022-04-29T00:50:40Z</dcterms:modified>
</cp:coreProperties>
</file>