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4"/>
  </p:notesMasterIdLst>
  <p:sldIdLst>
    <p:sldId id="256" r:id="rId2"/>
    <p:sldId id="294" r:id="rId3"/>
    <p:sldId id="296" r:id="rId4"/>
    <p:sldId id="297" r:id="rId5"/>
    <p:sldId id="298" r:id="rId6"/>
    <p:sldId id="299" r:id="rId7"/>
    <p:sldId id="295" r:id="rId8"/>
    <p:sldId id="267" r:id="rId9"/>
    <p:sldId id="268" r:id="rId10"/>
    <p:sldId id="269" r:id="rId11"/>
    <p:sldId id="270" r:id="rId12"/>
    <p:sldId id="264" r:id="rId13"/>
    <p:sldId id="271" r:id="rId14"/>
    <p:sldId id="272" r:id="rId15"/>
    <p:sldId id="273" r:id="rId16"/>
    <p:sldId id="291" r:id="rId17"/>
    <p:sldId id="274" r:id="rId18"/>
    <p:sldId id="277" r:id="rId19"/>
    <p:sldId id="278" r:id="rId20"/>
    <p:sldId id="275" r:id="rId21"/>
    <p:sldId id="292" r:id="rId22"/>
    <p:sldId id="30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0"/>
  </p:normalViewPr>
  <p:slideViewPr>
    <p:cSldViewPr>
      <p:cViewPr varScale="1">
        <p:scale>
          <a:sx n="67" d="100"/>
          <a:sy n="67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EE30B-16F3-4ACC-9C76-293CBA6EE7E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8D35E-E8A1-4D4D-A397-3929B86B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1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8D35E-E8A1-4D4D-A397-3929B86BFB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69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8D35E-E8A1-4D4D-A397-3929B86BFB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6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772400" cy="14700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5638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9E5246-BC77-4E64-97BA-097131544050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Architectural Design - Software Project - NH@2015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0F04B6-D222-436D-8C89-C99027654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5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1B2BCC-C6F6-4D2D-9E12-5090207FCEEF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Architectural Design - Software Project - NH@2015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0F04B6-D222-436D-8C89-C99027654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E52EEC-2CC9-496C-8FB8-C78CD8ECEE9F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Architectural Design - Software Project - NH@2015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0F04B6-D222-436D-8C89-C99027654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701"/>
            <a:ext cx="7696200" cy="1143000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B13081-E193-47B7-99F5-80FFD219AB89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Architectural Design - Software Project - NH@2015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0F04B6-D222-436D-8C89-C99027654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4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2C5BD6-7BDB-4FCF-A81B-457382B5CB78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Architectural Design - Software Project - NH@2015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0F04B6-D222-436D-8C89-C99027654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6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620000" cy="1143000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F081E6-4E3A-487D-A7A1-61B557E7FC88}" type="datetime1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Architectural Design - Software Project - NH@2015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0F04B6-D222-436D-8C89-C99027654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0588AE-5F75-4FED-B22F-D3C1BCBABE75}" type="datetime1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Architectural Design - Software Project - NH@2015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0F04B6-D222-436D-8C89-C99027654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7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58D9AC-D2EB-4374-BA66-7CBCFD5FCEEE}" type="datetime1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Architectural Design - Software Project - NH@2015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0F04B6-D222-436D-8C89-C99027654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4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2EAED7-FCC4-4700-A27E-A16D59367244}" type="datetime1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Architectural Design - Software Project - NH@2015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0F04B6-D222-436D-8C89-C99027654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7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24754E-1E91-4619-B231-5F723E930EEF}" type="datetime1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Architectural Design - Software Project - NH@2015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0F04B6-D222-436D-8C89-C99027654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0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814403-DC98-4E72-BD38-8B218185BDC0}" type="datetime1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Architectural Design - Software Project - NH@2015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0F04B6-D222-436D-8C89-C99027654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9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FE867814-E1F2-4F86-9D13-63B05178670F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smtClean="0"/>
              <a:t>Architectural Design - Software Project - NH@2015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C50F04B6-D222-436D-8C89-C99027654A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Architectural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RPL</a:t>
            </a:r>
          </a:p>
          <a:p>
            <a:r>
              <a:rPr lang="en-US" dirty="0" err="1" smtClean="0"/>
              <a:t>Progdi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4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Pentingnya</a:t>
            </a:r>
            <a:r>
              <a:rPr lang="en-US" dirty="0" smtClean="0"/>
              <a:t> </a:t>
            </a:r>
            <a:r>
              <a:rPr lang="en-US" dirty="0" err="1"/>
              <a:t>A</a:t>
            </a:r>
            <a:r>
              <a:rPr lang="en-US" dirty="0" err="1" smtClean="0"/>
              <a:t>rsitektur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 smtClean="0"/>
              <a:t>Tiga</a:t>
            </a:r>
            <a:r>
              <a:rPr lang="en-US" b="1" dirty="0" smtClean="0"/>
              <a:t> </a:t>
            </a:r>
            <a:r>
              <a:rPr lang="en-US" b="1" dirty="0" err="1" smtClean="0"/>
              <a:t>kunci</a:t>
            </a:r>
            <a:r>
              <a:rPr lang="en-US" b="1" dirty="0" smtClean="0"/>
              <a:t> </a:t>
            </a:r>
            <a:r>
              <a:rPr lang="en-US" b="1" dirty="0" err="1" smtClean="0"/>
              <a:t>penting</a:t>
            </a:r>
            <a:r>
              <a:rPr lang="en-US" b="1" dirty="0" smtClean="0"/>
              <a:t> [Bass ‘03]</a:t>
            </a:r>
          </a:p>
          <a:p>
            <a:pPr lvl="1"/>
            <a:r>
              <a:rPr lang="en-US" u="sng" dirty="0" err="1" smtClean="0"/>
              <a:t>Arsitektur</a:t>
            </a:r>
            <a:r>
              <a:rPr lang="en-US" u="sng" dirty="0" smtClean="0"/>
              <a:t> PL </a:t>
            </a:r>
            <a:r>
              <a:rPr lang="en-US" u="sng" dirty="0" err="1" smtClean="0"/>
              <a:t>menyediakan</a:t>
            </a:r>
            <a:r>
              <a:rPr lang="en-US" u="sng" dirty="0" smtClean="0"/>
              <a:t> </a:t>
            </a:r>
            <a:r>
              <a:rPr lang="en-US" u="sng" dirty="0" err="1" smtClean="0"/>
              <a:t>suatu</a:t>
            </a:r>
            <a:r>
              <a:rPr lang="en-US" u="sng" dirty="0" smtClean="0"/>
              <a:t> </a:t>
            </a:r>
            <a:r>
              <a:rPr lang="en-US" u="sng" dirty="0" err="1" smtClean="0"/>
              <a:t>representasi</a:t>
            </a:r>
            <a:r>
              <a:rPr lang="en-US" dirty="0" smtClean="0"/>
              <a:t> yang </a:t>
            </a:r>
            <a:r>
              <a:rPr lang="en-US" dirty="0" err="1" smtClean="0"/>
              <a:t>memfasilitasi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i="1" dirty="0" smtClean="0"/>
              <a:t>stakeholder</a:t>
            </a:r>
            <a:r>
              <a:rPr lang="en-US" dirty="0" smtClean="0"/>
              <a:t>.</a:t>
            </a:r>
          </a:p>
          <a:p>
            <a:pPr lvl="1"/>
            <a:r>
              <a:rPr lang="en-US" u="sng" dirty="0" err="1" smtClean="0"/>
              <a:t>Arsitektur</a:t>
            </a:r>
            <a:r>
              <a:rPr lang="en-US" u="sng" dirty="0" smtClean="0"/>
              <a:t> </a:t>
            </a:r>
            <a:r>
              <a:rPr lang="en-US" u="sng" dirty="0" err="1" smtClean="0"/>
              <a:t>mendasari</a:t>
            </a:r>
            <a:r>
              <a:rPr lang="en-US" u="sng" dirty="0" smtClean="0"/>
              <a:t> </a:t>
            </a:r>
            <a:r>
              <a:rPr lang="en-US" u="sng" dirty="0" err="1" smtClean="0"/>
              <a:t>keputusan</a:t>
            </a:r>
            <a:r>
              <a:rPr lang="en-US" u="sng" dirty="0" smtClean="0"/>
              <a:t> </a:t>
            </a:r>
            <a:r>
              <a:rPr lang="en-US" u="sng" dirty="0" err="1" smtClean="0"/>
              <a:t>awal</a:t>
            </a:r>
            <a:r>
              <a:rPr lang="en-US" u="sng" dirty="0" smtClean="0"/>
              <a:t> </a:t>
            </a:r>
            <a:r>
              <a:rPr lang="en-US" u="sng" dirty="0" err="1" smtClean="0"/>
              <a:t>desain</a:t>
            </a:r>
            <a:r>
              <a:rPr lang="en-US" u="sng" dirty="0" smtClean="0"/>
              <a:t> PL</a:t>
            </a:r>
            <a:r>
              <a:rPr lang="en-US" dirty="0" smtClean="0"/>
              <a:t>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kuat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rekayasa</a:t>
            </a:r>
            <a:r>
              <a:rPr lang="en-US" dirty="0" smtClean="0"/>
              <a:t> PL yang </a:t>
            </a:r>
            <a:r>
              <a:rPr lang="en-US" dirty="0" err="1" smtClean="0"/>
              <a:t>mengikutinya</a:t>
            </a:r>
            <a:r>
              <a:rPr lang="en-US" dirty="0" smtClean="0"/>
              <a:t>.</a:t>
            </a:r>
          </a:p>
          <a:p>
            <a:pPr lvl="1"/>
            <a:r>
              <a:rPr lang="en-US" u="sng" dirty="0" err="1" smtClean="0"/>
              <a:t>Aritektur</a:t>
            </a:r>
            <a:r>
              <a:rPr lang="en-US" u="sng" dirty="0" smtClean="0"/>
              <a:t> </a:t>
            </a:r>
            <a:r>
              <a:rPr lang="en-US" u="sng" dirty="0" err="1" smtClean="0"/>
              <a:t>mendasari</a:t>
            </a:r>
            <a:r>
              <a:rPr lang="en-US" u="sng" dirty="0" smtClean="0"/>
              <a:t> model </a:t>
            </a:r>
            <a:r>
              <a:rPr lang="en-US" u="sng" dirty="0" err="1" smtClean="0"/>
              <a:t>mengenai</a:t>
            </a:r>
            <a:r>
              <a:rPr lang="en-US" u="sng" dirty="0" smtClean="0"/>
              <a:t> </a:t>
            </a:r>
            <a:r>
              <a:rPr lang="en-US" u="sng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distrukturkan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081-E193-47B7-99F5-80FFD219AB89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Architectural Design - Software Project - NH@2015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04B6-D222-436D-8C89-C99027654AC8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11591" y="6096000"/>
            <a:ext cx="26990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latin typeface="Times New Roman" pitchFamily="18" charset="0"/>
              </a:rPr>
              <a:t>* SEPA 8</a:t>
            </a:r>
            <a:r>
              <a:rPr lang="en-US" sz="1400" b="1" i="1" baseline="30000" dirty="0" smtClean="0">
                <a:latin typeface="Times New Roman" pitchFamily="18" charset="0"/>
              </a:rPr>
              <a:t>th</a:t>
            </a:r>
            <a:r>
              <a:rPr lang="en-US" sz="1400" b="1" i="1" dirty="0" smtClean="0">
                <a:latin typeface="Times New Roman" pitchFamily="18" charset="0"/>
              </a:rPr>
              <a:t> </a:t>
            </a:r>
            <a:r>
              <a:rPr lang="en-US" sz="1400" b="1" i="1" dirty="0" err="1" smtClean="0">
                <a:latin typeface="Times New Roman" pitchFamily="18" charset="0"/>
              </a:rPr>
              <a:t>ed</a:t>
            </a:r>
            <a:r>
              <a:rPr lang="en-US" sz="1400" b="1" i="1" dirty="0" smtClean="0">
                <a:latin typeface="Times New Roman" pitchFamily="18" charset="0"/>
              </a:rPr>
              <a:t>, Roger S. Pressman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4562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Gaya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3200" dirty="0"/>
              <a:t>(</a:t>
            </a:r>
            <a:r>
              <a:rPr lang="en-US" sz="3200" dirty="0" smtClean="0"/>
              <a:t>Architectural Style)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Gaya </a:t>
            </a:r>
            <a:r>
              <a:rPr lang="en-US" sz="2800" b="1" dirty="0" err="1" smtClean="0"/>
              <a:t>arsitektur</a:t>
            </a:r>
            <a:r>
              <a:rPr lang="en-US" sz="2800" dirty="0" smtClean="0"/>
              <a:t> </a:t>
            </a:r>
            <a:r>
              <a:rPr lang="en-US" sz="2800" dirty="0" err="1" smtClean="0"/>
              <a:t>menggambarkan</a:t>
            </a:r>
            <a:r>
              <a:rPr lang="en-US" sz="2800" dirty="0" smtClean="0"/>
              <a:t> </a:t>
            </a:r>
            <a:r>
              <a:rPr lang="en-US" sz="2800" dirty="0" err="1" smtClean="0"/>
              <a:t>kategori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mencakup</a:t>
            </a:r>
            <a:r>
              <a:rPr lang="en-US" sz="2800" dirty="0" smtClean="0"/>
              <a:t> </a:t>
            </a:r>
            <a:r>
              <a:rPr lang="en-US" sz="2800" dirty="0"/>
              <a:t>[Bass ‘03] </a:t>
            </a:r>
            <a:r>
              <a:rPr lang="en-US" sz="2800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 smtClean="0"/>
              <a:t>Sekumpulan</a:t>
            </a:r>
            <a:r>
              <a:rPr lang="en-US" sz="2400" dirty="0" smtClean="0"/>
              <a:t> </a:t>
            </a:r>
            <a:r>
              <a:rPr lang="en-US" sz="2400" dirty="0" err="1" smtClean="0"/>
              <a:t>komponen</a:t>
            </a:r>
            <a:r>
              <a:rPr lang="en-US" sz="2400" dirty="0" smtClean="0"/>
              <a:t> (DB, </a:t>
            </a:r>
            <a:r>
              <a:rPr lang="en-US" sz="2400" dirty="0" err="1" smtClean="0"/>
              <a:t>modul</a:t>
            </a:r>
            <a:r>
              <a:rPr lang="en-US" sz="2400" dirty="0" smtClean="0"/>
              <a:t>) yang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diperlukan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 smtClean="0"/>
              <a:t>Sekumpulan</a:t>
            </a:r>
            <a:r>
              <a:rPr lang="en-US" sz="2400" dirty="0" smtClean="0"/>
              <a:t> </a:t>
            </a:r>
            <a:r>
              <a:rPr lang="en-US" sz="2400" dirty="0" err="1" smtClean="0"/>
              <a:t>penghubung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memungkinkan</a:t>
            </a:r>
            <a:r>
              <a:rPr lang="en-US" sz="2400" dirty="0" smtClean="0"/>
              <a:t> </a:t>
            </a:r>
            <a:r>
              <a:rPr lang="en-US" sz="2400" dirty="0" err="1" smtClean="0"/>
              <a:t>komunikasi</a:t>
            </a:r>
            <a:r>
              <a:rPr lang="en-US" sz="2400" dirty="0" smtClean="0"/>
              <a:t>, </a:t>
            </a:r>
            <a:r>
              <a:rPr lang="en-US" sz="2400" dirty="0" err="1" smtClean="0"/>
              <a:t>koordinasi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kerjasama</a:t>
            </a:r>
            <a:r>
              <a:rPr lang="en-US" sz="2400" dirty="0" smtClean="0"/>
              <a:t> </a:t>
            </a:r>
            <a:r>
              <a:rPr lang="en-US" sz="2400" dirty="0" err="1" smtClean="0"/>
              <a:t>antar</a:t>
            </a:r>
            <a:r>
              <a:rPr lang="en-US" sz="2400" dirty="0" smtClean="0"/>
              <a:t> </a:t>
            </a:r>
            <a:r>
              <a:rPr lang="en-US" sz="2400" dirty="0" err="1" smtClean="0"/>
              <a:t>komponen</a:t>
            </a: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 smtClean="0"/>
              <a:t>Batasan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komponen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diintegrasikan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membangun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Model </a:t>
            </a:r>
            <a:r>
              <a:rPr lang="en-US" sz="2400" dirty="0" err="1" smtClean="0"/>
              <a:t>semantik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memungkinkan</a:t>
            </a:r>
            <a:r>
              <a:rPr lang="en-US" sz="2400" dirty="0" smtClean="0"/>
              <a:t> </a:t>
            </a:r>
            <a:r>
              <a:rPr lang="en-US" sz="2400" dirty="0" err="1" smtClean="0"/>
              <a:t>perancang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memahami</a:t>
            </a:r>
            <a:r>
              <a:rPr lang="en-US" sz="2400" dirty="0" smtClean="0"/>
              <a:t> </a:t>
            </a:r>
            <a:r>
              <a:rPr lang="en-US" sz="2400" dirty="0" err="1" smtClean="0"/>
              <a:t>seluruh</a:t>
            </a:r>
            <a:r>
              <a:rPr lang="en-US" sz="2400" dirty="0" smtClean="0"/>
              <a:t> </a:t>
            </a:r>
            <a:r>
              <a:rPr lang="en-US" sz="2400" dirty="0" err="1" smtClean="0"/>
              <a:t>properti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081-E193-47B7-99F5-80FFD219AB89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Architectural Design - Software Project - NH@2015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04B6-D222-436D-8C89-C99027654AC8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11591" y="5943600"/>
            <a:ext cx="26990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latin typeface="Times New Roman" pitchFamily="18" charset="0"/>
              </a:rPr>
              <a:t>* SEPA 8</a:t>
            </a:r>
            <a:r>
              <a:rPr lang="en-US" sz="1400" b="1" i="1" baseline="30000" dirty="0" smtClean="0">
                <a:latin typeface="Times New Roman" pitchFamily="18" charset="0"/>
              </a:rPr>
              <a:t>th</a:t>
            </a:r>
            <a:r>
              <a:rPr lang="en-US" sz="1400" b="1" i="1" dirty="0" smtClean="0">
                <a:latin typeface="Times New Roman" pitchFamily="18" charset="0"/>
              </a:rPr>
              <a:t> </a:t>
            </a:r>
            <a:r>
              <a:rPr lang="en-US" sz="1400" b="1" i="1" dirty="0" err="1" smtClean="0">
                <a:latin typeface="Times New Roman" pitchFamily="18" charset="0"/>
              </a:rPr>
              <a:t>ed</a:t>
            </a:r>
            <a:r>
              <a:rPr lang="en-US" sz="1400" b="1" i="1" dirty="0" smtClean="0">
                <a:latin typeface="Times New Roman" pitchFamily="18" charset="0"/>
              </a:rPr>
              <a:t>, Roger S. Pressman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638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Macam</a:t>
            </a:r>
            <a:r>
              <a:rPr lang="en-US" dirty="0" smtClean="0"/>
              <a:t> Gaya </a:t>
            </a:r>
            <a:r>
              <a:rPr lang="en-US" dirty="0" err="1" smtClean="0"/>
              <a:t>Arsitektur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Arsitektur</a:t>
            </a:r>
            <a:r>
              <a:rPr lang="en-US" dirty="0" smtClean="0"/>
              <a:t> Data-Centered</a:t>
            </a:r>
          </a:p>
          <a:p>
            <a:r>
              <a:rPr lang="en-US" dirty="0" err="1"/>
              <a:t>Arsitektur</a:t>
            </a:r>
            <a:r>
              <a:rPr lang="en-US" dirty="0"/>
              <a:t> Data Flow</a:t>
            </a:r>
            <a:endParaRPr lang="en-US" dirty="0" smtClean="0"/>
          </a:p>
          <a:p>
            <a:r>
              <a:rPr lang="en-US" dirty="0" err="1"/>
              <a:t>Arsitektur</a:t>
            </a:r>
            <a:r>
              <a:rPr lang="en-US" dirty="0"/>
              <a:t> Call </a:t>
            </a:r>
            <a:r>
              <a:rPr lang="en-US" dirty="0" smtClean="0"/>
              <a:t>&amp; Return</a:t>
            </a:r>
          </a:p>
          <a:p>
            <a:r>
              <a:rPr lang="en-US" dirty="0" err="1"/>
              <a:t>Arsitektur</a:t>
            </a:r>
            <a:r>
              <a:rPr lang="en-US" dirty="0"/>
              <a:t> OO</a:t>
            </a:r>
            <a:endParaRPr lang="en-US" dirty="0" smtClean="0"/>
          </a:p>
          <a:p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 smtClean="0"/>
              <a:t>berlayer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081-E193-47B7-99F5-80FFD219AB89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Architectural Design - Software Project - NH@2015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04B6-D222-436D-8C89-C99027654AC8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11591" y="4873823"/>
            <a:ext cx="26990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latin typeface="Times New Roman" pitchFamily="18" charset="0"/>
              </a:rPr>
              <a:t>* SEPA 8</a:t>
            </a:r>
            <a:r>
              <a:rPr lang="en-US" sz="1400" b="1" i="1" baseline="30000" dirty="0" smtClean="0">
                <a:latin typeface="Times New Roman" pitchFamily="18" charset="0"/>
              </a:rPr>
              <a:t>th</a:t>
            </a:r>
            <a:r>
              <a:rPr lang="en-US" sz="1400" b="1" i="1" dirty="0" smtClean="0">
                <a:latin typeface="Times New Roman" pitchFamily="18" charset="0"/>
              </a:rPr>
              <a:t> </a:t>
            </a:r>
            <a:r>
              <a:rPr lang="en-US" sz="1400" b="1" i="1" dirty="0" err="1" smtClean="0">
                <a:latin typeface="Times New Roman" pitchFamily="18" charset="0"/>
              </a:rPr>
              <a:t>ed</a:t>
            </a:r>
            <a:r>
              <a:rPr lang="en-US" sz="1400" b="1" i="1" dirty="0" smtClean="0">
                <a:latin typeface="Times New Roman" pitchFamily="18" charset="0"/>
              </a:rPr>
              <a:t>, Roger S. Pressman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840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Arsitektur</a:t>
            </a:r>
            <a:r>
              <a:rPr lang="en-US" dirty="0" smtClean="0"/>
              <a:t> Data-Centered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22437"/>
            <a:ext cx="3429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i="1" dirty="0" smtClean="0"/>
              <a:t>data store</a:t>
            </a:r>
            <a:r>
              <a:rPr lang="en-US" sz="2800" dirty="0" smtClean="0"/>
              <a:t> (</a:t>
            </a:r>
            <a:r>
              <a:rPr lang="en-US" sz="2800" i="1" dirty="0" smtClean="0"/>
              <a:t>file / database</a:t>
            </a:r>
            <a:r>
              <a:rPr lang="en-US" sz="2800" dirty="0" smtClean="0"/>
              <a:t>) </a:t>
            </a:r>
            <a:r>
              <a:rPr lang="en-US" sz="2800" dirty="0" err="1" smtClean="0"/>
              <a:t>diletakan</a:t>
            </a:r>
            <a:r>
              <a:rPr lang="en-US" sz="2800" dirty="0" smtClean="0"/>
              <a:t> di </a:t>
            </a:r>
            <a:r>
              <a:rPr lang="en-US" sz="2800" dirty="0" err="1" smtClean="0"/>
              <a:t>tengah</a:t>
            </a:r>
            <a:r>
              <a:rPr lang="en-US" sz="2800" dirty="0" smtClean="0"/>
              <a:t> </a:t>
            </a:r>
            <a:r>
              <a:rPr lang="en-US" sz="2800" dirty="0" err="1" smtClean="0"/>
              <a:t>arsitektur</a:t>
            </a:r>
            <a:r>
              <a:rPr lang="en-US" sz="2800" dirty="0" smtClean="0"/>
              <a:t> &amp; </a:t>
            </a:r>
            <a:r>
              <a:rPr lang="en-US" sz="2800" dirty="0" err="1" smtClean="0"/>
              <a:t>sering</a:t>
            </a:r>
            <a:r>
              <a:rPr lang="en-US" sz="2800" dirty="0" smtClean="0"/>
              <a:t> </a:t>
            </a:r>
            <a:r>
              <a:rPr lang="en-US" sz="2800" dirty="0" err="1" smtClean="0"/>
              <a:t>diakses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komponen</a:t>
            </a:r>
            <a:r>
              <a:rPr lang="en-US" sz="2800" dirty="0" smtClean="0"/>
              <a:t> lain yang </a:t>
            </a:r>
            <a:r>
              <a:rPr lang="en-US" sz="2800" dirty="0" err="1" smtClean="0"/>
              <a:t>mengubah</a:t>
            </a:r>
            <a:r>
              <a:rPr lang="en-US" sz="2800" dirty="0" smtClean="0"/>
              <a:t>, </a:t>
            </a:r>
            <a:r>
              <a:rPr lang="en-US" sz="2800" dirty="0" err="1" smtClean="0"/>
              <a:t>menambah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menghapus</a:t>
            </a:r>
            <a:r>
              <a:rPr lang="en-US" sz="2800" dirty="0" smtClean="0"/>
              <a:t> data di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i="1" dirty="0" smtClean="0"/>
              <a:t>data store</a:t>
            </a:r>
            <a:r>
              <a:rPr lang="en-US" sz="2800" dirty="0" smtClean="0"/>
              <a:t>. 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081-E193-47B7-99F5-80FFD219AB89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Architectural Design - Software Project - NH@2015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04B6-D222-436D-8C89-C99027654AC8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" r="2297"/>
          <a:stretch/>
        </p:blipFill>
        <p:spPr bwMode="auto">
          <a:xfrm>
            <a:off x="3505200" y="1801974"/>
            <a:ext cx="5573414" cy="3608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332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Arsitektur</a:t>
            </a:r>
            <a:r>
              <a:rPr lang="en-US" dirty="0"/>
              <a:t> Data </a:t>
            </a:r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r>
              <a:rPr lang="en-US" sz="2800" dirty="0" smtClean="0"/>
              <a:t>Gaya </a:t>
            </a:r>
            <a:r>
              <a:rPr lang="en-US" sz="2800" dirty="0" err="1" smtClean="0"/>
              <a:t>arsitektur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diterapkan</a:t>
            </a:r>
            <a:r>
              <a:rPr lang="en-US" sz="2800" dirty="0" smtClean="0"/>
              <a:t> </a:t>
            </a:r>
            <a:r>
              <a:rPr lang="en-US" sz="2800" dirty="0" err="1" smtClean="0"/>
              <a:t>ketika</a:t>
            </a:r>
            <a:r>
              <a:rPr lang="en-US" sz="2800" dirty="0" smtClean="0"/>
              <a:t> data </a:t>
            </a:r>
            <a:r>
              <a:rPr lang="en-US" sz="2800" dirty="0" err="1" smtClean="0"/>
              <a:t>masukan</a:t>
            </a:r>
            <a:r>
              <a:rPr lang="en-US" sz="2800" dirty="0" smtClean="0"/>
              <a:t> </a:t>
            </a:r>
            <a:r>
              <a:rPr lang="en-US" sz="2800" dirty="0" err="1" smtClean="0"/>
              <a:t>ditransformasikan</a:t>
            </a:r>
            <a:r>
              <a:rPr lang="en-US" sz="2800" dirty="0" smtClean="0"/>
              <a:t> </a:t>
            </a:r>
            <a:r>
              <a:rPr lang="en-US" sz="2800" dirty="0" err="1" smtClean="0"/>
              <a:t>melalui</a:t>
            </a:r>
            <a:r>
              <a:rPr lang="en-US" sz="2800" dirty="0" smtClean="0"/>
              <a:t> </a:t>
            </a:r>
            <a:r>
              <a:rPr lang="en-US" sz="2800" dirty="0" err="1" smtClean="0"/>
              <a:t>serangkaian</a:t>
            </a:r>
            <a:r>
              <a:rPr lang="en-US" sz="2800" dirty="0" smtClean="0"/>
              <a:t> </a:t>
            </a:r>
            <a:r>
              <a:rPr lang="en-US" sz="2800" dirty="0" err="1" smtClean="0"/>
              <a:t>komponen</a:t>
            </a:r>
            <a:r>
              <a:rPr lang="en-US" sz="2800" dirty="0" smtClean="0"/>
              <a:t> </a:t>
            </a:r>
            <a:r>
              <a:rPr lang="en-US" sz="2800" dirty="0" err="1" smtClean="0"/>
              <a:t>komputasi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manipulatif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data </a:t>
            </a:r>
            <a:r>
              <a:rPr lang="en-US" sz="2800" dirty="0" err="1" smtClean="0"/>
              <a:t>keluaran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Pola</a:t>
            </a:r>
            <a:r>
              <a:rPr lang="en-US" sz="2800" dirty="0" smtClean="0"/>
              <a:t> </a:t>
            </a:r>
            <a:r>
              <a:rPr lang="en-US" sz="2800" i="1" dirty="0" smtClean="0"/>
              <a:t>pipe-and-filter </a:t>
            </a:r>
            <a:r>
              <a:rPr lang="en-US" sz="2800" dirty="0"/>
              <a:t>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</a:t>
            </a:r>
            <a:r>
              <a:rPr lang="en-US" sz="2800" dirty="0" err="1" smtClean="0"/>
              <a:t>serangkaian</a:t>
            </a:r>
            <a:r>
              <a:rPr lang="en-US" sz="2800" dirty="0" smtClean="0"/>
              <a:t> </a:t>
            </a:r>
            <a:r>
              <a:rPr lang="en-US" sz="2800" dirty="0" err="1" smtClean="0"/>
              <a:t>komponen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disebut</a:t>
            </a:r>
            <a:r>
              <a:rPr lang="en-US" sz="2800" dirty="0" smtClean="0"/>
              <a:t> </a:t>
            </a:r>
            <a:r>
              <a:rPr lang="en-US" sz="2800" i="1" dirty="0" smtClean="0"/>
              <a:t>filter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dihubungkan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i="1" dirty="0" smtClean="0"/>
              <a:t>pipe </a:t>
            </a:r>
            <a:r>
              <a:rPr lang="en-US" sz="2800" dirty="0" smtClean="0"/>
              <a:t>yang </a:t>
            </a:r>
            <a:r>
              <a:rPr lang="en-US" sz="2800" dirty="0" err="1" smtClean="0"/>
              <a:t>mengirimkan</a:t>
            </a:r>
            <a:r>
              <a:rPr lang="en-US" sz="2800" dirty="0" smtClean="0"/>
              <a:t> data </a:t>
            </a:r>
            <a:r>
              <a:rPr lang="en-US" sz="2800" dirty="0" err="1" smtClean="0"/>
              <a:t>antar</a:t>
            </a:r>
            <a:r>
              <a:rPr lang="en-US" sz="2800" dirty="0" smtClean="0"/>
              <a:t> </a:t>
            </a:r>
            <a:r>
              <a:rPr lang="en-US" sz="2800" dirty="0" err="1" smtClean="0"/>
              <a:t>komponen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Jika</a:t>
            </a:r>
            <a:r>
              <a:rPr lang="en-US" sz="2800" dirty="0" smtClean="0"/>
              <a:t> data </a:t>
            </a:r>
            <a:r>
              <a:rPr lang="en-US" sz="2800" dirty="0" err="1" smtClean="0"/>
              <a:t>mengalir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aliran</a:t>
            </a:r>
            <a:r>
              <a:rPr lang="en-US" sz="2800" dirty="0" smtClean="0"/>
              <a:t> </a:t>
            </a:r>
            <a:r>
              <a:rPr lang="en-US" sz="2800" dirty="0" err="1" smtClean="0"/>
              <a:t>transformasi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disebut</a:t>
            </a:r>
            <a:r>
              <a:rPr lang="en-US" sz="2800" dirty="0" smtClean="0"/>
              <a:t> </a:t>
            </a:r>
            <a:r>
              <a:rPr lang="en-US" sz="2800" i="1" dirty="0" smtClean="0"/>
              <a:t>batch sequential. </a:t>
            </a:r>
            <a:r>
              <a:rPr lang="en-US" sz="2800" dirty="0" err="1" smtClean="0"/>
              <a:t>Struktur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menerima</a:t>
            </a:r>
            <a:r>
              <a:rPr lang="en-US" sz="2800" dirty="0" smtClean="0"/>
              <a:t> data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menjalankan</a:t>
            </a:r>
            <a:r>
              <a:rPr lang="en-US" sz="2800" dirty="0" smtClean="0"/>
              <a:t> </a:t>
            </a:r>
            <a:r>
              <a:rPr lang="en-US" sz="2800" dirty="0" err="1" smtClean="0"/>
              <a:t>serangkaian</a:t>
            </a:r>
            <a:r>
              <a:rPr lang="en-US" sz="2800" dirty="0" smtClean="0"/>
              <a:t> </a:t>
            </a:r>
            <a:r>
              <a:rPr lang="en-US" sz="2800" dirty="0" err="1" smtClean="0"/>
              <a:t>komponen</a:t>
            </a:r>
            <a:r>
              <a:rPr lang="en-US" sz="2800" dirty="0" smtClean="0"/>
              <a:t> </a:t>
            </a:r>
            <a:r>
              <a:rPr lang="en-US" sz="2800" dirty="0" err="1" smtClean="0"/>
              <a:t>berurutan</a:t>
            </a:r>
            <a:r>
              <a:rPr lang="en-US" sz="2800" dirty="0" smtClean="0"/>
              <a:t> (</a:t>
            </a:r>
            <a:r>
              <a:rPr lang="en-US" sz="2800" i="1" dirty="0" smtClean="0"/>
              <a:t>filter</a:t>
            </a:r>
            <a:r>
              <a:rPr lang="en-US" sz="2800" dirty="0" smtClean="0"/>
              <a:t>)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merubahnya</a:t>
            </a:r>
            <a:r>
              <a:rPr lang="en-US" sz="2800" dirty="0" smtClean="0"/>
              <a:t>.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081-E193-47B7-99F5-80FFD219AB89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Architectural Design - Software Project - NH@2015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04B6-D222-436D-8C89-C99027654A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8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i="1" dirty="0" smtClean="0"/>
              <a:t>Pipe-and-filter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876800"/>
            <a:ext cx="8610600" cy="11731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 smtClean="0"/>
              <a:t>Tiap</a:t>
            </a:r>
            <a:r>
              <a:rPr lang="en-US" sz="2800" dirty="0" smtClean="0"/>
              <a:t> filter </a:t>
            </a:r>
            <a:r>
              <a:rPr lang="en-US" sz="2800" dirty="0" err="1" smtClean="0"/>
              <a:t>bekerja</a:t>
            </a:r>
            <a:r>
              <a:rPr lang="en-US" sz="2800" dirty="0" smtClean="0"/>
              <a:t> </a:t>
            </a:r>
            <a:r>
              <a:rPr lang="en-US" sz="2800" dirty="0" err="1" smtClean="0"/>
              <a:t>indepen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data </a:t>
            </a:r>
            <a:r>
              <a:rPr lang="en-US" sz="2800" dirty="0" err="1" smtClean="0"/>
              <a:t>masukan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form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menghasilkan</a:t>
            </a:r>
            <a:r>
              <a:rPr lang="en-US" sz="2800" dirty="0" smtClean="0"/>
              <a:t> data </a:t>
            </a:r>
            <a:r>
              <a:rPr lang="en-US" sz="2800" dirty="0" err="1" smtClean="0"/>
              <a:t>keluaran</a:t>
            </a:r>
            <a:r>
              <a:rPr lang="en-US" sz="2800" dirty="0" smtClean="0"/>
              <a:t> (</a:t>
            </a:r>
            <a:r>
              <a:rPr lang="en-US" sz="2800" dirty="0" err="1" smtClean="0"/>
              <a:t>untuk</a:t>
            </a:r>
            <a:r>
              <a:rPr lang="en-US" sz="2800" dirty="0" smtClean="0"/>
              <a:t> filter </a:t>
            </a:r>
            <a:r>
              <a:rPr lang="en-US" sz="2800" dirty="0" err="1" smtClean="0"/>
              <a:t>berikutnya</a:t>
            </a:r>
            <a:r>
              <a:rPr lang="en-US" sz="2800" dirty="0" smtClean="0"/>
              <a:t>) </a:t>
            </a:r>
            <a:r>
              <a:rPr lang="en-US" sz="2800" dirty="0" err="1" smtClean="0"/>
              <a:t>dalam</a:t>
            </a:r>
            <a:r>
              <a:rPr lang="en-US" sz="2800" dirty="0" smtClean="0"/>
              <a:t> form </a:t>
            </a:r>
            <a:r>
              <a:rPr lang="en-US" sz="2800" dirty="0" err="1" smtClean="0"/>
              <a:t>tertentu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081-E193-47B7-99F5-80FFD219AB89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Architectural Design - Software Project - NH@2015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04B6-D222-436D-8C89-C99027654AC8}" type="slidenum">
              <a:rPr lang="en-US" smtClean="0"/>
              <a:t>15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07"/>
          <a:stretch/>
        </p:blipFill>
        <p:spPr bwMode="auto">
          <a:xfrm>
            <a:off x="304800" y="1447800"/>
            <a:ext cx="8610600" cy="3402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79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i="1" dirty="0" smtClean="0"/>
              <a:t>Pipe-and-filter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081-E193-47B7-99F5-80FFD219AB89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Architectural Design - Software Project - NH@2015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04B6-D222-436D-8C89-C99027654AC8}" type="slidenum">
              <a:rPr lang="en-US" smtClean="0"/>
              <a:t>16</a:t>
            </a:fld>
            <a:endParaRPr lang="en-US"/>
          </a:p>
        </p:txBody>
      </p:sp>
      <p:pic>
        <p:nvPicPr>
          <p:cNvPr id="13314" name="Picture 2" descr="D:\UDINUS\remidi\pipe fil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662" y="3962400"/>
            <a:ext cx="7240138" cy="242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D:\UDINUS\remidi\pipe filter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61" y="1516295"/>
            <a:ext cx="6469039" cy="244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56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Arsitektur</a:t>
            </a:r>
            <a:r>
              <a:rPr lang="en-US" dirty="0" smtClean="0"/>
              <a:t> Call &amp;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46237"/>
            <a:ext cx="9144000" cy="4525963"/>
          </a:xfrm>
        </p:spPr>
        <p:txBody>
          <a:bodyPr/>
          <a:lstStyle/>
          <a:p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program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dimodifikasi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endParaRPr lang="en-US" dirty="0" smtClean="0"/>
          </a:p>
          <a:p>
            <a:r>
              <a:rPr lang="en-US" dirty="0" smtClean="0"/>
              <a:t>Ada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:</a:t>
            </a:r>
          </a:p>
          <a:p>
            <a:pPr lvl="1"/>
            <a:r>
              <a:rPr lang="en-US" i="1" dirty="0" smtClean="0"/>
              <a:t>Main </a:t>
            </a:r>
            <a:r>
              <a:rPr lang="en-US" i="1" dirty="0" err="1" smtClean="0"/>
              <a:t>progam</a:t>
            </a:r>
            <a:r>
              <a:rPr lang="en-US" i="1" dirty="0" smtClean="0"/>
              <a:t> / subprogram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: </a:t>
            </a:r>
          </a:p>
          <a:p>
            <a:pPr marL="914400" lvl="2" indent="0">
              <a:buNone/>
            </a:pPr>
            <a:r>
              <a:rPr lang="en-US" dirty="0" smtClean="0"/>
              <a:t>S</a:t>
            </a:r>
            <a:r>
              <a:rPr lang="id-ID" dirty="0" smtClean="0"/>
              <a:t>truktur </a:t>
            </a:r>
            <a:r>
              <a:rPr lang="id-ID" dirty="0"/>
              <a:t>program </a:t>
            </a:r>
            <a:r>
              <a:rPr lang="id-ID" dirty="0" smtClean="0"/>
              <a:t>klasik</a:t>
            </a:r>
            <a:r>
              <a:rPr lang="en-US" dirty="0" smtClean="0"/>
              <a:t> yang </a:t>
            </a:r>
            <a:r>
              <a:rPr lang="en-US" dirty="0" err="1" smtClean="0"/>
              <a:t>membagi</a:t>
            </a:r>
            <a:r>
              <a:rPr lang="id-ID" dirty="0" smtClean="0"/>
              <a:t> </a:t>
            </a:r>
            <a:r>
              <a:rPr lang="id-ID" dirty="0"/>
              <a:t>fungsi dalam hirarki kontrol di mana </a:t>
            </a:r>
            <a:r>
              <a:rPr lang="id-ID" dirty="0" smtClean="0"/>
              <a:t>“</a:t>
            </a:r>
            <a:r>
              <a:rPr lang="en-US" i="1" dirty="0" smtClean="0"/>
              <a:t>main program</a:t>
            </a:r>
            <a:r>
              <a:rPr lang="id-ID" dirty="0" smtClean="0"/>
              <a:t>" memanggil </a:t>
            </a:r>
            <a:r>
              <a:rPr lang="id-ID" dirty="0"/>
              <a:t>sejumlah komponen program, </a:t>
            </a:r>
            <a:r>
              <a:rPr lang="en-US" dirty="0" smtClean="0"/>
              <a:t>&amp;</a:t>
            </a:r>
            <a:r>
              <a:rPr lang="id-ID" dirty="0" smtClean="0"/>
              <a:t> </a:t>
            </a:r>
            <a:r>
              <a:rPr lang="id-ID" dirty="0"/>
              <a:t>dapat memanggil </a:t>
            </a:r>
            <a:r>
              <a:rPr lang="id-ID" dirty="0" smtClean="0"/>
              <a:t>komponen lainny</a:t>
            </a:r>
            <a:r>
              <a:rPr lang="en-US" dirty="0"/>
              <a:t>a</a:t>
            </a:r>
            <a:endParaRPr lang="en-US" dirty="0" smtClean="0"/>
          </a:p>
          <a:p>
            <a:pPr lvl="1"/>
            <a:r>
              <a:rPr lang="en-US" i="1" dirty="0" smtClean="0"/>
              <a:t>Remote procedure call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: </a:t>
            </a:r>
          </a:p>
          <a:p>
            <a:pPr marL="914400" lvl="2" indent="0">
              <a:buNone/>
            </a:pPr>
            <a:r>
              <a:rPr lang="id-ID" dirty="0" smtClean="0"/>
              <a:t>Komponen </a:t>
            </a:r>
            <a:r>
              <a:rPr lang="id-ID" dirty="0"/>
              <a:t>dari program utama </a:t>
            </a:r>
            <a:r>
              <a:rPr lang="id-ID" dirty="0" smtClean="0"/>
              <a:t>/</a:t>
            </a:r>
            <a:r>
              <a:rPr lang="en-US" dirty="0" smtClean="0"/>
              <a:t> </a:t>
            </a:r>
            <a:r>
              <a:rPr lang="id-ID" dirty="0" smtClean="0"/>
              <a:t>subprogram</a:t>
            </a:r>
            <a:r>
              <a:rPr lang="en-US" dirty="0" smtClean="0"/>
              <a:t> </a:t>
            </a:r>
            <a:r>
              <a:rPr lang="id-ID" dirty="0" smtClean="0"/>
              <a:t>didistribusikan </a:t>
            </a:r>
            <a:r>
              <a:rPr lang="id-ID" dirty="0"/>
              <a:t>di beberapa komputer </a:t>
            </a:r>
            <a:r>
              <a:rPr lang="id-ID" dirty="0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id-ID" dirty="0" smtClean="0"/>
              <a:t> jaringa</a:t>
            </a:r>
            <a:r>
              <a:rPr lang="en-US" dirty="0" smtClean="0"/>
              <a:t>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081-E193-47B7-99F5-80FFD219AB89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Architectural Design - Software Project - NH@2015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04B6-D222-436D-8C89-C99027654A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0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program / subprogram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081-E193-47B7-99F5-80FFD219AB89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Architectural Design - Software Project - NH@2015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04B6-D222-436D-8C89-C99027654AC8}" type="slidenum">
              <a:rPr lang="en-US" smtClean="0"/>
              <a:t>18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64939"/>
            <a:ext cx="8763000" cy="4002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476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Arsitektur</a:t>
            </a:r>
            <a:r>
              <a:rPr lang="en-US" dirty="0" smtClean="0"/>
              <a:t> Object Oriented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Komponen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id-ID" dirty="0" smtClean="0"/>
              <a:t>sistem </a:t>
            </a:r>
            <a:r>
              <a:rPr lang="en-US" dirty="0" err="1" smtClean="0"/>
              <a:t>meng</a:t>
            </a:r>
            <a:r>
              <a:rPr lang="id-ID" dirty="0" smtClean="0"/>
              <a:t>en</a:t>
            </a:r>
            <a:r>
              <a:rPr lang="en-US" dirty="0" smtClean="0"/>
              <a:t>k</a:t>
            </a:r>
            <a:r>
              <a:rPr lang="id-ID" dirty="0" smtClean="0"/>
              <a:t>apsula</a:t>
            </a:r>
            <a:r>
              <a:rPr lang="en-US" dirty="0" err="1" smtClean="0"/>
              <a:t>si</a:t>
            </a:r>
            <a:r>
              <a:rPr lang="id-ID" dirty="0"/>
              <a:t/>
            </a:r>
            <a:br>
              <a:rPr lang="id-ID" dirty="0"/>
            </a:br>
            <a:r>
              <a:rPr lang="id-ID" dirty="0"/>
              <a:t>data dan operasi yang harus diterapkan untuk memanipulasi data. </a:t>
            </a:r>
            <a:endParaRPr lang="en-US" dirty="0" smtClean="0"/>
          </a:p>
          <a:p>
            <a:r>
              <a:rPr lang="id-ID" dirty="0" smtClean="0"/>
              <a:t>Komunikasi </a:t>
            </a:r>
            <a:r>
              <a:rPr lang="id-ID" dirty="0"/>
              <a:t>dan koordinasi antara komponen </a:t>
            </a:r>
            <a:r>
              <a:rPr lang="id-ID" dirty="0" smtClean="0"/>
              <a:t>di</a:t>
            </a:r>
            <a:r>
              <a:rPr lang="en-US" dirty="0" err="1" smtClean="0"/>
              <a:t>lakukan</a:t>
            </a:r>
            <a:r>
              <a:rPr lang="id-ID" dirty="0" smtClean="0"/>
              <a:t> </a:t>
            </a:r>
            <a:r>
              <a:rPr lang="id-ID" dirty="0"/>
              <a:t>melalui </a:t>
            </a:r>
            <a:r>
              <a:rPr lang="en-US" dirty="0" smtClean="0"/>
              <a:t>message-passing</a:t>
            </a:r>
            <a:r>
              <a:rPr lang="id-ID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081-E193-47B7-99F5-80FFD219AB89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Architectural Design - Software Project - NH@2015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04B6-D222-436D-8C89-C99027654AC8}" type="slidenum">
              <a:rPr lang="en-US" smtClean="0"/>
              <a:t>19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0" t="64808" r="47562" b="6250"/>
          <a:stretch/>
        </p:blipFill>
        <p:spPr bwMode="auto">
          <a:xfrm>
            <a:off x="4343400" y="4207412"/>
            <a:ext cx="4257052" cy="211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957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Desain</a:t>
            </a:r>
            <a:r>
              <a:rPr lang="en-US" dirty="0"/>
              <a:t>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6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081-E193-47B7-99F5-80FFD219AB89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Architectural Design - Software Project - NH@2015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04B6-D222-436D-8C89-C99027654A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13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Berlayer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3276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 smtClean="0"/>
              <a:t>Sejumlah</a:t>
            </a:r>
            <a:r>
              <a:rPr lang="en-US" sz="2800" dirty="0" smtClean="0"/>
              <a:t> layer </a:t>
            </a:r>
            <a:r>
              <a:rPr lang="en-US" sz="2800" dirty="0" err="1" smtClean="0"/>
              <a:t>didefinisikan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level </a:t>
            </a:r>
            <a:r>
              <a:rPr lang="en-US" sz="2800" dirty="0" err="1" smtClean="0"/>
              <a:t>abstraksi</a:t>
            </a:r>
            <a:r>
              <a:rPr lang="en-US" sz="2800" dirty="0" smtClean="0"/>
              <a:t> </a:t>
            </a:r>
            <a:r>
              <a:rPr lang="en-US" sz="2800" dirty="0" err="1" smtClean="0"/>
              <a:t>berbeda</a:t>
            </a:r>
            <a:r>
              <a:rPr lang="en-US" sz="2800" dirty="0" smtClean="0"/>
              <a:t>. Layer </a:t>
            </a:r>
            <a:r>
              <a:rPr lang="en-US" sz="2800" dirty="0" err="1" smtClean="0"/>
              <a:t>teratas</a:t>
            </a:r>
            <a:r>
              <a:rPr lang="en-US" sz="2800" dirty="0" smtClean="0"/>
              <a:t> </a:t>
            </a:r>
            <a:r>
              <a:rPr lang="en-US" sz="2800" dirty="0" err="1" smtClean="0"/>
              <a:t>terkait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antarmuka</a:t>
            </a:r>
            <a:r>
              <a:rPr lang="en-US" sz="2800" dirty="0" smtClean="0"/>
              <a:t>, </a:t>
            </a:r>
            <a:r>
              <a:rPr lang="en-US" sz="2800" dirty="0" err="1" smtClean="0"/>
              <a:t>hingga</a:t>
            </a:r>
            <a:r>
              <a:rPr lang="en-US" sz="2800" dirty="0" smtClean="0"/>
              <a:t> </a:t>
            </a:r>
            <a:r>
              <a:rPr lang="en-US" sz="2800" dirty="0" err="1" smtClean="0"/>
              <a:t>terdalam</a:t>
            </a:r>
            <a:r>
              <a:rPr lang="en-US" sz="2800" dirty="0" smtClean="0"/>
              <a:t> </a:t>
            </a:r>
            <a:r>
              <a:rPr lang="en-US" sz="2800" dirty="0" err="1" smtClean="0"/>
              <a:t>berhubungan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mesin</a:t>
            </a:r>
            <a:r>
              <a:rPr lang="en-US" sz="2800" dirty="0" smtClean="0"/>
              <a:t> / </a:t>
            </a:r>
            <a:r>
              <a:rPr lang="en-US" sz="2800" dirty="0" err="1" smtClean="0"/>
              <a:t>implementasi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081-E193-47B7-99F5-80FFD219AB89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Architectural Design - Software Project - NH@2015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04B6-D222-436D-8C89-C99027654AC8}" type="slidenum">
              <a:rPr lang="en-US" smtClean="0"/>
              <a:t>20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928" y="1506799"/>
            <a:ext cx="5397072" cy="4436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79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id-ID" sz="4000" dirty="0" smtClean="0"/>
          </a:p>
          <a:p>
            <a:pPr marL="0" indent="0" algn="ctr">
              <a:buNone/>
            </a:pPr>
            <a:endParaRPr lang="id-ID" sz="4000" dirty="0"/>
          </a:p>
          <a:p>
            <a:pPr marL="0" indent="0" algn="ctr">
              <a:buNone/>
            </a:pPr>
            <a:r>
              <a:rPr lang="en-US" sz="4000" dirty="0" smtClean="0"/>
              <a:t>T</a:t>
            </a:r>
            <a:r>
              <a:rPr lang="id-ID" sz="4000" dirty="0" smtClean="0"/>
              <a:t>erima Kasih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081-E193-47B7-99F5-80FFD219AB89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Architectural Design - Software Project - NH@2015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04B6-D222-436D-8C89-C99027654A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1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Berilah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gaya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 smtClean="0"/>
              <a:t>Data Center</a:t>
            </a:r>
          </a:p>
          <a:p>
            <a:pPr lvl="1"/>
            <a:r>
              <a:rPr lang="en-US" dirty="0" smtClean="0"/>
              <a:t>Data Flow</a:t>
            </a:r>
          </a:p>
          <a:p>
            <a:pPr lvl="1"/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Berlayer</a:t>
            </a:r>
            <a:endParaRPr lang="en-US" dirty="0" smtClean="0"/>
          </a:p>
          <a:p>
            <a:r>
              <a:rPr lang="en-US" dirty="0" err="1" smtClean="0"/>
              <a:t>Buatlah</a:t>
            </a:r>
            <a:r>
              <a:rPr lang="en-US" dirty="0" smtClean="0"/>
              <a:t> ERD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peminjaman</a:t>
            </a:r>
            <a:r>
              <a:rPr lang="en-US" dirty="0" smtClean="0"/>
              <a:t> CD/DVD yang </a:t>
            </a:r>
            <a:r>
              <a:rPr lang="en-US" dirty="0" err="1" smtClean="0"/>
              <a:t>melibatkan</a:t>
            </a:r>
            <a:r>
              <a:rPr lang="en-US" dirty="0" smtClean="0"/>
              <a:t> 2 </a:t>
            </a:r>
            <a:r>
              <a:rPr lang="en-US" dirty="0" err="1" smtClean="0"/>
              <a:t>entitas</a:t>
            </a:r>
            <a:r>
              <a:rPr lang="en-US" dirty="0" smtClean="0"/>
              <a:t> </a:t>
            </a:r>
            <a:r>
              <a:rPr lang="en-US" dirty="0" err="1" smtClean="0"/>
              <a:t>eksternal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1 </a:t>
            </a:r>
            <a:r>
              <a:rPr lang="en-US" dirty="0" err="1" smtClean="0"/>
              <a:t>relasi</a:t>
            </a:r>
            <a:endParaRPr lang="en-US" dirty="0" smtClean="0"/>
          </a:p>
          <a:p>
            <a:pPr lvl="1"/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081-E193-47B7-99F5-80FFD219AB89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Architectural Design - Software Project - NH@2015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04B6-D222-436D-8C89-C99027654A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57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Desain</a:t>
            </a:r>
            <a:r>
              <a:rPr lang="en-US" b="1" dirty="0"/>
              <a:t> data / </a:t>
            </a:r>
            <a:r>
              <a:rPr lang="en-US" b="1" dirty="0" err="1"/>
              <a:t>arsitektur</a:t>
            </a:r>
            <a:r>
              <a:rPr lang="en-US" b="1" dirty="0"/>
              <a:t> data:</a:t>
            </a:r>
          </a:p>
          <a:p>
            <a:pPr marL="0" indent="0">
              <a:buNone/>
            </a:pPr>
            <a:r>
              <a:rPr lang="en-US" dirty="0" err="1"/>
              <a:t>Pembuatan</a:t>
            </a:r>
            <a:r>
              <a:rPr lang="en-US" dirty="0"/>
              <a:t> model data /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direpresentasikan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abstraksi</a:t>
            </a:r>
            <a:r>
              <a:rPr lang="en-US" dirty="0"/>
              <a:t> level </a:t>
            </a:r>
            <a:r>
              <a:rPr lang="en-US" dirty="0" err="1"/>
              <a:t>tinggi</a:t>
            </a:r>
            <a:r>
              <a:rPr lang="en-US" dirty="0"/>
              <a:t> (</a:t>
            </a:r>
            <a:r>
              <a:rPr lang="en-US" i="1" dirty="0"/>
              <a:t>user’s view of data</a:t>
            </a:r>
            <a:r>
              <a:rPr lang="en-US" dirty="0"/>
              <a:t>)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 smtClean="0"/>
              <a:t>.</a:t>
            </a:r>
            <a:endParaRPr lang="id-ID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/>
              <a:t>Arsitektur</a:t>
            </a:r>
            <a:r>
              <a:rPr lang="en-US" b="1" dirty="0"/>
              <a:t> data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PL yang </a:t>
            </a:r>
            <a:r>
              <a:rPr lang="en-US" dirty="0" err="1"/>
              <a:t>mengelolanya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081-E193-47B7-99F5-80FFD219AB89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Architectural Design - Software Project - NH@2015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04B6-D222-436D-8C89-C99027654A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1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dirty="0" err="1"/>
              <a:t>Struktur</a:t>
            </a:r>
            <a:r>
              <a:rPr lang="en-US" dirty="0"/>
              <a:t> data</a:t>
            </a:r>
          </a:p>
          <a:p>
            <a:pPr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dirty="0" err="1"/>
              <a:t>Skema</a:t>
            </a:r>
            <a:r>
              <a:rPr lang="en-US" dirty="0"/>
              <a:t> basis data</a:t>
            </a:r>
          </a:p>
          <a:p>
            <a:pPr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detil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:</a:t>
            </a:r>
          </a:p>
          <a:p>
            <a:pPr lvl="1">
              <a:buClr>
                <a:schemeClr val="hlink"/>
              </a:buClr>
              <a:buBlip>
                <a:blip r:embed="rId2"/>
              </a:buBlip>
            </a:pP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deskripsi</a:t>
            </a:r>
            <a:r>
              <a:rPr lang="en-US" dirty="0"/>
              <a:t>, volume, field, key, </a:t>
            </a:r>
            <a:r>
              <a:rPr lang="en-US" dirty="0" err="1"/>
              <a:t>dll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081-E193-47B7-99F5-80FFD219AB89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Architectural Design - Software Project - NH@2015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04B6-D222-436D-8C89-C99027654A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8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Perancangan</a:t>
            </a:r>
            <a:r>
              <a:rPr lang="en-US" dirty="0" smtClean="0"/>
              <a:t> Data</a:t>
            </a:r>
            <a:br>
              <a:rPr lang="en-US" dirty="0" smtClean="0"/>
            </a:br>
            <a:r>
              <a:rPr lang="en-US" sz="3600" dirty="0" smtClean="0"/>
              <a:t>(</a:t>
            </a:r>
            <a:r>
              <a:rPr lang="en-US" sz="3600" dirty="0" err="1" smtClean="0"/>
              <a:t>Sederhana</a:t>
            </a:r>
            <a:r>
              <a:rPr lang="en-US" sz="36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sz="2400" dirty="0"/>
              <a:t>Review ERD</a:t>
            </a:r>
          </a:p>
          <a:p>
            <a:pPr lvl="1"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sz="2400" dirty="0" err="1"/>
              <a:t>Petakan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skema</a:t>
            </a:r>
            <a:r>
              <a:rPr lang="en-US" sz="2400" dirty="0"/>
              <a:t> basis data</a:t>
            </a:r>
          </a:p>
          <a:p>
            <a:pPr lvl="2">
              <a:buClr>
                <a:schemeClr val="hlink"/>
              </a:buClr>
              <a:buBlip>
                <a:blip r:embed="rId2"/>
              </a:buBlip>
            </a:pPr>
            <a:r>
              <a:rPr lang="en-US" sz="2000" dirty="0"/>
              <a:t>Entity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 err="1">
                <a:sym typeface="Wingdings" pitchFamily="2" charset="2"/>
              </a:rPr>
              <a:t>tabel</a:t>
            </a:r>
            <a:endParaRPr lang="en-US" sz="2000" dirty="0">
              <a:sym typeface="Wingdings" pitchFamily="2" charset="2"/>
            </a:endParaRPr>
          </a:p>
          <a:p>
            <a:pPr lvl="2">
              <a:buClr>
                <a:schemeClr val="hlink"/>
              </a:buClr>
              <a:buBlip>
                <a:blip r:embed="rId2"/>
              </a:buBlip>
            </a:pPr>
            <a:r>
              <a:rPr lang="en-US" sz="2000" dirty="0" err="1">
                <a:sym typeface="Wingdings" pitchFamily="2" charset="2"/>
              </a:rPr>
              <a:t>Relasi</a:t>
            </a:r>
            <a:r>
              <a:rPr lang="en-US" sz="2000" dirty="0">
                <a:sym typeface="Wingdings" pitchFamily="2" charset="2"/>
              </a:rPr>
              <a:t>:</a:t>
            </a:r>
          </a:p>
          <a:p>
            <a:pPr lvl="3"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dirty="0"/>
              <a:t>N </a:t>
            </a:r>
            <a:r>
              <a:rPr lang="en-US" dirty="0" err="1"/>
              <a:t>ke</a:t>
            </a:r>
            <a:r>
              <a:rPr lang="en-US" dirty="0"/>
              <a:t> M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jadi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tabel</a:t>
            </a:r>
            <a:endParaRPr lang="en-US" dirty="0">
              <a:sym typeface="Wingdings" pitchFamily="2" charset="2"/>
            </a:endParaRPr>
          </a:p>
          <a:p>
            <a:pPr lvl="3"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dirty="0">
                <a:sym typeface="Wingdings" pitchFamily="2" charset="2"/>
              </a:rPr>
              <a:t>1 </a:t>
            </a:r>
            <a:r>
              <a:rPr lang="en-US" dirty="0" err="1">
                <a:sym typeface="Wingdings" pitchFamily="2" charset="2"/>
              </a:rPr>
              <a:t>ke</a:t>
            </a:r>
            <a:r>
              <a:rPr lang="en-US" dirty="0">
                <a:sym typeface="Wingdings" pitchFamily="2" charset="2"/>
              </a:rPr>
              <a:t> N  </a:t>
            </a:r>
            <a:r>
              <a:rPr lang="en-US" dirty="0" err="1">
                <a:sym typeface="Wingdings" pitchFamily="2" charset="2"/>
              </a:rPr>
              <a:t>jadi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tabel</a:t>
            </a:r>
            <a:endParaRPr lang="en-US" dirty="0">
              <a:sym typeface="Wingdings" pitchFamily="2" charset="2"/>
            </a:endParaRPr>
          </a:p>
          <a:p>
            <a:pPr lvl="3"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dirty="0">
                <a:sym typeface="Wingdings" pitchFamily="2" charset="2"/>
              </a:rPr>
              <a:t>1 </a:t>
            </a:r>
            <a:r>
              <a:rPr lang="en-US" dirty="0" err="1">
                <a:sym typeface="Wingdings" pitchFamily="2" charset="2"/>
              </a:rPr>
              <a:t>ke</a:t>
            </a:r>
            <a:r>
              <a:rPr lang="en-US" dirty="0">
                <a:sym typeface="Wingdings" pitchFamily="2" charset="2"/>
              </a:rPr>
              <a:t> 1  </a:t>
            </a:r>
            <a:r>
              <a:rPr lang="en-US" dirty="0" err="1">
                <a:sym typeface="Wingdings" pitchFamily="2" charset="2"/>
              </a:rPr>
              <a:t>dititipkan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081-E193-47B7-99F5-80FFD219AB89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Architectural Design - Software Project - NH@2015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04B6-D222-436D-8C89-C99027654A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6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98837"/>
            <a:ext cx="8229600" cy="2620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Skema</a:t>
            </a:r>
            <a:r>
              <a:rPr lang="en-US" sz="2400" dirty="0" smtClean="0"/>
              <a:t> Basis Data:</a:t>
            </a:r>
          </a:p>
          <a:p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/>
              <a:t>Mahasiswa</a:t>
            </a:r>
            <a:endParaRPr lang="en-US" sz="2400" dirty="0"/>
          </a:p>
          <a:p>
            <a:pPr lvl="1"/>
            <a:r>
              <a:rPr lang="en-US" sz="2000" dirty="0"/>
              <a:t>NIM, </a:t>
            </a:r>
            <a:r>
              <a:rPr lang="en-US" sz="2000" dirty="0" err="1"/>
              <a:t>Nama</a:t>
            </a:r>
            <a:r>
              <a:rPr lang="en-US" sz="2000" dirty="0"/>
              <a:t>, </a:t>
            </a:r>
            <a:r>
              <a:rPr lang="en-US" sz="2000" dirty="0" err="1"/>
              <a:t>Alamat</a:t>
            </a:r>
            <a:r>
              <a:rPr lang="en-US" sz="2000" dirty="0"/>
              <a:t>, …</a:t>
            </a:r>
          </a:p>
          <a:p>
            <a:r>
              <a:rPr lang="en-US" sz="2400" dirty="0" err="1"/>
              <a:t>Tabel</a:t>
            </a:r>
            <a:r>
              <a:rPr lang="en-US" sz="2400" dirty="0"/>
              <a:t> Mata </a:t>
            </a:r>
            <a:r>
              <a:rPr lang="en-US" sz="2400" dirty="0" err="1"/>
              <a:t>Kuliah</a:t>
            </a:r>
            <a:endParaRPr lang="en-US" sz="2400" dirty="0"/>
          </a:p>
          <a:p>
            <a:pPr lvl="1"/>
            <a:r>
              <a:rPr lang="en-US" sz="2000" dirty="0" err="1"/>
              <a:t>KD_Kul</a:t>
            </a:r>
            <a:r>
              <a:rPr lang="en-US" sz="2000" dirty="0"/>
              <a:t>, </a:t>
            </a:r>
            <a:r>
              <a:rPr lang="en-US" sz="2000" dirty="0" err="1"/>
              <a:t>Nama_Kul</a:t>
            </a:r>
            <a:r>
              <a:rPr lang="en-US" sz="2000" dirty="0"/>
              <a:t>, SKS </a:t>
            </a:r>
          </a:p>
          <a:p>
            <a:r>
              <a:rPr lang="en-US" sz="2400" dirty="0" err="1"/>
              <a:t>Tabel</a:t>
            </a:r>
            <a:r>
              <a:rPr lang="en-US" sz="2400" dirty="0"/>
              <a:t> </a:t>
            </a:r>
            <a:r>
              <a:rPr lang="en-US" sz="2400" dirty="0" err="1"/>
              <a:t>Pengambilan_Kuliah</a:t>
            </a:r>
            <a:endParaRPr lang="en-US" sz="2400" dirty="0"/>
          </a:p>
          <a:p>
            <a:pPr lvl="1"/>
            <a:r>
              <a:rPr lang="en-US" sz="2000" dirty="0" err="1"/>
              <a:t>Sem</a:t>
            </a:r>
            <a:r>
              <a:rPr lang="en-US" sz="2000" dirty="0"/>
              <a:t>, </a:t>
            </a:r>
            <a:r>
              <a:rPr lang="en-US" sz="2000" dirty="0" err="1"/>
              <a:t>Thn</a:t>
            </a:r>
            <a:r>
              <a:rPr lang="en-US" sz="2000" dirty="0"/>
              <a:t>, NIM, </a:t>
            </a:r>
            <a:r>
              <a:rPr lang="en-US" sz="2000" dirty="0" err="1"/>
              <a:t>Kd_Kul</a:t>
            </a:r>
            <a:r>
              <a:rPr lang="en-US" sz="2000" dirty="0"/>
              <a:t>, </a:t>
            </a:r>
            <a:r>
              <a:rPr lang="en-US" sz="2000" dirty="0" err="1"/>
              <a:t>Nilai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081-E193-47B7-99F5-80FFD219AB89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Architectural Design - Software Project - NH@2015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04B6-D222-436D-8C89-C99027654AC8}" type="slidenum">
              <a:rPr lang="en-US" smtClean="0"/>
              <a:t>6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30288" y="2590800"/>
            <a:ext cx="1565275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Mahasiswa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399213" y="2057400"/>
            <a:ext cx="1724025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Mata Kuliah</a:t>
            </a: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2589213" y="1600200"/>
            <a:ext cx="3810000" cy="1905000"/>
            <a:chOff x="1680" y="1872"/>
            <a:chExt cx="2112" cy="384"/>
          </a:xfrm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2352" y="1872"/>
              <a:ext cx="864" cy="384"/>
            </a:xfrm>
            <a:prstGeom prst="diamond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>
                  <a:latin typeface="Times New Roman" pitchFamily="18" charset="0"/>
                </a:rPr>
                <a:t>Mengambil</a:t>
              </a: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1680" y="2064"/>
              <a:ext cx="672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>
              <a:off x="3216" y="2016"/>
              <a:ext cx="57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2573338" y="2170113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0..N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926138" y="1712913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0..M</a:t>
            </a:r>
          </a:p>
        </p:txBody>
      </p:sp>
    </p:spTree>
    <p:extLst>
      <p:ext uri="{BB962C8B-B14F-4D97-AF65-F5344CB8AC3E}">
        <p14:creationId xmlns:p14="http://schemas.microsoft.com/office/powerpoint/2010/main" val="133209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Arsitektur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6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081-E193-47B7-99F5-80FFD219AB89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Architectural Design - Software Project - NH@2015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04B6-D222-436D-8C89-C99027654A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8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Sejak</a:t>
            </a:r>
            <a:r>
              <a:rPr lang="en-US" dirty="0" smtClean="0"/>
              <a:t> program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, PL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memilliki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programmer </a:t>
            </a:r>
            <a:r>
              <a:rPr lang="en-US" dirty="0" err="1" smtClean="0"/>
              <a:t>bertanggung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interaksi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property global yang </a:t>
            </a:r>
            <a:r>
              <a:rPr lang="en-US" dirty="0" err="1" smtClean="0"/>
              <a:t>menyusunnya</a:t>
            </a:r>
            <a:r>
              <a:rPr lang="en-US" dirty="0" smtClean="0"/>
              <a:t>. [Shaw &amp; </a:t>
            </a:r>
            <a:r>
              <a:rPr lang="en-US" dirty="0" err="1" smtClean="0"/>
              <a:t>Garlan</a:t>
            </a:r>
            <a:r>
              <a:rPr lang="en-US" dirty="0" smtClean="0"/>
              <a:t> ‘96]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081-E193-47B7-99F5-80FFD219AB89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Architectural Design - Software Project - NH@2015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04B6-D222-436D-8C89-C99027654AC8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82991" y="4572000"/>
            <a:ext cx="26990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latin typeface="Times New Roman" pitchFamily="18" charset="0"/>
              </a:rPr>
              <a:t>* SEPA 8</a:t>
            </a:r>
            <a:r>
              <a:rPr lang="en-US" sz="1400" b="1" i="1" baseline="30000" dirty="0" smtClean="0">
                <a:latin typeface="Times New Roman" pitchFamily="18" charset="0"/>
              </a:rPr>
              <a:t>th</a:t>
            </a:r>
            <a:r>
              <a:rPr lang="en-US" sz="1400" b="1" i="1" dirty="0" smtClean="0">
                <a:latin typeface="Times New Roman" pitchFamily="18" charset="0"/>
              </a:rPr>
              <a:t> </a:t>
            </a:r>
            <a:r>
              <a:rPr lang="en-US" sz="1400" b="1" i="1" dirty="0" err="1" smtClean="0">
                <a:latin typeface="Times New Roman" pitchFamily="18" charset="0"/>
              </a:rPr>
              <a:t>ed</a:t>
            </a:r>
            <a:r>
              <a:rPr lang="en-US" sz="1400" b="1" i="1" dirty="0" smtClean="0">
                <a:latin typeface="Times New Roman" pitchFamily="18" charset="0"/>
              </a:rPr>
              <a:t>, Roger S. Pressman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7033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Arsitektur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46237"/>
            <a:ext cx="8763000" cy="4525963"/>
          </a:xfrm>
        </p:spPr>
        <p:txBody>
          <a:bodyPr/>
          <a:lstStyle/>
          <a:p>
            <a:r>
              <a:rPr lang="en-US" sz="2800" b="1" dirty="0" smtClean="0"/>
              <a:t>Level </a:t>
            </a:r>
            <a:r>
              <a:rPr lang="en-US" sz="2800" b="1" dirty="0" err="1" smtClean="0"/>
              <a:t>sederhana</a:t>
            </a:r>
            <a:r>
              <a:rPr lang="en-US" sz="2800" b="1" dirty="0" smtClean="0"/>
              <a:t>:</a:t>
            </a:r>
            <a:r>
              <a:rPr lang="en-US" sz="2800" dirty="0" smtClean="0"/>
              <a:t> </a:t>
            </a:r>
            <a:r>
              <a:rPr lang="en-US" sz="2800" dirty="0" err="1" smtClean="0"/>
              <a:t>keseluruhan</a:t>
            </a:r>
            <a:r>
              <a:rPr lang="en-US" sz="2800" dirty="0" smtClean="0"/>
              <a:t> </a:t>
            </a:r>
            <a:r>
              <a:rPr lang="en-US" sz="2800" dirty="0" err="1" smtClean="0"/>
              <a:t>bentuk</a:t>
            </a:r>
            <a:r>
              <a:rPr lang="en-US" sz="2800" dirty="0" smtClean="0"/>
              <a:t> </a:t>
            </a:r>
            <a:r>
              <a:rPr lang="en-US" sz="2800" dirty="0" err="1" smtClean="0"/>
              <a:t>struktur</a:t>
            </a:r>
            <a:r>
              <a:rPr lang="en-US" sz="2800" dirty="0" smtClean="0"/>
              <a:t> </a:t>
            </a:r>
            <a:r>
              <a:rPr lang="en-US" sz="2800" dirty="0" err="1" smtClean="0"/>
              <a:t>fisik</a:t>
            </a:r>
            <a:r>
              <a:rPr lang="en-US" sz="2800" dirty="0" smtClean="0"/>
              <a:t> PL</a:t>
            </a:r>
          </a:p>
          <a:p>
            <a:pPr lvl="1"/>
            <a:r>
              <a:rPr lang="en-US" sz="2400" dirty="0" err="1" smtClean="0"/>
              <a:t>Kenyataa</a:t>
            </a:r>
            <a:r>
              <a:rPr lang="id-ID" sz="2400" dirty="0" smtClean="0"/>
              <a:t>n</a:t>
            </a:r>
            <a:r>
              <a:rPr lang="en-US" sz="2400" dirty="0" err="1" smtClean="0"/>
              <a:t>nya</a:t>
            </a:r>
            <a:r>
              <a:rPr lang="en-US" sz="2400" dirty="0" smtClean="0"/>
              <a:t>, </a:t>
            </a:r>
            <a:r>
              <a:rPr lang="en-US" sz="2400" dirty="0" err="1" smtClean="0"/>
              <a:t>arsitektur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menggambarkan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berbagai</a:t>
            </a:r>
            <a:r>
              <a:rPr lang="en-US" sz="2400" dirty="0" smtClean="0"/>
              <a:t> </a:t>
            </a:r>
            <a:r>
              <a:rPr lang="en-US" sz="2400" dirty="0" err="1" smtClean="0"/>
              <a:t>komponen</a:t>
            </a:r>
            <a:r>
              <a:rPr lang="en-US" sz="2400" dirty="0" smtClean="0"/>
              <a:t> PL </a:t>
            </a:r>
            <a:r>
              <a:rPr lang="en-US" sz="2400" dirty="0" err="1" smtClean="0"/>
              <a:t>diintegrasikan</a:t>
            </a:r>
            <a:r>
              <a:rPr lang="en-US" sz="2400" dirty="0" smtClean="0"/>
              <a:t> </a:t>
            </a:r>
            <a:r>
              <a:rPr lang="en-US" sz="2400" dirty="0" err="1" smtClean="0"/>
              <a:t>membentuk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kesatuan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endParaRPr lang="en-US" sz="2800" dirty="0" smtClean="0"/>
          </a:p>
          <a:p>
            <a:r>
              <a:rPr lang="en-US" sz="2800" b="1" dirty="0" err="1" smtClean="0"/>
              <a:t>Arsitektur</a:t>
            </a:r>
            <a:r>
              <a:rPr lang="en-US" sz="2800" b="1" dirty="0" smtClean="0"/>
              <a:t> PL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struktur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terdiri</a:t>
            </a:r>
            <a:r>
              <a:rPr lang="en-US" sz="2800" dirty="0" smtClean="0"/>
              <a:t> </a:t>
            </a:r>
            <a:r>
              <a:rPr lang="en-US" sz="2800" dirty="0" err="1" smtClean="0"/>
              <a:t>atas</a:t>
            </a:r>
            <a:r>
              <a:rPr lang="en-US" sz="2800" dirty="0" smtClean="0"/>
              <a:t> </a:t>
            </a:r>
            <a:r>
              <a:rPr lang="en-US" sz="2800" dirty="0" err="1" smtClean="0"/>
              <a:t>komponen</a:t>
            </a:r>
            <a:r>
              <a:rPr lang="en-US" sz="2800" dirty="0" smtClean="0"/>
              <a:t> PL, </a:t>
            </a:r>
            <a:r>
              <a:rPr lang="en-US" sz="2800" dirty="0" err="1" smtClean="0"/>
              <a:t>properti</a:t>
            </a:r>
            <a:r>
              <a:rPr lang="en-US" sz="2800" dirty="0" smtClean="0"/>
              <a:t> </a:t>
            </a:r>
            <a:r>
              <a:rPr lang="en-US" sz="2800" dirty="0" err="1" smtClean="0"/>
              <a:t>komponen</a:t>
            </a:r>
            <a:r>
              <a:rPr lang="en-US" sz="2800" dirty="0" smtClean="0"/>
              <a:t> yang </a:t>
            </a:r>
            <a:r>
              <a:rPr lang="en-US" sz="2800" dirty="0" err="1" smtClean="0"/>
              <a:t>tampak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luar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hubungan</a:t>
            </a:r>
            <a:r>
              <a:rPr lang="en-US" sz="2800" dirty="0" smtClean="0"/>
              <a:t> </a:t>
            </a:r>
            <a:r>
              <a:rPr lang="en-US" sz="2800" dirty="0" err="1" smtClean="0"/>
              <a:t>antar</a:t>
            </a:r>
            <a:r>
              <a:rPr lang="en-US" sz="2800" dirty="0" smtClean="0"/>
              <a:t> </a:t>
            </a:r>
            <a:r>
              <a:rPr lang="en-US" sz="2800" dirty="0" err="1" smtClean="0"/>
              <a:t>komponen</a:t>
            </a:r>
            <a:r>
              <a:rPr lang="en-US" sz="2800" dirty="0" smtClean="0"/>
              <a:t>. </a:t>
            </a:r>
            <a:r>
              <a:rPr lang="en-US" sz="2000" dirty="0" smtClean="0"/>
              <a:t>[Bass, Clements, </a:t>
            </a:r>
            <a:r>
              <a:rPr lang="en-US" sz="2000" dirty="0" err="1" smtClean="0"/>
              <a:t>Kazman</a:t>
            </a:r>
            <a:r>
              <a:rPr lang="en-US" sz="2000" dirty="0" smtClean="0"/>
              <a:t> ‘03]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081-E193-47B7-99F5-80FFD219AB89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Architectural Design - Software Project - NH@2015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04B6-D222-436D-8C89-C99027654AC8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35391" y="6169223"/>
            <a:ext cx="26990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latin typeface="Times New Roman" pitchFamily="18" charset="0"/>
              </a:rPr>
              <a:t>* SEPA 8</a:t>
            </a:r>
            <a:r>
              <a:rPr lang="en-US" sz="1400" b="1" i="1" baseline="30000" dirty="0" smtClean="0">
                <a:latin typeface="Times New Roman" pitchFamily="18" charset="0"/>
              </a:rPr>
              <a:t>th</a:t>
            </a:r>
            <a:r>
              <a:rPr lang="en-US" sz="1400" b="1" i="1" dirty="0" smtClean="0">
                <a:latin typeface="Times New Roman" pitchFamily="18" charset="0"/>
              </a:rPr>
              <a:t> </a:t>
            </a:r>
            <a:r>
              <a:rPr lang="en-US" sz="1400" b="1" i="1" dirty="0" err="1" smtClean="0">
                <a:latin typeface="Times New Roman" pitchFamily="18" charset="0"/>
              </a:rPr>
              <a:t>ed</a:t>
            </a:r>
            <a:r>
              <a:rPr lang="en-US" sz="1400" b="1" i="1" dirty="0" smtClean="0">
                <a:latin typeface="Times New Roman" pitchFamily="18" charset="0"/>
              </a:rPr>
              <a:t>, Roger S. Pressman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145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RP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templateRPL</Template>
  <TotalTime>1652</TotalTime>
  <Words>863</Words>
  <Application>Microsoft Office PowerPoint</Application>
  <PresentationFormat>On-screen Show (4:3)</PresentationFormat>
  <Paragraphs>159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Tahoma</vt:lpstr>
      <vt:lpstr>Times New Roman</vt:lpstr>
      <vt:lpstr>Wingdings</vt:lpstr>
      <vt:lpstr>templateRPL</vt:lpstr>
      <vt:lpstr>Architectural Design</vt:lpstr>
      <vt:lpstr>Desain Data</vt:lpstr>
      <vt:lpstr>PowerPoint Presentation</vt:lpstr>
      <vt:lpstr>Hasil Desain Data</vt:lpstr>
      <vt:lpstr>Tahapan Perancangan Data (Sederhana)</vt:lpstr>
      <vt:lpstr>Contoh</vt:lpstr>
      <vt:lpstr>Desain Arsitektur</vt:lpstr>
      <vt:lpstr>PowerPoint Presentation</vt:lpstr>
      <vt:lpstr>Arsitektur</vt:lpstr>
      <vt:lpstr>Pentingnya Arsitektur </vt:lpstr>
      <vt:lpstr>Gaya Arsitektur  (Architectural Style)</vt:lpstr>
      <vt:lpstr>Macam Gaya Arsitektur</vt:lpstr>
      <vt:lpstr>Arsitektur Data-Centered</vt:lpstr>
      <vt:lpstr>Arsitektur Data Flow</vt:lpstr>
      <vt:lpstr>Pola Pipe-and-filter</vt:lpstr>
      <vt:lpstr>Contoh Pipe-and-filter</vt:lpstr>
      <vt:lpstr>Arsitektur Call &amp; Return</vt:lpstr>
      <vt:lpstr>Main program / subprogram</vt:lpstr>
      <vt:lpstr>Arsitektur Object Oriented</vt:lpstr>
      <vt:lpstr>Arsitektur Berlayer</vt:lpstr>
      <vt:lpstr>PowerPoint Presentation</vt:lpstr>
      <vt:lpstr>Latihan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Architecural Design</dc:title>
  <dc:creator>ismail - [2010]</dc:creator>
  <cp:lastModifiedBy>Dave Kurniawan</cp:lastModifiedBy>
  <cp:revision>59</cp:revision>
  <dcterms:created xsi:type="dcterms:W3CDTF">2015-12-20T02:53:43Z</dcterms:created>
  <dcterms:modified xsi:type="dcterms:W3CDTF">2020-06-02T02:00:15Z</dcterms:modified>
</cp:coreProperties>
</file>