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4313F-0ED7-4A00-A8B5-1C81FA71641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22CA-5A45-4C45-A28D-F84FD5093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Place user in control</a:t>
            </a:r>
          </a:p>
          <a:p>
            <a:pPr lvl="1">
              <a:buFontTx/>
              <a:buChar char="-"/>
            </a:pPr>
            <a:r>
              <a:rPr lang="en-US" dirty="0" smtClean="0"/>
              <a:t>Add 1) spell check </a:t>
            </a:r>
            <a:r>
              <a:rPr lang="en-US" dirty="0" err="1" smtClean="0"/>
              <a:t>sambil</a:t>
            </a:r>
            <a:r>
              <a:rPr lang="en-US" dirty="0" smtClean="0"/>
              <a:t> edit</a:t>
            </a:r>
          </a:p>
          <a:p>
            <a:pPr lvl="1">
              <a:buFontTx/>
              <a:buChar char="-"/>
            </a:pPr>
            <a:r>
              <a:rPr lang="en-US" dirty="0" smtClean="0"/>
              <a:t>Add 2) keyboard, mouse,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Add 3)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lain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membatalkan</a:t>
            </a:r>
            <a:r>
              <a:rPr lang="en-US" dirty="0" smtClean="0"/>
              <a:t> seq. </a:t>
            </a:r>
            <a:r>
              <a:rPr lang="en-US" dirty="0" err="1" smtClean="0"/>
              <a:t>aksi</a:t>
            </a:r>
            <a:r>
              <a:rPr lang="en-US" dirty="0" smtClean="0"/>
              <a:t>; </a:t>
            </a:r>
            <a:r>
              <a:rPr lang="en-US" dirty="0" err="1" smtClean="0"/>
              <a:t>bisa</a:t>
            </a:r>
            <a:r>
              <a:rPr lang="en-US" dirty="0" smtClean="0"/>
              <a:t> cancel</a:t>
            </a:r>
          </a:p>
          <a:p>
            <a:pPr lvl="1">
              <a:buFontTx/>
              <a:buChar char="-"/>
            </a:pPr>
            <a:r>
              <a:rPr lang="en-US" dirty="0" smtClean="0"/>
              <a:t>Add 4) </a:t>
            </a:r>
            <a:r>
              <a:rPr lang="en-US" dirty="0" err="1" smtClean="0"/>
              <a:t>makro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Add 5) 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OS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file system,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Add 6) WYSIWYG </a:t>
            </a:r>
            <a:r>
              <a:rPr lang="en-US" dirty="0" smtClean="0">
                <a:sym typeface="Wingdings" pitchFamily="2" charset="2"/>
              </a:rPr>
              <a:t> user </a:t>
            </a:r>
            <a:r>
              <a:rPr lang="en-US" dirty="0" err="1" smtClean="0">
                <a:sym typeface="Wingdings" pitchFamily="2" charset="2"/>
              </a:rPr>
              <a:t>merasa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memegang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kontrol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B22CA-5A45-4C45-A28D-F84FD50934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C7865-756C-43B3-B6A2-1DB3E650E16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B92F29-455B-4D39-89CA-2726A95B33D2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50689-47DA-4220-82CE-AAE72D531F5D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FA72D-07C6-4A9E-90E4-3AB7AC2ECED4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ABB63-F631-4791-AE13-6D257531892F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E758A-4D20-4062-8B7E-F65FE9824E33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2B9C80-301A-4999-BF46-F26FC55DBF47}" type="datetime1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C6B74-1120-42AD-B189-0761E6301D77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8A74D-B8E0-4F5F-B7D3-B2401CFC5E83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9DF18-524B-4AD0-AA8E-3AB7938A0C95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5516A-A9C7-4A89-B4CE-06C16DCAB27F}" type="datetime1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F47A7D5-871C-4939-B684-E16E85F7CB71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97A783F-C1BB-4B4D-B042-BF9BAC244E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id-ID" dirty="0" smtClean="0"/>
              <a:t>odel </a:t>
            </a:r>
            <a:r>
              <a:rPr lang="id-ID" dirty="0"/>
              <a:t>desain dari seluruh sistem menggabungkan data, </a:t>
            </a:r>
            <a:r>
              <a:rPr lang="id-ID" dirty="0" smtClean="0"/>
              <a:t>arsitektur,</a:t>
            </a:r>
            <a:r>
              <a:rPr lang="en-US" dirty="0" smtClean="0"/>
              <a:t> </a:t>
            </a:r>
            <a:r>
              <a:rPr lang="id-ID" dirty="0" smtClean="0"/>
              <a:t>antarmuka,</a:t>
            </a:r>
            <a:r>
              <a:rPr lang="en-US" dirty="0" smtClean="0"/>
              <a:t> </a:t>
            </a:r>
            <a:r>
              <a:rPr lang="id-ID" dirty="0" smtClean="0"/>
              <a:t>dan </a:t>
            </a:r>
            <a:r>
              <a:rPr lang="id-ID" dirty="0"/>
              <a:t>representasi prosedural dari perangkat lunak.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D4B1-F36E-4AE8-8540-97A9280C037D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Mental (</a:t>
            </a:r>
            <a:r>
              <a:rPr lang="en-US" dirty="0" err="1"/>
              <a:t>Perspeksi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 </a:t>
            </a:r>
            <a:r>
              <a:rPr lang="en-US" dirty="0" err="1"/>
              <a:t>a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endParaRPr lang="en-US" dirty="0" smtClean="0"/>
          </a:p>
          <a:p>
            <a:r>
              <a:rPr lang="en-US" dirty="0" smtClean="0"/>
              <a:t>Tingkat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profil-profil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542-CBE3-469A-8542-9CE790E6248E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525963"/>
          </a:xfrm>
        </p:spPr>
        <p:txBody>
          <a:bodyPr/>
          <a:lstStyle/>
          <a:p>
            <a:r>
              <a:rPr lang="en-US" sz="2800" dirty="0" smtClean="0"/>
              <a:t>Model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 smtClean="0"/>
              <a:t>dasarnya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dirty="0" err="1"/>
              <a:t>manifestasi-manifestasi</a:t>
            </a:r>
            <a:r>
              <a:rPr lang="en-US" sz="2800" dirty="0"/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tampak</a:t>
            </a:r>
            <a:r>
              <a:rPr lang="en-US" sz="2800" dirty="0" smtClean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luar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 smtClean="0"/>
              <a:t>komputer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/>
              <a:t>digabungkan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informasi-informasi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pendukung</a:t>
            </a:r>
            <a:r>
              <a:rPr lang="en-US" sz="2800" dirty="0" smtClean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(</a:t>
            </a:r>
            <a:r>
              <a:rPr lang="en-US" sz="2800" dirty="0" err="1"/>
              <a:t>buku-buku</a:t>
            </a:r>
            <a:r>
              <a:rPr lang="en-US" sz="2800" dirty="0"/>
              <a:t>, video, </a:t>
            </a:r>
            <a:r>
              <a:rPr lang="en-US" sz="2800" dirty="0" err="1"/>
              <a:t>dll</a:t>
            </a:r>
            <a:r>
              <a:rPr lang="en-US" sz="2800" dirty="0"/>
              <a:t>)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mendiskripsikan</a:t>
            </a:r>
            <a:r>
              <a:rPr lang="en-US" sz="2800" dirty="0" smtClean="0"/>
              <a:t> </a:t>
            </a:r>
            <a:r>
              <a:rPr lang="en-US" sz="2800" dirty="0" err="1"/>
              <a:t>sintak-sintak</a:t>
            </a:r>
            <a:r>
              <a:rPr lang="en-US" sz="2800" dirty="0"/>
              <a:t> </a:t>
            </a:r>
            <a:r>
              <a:rPr lang="en-US" sz="2800" dirty="0" err="1" smtClean="0"/>
              <a:t>dan</a:t>
            </a:r>
            <a:r>
              <a:rPr lang="en-US" sz="2800" dirty="0"/>
              <a:t> </a:t>
            </a:r>
            <a:r>
              <a:rPr lang="en-US" sz="2800" dirty="0" err="1" smtClean="0"/>
              <a:t>semantik</a:t>
            </a:r>
            <a:r>
              <a:rPr lang="en-US" sz="2800" dirty="0" smtClean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 smtClean="0"/>
              <a:t>pengguna</a:t>
            </a:r>
            <a:endParaRPr lang="en-US" sz="2800" dirty="0" smtClean="0"/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model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model </a:t>
            </a:r>
            <a:r>
              <a:rPr lang="en-US" sz="2800" dirty="0" smtClean="0"/>
              <a:t>mental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</a:t>
            </a:r>
            <a:r>
              <a:rPr lang="en-US" sz="2800" dirty="0" err="1"/>
              <a:t>sesuai</a:t>
            </a:r>
            <a:r>
              <a:rPr lang="en-US" sz="2800" dirty="0"/>
              <a:t>,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merasa</a:t>
            </a:r>
            <a:r>
              <a:rPr lang="en-US" sz="2800" dirty="0"/>
              <a:t> </a:t>
            </a:r>
            <a:r>
              <a:rPr lang="en-US" sz="2800" dirty="0" err="1"/>
              <a:t>nyaman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menggunakannya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efektif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DB23-415B-4FF7-9660-C0F7D8E6D29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525963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Interface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Iteratif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dirty="0" err="1" smtClean="0"/>
              <a:t>irepresentasikan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Spiral</a:t>
            </a:r>
          </a:p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smtClean="0"/>
              <a:t>Interface </a:t>
            </a:r>
            <a:r>
              <a:rPr lang="en-US" dirty="0" err="1" smtClean="0"/>
              <a:t>mencakup</a:t>
            </a:r>
            <a:r>
              <a:rPr lang="en-US" dirty="0" smtClean="0"/>
              <a:t> 4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User</a:t>
            </a:r>
            <a:r>
              <a:rPr lang="en-US" i="1" dirty="0"/>
              <a:t>, Task &amp; Environment Analysis </a:t>
            </a:r>
            <a:r>
              <a:rPr lang="en-US" dirty="0"/>
              <a:t>(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)</a:t>
            </a:r>
            <a:endParaRPr lang="en-US" i="1" dirty="0" smtClean="0"/>
          </a:p>
          <a:p>
            <a:pPr lvl="1"/>
            <a:r>
              <a:rPr lang="en-US" i="1" dirty="0" smtClean="0"/>
              <a:t>Interface </a:t>
            </a:r>
            <a:r>
              <a:rPr lang="en-US" i="1" dirty="0"/>
              <a:t>Design </a:t>
            </a:r>
            <a:r>
              <a:rPr lang="en-US" dirty="0"/>
              <a:t>(</a:t>
            </a:r>
            <a:r>
              <a:rPr lang="en-US" dirty="0" err="1" smtClean="0"/>
              <a:t>Perancangan</a:t>
            </a:r>
            <a:r>
              <a:rPr lang="en-US" dirty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Implementation </a:t>
            </a:r>
            <a:r>
              <a:rPr lang="en-US" dirty="0"/>
              <a:t>(</a:t>
            </a:r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) </a:t>
            </a:r>
          </a:p>
          <a:p>
            <a:pPr lvl="1"/>
            <a:r>
              <a:rPr lang="en-US" i="1" dirty="0" smtClean="0"/>
              <a:t>Interface </a:t>
            </a:r>
            <a:r>
              <a:rPr lang="en-US" i="1" dirty="0"/>
              <a:t>Validation </a:t>
            </a:r>
            <a:r>
              <a:rPr lang="en-US" dirty="0"/>
              <a:t>(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/>
              <a:t>Antarmuka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5FE7-1076-49E5-AD3B-5B3BD382734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01"/>
            <a:ext cx="8077200" cy="1143000"/>
          </a:xfrm>
        </p:spPr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529-F9CD-4B55-AC66-22E9E118D14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090881" cy="404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0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Orang-orang (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)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dimilikinya</a:t>
            </a:r>
            <a:endParaRPr lang="en-US" dirty="0" smtClean="0"/>
          </a:p>
          <a:p>
            <a:r>
              <a:rPr lang="en-US" dirty="0" err="1" smtClean="0"/>
              <a:t>Pekerjaan-pekerjaan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endParaRPr lang="en-US" dirty="0" smtClean="0"/>
          </a:p>
          <a:p>
            <a:r>
              <a:rPr lang="en-US" dirty="0" smtClean="0"/>
              <a:t>Isi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pekerjaan-pekerjaan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7AB5-3620-4FDF-B046-879C9E3FA105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aksi-aksi</a:t>
            </a:r>
            <a:r>
              <a:rPr lang="en-US" dirty="0"/>
              <a:t>/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representasinya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) yang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CFA-1873-4028-8B71-F59A5DC66956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dimuai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i="1" dirty="0" err="1"/>
              <a:t>prototipe-prototipe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dievaluasi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DD70-6331-4BBC-98D8-156CC2EE2689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  <a:p>
            <a:pPr lvl="1"/>
            <a:r>
              <a:rPr lang="en-US" dirty="0" smtClean="0"/>
              <a:t>Tingkat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pPr lvl="1"/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pekerjaan-pekerjaan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6C6F-3E20-448F-A264-9B74A6A15839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The Main Window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7858-3B5D-47F6-9FDB-F75FCB409C60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5784"/>
            <a:ext cx="7155131" cy="411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Bagaimana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arus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informasi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masuk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keluar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dari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bagaimana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arus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informasi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tersebut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berkomunikasi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diantara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komponen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12C3-FAED-4B37-8FE5-27AA531D0ECC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43600" y="5565775"/>
            <a:ext cx="270029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i="1" dirty="0">
                <a:latin typeface="Times New Roman" pitchFamily="18" charset="0"/>
              </a:rPr>
              <a:t>* SEPA </a:t>
            </a:r>
            <a:r>
              <a:rPr lang="en-US" sz="1400" b="1" i="1" dirty="0" smtClean="0">
                <a:latin typeface="Times New Roman" pitchFamily="18" charset="0"/>
              </a:rPr>
              <a:t>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>
                <a:latin typeface="Times New Roman" pitchFamily="18" charset="0"/>
              </a:rPr>
              <a:t>ed</a:t>
            </a:r>
            <a:r>
              <a:rPr lang="en-US" sz="1400" b="1" i="1" dirty="0">
                <a:latin typeface="Times New Roman" pitchFamily="18" charset="0"/>
              </a:rPr>
              <a:t>, Roger S. Pressman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Entry Form, table, </a:t>
            </a:r>
            <a:r>
              <a:rPr lang="en-US" dirty="0" err="1"/>
              <a:t>etc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038019"/>
              </p:ext>
            </p:extLst>
          </p:nvPr>
        </p:nvGraphicFramePr>
        <p:xfrm>
          <a:off x="838200" y="36576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 /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FCC6-EA87-4D5E-A954-E6D323450F33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419600" cy="175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1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45790"/>
              </p:ext>
            </p:extLst>
          </p:nvPr>
        </p:nvGraphicFramePr>
        <p:xfrm>
          <a:off x="457200" y="1524000"/>
          <a:ext cx="82296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5"/>
                <a:gridCol w="1210235"/>
                <a:gridCol w="1775012"/>
                <a:gridCol w="3711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FieldBox1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FieldBox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Filled with strings that appear on-screen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Filled with an explanation of the system reaction, for example, what the screen opens, where the link goes. When it comes to a code which is quite complicated, refer</a:t>
                      </a:r>
                      <a:r>
                        <a:rPr lang="en-US" baseline="0" dirty="0" smtClean="0"/>
                        <a:t> to the</a:t>
                      </a:r>
                      <a:r>
                        <a:rPr lang="en-US" dirty="0" smtClean="0"/>
                        <a:t> algorithm described above.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clicked, will enable the process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AlgoXXX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RTF1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RTF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contents stored on File xxx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65DB-DFE6-4BE1-B73F-993F7662D4EB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/>
              <a:t>Screen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300C-5355-4805-83FE-2D90D6967B58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40" y="1219200"/>
            <a:ext cx="7484660" cy="497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9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F617-D3AF-454C-8D50-983E819DB0F9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9" y="457200"/>
            <a:ext cx="8017341" cy="566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for Screen Design</a:t>
            </a:r>
            <a:br>
              <a:rPr lang="en-US" dirty="0"/>
            </a:br>
            <a:r>
              <a:rPr lang="en-US" sz="2200" dirty="0"/>
              <a:t>(http://mashable.com/2012/06/07/mockup-tools</a:t>
            </a:r>
            <a:r>
              <a:rPr lang="en-US" sz="2200" dirty="0" smtClean="0"/>
              <a:t>/#)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CE99-027A-4522-93DF-27A56610B7CC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1137"/>
            <a:ext cx="6934200" cy="457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3BE1-459C-41D2-A583-2AA1A1BF7D6B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400" y="457200"/>
            <a:ext cx="8279064" cy="5802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6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A74D-B8E0-4F5F-B7D3-B2401CFC5E83}" type="datetime1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5567" y="33528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TERIMA KASIH</a:t>
            </a:r>
            <a:endParaRPr lang="id-ID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Fokus</a:t>
            </a:r>
            <a:r>
              <a:rPr lang="en-US" sz="4000" dirty="0" smtClean="0"/>
              <a:t> </a:t>
            </a:r>
            <a:r>
              <a:rPr lang="en-US" sz="4000" dirty="0" err="1" smtClean="0"/>
              <a:t>Perancangan</a:t>
            </a:r>
            <a:r>
              <a:rPr lang="en-US" sz="4000" dirty="0" smtClean="0"/>
              <a:t> </a:t>
            </a:r>
            <a:r>
              <a:rPr lang="en-US" sz="4000" dirty="0" err="1" smtClean="0"/>
              <a:t>Antarmuka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 smtClean="0"/>
              <a:t>antarmuka</a:t>
            </a:r>
            <a:r>
              <a:rPr lang="en-US" b="1" dirty="0" smtClean="0"/>
              <a:t> Inter-modular</a:t>
            </a:r>
          </a:p>
          <a:p>
            <a:pPr lvl="1"/>
            <a:r>
              <a:rPr lang="en-US" dirty="0" err="1" smtClean="0"/>
              <a:t>Dikendalikan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 smtClean="0"/>
              <a:t>modul</a:t>
            </a:r>
            <a:endParaRPr lang="en-US" dirty="0" smtClean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erkaitan</a:t>
            </a:r>
            <a:r>
              <a:rPr lang="en-US" dirty="0" smtClean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 smtClean="0"/>
              <a:t>komponen</a:t>
            </a:r>
            <a:endParaRPr lang="en-US" dirty="0" smtClean="0"/>
          </a:p>
          <a:p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 smtClean="0"/>
              <a:t>antarmuka</a:t>
            </a:r>
            <a:r>
              <a:rPr lang="en-US" b="1" dirty="0" smtClean="0"/>
              <a:t> </a:t>
            </a:r>
            <a:r>
              <a:rPr lang="en-US" b="1" dirty="0" err="1" smtClean="0"/>
              <a:t>eksternal</a:t>
            </a:r>
            <a:endParaRPr lang="en-US" b="1" dirty="0" smtClean="0"/>
          </a:p>
          <a:p>
            <a:pPr lvl="1"/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lvl="1"/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non-</a:t>
            </a:r>
            <a:r>
              <a:rPr lang="en-US" dirty="0" err="1"/>
              <a:t>manusia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 smtClean="0"/>
              <a:t>Desain</a:t>
            </a:r>
            <a:r>
              <a:rPr lang="en-US" b="1" dirty="0" smtClean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b="1" dirty="0" err="1" smtClean="0"/>
              <a:t>manusia-komputer</a:t>
            </a:r>
            <a:endParaRPr lang="en-US" b="1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omunikasi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pPr lvl="1"/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dipelajari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3B98-8528-4BF1-A658-82EA42A15234}" type="datetime1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DAF7-2A14-44DD-9579-BCD42F32BD8A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24600" y="5996390"/>
            <a:ext cx="270029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i="1" dirty="0">
                <a:latin typeface="Times New Roman" pitchFamily="18" charset="0"/>
              </a:rPr>
              <a:t>* SEPA </a:t>
            </a:r>
            <a:r>
              <a:rPr lang="en-US" sz="1400" b="1" i="1" dirty="0" smtClean="0">
                <a:latin typeface="Times New Roman" pitchFamily="18" charset="0"/>
              </a:rPr>
              <a:t>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>
                <a:latin typeface="Times New Roman" pitchFamily="18" charset="0"/>
              </a:rPr>
              <a:t>ed</a:t>
            </a:r>
            <a:r>
              <a:rPr lang="en-US" sz="1400" b="1" i="1" dirty="0">
                <a:latin typeface="Times New Roman" pitchFamily="18" charset="0"/>
              </a:rPr>
              <a:t>, Roger S. Pressman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4525963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emas</a:t>
            </a:r>
            <a:r>
              <a:rPr lang="en-US" dirty="0" smtClean="0"/>
              <a:t> Theo </a:t>
            </a:r>
            <a:r>
              <a:rPr lang="en-US" dirty="0"/>
              <a:t>Mandel [Man97]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/>
              <a:t>Tempatkan</a:t>
            </a:r>
            <a:r>
              <a:rPr lang="en-US" b="1" dirty="0" smtClean="0"/>
              <a:t> </a:t>
            </a:r>
            <a:r>
              <a:rPr lang="en-US" b="1" dirty="0" err="1" smtClean="0"/>
              <a:t>pengguna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pengendali</a:t>
            </a:r>
            <a:endParaRPr lang="en-US" b="1" dirty="0" smtClean="0"/>
          </a:p>
          <a:p>
            <a:pPr marL="857250" lvl="2" indent="0">
              <a:buNone/>
            </a:pPr>
            <a:r>
              <a:rPr lang="en-US" dirty="0" err="1">
                <a:sym typeface="Wingdings" pitchFamily="2" charset="2"/>
              </a:rPr>
              <a:t>Apa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saya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inginkan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adalah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sebuah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sistem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membaca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pikiran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saya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Dia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tahu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apa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ingin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lakukan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sebelum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butuhkan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membuat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mudah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melakukannya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/>
              <a:t>Kurangi</a:t>
            </a:r>
            <a:r>
              <a:rPr lang="en-US" b="1" dirty="0" smtClean="0"/>
              <a:t> </a:t>
            </a:r>
            <a:r>
              <a:rPr lang="en-US" b="1" dirty="0" err="1"/>
              <a:t>beban</a:t>
            </a:r>
            <a:r>
              <a:rPr lang="en-US" b="1" dirty="0"/>
              <a:t> </a:t>
            </a:r>
            <a:r>
              <a:rPr lang="en-US" b="1" dirty="0" err="1" smtClean="0"/>
              <a:t>memori</a:t>
            </a:r>
            <a:r>
              <a:rPr lang="en-US" b="1" dirty="0" smtClean="0"/>
              <a:t> </a:t>
            </a:r>
            <a:r>
              <a:rPr lang="en-US" b="1" dirty="0" err="1" smtClean="0"/>
              <a:t>pengguna</a:t>
            </a:r>
            <a:endParaRPr lang="en-US" b="1" dirty="0" smtClean="0"/>
          </a:p>
          <a:p>
            <a:pPr marL="857250" lvl="2" indent="0">
              <a:buNone/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user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 smtClean="0"/>
              <a:t>mengingat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/>
              <a:t>Buat</a:t>
            </a:r>
            <a:r>
              <a:rPr lang="en-US" b="1" dirty="0" smtClean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b="1" dirty="0" smtClean="0"/>
              <a:t>yang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konsisten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29B5-9658-40D9-95EB-101868BD7318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Tempatkan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engguna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err="1" smtClean="0"/>
              <a:t>sebagai</a:t>
            </a:r>
            <a:r>
              <a:rPr lang="en-US" sz="4000" dirty="0" smtClean="0"/>
              <a:t> </a:t>
            </a:r>
            <a:r>
              <a:rPr lang="en-US" sz="4000" dirty="0" err="1" smtClean="0"/>
              <a:t>Pengendali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tidak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memaksa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pengguna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aksi-aksi</a:t>
            </a:r>
            <a:r>
              <a:rPr lang="en-US" sz="2400" dirty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diperlukannya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dikehendakinya</a:t>
            </a:r>
            <a:endParaRPr lang="en-US" sz="2400" dirty="0" smtClean="0"/>
          </a:p>
          <a:p>
            <a:r>
              <a:rPr lang="en-US" sz="2400" dirty="0" err="1"/>
              <a:t>Sediakan</a:t>
            </a:r>
            <a:r>
              <a:rPr lang="en-US" sz="2400" dirty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fleksibel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lain) e.g.: </a:t>
            </a:r>
            <a:r>
              <a:rPr lang="en-US" sz="2400" i="1" dirty="0"/>
              <a:t>keyboard, </a:t>
            </a:r>
            <a:r>
              <a:rPr lang="en-US" sz="2400" i="1" dirty="0" smtClean="0"/>
              <a:t>mouse</a:t>
            </a:r>
            <a:r>
              <a:rPr lang="en-US" sz="2400" i="1" dirty="0"/>
              <a:t>, </a:t>
            </a:r>
            <a:r>
              <a:rPr lang="en-US" sz="2400" dirty="0" err="1" smtClean="0"/>
              <a:t>pena</a:t>
            </a:r>
            <a:r>
              <a:rPr lang="en-US" sz="2400" dirty="0" smtClean="0"/>
              <a:t> </a:t>
            </a:r>
            <a:r>
              <a:rPr lang="en-US" sz="2400" i="1" dirty="0" smtClean="0"/>
              <a:t>digitizer</a:t>
            </a:r>
            <a:r>
              <a:rPr lang="en-US" sz="2400" i="1" dirty="0"/>
              <a:t>, </a:t>
            </a:r>
            <a:r>
              <a:rPr lang="en-US" sz="2400" dirty="0" err="1"/>
              <a:t>layar</a:t>
            </a:r>
            <a:r>
              <a:rPr lang="en-US" sz="2400" dirty="0"/>
              <a:t> </a:t>
            </a:r>
            <a:r>
              <a:rPr lang="en-US" sz="2400" dirty="0" err="1"/>
              <a:t>sentuh</a:t>
            </a:r>
            <a:r>
              <a:rPr lang="en-US" sz="2400" dirty="0"/>
              <a:t> </a:t>
            </a:r>
            <a:r>
              <a:rPr lang="en-US" sz="2400" dirty="0" smtClean="0"/>
              <a:t>/ </a:t>
            </a:r>
            <a:r>
              <a:rPr lang="en-US" sz="2400" dirty="0" err="1" smtClean="0"/>
              <a:t>suara</a:t>
            </a:r>
            <a:endParaRPr lang="en-US" sz="2400" dirty="0" smtClean="0"/>
          </a:p>
          <a:p>
            <a:r>
              <a:rPr lang="sv-SE" sz="2400" dirty="0"/>
              <a:t>Memungkinkan interaksi pengguna yang dapat </a:t>
            </a:r>
            <a:r>
              <a:rPr lang="sv-SE" sz="2400" b="1" dirty="0" smtClean="0">
                <a:solidFill>
                  <a:srgbClr val="C00000"/>
                </a:solidFill>
              </a:rPr>
              <a:t>diinterupsi atau dibatalkan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Sembunyikan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hal-hal</a:t>
            </a:r>
            <a:r>
              <a:rPr lang="en-US" sz="2400" b="1" dirty="0">
                <a:solidFill>
                  <a:srgbClr val="C00000"/>
                </a:solidFill>
              </a:rPr>
              <a:t> internal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endParaRPr lang="en-US" sz="2400" dirty="0"/>
          </a:p>
          <a:p>
            <a:r>
              <a:rPr lang="en-US" sz="2400" dirty="0" err="1"/>
              <a:t>Rancang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interaksi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langsung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yang</a:t>
            </a:r>
            <a:br>
              <a:rPr lang="en-US" sz="2400" dirty="0"/>
            </a:br>
            <a:r>
              <a:rPr lang="en-US" sz="2400" dirty="0" err="1"/>
              <a:t>tampak</a:t>
            </a:r>
            <a:r>
              <a:rPr lang="en-US" sz="2400" dirty="0"/>
              <a:t> di </a:t>
            </a:r>
            <a:r>
              <a:rPr lang="en-US" sz="2400" dirty="0" err="1"/>
              <a:t>layar</a:t>
            </a:r>
            <a:r>
              <a:rPr lang="en-US" sz="2400" dirty="0"/>
              <a:t> monitor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(WYSIWYG)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sv-SE" sz="2400" dirty="0"/>
              <a:t/>
            </a:r>
            <a:br>
              <a:rPr lang="sv-SE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D9F1-BE1A-4853-9B4A-0257F1518920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01"/>
            <a:ext cx="7924800" cy="1143000"/>
          </a:xfrm>
        </p:spPr>
        <p:txBody>
          <a:bodyPr/>
          <a:lstStyle/>
          <a:p>
            <a:r>
              <a:rPr lang="it-IT" sz="4000" dirty="0"/>
              <a:t>Kurangi B</a:t>
            </a:r>
            <a:r>
              <a:rPr lang="it-IT" sz="4000" dirty="0" smtClean="0"/>
              <a:t>eban Memori Pengguna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/>
          <a:lstStyle/>
          <a:p>
            <a:r>
              <a:rPr lang="en-US" sz="2800" dirty="0" err="1" smtClean="0"/>
              <a:t>Kurangi</a:t>
            </a:r>
            <a:r>
              <a:rPr lang="en-US" sz="2800" dirty="0" smtClean="0"/>
              <a:t> </a:t>
            </a:r>
            <a:r>
              <a:rPr lang="en-GB" sz="2800" b="1" dirty="0" smtClean="0">
                <a:solidFill>
                  <a:srgbClr val="C00000"/>
                </a:solidFill>
                <a:cs typeface="Arial" charset="0"/>
              </a:rPr>
              <a:t>short-term </a:t>
            </a:r>
            <a:r>
              <a:rPr lang="en-GB" sz="2800" b="1" dirty="0">
                <a:solidFill>
                  <a:srgbClr val="C00000"/>
                </a:solidFill>
                <a:cs typeface="Arial" charset="0"/>
              </a:rPr>
              <a:t>memory</a:t>
            </a:r>
            <a:r>
              <a:rPr lang="en-GB" sz="2800" dirty="0">
                <a:cs typeface="Arial" charset="0"/>
              </a:rPr>
              <a:t>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 (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ikon</a:t>
            </a:r>
            <a:r>
              <a:rPr lang="en-US" sz="2800" dirty="0" smtClean="0"/>
              <a:t> visual)</a:t>
            </a:r>
          </a:p>
          <a:p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default</a:t>
            </a:r>
            <a:r>
              <a:rPr lang="en-US" sz="2800" dirty="0" smtClean="0"/>
              <a:t> (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smtClean="0"/>
              <a:t>"reset“)</a:t>
            </a:r>
            <a:endParaRPr lang="en-US" sz="2800" dirty="0"/>
          </a:p>
          <a:p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tombol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pemercepat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(</a:t>
            </a:r>
            <a:r>
              <a:rPr lang="en-US" sz="2800" b="1" i="1" dirty="0" smtClean="0">
                <a:solidFill>
                  <a:srgbClr val="C00000"/>
                </a:solidFill>
              </a:rPr>
              <a:t>shortcut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r>
              <a:rPr lang="en-US" sz="2800" dirty="0" smtClean="0"/>
              <a:t> yang </a:t>
            </a:r>
            <a:r>
              <a:rPr lang="en-US" sz="2800" dirty="0" err="1" smtClean="0"/>
              <a:t>intuitif</a:t>
            </a:r>
            <a:r>
              <a:rPr lang="en-US" sz="2800" dirty="0"/>
              <a:t>. </a:t>
            </a:r>
            <a:r>
              <a:rPr lang="en-US" sz="2800" dirty="0" smtClean="0"/>
              <a:t>(</a:t>
            </a:r>
            <a:r>
              <a:rPr lang="en-US" sz="2800" dirty="0" err="1" smtClean="0"/>
              <a:t>Alt+P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printer)</a:t>
            </a:r>
          </a:p>
          <a:p>
            <a:r>
              <a:rPr lang="en-US" sz="2800" dirty="0" err="1" smtClean="0"/>
              <a:t>Tampilan</a:t>
            </a:r>
            <a:r>
              <a:rPr lang="en-US" sz="2800" dirty="0" smtClean="0"/>
              <a:t> visual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didasarkan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metafora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dunia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nyata</a:t>
            </a:r>
            <a:r>
              <a:rPr lang="en-US" sz="2800" b="1" dirty="0" smtClean="0">
                <a:solidFill>
                  <a:srgbClr val="C00000"/>
                </a:solidFill>
              </a:rPr>
              <a:t> yang familiar </a:t>
            </a:r>
            <a:r>
              <a:rPr lang="en-US" sz="2800" dirty="0" smtClean="0"/>
              <a:t>(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buku</a:t>
            </a:r>
            <a:r>
              <a:rPr lang="en-US" sz="2800" dirty="0" smtClean="0"/>
              <a:t> bank, layout </a:t>
            </a:r>
            <a:r>
              <a:rPr lang="en-US" sz="2800" dirty="0" err="1" smtClean="0"/>
              <a:t>mesin</a:t>
            </a:r>
            <a:r>
              <a:rPr lang="en-US" sz="2800" dirty="0" smtClean="0"/>
              <a:t>)</a:t>
            </a:r>
          </a:p>
          <a:p>
            <a:r>
              <a:rPr lang="en-US" sz="2800" dirty="0" err="1"/>
              <a:t>Tampilan</a:t>
            </a:r>
            <a:r>
              <a:rPr lang="en-US" sz="2800" dirty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progresif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dilanjutkan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smtClean="0"/>
              <a:t>detail)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655E-5C4B-4790-91FD-A5D7198D6CB2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Antarmuka</a:t>
            </a:r>
            <a:r>
              <a:rPr lang="en-US" dirty="0" smtClean="0"/>
              <a:t> yang </a:t>
            </a:r>
            <a:r>
              <a:rPr lang="en-US" dirty="0" err="1" smtClean="0"/>
              <a:t>Konsisten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Memungkinkan </a:t>
            </a:r>
            <a:r>
              <a:rPr lang="sv-SE" dirty="0"/>
              <a:t>pengguna untuk </a:t>
            </a:r>
            <a:r>
              <a:rPr lang="sv-SE" b="1" dirty="0" smtClean="0">
                <a:solidFill>
                  <a:srgbClr val="C00000"/>
                </a:solidFill>
              </a:rPr>
              <a:t>mengetahui hal yang sedang dilakukan </a:t>
            </a:r>
            <a:r>
              <a:rPr lang="sv-SE" dirty="0"/>
              <a:t>dalam konteks yang </a:t>
            </a:r>
            <a:r>
              <a:rPr lang="sv-SE" dirty="0" smtClean="0"/>
              <a:t>bermakna</a:t>
            </a:r>
          </a:p>
          <a:p>
            <a:r>
              <a:rPr lang="fi-FI" dirty="0"/>
              <a:t>Memelihara </a:t>
            </a:r>
            <a:r>
              <a:rPr lang="fi-FI" b="1" dirty="0">
                <a:solidFill>
                  <a:srgbClr val="C00000"/>
                </a:solidFill>
              </a:rPr>
              <a:t>konsistensi </a:t>
            </a:r>
            <a:r>
              <a:rPr lang="fi-FI" b="1" dirty="0" smtClean="0">
                <a:solidFill>
                  <a:srgbClr val="C00000"/>
                </a:solidFill>
              </a:rPr>
              <a:t>antar </a:t>
            </a:r>
            <a:r>
              <a:rPr lang="fi-FI" b="1" dirty="0">
                <a:solidFill>
                  <a:srgbClr val="C00000"/>
                </a:solidFill>
              </a:rPr>
              <a:t>sejumlah aplikasi </a:t>
            </a:r>
            <a:r>
              <a:rPr lang="fi-FI" b="1" dirty="0" smtClean="0">
                <a:solidFill>
                  <a:srgbClr val="C00000"/>
                </a:solidFill>
              </a:rPr>
              <a:t>yang serupa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model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jangan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membuat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perubahan</a:t>
            </a:r>
            <a:r>
              <a:rPr lang="en-US" dirty="0" smtClean="0"/>
              <a:t> </a:t>
            </a:r>
            <a:r>
              <a:rPr lang="en-US" dirty="0" err="1"/>
              <a:t>apa</a:t>
            </a:r>
            <a:r>
              <a:rPr lang="en-US" dirty="0"/>
              <a:t> pun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kuat</a:t>
            </a:r>
            <a:r>
              <a:rPr lang="en-US" dirty="0"/>
              <a:t/>
            </a:r>
            <a:br>
              <a:rPr lang="en-US" dirty="0"/>
            </a:br>
            <a:r>
              <a:rPr lang="fi-FI" dirty="0"/>
              <a:t/>
            </a:r>
            <a:br>
              <a:rPr lang="fi-FI" dirty="0"/>
            </a:br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18EB-ABC2-463B-932C-4D30F83C5517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01"/>
            <a:ext cx="8077200" cy="1143000"/>
          </a:xfrm>
        </p:spPr>
        <p:txBody>
          <a:bodyPr/>
          <a:lstStyle/>
          <a:p>
            <a:r>
              <a:rPr lang="en-US" sz="4000" dirty="0" smtClean="0"/>
              <a:t>Model </a:t>
            </a:r>
            <a:r>
              <a:rPr lang="en-US" sz="4000" dirty="0" err="1" smtClean="0"/>
              <a:t>Antarmuka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Empat</a:t>
            </a:r>
            <a:r>
              <a:rPr lang="en-US" dirty="0"/>
              <a:t> model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dirancangan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Model </a:t>
            </a:r>
            <a:r>
              <a:rPr lang="en-US" dirty="0" err="1" smtClean="0">
                <a:solidFill>
                  <a:srgbClr val="C00000"/>
                </a:solidFill>
              </a:rPr>
              <a:t>Pengguna</a:t>
            </a:r>
            <a:endParaRPr lang="en-US" dirty="0"/>
          </a:p>
          <a:p>
            <a:pPr lvl="1"/>
            <a:r>
              <a:rPr lang="en-US" dirty="0" smtClean="0"/>
              <a:t>SW engineer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Model </a:t>
            </a:r>
            <a:r>
              <a:rPr lang="en-US" dirty="0" err="1" smtClean="0">
                <a:solidFill>
                  <a:srgbClr val="C00000"/>
                </a:solidFill>
              </a:rPr>
              <a:t>Perancangan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End-user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Model </a:t>
            </a:r>
            <a:r>
              <a:rPr lang="en-US" dirty="0">
                <a:solidFill>
                  <a:srgbClr val="C00000"/>
                </a:solidFill>
              </a:rPr>
              <a:t>Mental </a:t>
            </a:r>
            <a:r>
              <a:rPr lang="en-US" dirty="0" err="1">
                <a:solidFill>
                  <a:srgbClr val="C00000"/>
                </a:solidFill>
              </a:rPr>
              <a:t>atau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Persepsi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Model </a:t>
            </a:r>
            <a:r>
              <a:rPr lang="en-US" dirty="0" err="1">
                <a:solidFill>
                  <a:srgbClr val="C00000"/>
                </a:solidFill>
              </a:rPr>
              <a:t>Implementasi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8A19-9900-4C27-8994-9EC52DC81E2D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Pengguna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(end user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[Shn04</a:t>
            </a:r>
            <a:r>
              <a:rPr lang="en-US" dirty="0"/>
              <a:t>]:</a:t>
            </a:r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Pemula</a:t>
            </a:r>
            <a:endParaRPr lang="en-US" dirty="0"/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berpengetahuan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endParaRPr lang="en-US" dirty="0"/>
          </a:p>
          <a:p>
            <a:pPr lvl="1"/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/>
              <a:t>berpengetahuan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B36A-2271-4070-9C9D-18A45B524242}" type="datetime1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Interface Design - RPL - NH@2016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783F-C1BB-4B4D-B042-BF9BAC244E0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20893" y="6172200"/>
            <a:ext cx="270029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 i="1" dirty="0">
                <a:latin typeface="Times New Roman" pitchFamily="18" charset="0"/>
              </a:rPr>
              <a:t>* SEPA </a:t>
            </a:r>
            <a:r>
              <a:rPr lang="en-US" sz="1400" b="1" i="1" dirty="0" smtClean="0">
                <a:latin typeface="Times New Roman" pitchFamily="18" charset="0"/>
              </a:rPr>
              <a:t>8</a:t>
            </a:r>
            <a:r>
              <a:rPr lang="en-US" sz="1400" b="1" i="1" baseline="30000" dirty="0" smtClean="0">
                <a:latin typeface="Times New Roman" pitchFamily="18" charset="0"/>
              </a:rPr>
              <a:t>th</a:t>
            </a:r>
            <a:r>
              <a:rPr lang="en-US" sz="1400" b="1" i="1" dirty="0" smtClean="0">
                <a:latin typeface="Times New Roman" pitchFamily="18" charset="0"/>
              </a:rPr>
              <a:t> </a:t>
            </a:r>
            <a:r>
              <a:rPr lang="en-US" sz="1400" b="1" i="1" dirty="0" err="1">
                <a:latin typeface="Times New Roman" pitchFamily="18" charset="0"/>
              </a:rPr>
              <a:t>ed</a:t>
            </a:r>
            <a:r>
              <a:rPr lang="en-US" sz="1400" b="1" i="1" dirty="0">
                <a:latin typeface="Times New Roman" pitchFamily="18" charset="0"/>
              </a:rPr>
              <a:t>, Roger S. Pressman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templateRPL</Template>
  <TotalTime>1507</TotalTime>
  <Words>1060</Words>
  <Application>Microsoft Office PowerPoint</Application>
  <PresentationFormat>On-screen Show (4:3)</PresentationFormat>
  <Paragraphs>190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Wingdings</vt:lpstr>
      <vt:lpstr>templateRPL</vt:lpstr>
      <vt:lpstr>Interface Design</vt:lpstr>
      <vt:lpstr>Perancangan Antarmuka</vt:lpstr>
      <vt:lpstr>Fokus Perancangan Antarmuka</vt:lpstr>
      <vt:lpstr>3 Aturan Emas</vt:lpstr>
      <vt:lpstr>Tempatkan Pengguna  sebagai Pengendali</vt:lpstr>
      <vt:lpstr>Kurangi Beban Memori Pengguna</vt:lpstr>
      <vt:lpstr>Antarmuka yang Konsisten</vt:lpstr>
      <vt:lpstr>Model Antarmuka Pengguna</vt:lpstr>
      <vt:lpstr>Model Pengguna</vt:lpstr>
      <vt:lpstr>Model Desain</vt:lpstr>
      <vt:lpstr>Model Mental</vt:lpstr>
      <vt:lpstr>Model Implementasi</vt:lpstr>
      <vt:lpstr>Analisis dan Perancangan Antarmuka Pengguna</vt:lpstr>
      <vt:lpstr>Proses Perancangan Antarmuka</vt:lpstr>
      <vt:lpstr>Analisis Antarmuka</vt:lpstr>
      <vt:lpstr>Perancangan Antarmuka</vt:lpstr>
      <vt:lpstr>Implementasi</vt:lpstr>
      <vt:lpstr>Validasi Antarmuka</vt:lpstr>
      <vt:lpstr>Example – The Main Window</vt:lpstr>
      <vt:lpstr>Example: Entry Form, table, etc</vt:lpstr>
      <vt:lpstr>Detail Design</vt:lpstr>
      <vt:lpstr>Screen Design</vt:lpstr>
      <vt:lpstr>PowerPoint Presentation</vt:lpstr>
      <vt:lpstr>Tools for Screen Design (http://mashable.com/2012/06/07/mockup-tools/#)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Design</dc:title>
  <dc:creator>ismail - [2010]</dc:creator>
  <cp:lastModifiedBy>Dave Kurniawan</cp:lastModifiedBy>
  <cp:revision>25</cp:revision>
  <dcterms:created xsi:type="dcterms:W3CDTF">2015-12-20T02:30:55Z</dcterms:created>
  <dcterms:modified xsi:type="dcterms:W3CDTF">2019-06-25T02:40:18Z</dcterms:modified>
</cp:coreProperties>
</file>