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89" r:id="rId3"/>
    <p:sldId id="288" r:id="rId4"/>
    <p:sldId id="292" r:id="rId5"/>
    <p:sldId id="259" r:id="rId6"/>
    <p:sldId id="260" r:id="rId7"/>
    <p:sldId id="281" r:id="rId8"/>
    <p:sldId id="290" r:id="rId9"/>
    <p:sldId id="287" r:id="rId10"/>
    <p:sldId id="293" r:id="rId11"/>
    <p:sldId id="294" r:id="rId12"/>
    <p:sldId id="295" r:id="rId13"/>
    <p:sldId id="261" r:id="rId14"/>
    <p:sldId id="267" r:id="rId15"/>
    <p:sldId id="268" r:id="rId16"/>
    <p:sldId id="269" r:id="rId17"/>
    <p:sldId id="270" r:id="rId18"/>
    <p:sldId id="273" r:id="rId19"/>
    <p:sldId id="276" r:id="rId20"/>
    <p:sldId id="319" r:id="rId21"/>
    <p:sldId id="296" r:id="rId22"/>
    <p:sldId id="297" r:id="rId23"/>
    <p:sldId id="298" r:id="rId24"/>
    <p:sldId id="317" r:id="rId25"/>
    <p:sldId id="318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20" r:id="rId43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9" autoAdjust="0"/>
  </p:normalViewPr>
  <p:slideViewPr>
    <p:cSldViewPr>
      <p:cViewPr varScale="1">
        <p:scale>
          <a:sx n="70" d="100"/>
          <a:sy n="70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4C1DCFF-3B80-4DEC-9D84-FC8B4949103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B209096-8044-439E-9F95-2C5F7877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PL </a:t>
            </a:r>
            <a:r>
              <a:rPr lang="en-US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endParaRPr lang="en-US" baseline="0" dirty="0" smtClean="0"/>
          </a:p>
          <a:p>
            <a:r>
              <a:rPr lang="en-US" baseline="0" dirty="0" err="1" smtClean="0"/>
              <a:t>Validasi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memeriksa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PL yang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keinginan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user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PL </a:t>
            </a:r>
            <a:r>
              <a:rPr lang="en-US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endParaRPr lang="en-US" baseline="0" dirty="0" smtClean="0"/>
          </a:p>
          <a:p>
            <a:r>
              <a:rPr lang="en-US" baseline="0" dirty="0" err="1" smtClean="0"/>
              <a:t>Validasi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memeriksa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PL yang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keinginan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user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Ukuran</a:t>
            </a:r>
            <a:r>
              <a:rPr lang="en-US" dirty="0" smtClean="0"/>
              <a:t> PL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error &amp; bug,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ketepatan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mendefinisikan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keinginan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serta</a:t>
            </a:r>
            <a:r>
              <a:rPr lang="en-US" baseline="0" dirty="0" smtClean="0"/>
              <a:t> PL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dikelola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diubah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mendatang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baseline="0" dirty="0" smtClean="0"/>
              <a:t> testing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potensi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peluang</a:t>
            </a:r>
            <a:r>
              <a:rPr lang="en-US" baseline="0" dirty="0" smtClean="0"/>
              <a:t>) yang </a:t>
            </a:r>
            <a:r>
              <a:rPr lang="en-US" baseline="0" dirty="0" err="1" smtClean="0"/>
              <a:t>terbesar</a:t>
            </a:r>
            <a:r>
              <a:rPr lang="en-US" baseline="0" dirty="0" smtClean="0"/>
              <a:t> error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testing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mungkin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menyeluruh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prinsip</a:t>
            </a:r>
            <a:r>
              <a:rPr lang="en-US" baseline="0" dirty="0" smtClean="0"/>
              <a:t> testing)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804912" indent="-309582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238326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73365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22898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72431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321964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71497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421030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1E166CC-CBB3-452A-A09D-A194C52F841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83746" y="767596"/>
            <a:ext cx="4734983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66" tIns="49533" rIns="99066" bIns="49533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710248" y="4861441"/>
            <a:ext cx="5668827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804912" indent="-309582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238326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73365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22898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72431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321964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71497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421030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1E166CC-CBB3-452A-A09D-A194C52F841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83746" y="767596"/>
            <a:ext cx="4734983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66" tIns="49533" rIns="99066" bIns="49533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710248" y="4861441"/>
            <a:ext cx="5668827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804912" indent="-309582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238326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73365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228987" indent="-247665" eaLnBrk="0" hangingPunct="0"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72431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3219648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71497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4210309" indent="-247665" defTabSz="49533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84273" algn="l"/>
                <a:tab pos="1568547" algn="l"/>
                <a:tab pos="2352820" algn="l"/>
                <a:tab pos="313709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28AB23B-5E33-4CB0-85B0-FCDF59F8AA2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83746" y="767596"/>
            <a:ext cx="4723475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66" tIns="49533" rIns="99066" bIns="49533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5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10248" y="4861441"/>
            <a:ext cx="5668827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8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unit per unit (unit</a:t>
            </a:r>
            <a:r>
              <a:rPr lang="en-US" baseline="0" dirty="0" smtClean="0"/>
              <a:t> testing)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unit-unit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disatukan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diintergrasikan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kesatuan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SW Tester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gambaran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komponen-komponen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penyusun</a:t>
            </a:r>
            <a:r>
              <a:rPr lang="en-US" baseline="0" dirty="0" smtClean="0"/>
              <a:t> SW. Ada 2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menyusun</a:t>
            </a:r>
            <a:r>
              <a:rPr lang="en-US" baseline="0" dirty="0" smtClean="0"/>
              <a:t> unit-unit SW,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Top=Down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bawah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Buttom</a:t>
            </a:r>
            <a:r>
              <a:rPr lang="en-US" baseline="0" dirty="0" smtClean="0"/>
              <a:t>-Up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bawah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baseline="0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baseline="0" dirty="0" err="1" smtClean="0"/>
              <a:t>maksudnya</a:t>
            </a:r>
            <a:r>
              <a:rPr lang="en-US" baseline="0" dirty="0" smtClean="0"/>
              <a:t> PL </a:t>
            </a:r>
            <a:r>
              <a:rPr lang="en-US" baseline="0" dirty="0" err="1" smtClean="0"/>
              <a:t>diuji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/unit/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PL yang </a:t>
            </a:r>
            <a:r>
              <a:rPr lang="en-US" baseline="0" dirty="0" err="1" smtClean="0"/>
              <a:t>diubah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PL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harapan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dinamakan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regresi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09096-8044-439E-9F95-2C5F787702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C96EEC9-FA76-4B21-A2BC-B3DAAE669CE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33800"/>
            <a:ext cx="5334000" cy="1905000"/>
          </a:xfrm>
        </p:spPr>
        <p:txBody>
          <a:bodyPr/>
          <a:lstStyle/>
          <a:p>
            <a:r>
              <a:rPr lang="en-US" sz="2400" b="1" dirty="0"/>
              <a:t>Tim RPL</a:t>
            </a:r>
          </a:p>
          <a:p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/>
              <a:t>Informatika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Pengujian 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Pengujian perangkat lunak merupakan rangkaian 4 (empat) langkah yang diimplementasikan secara berurutan: </a:t>
            </a:r>
          </a:p>
          <a:p>
            <a:pPr lvl="1"/>
            <a:r>
              <a:rPr lang="id-ID" dirty="0" smtClean="0"/>
              <a:t>Pengujian awal fokus pada pengujian masing-masing fungsi komponen sebagai </a:t>
            </a:r>
            <a:r>
              <a:rPr lang="id-ID" b="1" dirty="0" smtClean="0"/>
              <a:t>pengujian unit</a:t>
            </a:r>
            <a:r>
              <a:rPr lang="id-ID" dirty="0" smtClean="0"/>
              <a:t> (</a:t>
            </a:r>
            <a:r>
              <a:rPr lang="id-ID" i="1" dirty="0" smtClean="0"/>
              <a:t>Unit Testing</a:t>
            </a:r>
            <a:r>
              <a:rPr lang="id-ID" dirty="0" smtClean="0"/>
              <a:t>), selanjutnya komponen ini harus terpasang atau terintegrasi untuk membentuk perangkat lunak yang lengkap</a:t>
            </a:r>
          </a:p>
          <a:p>
            <a:pPr lvl="1"/>
            <a:r>
              <a:rPr lang="id-ID" b="1" dirty="0" smtClean="0"/>
              <a:t>Pengujian Integrasi</a:t>
            </a:r>
            <a:r>
              <a:rPr lang="id-ID" dirty="0" smtClean="0"/>
              <a:t> membahas isu-isu yang berkaitan dengan dua masalah yaitu verifikasi dan pembangunan program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4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Pengujian 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sz="2400" dirty="0" smtClean="0"/>
              <a:t>Setelah perangkat lunak telah diintegrasikan (dibangun), serangkaian </a:t>
            </a:r>
            <a:r>
              <a:rPr lang="id-ID" sz="2400" b="1" dirty="0" smtClean="0"/>
              <a:t>pengujian level atas</a:t>
            </a:r>
            <a:r>
              <a:rPr lang="id-ID" sz="2400" dirty="0" smtClean="0"/>
              <a:t> dibangun (</a:t>
            </a:r>
            <a:r>
              <a:rPr lang="id-ID" sz="2400" i="1" dirty="0" smtClean="0"/>
              <a:t>high order test</a:t>
            </a:r>
            <a:r>
              <a:rPr lang="id-ID" sz="2400" dirty="0" smtClean="0"/>
              <a:t>). Kriteria validasi harus dievaluasi. Pengujian validasi menyediakan jaminan akhir bahwa perangkat lunak memenuhi semua persyaratan informasi, fungsional, perilaku dan persyaratan kinerja</a:t>
            </a:r>
          </a:p>
          <a:p>
            <a:pPr lvl="1"/>
            <a:r>
              <a:rPr lang="id-ID" sz="2400" dirty="0" smtClean="0"/>
              <a:t>Langkah terakhir, saat PL divalidasi harus dikombinasikan dengan elemen-elemen sistem lainnya (misalnya: perangkat keras, orang, basis data). </a:t>
            </a:r>
            <a:r>
              <a:rPr lang="id-ID" sz="2400" b="1" dirty="0" smtClean="0"/>
              <a:t>Pengujian sistem </a:t>
            </a:r>
            <a:r>
              <a:rPr lang="id-ID" sz="2400" dirty="0" smtClean="0"/>
              <a:t>memverifikasi bahwa semua elemen saling bertautan dengan banar dan keseluruhan fungsi sistem/kinerja dapat dicapai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Pengujian 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0747" t="27344" r="8308" b="21875"/>
          <a:stretch>
            <a:fillRect/>
          </a:stretch>
        </p:blipFill>
        <p:spPr bwMode="auto">
          <a:xfrm>
            <a:off x="571472" y="1571612"/>
            <a:ext cx="792961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70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 err="1"/>
              <a:t>Siklus</a:t>
            </a:r>
            <a:r>
              <a:rPr lang="en-GB" altLang="en-US" sz="4000" dirty="0"/>
              <a:t>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Sub-system integration testing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testing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Pendokumentasian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>
              <a:lnSpc>
                <a:spcPct val="93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Juga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specification-based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164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Blackbox testing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2048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7763"/>
            <a:ext cx="6835775" cy="487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4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Cont’d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5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endParaRPr lang="en-US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external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inisialisasi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terminasi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diturunkan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lain : glass box, structural, clear box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box testing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tetang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US" altLang="en-US" dirty="0"/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(true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falsa)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batasannya</a:t>
            </a:r>
            <a:endParaRPr lang="en-GB" altLang="en-US" sz="28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GB" alt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internalnya</a:t>
            </a:r>
            <a:endParaRPr lang="en-GB" altLang="en-US" sz="28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alt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GB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GB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ANSI/IEEE 1059</a:t>
            </a:r>
          </a:p>
          <a:p>
            <a:pPr lvl="1" algn="just">
              <a:lnSpc>
                <a:spcPct val="76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defect/errors/bugs)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03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66800"/>
            <a:ext cx="7086600" cy="51117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7186642" cy="762000"/>
          </a:xfrm>
        </p:spPr>
        <p:txBody>
          <a:bodyPr/>
          <a:lstStyle/>
          <a:p>
            <a:r>
              <a:rPr lang="id-ID" dirty="0" smtClean="0"/>
              <a:t>Strategi Pengujian PL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Strategi ekstrem: </a:t>
            </a:r>
          </a:p>
          <a:p>
            <a:pPr lvl="1"/>
            <a:r>
              <a:rPr lang="id-ID" sz="2400" dirty="0" smtClean="0"/>
              <a:t>Menunggu sampai sistem sepenuhnya dibangun</a:t>
            </a:r>
          </a:p>
          <a:p>
            <a:pPr lvl="1"/>
            <a:r>
              <a:rPr lang="id-ID" sz="2400" dirty="0" smtClean="0"/>
              <a:t>Melakukan pengujian setiap hari, setiap kali ada baigan dari sistem yang dibangun</a:t>
            </a:r>
          </a:p>
          <a:p>
            <a:endParaRPr lang="id-ID" sz="2800" dirty="0" smtClean="0"/>
          </a:p>
          <a:p>
            <a:r>
              <a:rPr lang="id-ID" sz="2800" dirty="0" smtClean="0"/>
              <a:t>Dimulai dengan pengujian unit program secara individu, kemudian bergerak ke pengujian yang integrasi unit &amp; mencapai puncaknya dengan pengujian sistem yang dibangun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747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PL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Unit</a:t>
            </a:r>
          </a:p>
          <a:p>
            <a:r>
              <a:rPr lang="id-ID" dirty="0" smtClean="0"/>
              <a:t>Pengujian Unit berfokus pada upaya verifikasi terhadap unit terkecil dari perancangan perangkat lunak komponen atau modul PL</a:t>
            </a:r>
          </a:p>
          <a:p>
            <a:r>
              <a:rPr lang="id-ID" dirty="0" smtClean="0"/>
              <a:t>Pengujian unit berfokus pada logika pemrosesan internal dan struktur data di dalam batas-batas komponen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31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PL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Integrasi</a:t>
            </a:r>
          </a:p>
          <a:p>
            <a:r>
              <a:rPr lang="id-ID" dirty="0" smtClean="0"/>
              <a:t>Tujuan pengujian integrasi adalah untuk mengambil komponen yang diuji dan membangun struktur program yang telah ditentukan oleh perancangan</a:t>
            </a:r>
          </a:p>
          <a:p>
            <a:r>
              <a:rPr lang="id-ID" dirty="0"/>
              <a:t>Sejumlah strategi integrasi meliputi:</a:t>
            </a:r>
          </a:p>
          <a:p>
            <a:pPr lvl="1"/>
            <a:r>
              <a:rPr lang="id-ID" dirty="0"/>
              <a:t>Intergrasi atas ke bawah (</a:t>
            </a:r>
            <a:r>
              <a:rPr lang="id-ID" i="1" dirty="0"/>
              <a:t>top-down integration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Integrasi bawah ke atas (</a:t>
            </a:r>
            <a:r>
              <a:rPr lang="id-ID" i="1" dirty="0"/>
              <a:t>buttom-up integration</a:t>
            </a:r>
            <a:r>
              <a:rPr lang="id-ID" dirty="0"/>
              <a:t>)</a:t>
            </a:r>
            <a:endParaRPr lang="id-ID" dirty="0" smtClean="0"/>
          </a:p>
          <a:p>
            <a:pPr lvl="1"/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22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PL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Intergrasi atas ke bawah (</a:t>
            </a:r>
            <a:r>
              <a:rPr lang="id-ID" b="1" i="1" dirty="0" smtClean="0"/>
              <a:t>top-down integration</a:t>
            </a:r>
            <a:r>
              <a:rPr lang="id-ID" b="1" dirty="0" smtClean="0"/>
              <a:t>)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2394" t="33203" r="19290" b="19922"/>
          <a:stretch>
            <a:fillRect/>
          </a:stretch>
        </p:blipFill>
        <p:spPr bwMode="auto">
          <a:xfrm>
            <a:off x="761973" y="2143116"/>
            <a:ext cx="681042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51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PL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Intergrasi bawah ke atas (buttom-up</a:t>
            </a:r>
            <a:r>
              <a:rPr lang="id-ID" b="1" i="1" dirty="0" smtClean="0"/>
              <a:t> integration</a:t>
            </a:r>
            <a:r>
              <a:rPr lang="id-ID" b="1" dirty="0" smtClean="0"/>
              <a:t>)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1845" t="33203" r="19290" b="16015"/>
          <a:stretch>
            <a:fillRect/>
          </a:stretch>
        </p:blipFill>
        <p:spPr bwMode="auto">
          <a:xfrm>
            <a:off x="571472" y="2071678"/>
            <a:ext cx="684705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1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Istilah Pengujian Lainnya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800" b="1" dirty="0" smtClean="0"/>
              <a:t>Pengujian Regresi</a:t>
            </a:r>
          </a:p>
          <a:p>
            <a:r>
              <a:rPr lang="id-ID" sz="2800" dirty="0" smtClean="0"/>
              <a:t>Pengujian Regresi merupakan pengeksekusian kembali beberapa rangkaian pengujian yang telah dijalankan untuk memastikan bahwa perubahan tidak menimbulkan efek samping yang tidak diharapkan</a:t>
            </a:r>
          </a:p>
          <a:p>
            <a:r>
              <a:rPr lang="id-ID" sz="2800" dirty="0" smtClean="0"/>
              <a:t>Pengujian regresi membantu untuk memastikan bahwa perubahan tidak memunculkan perilaku yang tidak diharapkan ataupun kesalahan tambahan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565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7186642" cy="762000"/>
          </a:xfrm>
        </p:spPr>
        <p:txBody>
          <a:bodyPr/>
          <a:lstStyle/>
          <a:p>
            <a:r>
              <a:rPr lang="id-ID" dirty="0" smtClean="0"/>
              <a:t>Strategi Pengujian PL Berorientasi 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600" b="1" dirty="0" smtClean="0"/>
              <a:t>Pengujian Unit dalam Kontek OO</a:t>
            </a:r>
          </a:p>
          <a:p>
            <a:r>
              <a:rPr lang="id-ID" sz="2600" dirty="0" smtClean="0"/>
              <a:t>Kelas yang terenkapsulasi merupakan fokus dari pengujian unit. Dalam kontek OO pengujian kelas setara dengan pengujian unit</a:t>
            </a:r>
          </a:p>
          <a:p>
            <a:r>
              <a:rPr lang="id-ID" sz="2600" dirty="0" smtClean="0"/>
              <a:t>Operasi tunggal tidak bisa lagi diuji secara terpisah (sebagaimana dalam pandangan konvensional), melainkan sebagai bagian dari kelas</a:t>
            </a:r>
          </a:p>
          <a:p>
            <a:r>
              <a:rPr lang="id-ID" sz="2600" dirty="0" smtClean="0"/>
              <a:t>Pengujian kelas untuk PL OO dikendalikan oleh operasi-operasi yang terenkapsulasi oleh kelas tsb dan oleh perilaku keadaan (state behaviour) kelas tsb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41622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7186642" cy="762000"/>
          </a:xfrm>
        </p:spPr>
        <p:txBody>
          <a:bodyPr/>
          <a:lstStyle/>
          <a:p>
            <a:r>
              <a:rPr lang="id-ID" dirty="0" smtClean="0"/>
              <a:t>Strategi Pengujian PL Berorientasi 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Integrasi dalam Kontek OO</a:t>
            </a:r>
          </a:p>
          <a:p>
            <a:r>
              <a:rPr lang="id-ID" dirty="0" smtClean="0"/>
              <a:t>PL berorientasi objek tidak memiliki struktur kontrol hierarki yang jelas, maka </a:t>
            </a:r>
            <a:r>
              <a:rPr lang="en-US" dirty="0" smtClean="0"/>
              <a:t>a</a:t>
            </a:r>
            <a:r>
              <a:rPr lang="id-ID" dirty="0" smtClean="0"/>
              <a:t>da 2 strategi dalam pengujian integrasi sistem OO [Bin94b]: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Pengujian berbasis </a:t>
            </a:r>
            <a:r>
              <a:rPr lang="id-ID" i="1" dirty="0" smtClean="0"/>
              <a:t>thread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Pengujian berbasis kegunaan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7186642" cy="762000"/>
          </a:xfrm>
        </p:spPr>
        <p:txBody>
          <a:bodyPr/>
          <a:lstStyle/>
          <a:p>
            <a:r>
              <a:rPr lang="id-ID" dirty="0" smtClean="0"/>
              <a:t>Strategi Pengujian PL Berorientasi 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berbasis </a:t>
            </a:r>
            <a:r>
              <a:rPr lang="id-ID" b="1" i="1" dirty="0" smtClean="0"/>
              <a:t>thread</a:t>
            </a:r>
          </a:p>
          <a:p>
            <a:r>
              <a:rPr lang="id-ID" dirty="0" smtClean="0"/>
              <a:t>Pengujian berbasis thread merupakan pengujian yang mengintegrasikan sekumpulan kelas yang dibutuhkan untuk merespon suatu masukan atau </a:t>
            </a:r>
            <a:r>
              <a:rPr lang="id-ID" i="1" dirty="0" smtClean="0"/>
              <a:t>event</a:t>
            </a:r>
            <a:r>
              <a:rPr lang="id-ID" dirty="0" smtClean="0"/>
              <a:t> ke dalam sistem</a:t>
            </a:r>
          </a:p>
          <a:p>
            <a:r>
              <a:rPr lang="id-ID" dirty="0" smtClean="0"/>
              <a:t>Setiap </a:t>
            </a:r>
            <a:r>
              <a:rPr lang="id-ID" i="1" dirty="0" smtClean="0"/>
              <a:t>thread </a:t>
            </a:r>
            <a:r>
              <a:rPr lang="id-ID" dirty="0" smtClean="0"/>
              <a:t>diintegrasikan dan diuji secara individual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518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algn="just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 dirty="0">
                <a:solidFill>
                  <a:srgbClr val="C00000"/>
                </a:solidFill>
              </a:rPr>
              <a:t>Testing software</a:t>
            </a:r>
            <a:r>
              <a:rPr lang="en-GB" altLang="en-US" sz="2800" b="1" i="1" dirty="0"/>
              <a:t> </a:t>
            </a:r>
            <a:r>
              <a:rPr lang="en-GB" altLang="en-US" sz="2800" dirty="0" err="1"/>
              <a:t>adalah</a:t>
            </a:r>
            <a:r>
              <a:rPr lang="en-GB" altLang="en-US" sz="2800" dirty="0"/>
              <a:t> proses </a:t>
            </a:r>
            <a:r>
              <a:rPr lang="en-GB" altLang="en-US" sz="2800" dirty="0" err="1"/>
              <a:t>mengoperasikan</a:t>
            </a:r>
            <a:r>
              <a:rPr lang="en-GB" altLang="en-US" sz="2800" dirty="0"/>
              <a:t> software </a:t>
            </a:r>
            <a:r>
              <a:rPr lang="en-GB" altLang="en-US" sz="2800" dirty="0" err="1"/>
              <a:t>dalam</a:t>
            </a:r>
            <a:r>
              <a:rPr lang="en-GB" altLang="en-US" sz="2800" dirty="0"/>
              <a:t> </a:t>
            </a:r>
            <a:r>
              <a:rPr lang="en-GB" altLang="en-US" sz="2800" dirty="0" err="1"/>
              <a:t>kondisi</a:t>
            </a:r>
            <a:r>
              <a:rPr lang="en-GB" altLang="en-US" sz="2800" dirty="0"/>
              <a:t> yang </a:t>
            </a:r>
            <a:r>
              <a:rPr lang="en-GB" altLang="en-US" sz="2800" dirty="0" err="1"/>
              <a:t>dikendalikan</a:t>
            </a:r>
            <a:r>
              <a:rPr lang="en-GB" altLang="en-US" sz="2800" dirty="0"/>
              <a:t>, </a:t>
            </a:r>
            <a:r>
              <a:rPr lang="en-GB" altLang="en-US" sz="2800" dirty="0" err="1"/>
              <a:t>untuk</a:t>
            </a:r>
            <a:r>
              <a:rPr lang="en-GB" altLang="en-US" sz="2800" dirty="0"/>
              <a:t> :</a:t>
            </a:r>
          </a:p>
          <a:p>
            <a:pPr lvl="1" algn="just">
              <a:lnSpc>
                <a:spcPct val="76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err="1"/>
              <a:t>Verifikasi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apakah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telah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berlaku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sebagaimana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telah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ditetapkan</a:t>
            </a:r>
            <a:r>
              <a:rPr lang="en-GB" altLang="en-US" sz="2400" dirty="0"/>
              <a:t> (</a:t>
            </a:r>
            <a:r>
              <a:rPr lang="en-GB" altLang="en-US" sz="2400" dirty="0" err="1"/>
              <a:t>menurut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spesifikasi</a:t>
            </a:r>
            <a:r>
              <a:rPr lang="en-GB" altLang="en-US" sz="2400" dirty="0"/>
              <a:t>)</a:t>
            </a:r>
          </a:p>
          <a:p>
            <a:pPr lvl="1" algn="just">
              <a:lnSpc>
                <a:spcPct val="76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Are we building the system right?</a:t>
            </a:r>
          </a:p>
          <a:p>
            <a:pPr lvl="1" algn="just">
              <a:lnSpc>
                <a:spcPct val="76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err="1"/>
              <a:t>Mendeteksi</a:t>
            </a:r>
            <a:r>
              <a:rPr lang="en-GB" altLang="en-US" sz="2400" dirty="0"/>
              <a:t> error</a:t>
            </a:r>
          </a:p>
          <a:p>
            <a:pPr lvl="1" algn="just">
              <a:lnSpc>
                <a:spcPct val="76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err="1"/>
              <a:t>Validasi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apakah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spesifikasi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telah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ditetapkan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sudah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memenuhi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keinginan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atau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kebutuhan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dari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pengguna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sebenarnya</a:t>
            </a:r>
            <a:endParaRPr lang="en-GB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7186642" cy="762000"/>
          </a:xfrm>
        </p:spPr>
        <p:txBody>
          <a:bodyPr/>
          <a:lstStyle/>
          <a:p>
            <a:r>
              <a:rPr lang="id-ID" dirty="0" smtClean="0"/>
              <a:t>Strategi Pengujian PL Berorientasi 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800" b="1" dirty="0" smtClean="0"/>
              <a:t>Pengujian berbasis kegunaan</a:t>
            </a:r>
          </a:p>
          <a:p>
            <a:r>
              <a:rPr lang="id-ID" sz="2800" dirty="0" smtClean="0"/>
              <a:t>Pengujian berbasis kegunaan merupakan pengujian yang dimulai dengan menguji kelas-kelas independent</a:t>
            </a:r>
          </a:p>
          <a:p>
            <a:r>
              <a:rPr lang="id-ID" sz="2800" dirty="0" smtClean="0"/>
              <a:t>Setelah kelas independen diuji maka selanjutnya pengujian kelas dependen (kelas yang menggunakan kelas independen) dilakukan</a:t>
            </a:r>
          </a:p>
          <a:p>
            <a:r>
              <a:rPr lang="id-ID" sz="2800" dirty="0" smtClean="0"/>
              <a:t>Urutan lapisan pengujian dari kelas dependen ini berlanjut terus sampai seluruh sistem dibangun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702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Setelah pengujian integrasi dilakukan sistem yang dibangun telah utuh, maka selanjutnya perlu dilakukan pengujian validasi</a:t>
            </a:r>
          </a:p>
          <a:p>
            <a:r>
              <a:rPr lang="id-ID" sz="2800" dirty="0" smtClean="0"/>
              <a:t>Pada pengujian validasi tidak mempertimbangkan apakah perangkat lunak konvensional, berorientasi objek maupun berbasis web</a:t>
            </a:r>
          </a:p>
          <a:p>
            <a:r>
              <a:rPr lang="id-ID" sz="2800" dirty="0" smtClean="0"/>
              <a:t>Pengujian validasi memastikan bahwa perangkat lunak berfungsi dengan cara yang diharapkan oleh pelanggan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856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dari pengujian validasi ada 2 (dua) kondisi: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Karakteristik fungsi atau kinerja sesuai dengan spesifikasi dan diterima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Penyimpangan dari spesifikasi ditemukan dan daftar kelemahan pun dibuat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34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b="1" dirty="0" smtClean="0"/>
              <a:t>Pengujian Alpha &amp; Betha</a:t>
            </a:r>
          </a:p>
          <a:p>
            <a:r>
              <a:rPr lang="id-ID" sz="2800" dirty="0" smtClean="0"/>
              <a:t>Ketika perangkat lunak kustom dibangun untuk suatu pelanggan, serangkaian pengujian penerimaan pun dilakukan agar pelanggan dapat memvalidasi semua persyaratan.</a:t>
            </a:r>
          </a:p>
          <a:p>
            <a:r>
              <a:rPr lang="id-ID" sz="2800" dirty="0" smtClean="0"/>
              <a:t>Pengujian pada tahap ini lebih berfokus pada pelanggan daripada rekayasawan perangkat lunak</a:t>
            </a:r>
          </a:p>
          <a:p>
            <a:r>
              <a:rPr lang="id-ID" sz="2800" dirty="0" smtClean="0"/>
              <a:t>Kebanyakan pembangunan produk perangkat lunak menggunakan proses </a:t>
            </a:r>
            <a:r>
              <a:rPr lang="id-ID" sz="2800" b="1" dirty="0" smtClean="0"/>
              <a:t>pengujian alpha</a:t>
            </a:r>
            <a:r>
              <a:rPr lang="id-ID" sz="2800" dirty="0" smtClean="0"/>
              <a:t> dan </a:t>
            </a:r>
            <a:r>
              <a:rPr lang="id-ID" sz="2800" b="1" dirty="0" smtClean="0"/>
              <a:t>betha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2751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800" b="1" dirty="0" smtClean="0"/>
              <a:t>Pengujian Alpha</a:t>
            </a:r>
          </a:p>
          <a:p>
            <a:r>
              <a:rPr lang="id-ID" sz="2800" dirty="0" smtClean="0"/>
              <a:t>Pengujian Alpha dilakukan di sisi pengembang oleh sekelompok perwakilan pengguna akhir</a:t>
            </a:r>
          </a:p>
          <a:p>
            <a:r>
              <a:rPr lang="id-ID" sz="2800" dirty="0" smtClean="0"/>
              <a:t>Perangkat lunak ini digunakan dalam kondisi natural dimana pengembang melihat dan mencatat kesalahan-kesalahan dan masalah-masalah penggunaan</a:t>
            </a:r>
          </a:p>
          <a:p>
            <a:r>
              <a:rPr lang="id-ID" sz="2800" dirty="0" smtClean="0"/>
              <a:t>Pengujian alpha dilakukan dalam lingkungan yang dikendalikan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919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400" b="1" dirty="0" smtClean="0"/>
              <a:t>Pengujian Betha</a:t>
            </a:r>
          </a:p>
          <a:p>
            <a:r>
              <a:rPr lang="id-ID" sz="2400" dirty="0" smtClean="0"/>
              <a:t>Pengujian Betha dilakukan pada satu atau lebih pengguna akhir dimana pengembang tidak hadir pada pengujian ini</a:t>
            </a:r>
          </a:p>
          <a:p>
            <a:r>
              <a:rPr lang="id-ID" sz="2400" dirty="0" smtClean="0"/>
              <a:t>Maka pengujian betha merupakan pengujian hidup dari perangkat lunak yang tidak dikendalikan oleh pengembang</a:t>
            </a:r>
          </a:p>
          <a:p>
            <a:r>
              <a:rPr lang="id-ID" sz="2400" dirty="0" smtClean="0"/>
              <a:t>Pelanggan mencatat semua masalah yang ditemui selama pengujian betha dan melaporkan secara berkala masalah-masalah tersebut kepada pengembang</a:t>
            </a:r>
          </a:p>
          <a:p>
            <a:r>
              <a:rPr lang="id-ID" sz="2400" dirty="0" smtClean="0"/>
              <a:t>Pengembang perangkat lunak membuat perubahan dan kemudian mempersiapkan diri untuk merilis produk perangkat lunak kepada seluruh pelanggan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986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153400" cy="4724400"/>
          </a:xfrm>
        </p:spPr>
        <p:txBody>
          <a:bodyPr/>
          <a:lstStyle/>
          <a:p>
            <a:r>
              <a:rPr lang="id-ID" sz="2800" dirty="0" smtClean="0"/>
              <a:t>Pada akhirnya perangkat lunak digabungkan dengan elemen-elemen sistem lainnya</a:t>
            </a:r>
          </a:p>
          <a:p>
            <a:r>
              <a:rPr lang="id-ID" sz="2800" dirty="0" smtClean="0"/>
              <a:t>Pengujian sistem berada di luar lingkup proses perangkat lunak dan tidak hanya dilakukan oleh para rekayasawan perangkat lunak</a:t>
            </a:r>
          </a:p>
          <a:p>
            <a:r>
              <a:rPr lang="id-ID" sz="2800" dirty="0" smtClean="0"/>
              <a:t>Pengujian sistem sebenarnya merupakan serangkaian pengujian yang berbeda-beda yang tujan utamanya adalah untuk sepenuhnya mewujudkan sistem berbasis komputer</a:t>
            </a:r>
          </a:p>
          <a:p>
            <a:r>
              <a:rPr lang="id-ID" sz="2800" dirty="0" smtClean="0"/>
              <a:t>Semua pengujian tsb dilakukan untuk memverifikasi bahwa semua elemen sistem telah terintegrasi dengan baik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057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Jenis pengujian sistem untuk sistem berbasis perangkat lunak, meliputi:</a:t>
            </a:r>
          </a:p>
          <a:p>
            <a:pPr lvl="1"/>
            <a:r>
              <a:rPr lang="id-ID" dirty="0" smtClean="0"/>
              <a:t>Pengujian Pemulihan </a:t>
            </a:r>
          </a:p>
          <a:p>
            <a:pPr lvl="1"/>
            <a:r>
              <a:rPr lang="id-ID" dirty="0" smtClean="0"/>
              <a:t>Pengujian Keamanan</a:t>
            </a:r>
          </a:p>
          <a:p>
            <a:pPr lvl="1"/>
            <a:r>
              <a:rPr lang="id-ID" dirty="0" smtClean="0"/>
              <a:t>Pengujian Stres</a:t>
            </a:r>
          </a:p>
          <a:p>
            <a:pPr lvl="1"/>
            <a:r>
              <a:rPr lang="id-ID" dirty="0" smtClean="0"/>
              <a:t>Pengujian Deployment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47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Pemulihan</a:t>
            </a:r>
          </a:p>
          <a:p>
            <a:r>
              <a:rPr lang="id-ID" dirty="0" smtClean="0"/>
              <a:t>Sistem harus dapat menoleransi kesalahan yaitu kesalahan pengolahan tidak harus menyebabkan keseluruhan fungsi berhenti</a:t>
            </a:r>
          </a:p>
          <a:p>
            <a:r>
              <a:rPr lang="id-ID" dirty="0" smtClean="0"/>
              <a:t>Pengujian Pemulihan (</a:t>
            </a:r>
            <a:r>
              <a:rPr lang="id-ID" i="1" dirty="0" smtClean="0"/>
              <a:t>recovery testing</a:t>
            </a:r>
            <a:r>
              <a:rPr lang="id-ID" dirty="0" smtClean="0"/>
              <a:t>) adalah pengujian sistem yang memaksa PL untuk gagal dalam berbagai cara dan memverifikasi bahwa pemulihan dilakukan dengan benar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72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Keamanan</a:t>
            </a:r>
          </a:p>
          <a:p>
            <a:r>
              <a:rPr lang="id-ID" dirty="0" smtClean="0"/>
              <a:t>Pengujian Keamanan mencoba untuk memverifikai mekanisme perlindungan yang dibangun ke dalam sistem, yang pada kenyataannya melindungi dari penetrasi yang tidak benar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26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Verifikasi</a:t>
            </a:r>
            <a:r>
              <a:rPr lang="en-US" dirty="0"/>
              <a:t> &amp; </a:t>
            </a:r>
            <a:r>
              <a:rPr lang="en-US" dirty="0" err="1"/>
              <a:t>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Boehm [Boe81] menyatakan:</a:t>
            </a:r>
          </a:p>
          <a:p>
            <a:pPr lvl="1"/>
            <a:r>
              <a:rPr lang="id-ID" dirty="0"/>
              <a:t>Verifikasi “Apakah kita membangun produk </a:t>
            </a:r>
            <a:r>
              <a:rPr lang="id-ID" b="1" dirty="0"/>
              <a:t>dengan</a:t>
            </a:r>
            <a:r>
              <a:rPr lang="id-ID" dirty="0"/>
              <a:t> benar”</a:t>
            </a:r>
          </a:p>
          <a:p>
            <a:pPr lvl="1"/>
            <a:r>
              <a:rPr lang="id-ID" dirty="0"/>
              <a:t>Validasi “Apakah kita membangun produk </a:t>
            </a:r>
            <a:r>
              <a:rPr lang="id-ID" b="1" dirty="0"/>
              <a:t>yang</a:t>
            </a:r>
            <a:r>
              <a:rPr lang="id-ID" dirty="0"/>
              <a:t> benar”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13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/>
              <a:t>Pengujian Stres</a:t>
            </a:r>
          </a:p>
          <a:p>
            <a:r>
              <a:rPr lang="id-ID" dirty="0" smtClean="0"/>
              <a:t>Pengujian stres menjalankan sistem dengan cara meminta sumber daya dalam jumlah, frekuensi atau volume yang abnormal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85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5860"/>
            <a:ext cx="8153400" cy="4724400"/>
          </a:xfrm>
        </p:spPr>
        <p:txBody>
          <a:bodyPr/>
          <a:lstStyle/>
          <a:p>
            <a:pPr>
              <a:buNone/>
            </a:pPr>
            <a:r>
              <a:rPr lang="id-ID" sz="2800" b="1" dirty="0" smtClean="0"/>
              <a:t>Pengujian Deployment</a:t>
            </a:r>
          </a:p>
          <a:p>
            <a:r>
              <a:rPr lang="id-ID" sz="2800" dirty="0" smtClean="0"/>
              <a:t>Dalam banyak kasus, PL harus dijalankan pada berbagai </a:t>
            </a:r>
            <a:r>
              <a:rPr lang="id-ID" sz="2800" i="1" dirty="0" smtClean="0"/>
              <a:t>platform </a:t>
            </a:r>
            <a:r>
              <a:rPr lang="id-ID" sz="2800" dirty="0" smtClean="0"/>
              <a:t>dan berada di beberapa Sistem Operasi</a:t>
            </a:r>
          </a:p>
          <a:p>
            <a:r>
              <a:rPr lang="id-ID" sz="2800" dirty="0" smtClean="0"/>
              <a:t>Pengujian Deployment sering disebut juga dengan Pengujian Konfigurasi merupakan pengujian yang menjalankan PL di setiap lingkungan dimana PL tsb beroperasi</a:t>
            </a:r>
          </a:p>
          <a:p>
            <a:r>
              <a:rPr lang="id-ID" sz="2800" dirty="0" smtClean="0"/>
              <a:t>Pengujian Deployment juga memeriksa semua prosedur dan instalasi PL (</a:t>
            </a:r>
            <a:r>
              <a:rPr lang="id-ID" sz="2800" i="1" dirty="0" smtClean="0"/>
              <a:t>installer</a:t>
            </a:r>
            <a:r>
              <a:rPr lang="id-ID" sz="2800" dirty="0" smtClean="0"/>
              <a:t>) yang akan digunakan serta semua dokumentasi bantuan PL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69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77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701"/>
            <a:ext cx="7848600" cy="1143000"/>
          </a:xfrm>
        </p:spPr>
        <p:txBody>
          <a:bodyPr/>
          <a:lstStyle/>
          <a:p>
            <a:r>
              <a:rPr lang="en-GB" dirty="0" err="1"/>
              <a:t>Hubungan</a:t>
            </a:r>
            <a:r>
              <a:rPr lang="en-GB" dirty="0"/>
              <a:t> testing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Software yang </a:t>
            </a:r>
            <a:r>
              <a:rPr lang="en-GB" altLang="en-US" dirty="0" err="1"/>
              <a:t>berkualitas</a:t>
            </a:r>
            <a:r>
              <a:rPr lang="en-GB" altLang="en-US" dirty="0"/>
              <a:t> </a:t>
            </a:r>
            <a:r>
              <a:rPr lang="en-GB" altLang="en-US" dirty="0" err="1"/>
              <a:t>adalah</a:t>
            </a:r>
            <a:r>
              <a:rPr lang="en-GB" altLang="en-US" dirty="0"/>
              <a:t> software yang </a:t>
            </a:r>
            <a:r>
              <a:rPr lang="en-GB" altLang="en-US" dirty="0" err="1"/>
              <a:t>bebas</a:t>
            </a:r>
            <a:r>
              <a:rPr lang="en-GB" altLang="en-US" dirty="0"/>
              <a:t> error </a:t>
            </a:r>
            <a:r>
              <a:rPr lang="en-GB" altLang="en-US" dirty="0" err="1"/>
              <a:t>dan</a:t>
            </a:r>
            <a:r>
              <a:rPr lang="en-GB" altLang="en-US" dirty="0"/>
              <a:t> bug </a:t>
            </a:r>
            <a:r>
              <a:rPr lang="en-GB" altLang="en-US" dirty="0" err="1"/>
              <a:t>secara</a:t>
            </a:r>
            <a:r>
              <a:rPr lang="en-GB" altLang="en-US" dirty="0"/>
              <a:t> </a:t>
            </a:r>
            <a:r>
              <a:rPr lang="en-GB" altLang="en-US" dirty="0" err="1"/>
              <a:t>objektif</a:t>
            </a:r>
            <a:r>
              <a:rPr lang="en-GB" altLang="en-US" dirty="0"/>
              <a:t>, </a:t>
            </a:r>
            <a:r>
              <a:rPr lang="en-GB" altLang="en-US" dirty="0" err="1"/>
              <a:t>tepat</a:t>
            </a:r>
            <a:r>
              <a:rPr lang="en-GB" altLang="en-US" dirty="0"/>
              <a:t> </a:t>
            </a:r>
            <a:r>
              <a:rPr lang="en-GB" altLang="en-US" dirty="0" err="1"/>
              <a:t>waktu</a:t>
            </a:r>
            <a:r>
              <a:rPr lang="en-GB" altLang="en-US" dirty="0"/>
              <a:t> </a:t>
            </a:r>
            <a:r>
              <a:rPr lang="en-GB" altLang="en-US" dirty="0" err="1"/>
              <a:t>dan</a:t>
            </a:r>
            <a:r>
              <a:rPr lang="en-GB" altLang="en-US" dirty="0"/>
              <a:t> dana, </a:t>
            </a:r>
            <a:r>
              <a:rPr lang="en-GB" altLang="en-US" dirty="0" err="1"/>
              <a:t>sesuai</a:t>
            </a:r>
            <a:r>
              <a:rPr lang="en-GB" altLang="en-US" dirty="0"/>
              <a:t> </a:t>
            </a:r>
            <a:r>
              <a:rPr lang="en-GB" altLang="en-US" dirty="0" err="1"/>
              <a:t>dengan</a:t>
            </a:r>
            <a:r>
              <a:rPr lang="en-GB" altLang="en-US" dirty="0"/>
              <a:t> </a:t>
            </a:r>
            <a:r>
              <a:rPr lang="en-GB" altLang="en-US" dirty="0" err="1"/>
              <a:t>kebutuhan</a:t>
            </a:r>
            <a:r>
              <a:rPr lang="en-GB" altLang="en-US" dirty="0"/>
              <a:t> </a:t>
            </a:r>
            <a:r>
              <a:rPr lang="en-GB" altLang="en-US" dirty="0" err="1"/>
              <a:t>atau</a:t>
            </a:r>
            <a:r>
              <a:rPr lang="en-GB" altLang="en-US" dirty="0"/>
              <a:t> </a:t>
            </a:r>
            <a:r>
              <a:rPr lang="en-GB" altLang="en-US" dirty="0" err="1"/>
              <a:t>keinginan</a:t>
            </a:r>
            <a:r>
              <a:rPr lang="en-GB" altLang="en-US" dirty="0"/>
              <a:t>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/>
              <a:t>dapat</a:t>
            </a:r>
            <a:r>
              <a:rPr lang="en-GB" altLang="en-US" dirty="0"/>
              <a:t> </a:t>
            </a:r>
            <a:r>
              <a:rPr lang="en-GB" altLang="en-US" dirty="0" err="1"/>
              <a:t>dirawat</a:t>
            </a:r>
            <a:r>
              <a:rPr lang="en-GB" altLang="en-US" dirty="0"/>
              <a:t> (maintainable)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Tujuan</a:t>
            </a:r>
            <a:r>
              <a:rPr lang="en-GB" dirty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err="1" smtClean="0"/>
              <a:t>Adalah</a:t>
            </a:r>
            <a:r>
              <a:rPr lang="en-GB" altLang="en-US" dirty="0" smtClean="0"/>
              <a:t>  </a:t>
            </a:r>
            <a:r>
              <a:rPr lang="en-GB" altLang="en-US" dirty="0" err="1" smtClean="0"/>
              <a:t>menemukan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sebanyak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mungkin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masalah</a:t>
            </a:r>
            <a:r>
              <a:rPr lang="en-GB" altLang="en-US" dirty="0" smtClean="0"/>
              <a:t> (error)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err="1" smtClean="0"/>
              <a:t>Tujuan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dari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menemukan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masalah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adalah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memperbaikinya</a:t>
            </a:r>
            <a:endParaRPr lang="en-GB" altLang="en-US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err="1" smtClean="0"/>
              <a:t>Tangani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masalah</a:t>
            </a:r>
            <a:r>
              <a:rPr lang="en-GB" altLang="en-US" dirty="0" smtClean="0"/>
              <a:t> yang </a:t>
            </a:r>
            <a:r>
              <a:rPr lang="en-GB" altLang="en-US" dirty="0" err="1" smtClean="0"/>
              <a:t>bersifat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penting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karena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tidak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semua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permasalahan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dapat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diselesaikan</a:t>
            </a:r>
            <a:endParaRPr lang="en-GB" altLang="en-US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38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937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err="1"/>
              <a:t>Prinsip-prinsip</a:t>
            </a:r>
            <a:r>
              <a:rPr lang="en-GB" sz="2800" b="1" i="1" dirty="0" smtClean="0">
                <a:solidFill>
                  <a:schemeClr val="tx2">
                    <a:satMod val="2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/>
              <a:t>Testing</a:t>
            </a:r>
            <a:r>
              <a:rPr lang="id-ID" dirty="0" smtClean="0"/>
              <a:t> (1)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62100"/>
            <a:ext cx="8229600" cy="4533900"/>
          </a:xfrm>
        </p:spPr>
        <p:txBody>
          <a:bodyPr lIns="0" tIns="0" rIns="0" bIns="0"/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 smtClean="0"/>
              <a:t>Testing yang </a:t>
            </a:r>
            <a:r>
              <a:rPr lang="en-GB" altLang="en-US" sz="2800" dirty="0" err="1" smtClean="0"/>
              <a:t>komplit</a:t>
            </a:r>
            <a:r>
              <a:rPr lang="en-GB" altLang="en-US" sz="2800" dirty="0" smtClean="0"/>
              <a:t> (</a:t>
            </a:r>
            <a:r>
              <a:rPr lang="en-GB" altLang="en-US" sz="2800" dirty="0" err="1" smtClean="0"/>
              <a:t>dilakukan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secara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menyeluruh</a:t>
            </a:r>
            <a:r>
              <a:rPr lang="en-GB" altLang="en-US" sz="2800" dirty="0" smtClean="0"/>
              <a:t>) </a:t>
            </a:r>
            <a:r>
              <a:rPr lang="en-GB" altLang="en-US" sz="2800" dirty="0" err="1" smtClean="0"/>
              <a:t>tidak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memungkinkan</a:t>
            </a:r>
            <a:r>
              <a:rPr lang="en-GB" altLang="en-US" sz="2800" dirty="0" smtClean="0"/>
              <a:t>  </a:t>
            </a:r>
            <a:r>
              <a:rPr lang="en-GB" altLang="en-US" sz="2800" dirty="0" err="1" smtClean="0"/>
              <a:t>untuk</a:t>
            </a:r>
            <a:r>
              <a:rPr lang="en-GB" altLang="en-US" sz="2800" dirty="0" smtClean="0"/>
              <a:t>  </a:t>
            </a:r>
            <a:r>
              <a:rPr lang="en-GB" altLang="en-US" sz="2800" dirty="0" err="1" smtClean="0"/>
              <a:t>dilakukan</a:t>
            </a:r>
            <a:endParaRPr lang="id-ID" altLang="en-US" sz="2800" dirty="0" smtClean="0"/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dirty="0" smtClean="0"/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Testing </a:t>
            </a:r>
            <a:r>
              <a:rPr lang="en-GB" altLang="en-US" sz="2800" dirty="0" err="1"/>
              <a:t>merupakan</a:t>
            </a:r>
            <a:r>
              <a:rPr lang="en-GB" altLang="en-US" sz="2800" dirty="0"/>
              <a:t> </a:t>
            </a:r>
            <a:r>
              <a:rPr lang="en-GB" altLang="en-US" sz="2800" dirty="0" err="1"/>
              <a:t>pekerjaan</a:t>
            </a:r>
            <a:r>
              <a:rPr lang="en-GB" altLang="en-US" sz="2800" dirty="0"/>
              <a:t> yang </a:t>
            </a:r>
            <a:r>
              <a:rPr lang="en-GB" altLang="en-US" sz="2800" dirty="0" err="1"/>
              <a:t>kreatif</a:t>
            </a:r>
            <a:r>
              <a:rPr lang="en-GB" altLang="en-US" sz="2800" dirty="0"/>
              <a:t> </a:t>
            </a:r>
            <a:r>
              <a:rPr lang="en-GB" altLang="en-US" sz="2800" dirty="0" err="1"/>
              <a:t>dan</a:t>
            </a:r>
            <a:r>
              <a:rPr lang="en-GB" altLang="en-US" sz="2800" dirty="0"/>
              <a:t> </a:t>
            </a:r>
            <a:r>
              <a:rPr lang="en-GB" altLang="en-US" sz="2800" dirty="0" err="1"/>
              <a:t>sulit</a:t>
            </a:r>
            <a:r>
              <a:rPr lang="en-GB" altLang="en-US" sz="2800" dirty="0"/>
              <a:t> </a:t>
            </a:r>
            <a:endParaRPr lang="en-GB" altLang="en-US" sz="28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 dirty="0" smtClean="0"/>
              <a:t>(</a:t>
            </a:r>
            <a:r>
              <a:rPr lang="id-ID" altLang="en-US" sz="2000" dirty="0" smtClean="0"/>
              <a:t> </a:t>
            </a:r>
            <a:r>
              <a:rPr lang="en-GB" altLang="en-US" sz="2400" dirty="0" smtClean="0"/>
              <a:t>Testing </a:t>
            </a:r>
            <a:r>
              <a:rPr lang="en-GB" altLang="en-US" sz="2400" dirty="0" err="1"/>
              <a:t>bukanlah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hal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sederhana</a:t>
            </a:r>
            <a:r>
              <a:rPr lang="en-GB" altLang="en-US" sz="2400" dirty="0"/>
              <a:t>, </a:t>
            </a:r>
            <a:r>
              <a:rPr lang="en-GB" altLang="en-US" sz="2400" dirty="0" err="1" smtClean="0"/>
              <a:t>karena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untuk</a:t>
            </a:r>
            <a:r>
              <a:rPr lang="en-GB" altLang="en-US" sz="2400" dirty="0" smtClean="0"/>
              <a:t> </a:t>
            </a:r>
            <a:r>
              <a:rPr lang="en-GB" altLang="en-US" sz="2400" dirty="0" err="1"/>
              <a:t>dapat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melakukan</a:t>
            </a:r>
            <a:r>
              <a:rPr lang="en-GB" altLang="en-US" sz="2400" dirty="0"/>
              <a:t> testing yang </a:t>
            </a:r>
            <a:r>
              <a:rPr lang="en-GB" altLang="en-US" sz="2400" dirty="0" err="1"/>
              <a:t>efektif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harus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mengetahui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keseluruhan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system , </a:t>
            </a:r>
            <a:r>
              <a:rPr lang="en-GB" altLang="en-US" sz="2400" dirty="0" err="1" smtClean="0"/>
              <a:t>Sistem</a:t>
            </a:r>
            <a:r>
              <a:rPr lang="en-GB" altLang="en-US" sz="2400" dirty="0" smtClean="0"/>
              <a:t> </a:t>
            </a:r>
            <a:r>
              <a:rPr lang="en-GB" altLang="en-US" sz="2400" dirty="0" err="1"/>
              <a:t>sendiri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tidak</a:t>
            </a:r>
            <a:r>
              <a:rPr lang="en-GB" altLang="en-US" sz="2400" dirty="0"/>
              <a:t> </a:t>
            </a:r>
            <a:r>
              <a:rPr lang="en-GB" altLang="en-US" sz="2400" dirty="0" err="1" smtClean="0"/>
              <a:t>sederhana</a:t>
            </a:r>
            <a:r>
              <a:rPr lang="en-GB" altLang="en-US" sz="2400" dirty="0"/>
              <a:t>/</a:t>
            </a:r>
            <a:r>
              <a:rPr lang="en-GB" altLang="en-US" sz="2400" dirty="0" err="1" smtClean="0"/>
              <a:t>mudah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dipahami</a:t>
            </a:r>
            <a:r>
              <a:rPr lang="en-GB" altLang="en-US" sz="2400" dirty="0" smtClean="0"/>
              <a:t> )</a:t>
            </a:r>
            <a:endParaRPr lang="en-GB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17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937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err="1"/>
              <a:t>Prinsip-prinsip</a:t>
            </a:r>
            <a:r>
              <a:rPr lang="en-GB" sz="2800" b="1" i="1" dirty="0" smtClean="0">
                <a:solidFill>
                  <a:schemeClr val="tx2">
                    <a:satMod val="2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/>
              <a:t>Testing</a:t>
            </a:r>
            <a:r>
              <a:rPr lang="id-ID" dirty="0" smtClean="0"/>
              <a:t> (2)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533900"/>
          </a:xfrm>
        </p:spPr>
        <p:txBody>
          <a:bodyPr lIns="0" tIns="0" rIns="0" bIns="0"/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 dirty="0" smtClean="0"/>
          </a:p>
          <a:p>
            <a:pPr algn="just">
              <a:lnSpc>
                <a:spcPct val="15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600" dirty="0"/>
              <a:t>Testing </a:t>
            </a:r>
            <a:r>
              <a:rPr lang="en-GB" altLang="en-US" sz="3600" dirty="0" err="1"/>
              <a:t>berbasis</a:t>
            </a:r>
            <a:r>
              <a:rPr lang="en-GB" altLang="en-US" sz="3600" dirty="0"/>
              <a:t> </a:t>
            </a:r>
            <a:r>
              <a:rPr lang="en-GB" altLang="en-US" sz="3600" dirty="0" err="1"/>
              <a:t>pada</a:t>
            </a:r>
            <a:r>
              <a:rPr lang="en-GB" altLang="en-US" sz="3600" dirty="0"/>
              <a:t> </a:t>
            </a:r>
            <a:r>
              <a:rPr lang="en-GB" altLang="en-US" sz="3600" dirty="0" err="1" smtClean="0"/>
              <a:t>resiko</a:t>
            </a:r>
            <a:r>
              <a:rPr lang="en-GB" altLang="en-US" sz="3600" dirty="0" smtClean="0"/>
              <a:t> </a:t>
            </a:r>
            <a:endParaRPr lang="en-GB" altLang="en-US" sz="3600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400" dirty="0" err="1"/>
              <a:t>Secara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ringkas</a:t>
            </a:r>
            <a:r>
              <a:rPr lang="en-GB" altLang="en-US" sz="2400" dirty="0"/>
              <a:t>, testing </a:t>
            </a:r>
            <a:r>
              <a:rPr lang="en-GB" altLang="en-US" sz="2400" dirty="0" err="1"/>
              <a:t>dipengaruhi</a:t>
            </a:r>
            <a:r>
              <a:rPr lang="en-GB" altLang="en-US" sz="2400" dirty="0"/>
              <a:t> </a:t>
            </a:r>
            <a:r>
              <a:rPr lang="en-GB" altLang="en-US" sz="2400" dirty="0" err="1" smtClean="0"/>
              <a:t>oleh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pertimbangan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:</a:t>
            </a:r>
          </a:p>
          <a:p>
            <a:pPr lvl="1">
              <a:lnSpc>
                <a:spcPct val="93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400" dirty="0" err="1"/>
              <a:t>Sumber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daya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biaya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dibutuhkan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untuk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melakukan</a:t>
            </a:r>
            <a:r>
              <a:rPr lang="en-GB" altLang="en-US" sz="2400" dirty="0"/>
              <a:t> testing </a:t>
            </a:r>
            <a:r>
              <a:rPr lang="en-GB" altLang="en-US" sz="2400" dirty="0" err="1"/>
              <a:t>menurut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skala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prioritas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kompleksitas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kesulitan</a:t>
            </a:r>
            <a:r>
              <a:rPr lang="en-GB" altLang="en-US" sz="2400" dirty="0"/>
              <a:t> testing</a:t>
            </a:r>
          </a:p>
          <a:p>
            <a:pPr lvl="1">
              <a:lnSpc>
                <a:spcPct val="93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400" dirty="0" err="1"/>
              <a:t>Biaya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dari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keterlambatan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pengiriman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produk</a:t>
            </a:r>
            <a:r>
              <a:rPr lang="en-GB" altLang="en-US" sz="2400" dirty="0"/>
              <a:t> (</a:t>
            </a:r>
            <a:r>
              <a:rPr lang="en-GB" altLang="en-US" sz="2400" dirty="0" err="1"/>
              <a:t>kemungkinan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besar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disebabkan</a:t>
            </a:r>
            <a:r>
              <a:rPr lang="en-GB" altLang="en-US" sz="2400" dirty="0"/>
              <a:t> testing)</a:t>
            </a:r>
          </a:p>
          <a:p>
            <a:pPr lvl="1">
              <a:lnSpc>
                <a:spcPct val="93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400" dirty="0" err="1"/>
              <a:t>Kemungkinan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adanya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suatu</a:t>
            </a:r>
            <a:r>
              <a:rPr lang="en-GB" altLang="en-US" sz="2400" dirty="0"/>
              <a:t> defect</a:t>
            </a:r>
          </a:p>
          <a:p>
            <a:pPr lvl="1">
              <a:lnSpc>
                <a:spcPct val="93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400" dirty="0" err="1"/>
              <a:t>Biaya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disebabkan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oleh</a:t>
            </a:r>
            <a:r>
              <a:rPr lang="en-GB" altLang="en-US" sz="2400" dirty="0"/>
              <a:t> defect, </a:t>
            </a:r>
            <a:r>
              <a:rPr lang="en-GB" altLang="en-US" sz="2400" dirty="0" err="1"/>
              <a:t>bilamana</a:t>
            </a:r>
            <a:r>
              <a:rPr lang="en-GB" altLang="en-US" sz="2400" dirty="0"/>
              <a:t> defect </a:t>
            </a:r>
            <a:r>
              <a:rPr lang="en-GB" altLang="en-US" sz="2400" dirty="0" err="1"/>
              <a:t>tsb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menyebabkan</a:t>
            </a:r>
            <a:r>
              <a:rPr lang="en-GB" altLang="en-US" sz="2400" dirty="0"/>
              <a:t> error yang </a:t>
            </a:r>
            <a:r>
              <a:rPr lang="en-GB" altLang="en-US" sz="2400" dirty="0" err="1"/>
              <a:t>membawa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kerugian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langsung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maupun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tak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langsung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bagi</a:t>
            </a:r>
            <a:r>
              <a:rPr lang="en-GB" altLang="en-US" sz="2400" dirty="0"/>
              <a:t> customer</a:t>
            </a:r>
            <a:endParaRPr lang="en-GB" altLang="en-US" sz="2200" dirty="0"/>
          </a:p>
          <a:p>
            <a:pPr algn="just">
              <a:lnSpc>
                <a:spcPct val="150000"/>
              </a:lnSpc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dirty="0"/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b="1" dirty="0" smtClean="0"/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527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579938"/>
          </a:xfrm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Testing </a:t>
            </a:r>
            <a:r>
              <a:rPr lang="en-GB" altLang="en-US" dirty="0" err="1" smtClean="0"/>
              <a:t>harus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direncanakan</a:t>
            </a:r>
            <a:r>
              <a:rPr lang="en-GB" altLang="en-US" dirty="0" smtClean="0"/>
              <a:t> , </a:t>
            </a:r>
            <a:r>
              <a:rPr lang="en-GB" altLang="en-US" dirty="0" err="1" smtClean="0"/>
              <a:t>butuh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pemikiran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dgn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pendekatan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secara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keseluruhan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desain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penetapan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hasil</a:t>
            </a:r>
            <a:r>
              <a:rPr lang="en-GB" altLang="en-US" dirty="0" smtClean="0"/>
              <a:t> yang </a:t>
            </a:r>
            <a:r>
              <a:rPr lang="en-GB" altLang="en-US" dirty="0" err="1" smtClean="0"/>
              <a:t>diinginkan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untuk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setiap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kasus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tes</a:t>
            </a:r>
            <a:r>
              <a:rPr lang="en-GB" altLang="en-US" dirty="0" smtClean="0"/>
              <a:t> (test case) yang </a:t>
            </a:r>
            <a:r>
              <a:rPr lang="en-GB" altLang="en-US" dirty="0" err="1" smtClean="0"/>
              <a:t>dipilih</a:t>
            </a:r>
            <a:endParaRPr lang="en-GB" altLang="en-US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Testing </a:t>
            </a:r>
            <a:r>
              <a:rPr lang="en-GB" altLang="en-US" dirty="0" err="1"/>
              <a:t>butuh</a:t>
            </a:r>
            <a:r>
              <a:rPr lang="en-GB" altLang="en-US" dirty="0"/>
              <a:t> </a:t>
            </a:r>
            <a:r>
              <a:rPr lang="en-GB" altLang="en-US" dirty="0" err="1" smtClean="0"/>
              <a:t>independensi</a:t>
            </a:r>
            <a:r>
              <a:rPr lang="en-GB" altLang="en-US" dirty="0" smtClean="0"/>
              <a:t>, testing </a:t>
            </a:r>
            <a:r>
              <a:rPr lang="en-GB" altLang="en-US" dirty="0"/>
              <a:t>yang paling </a:t>
            </a:r>
            <a:r>
              <a:rPr lang="en-GB" altLang="en-US" dirty="0" err="1"/>
              <a:t>efektif</a:t>
            </a:r>
            <a:r>
              <a:rPr lang="en-GB" altLang="en-US" dirty="0"/>
              <a:t> </a:t>
            </a:r>
            <a:r>
              <a:rPr lang="en-GB" altLang="en-US" dirty="0" err="1"/>
              <a:t>adalah</a:t>
            </a:r>
            <a:r>
              <a:rPr lang="en-GB" altLang="en-US" dirty="0"/>
              <a:t> yang </a:t>
            </a:r>
            <a:r>
              <a:rPr lang="en-GB" altLang="en-US" dirty="0" err="1"/>
              <a:t>dilakukan</a:t>
            </a:r>
            <a:r>
              <a:rPr lang="en-GB" altLang="en-US" dirty="0"/>
              <a:t>  </a:t>
            </a:r>
            <a:r>
              <a:rPr lang="en-GB" altLang="en-US" dirty="0" err="1"/>
              <a:t>oleh</a:t>
            </a:r>
            <a:r>
              <a:rPr lang="en-GB" altLang="en-US" dirty="0"/>
              <a:t> </a:t>
            </a:r>
            <a:r>
              <a:rPr lang="en-GB" altLang="en-US" dirty="0" err="1"/>
              <a:t>pihak</a:t>
            </a:r>
            <a:r>
              <a:rPr lang="en-GB" altLang="en-US" dirty="0"/>
              <a:t> </a:t>
            </a:r>
            <a:r>
              <a:rPr lang="en-GB" altLang="en-US" dirty="0" err="1"/>
              <a:t>ketiga</a:t>
            </a:r>
            <a:r>
              <a:rPr lang="en-GB" altLang="en-US" dirty="0"/>
              <a:t> </a:t>
            </a:r>
            <a:r>
              <a:rPr lang="en-GB" altLang="en-US" dirty="0" smtClean="0"/>
              <a:t>( agar </a:t>
            </a:r>
            <a:r>
              <a:rPr lang="en-GB" altLang="en-US" dirty="0" err="1" smtClean="0"/>
              <a:t>tidak</a:t>
            </a:r>
            <a:r>
              <a:rPr lang="en-GB" altLang="en-US" dirty="0" smtClean="0"/>
              <a:t> </a:t>
            </a:r>
            <a:r>
              <a:rPr lang="en-GB" altLang="en-US" dirty="0"/>
              <a:t>bias)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457</TotalTime>
  <Words>1731</Words>
  <Application>Microsoft Office PowerPoint</Application>
  <PresentationFormat>On-screen Show (4:3)</PresentationFormat>
  <Paragraphs>202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Lucida Sans Unicode</vt:lpstr>
      <vt:lpstr>Tahoma</vt:lpstr>
      <vt:lpstr>Times New Roman</vt:lpstr>
      <vt:lpstr>Wingdings</vt:lpstr>
      <vt:lpstr>templateslideRPL</vt:lpstr>
      <vt:lpstr>Testing Strategi </vt:lpstr>
      <vt:lpstr>Testing </vt:lpstr>
      <vt:lpstr>Testing software</vt:lpstr>
      <vt:lpstr>Verifikasi &amp; Validasi</vt:lpstr>
      <vt:lpstr>Hubungan testing dan kualitas</vt:lpstr>
      <vt:lpstr>Tujuan testing</vt:lpstr>
      <vt:lpstr>Prinsip-prinsip  Testing (1) </vt:lpstr>
      <vt:lpstr>Prinsip-prinsip  Testing (2) </vt:lpstr>
      <vt:lpstr>PowerPoint Presentation</vt:lpstr>
      <vt:lpstr>Tahapan Pengujian PL</vt:lpstr>
      <vt:lpstr>Tahapan Pengujian PL</vt:lpstr>
      <vt:lpstr>Tahapan Pengujian PL</vt:lpstr>
      <vt:lpstr>Siklus testing</vt:lpstr>
      <vt:lpstr>Teknik dalam testing</vt:lpstr>
      <vt:lpstr>Blackbox testing</vt:lpstr>
      <vt:lpstr>Cont’d</vt:lpstr>
      <vt:lpstr>Tujuan blackbox</vt:lpstr>
      <vt:lpstr>White box testing</vt:lpstr>
      <vt:lpstr>Kegunaan </vt:lpstr>
      <vt:lpstr>PowerPoint Presentation</vt:lpstr>
      <vt:lpstr>Strategi Pengujian PL Konvensional</vt:lpstr>
      <vt:lpstr>Strategi Pengujian PL Konvensional</vt:lpstr>
      <vt:lpstr>Strategi Pengujian PL Konvensional</vt:lpstr>
      <vt:lpstr>Strategi Pengujian PL Konvensional</vt:lpstr>
      <vt:lpstr>Strategi Pengujian PL Konvensional</vt:lpstr>
      <vt:lpstr>Istilah Pengujian Lainnya</vt:lpstr>
      <vt:lpstr>Strategi Pengujian PL Berorientasi Objek</vt:lpstr>
      <vt:lpstr>Strategi Pengujian PL Berorientasi Objek</vt:lpstr>
      <vt:lpstr>Strategi Pengujian PL Berorientasi Objek</vt:lpstr>
      <vt:lpstr>Strategi Pengujian PL Berorientasi Objek</vt:lpstr>
      <vt:lpstr>Pengujian Validasi</vt:lpstr>
      <vt:lpstr>Pengujian Validasi</vt:lpstr>
      <vt:lpstr>Pengujian Validasi</vt:lpstr>
      <vt:lpstr>Pengujian Validasi</vt:lpstr>
      <vt:lpstr>Pengujian Validasi</vt:lpstr>
      <vt:lpstr>Pengujian Sistem</vt:lpstr>
      <vt:lpstr>Pengujian Sistem</vt:lpstr>
      <vt:lpstr>Pengujian Sistem</vt:lpstr>
      <vt:lpstr>Pengujian Sistem</vt:lpstr>
      <vt:lpstr>Pengujian Sistem</vt:lpstr>
      <vt:lpstr>Pengujian Sistem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Strategi</dc:title>
  <dc:creator>Etika Kartikadarma</dc:creator>
  <cp:lastModifiedBy>User</cp:lastModifiedBy>
  <cp:revision>29</cp:revision>
  <cp:lastPrinted>2020-06-16T02:29:26Z</cp:lastPrinted>
  <dcterms:created xsi:type="dcterms:W3CDTF">2016-02-29T01:39:32Z</dcterms:created>
  <dcterms:modified xsi:type="dcterms:W3CDTF">2021-05-23T22:37:58Z</dcterms:modified>
</cp:coreProperties>
</file>