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257" r:id="rId2"/>
    <p:sldId id="385" r:id="rId3"/>
    <p:sldId id="376" r:id="rId4"/>
    <p:sldId id="378" r:id="rId5"/>
    <p:sldId id="379" r:id="rId6"/>
    <p:sldId id="400" r:id="rId7"/>
    <p:sldId id="377" r:id="rId8"/>
    <p:sldId id="380" r:id="rId9"/>
    <p:sldId id="401" r:id="rId10"/>
    <p:sldId id="383" r:id="rId11"/>
    <p:sldId id="384" r:id="rId12"/>
    <p:sldId id="354" r:id="rId13"/>
    <p:sldId id="391" r:id="rId14"/>
    <p:sldId id="388" r:id="rId15"/>
    <p:sldId id="386" r:id="rId16"/>
    <p:sldId id="390" r:id="rId17"/>
    <p:sldId id="394" r:id="rId18"/>
    <p:sldId id="392" r:id="rId19"/>
    <p:sldId id="393" r:id="rId20"/>
    <p:sldId id="395" r:id="rId21"/>
    <p:sldId id="396" r:id="rId22"/>
    <p:sldId id="397" r:id="rId23"/>
    <p:sldId id="398" r:id="rId24"/>
    <p:sldId id="399" r:id="rId25"/>
    <p:sldId id="426" r:id="rId26"/>
    <p:sldId id="403" r:id="rId27"/>
    <p:sldId id="409" r:id="rId28"/>
    <p:sldId id="407" r:id="rId29"/>
    <p:sldId id="408" r:id="rId30"/>
    <p:sldId id="415" r:id="rId31"/>
    <p:sldId id="416" r:id="rId32"/>
    <p:sldId id="412" r:id="rId33"/>
    <p:sldId id="413" r:id="rId34"/>
    <p:sldId id="414" r:id="rId35"/>
    <p:sldId id="274" r:id="rId36"/>
    <p:sldId id="410" r:id="rId37"/>
    <p:sldId id="411" r:id="rId38"/>
    <p:sldId id="318" r:id="rId39"/>
    <p:sldId id="313" r:id="rId40"/>
    <p:sldId id="417" r:id="rId41"/>
    <p:sldId id="418" r:id="rId42"/>
    <p:sldId id="420" r:id="rId43"/>
    <p:sldId id="419" r:id="rId44"/>
    <p:sldId id="421" r:id="rId45"/>
    <p:sldId id="422" r:id="rId46"/>
    <p:sldId id="423" r:id="rId47"/>
    <p:sldId id="424" r:id="rId48"/>
    <p:sldId id="428" r:id="rId49"/>
    <p:sldId id="427" r:id="rId50"/>
    <p:sldId id="429" r:id="rId51"/>
    <p:sldId id="425" r:id="rId52"/>
    <p:sldId id="314" r:id="rId53"/>
    <p:sldId id="431" r:id="rId54"/>
    <p:sldId id="430" r:id="rId55"/>
    <p:sldId id="432" r:id="rId56"/>
    <p:sldId id="433" r:id="rId57"/>
    <p:sldId id="434" r:id="rId58"/>
    <p:sldId id="324" r:id="rId59"/>
    <p:sldId id="325" r:id="rId60"/>
    <p:sldId id="435" r:id="rId61"/>
    <p:sldId id="328" r:id="rId62"/>
    <p:sldId id="329" r:id="rId63"/>
    <p:sldId id="436" r:id="rId64"/>
    <p:sldId id="371" r:id="rId65"/>
    <p:sldId id="372" r:id="rId66"/>
    <p:sldId id="373" r:id="rId67"/>
    <p:sldId id="374" r:id="rId68"/>
    <p:sldId id="437" r:id="rId69"/>
    <p:sldId id="344" r:id="rId70"/>
    <p:sldId id="438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1069" autoAdjust="0"/>
  </p:normalViewPr>
  <p:slideViewPr>
    <p:cSldViewPr>
      <p:cViewPr varScale="1">
        <p:scale>
          <a:sx n="83" d="100"/>
          <a:sy n="83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3FA2A-598B-44F8-850C-375F198DE75D}" type="datetimeFigureOut">
              <a:rPr lang="id-ID" smtClean="0"/>
              <a:t>13/03/2021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728F7-EE41-4F9A-A6EA-FB1B9B76DF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2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proses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perkenalkan</a:t>
            </a:r>
            <a:r>
              <a:rPr lang="en-US" dirty="0" smtClean="0"/>
              <a:t> di Bab 1</a:t>
            </a:r>
            <a:r>
              <a:rPr lang="en-US" baseline="0" dirty="0" smtClean="0"/>
              <a:t> 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731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proses,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diproduksi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memengaruhi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93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3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Software engineering Roger </a:t>
            </a:r>
            <a:r>
              <a:rPr lang="en-US" dirty="0" err="1" smtClean="0"/>
              <a:t>S.Pressman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Maxim Chapter 2 </a:t>
            </a:r>
            <a:r>
              <a:rPr lang="en-US" dirty="0" err="1" smtClean="0"/>
              <a:t>halaman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56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656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728F7-EE41-4F9A-A6EA-FB1B9B76DFDE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18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dirty="0" smtClean="0">
              <a:latin typeface="Times New Roman" panose="02020603050405020304" pitchFamily="18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74CB8-3DB6-4446-BC27-925428231960}" type="slidenum">
              <a:rPr lang="en-US" altLang="id-ID" smtClean="0"/>
              <a:pPr>
                <a:spcBef>
                  <a:spcPct val="0"/>
                </a:spcBef>
              </a:pPr>
              <a:t>65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402638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dirty="0" smtClean="0">
              <a:latin typeface="Times New Roman" panose="02020603050405020304" pitchFamily="18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DD52FE-5607-4B87-B4F3-090A2D8C757D}" type="slidenum">
              <a:rPr lang="en-US" altLang="id-ID" smtClean="0"/>
              <a:pPr>
                <a:spcBef>
                  <a:spcPct val="0"/>
                </a:spcBef>
              </a:pPr>
              <a:t>66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345178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dirty="0" smtClean="0">
              <a:latin typeface="Times New Roman" panose="02020603050405020304" pitchFamily="18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4B6F0C-F071-42F8-8AB1-DF05DDA6A1F7}" type="slidenum">
              <a:rPr lang="en-US" altLang="id-ID" smtClean="0"/>
              <a:pPr>
                <a:spcBef>
                  <a:spcPct val="0"/>
                </a:spcBef>
              </a:pPr>
              <a:t>67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8311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C96EEC9-FA76-4B21-A2BC-B3DAAE669C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Software Process </a:t>
            </a:r>
            <a:endParaRPr lang="id-ID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96744" cy="1752600"/>
          </a:xfrm>
        </p:spPr>
        <p:txBody>
          <a:bodyPr/>
          <a:lstStyle/>
          <a:p>
            <a:r>
              <a:rPr lang="id-ID" dirty="0" smtClean="0"/>
              <a:t>Tim RPL</a:t>
            </a:r>
          </a:p>
          <a:p>
            <a:r>
              <a:rPr lang="id-ID" sz="2800" dirty="0" smtClean="0"/>
              <a:t>Program Studi Teknik Informatika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65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Proses (Process Framework) 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, </a:t>
            </a:r>
            <a:r>
              <a:rPr lang="en-US" sz="2800" dirty="0" err="1" smtClean="0"/>
              <a:t>terlepas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komplesitasnya</a:t>
            </a:r>
            <a:endParaRPr lang="en-US" sz="2800" dirty="0" smtClean="0"/>
          </a:p>
          <a:p>
            <a:r>
              <a:rPr lang="en-US" sz="2800" dirty="0" err="1" smtClean="0"/>
              <a:t>Kerangka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mencakup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aktivitas-aktivitas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penyangga</a:t>
            </a:r>
            <a:r>
              <a:rPr lang="en-US" sz="2800" dirty="0" smtClean="0"/>
              <a:t> (umbrella activities) yang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di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329128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Communication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Customer collaboration and requirement gathering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Planning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Establishes engineering work plan, describes t</a:t>
            </a:r>
            <a:r>
              <a:rPr lang="id-ID" altLang="id-ID" sz="2216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id-ID" sz="2216" dirty="0" err="1">
                <a:solidFill>
                  <a:schemeClr val="accent1">
                    <a:lumMod val="75000"/>
                  </a:schemeClr>
                </a:solidFill>
              </a:rPr>
              <a:t>chnical</a:t>
            </a: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 risk, list resource requirements, work product produced, and defines work schedule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Modeling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16" dirty="0">
                <a:solidFill>
                  <a:schemeClr val="accent1">
                    <a:lumMod val="75000"/>
                  </a:schemeClr>
                </a:solidFill>
              </a:rPr>
              <a:t>Creation of models to help developers and customers understand the requires and software design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Construction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50" dirty="0">
                <a:solidFill>
                  <a:schemeClr val="accent1">
                    <a:lumMod val="75000"/>
                  </a:schemeClr>
                </a:solidFill>
              </a:rPr>
              <a:t>Code generation and testing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100" b="1" dirty="0">
                <a:solidFill>
                  <a:srgbClr val="FFFF00"/>
                </a:solidFill>
              </a:rPr>
              <a:t>Deployment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2250" dirty="0">
                <a:solidFill>
                  <a:schemeClr val="accent1">
                    <a:lumMod val="75000"/>
                  </a:schemeClr>
                </a:solidFill>
              </a:rPr>
              <a:t>Software delivered for customer evolution and feedback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82251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Umbrella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Software </a:t>
            </a:r>
            <a:r>
              <a:rPr lang="en-US" sz="2800" dirty="0"/>
              <a:t>project tracking and </a:t>
            </a:r>
            <a:r>
              <a:rPr lang="en-US" sz="2800" dirty="0" smtClean="0"/>
              <a:t>control</a:t>
            </a:r>
          </a:p>
          <a:p>
            <a:r>
              <a:rPr lang="id-ID" sz="2800" dirty="0"/>
              <a:t>Risk management</a:t>
            </a:r>
          </a:p>
          <a:p>
            <a:r>
              <a:rPr lang="id-ID" sz="2800" dirty="0" smtClean="0"/>
              <a:t>Software </a:t>
            </a:r>
            <a:r>
              <a:rPr lang="id-ID" sz="2800" dirty="0"/>
              <a:t>quality assurance</a:t>
            </a:r>
          </a:p>
          <a:p>
            <a:r>
              <a:rPr lang="en-US" sz="2800" dirty="0" smtClean="0"/>
              <a:t>T</a:t>
            </a:r>
            <a:r>
              <a:rPr lang="id-ID" sz="2800" dirty="0" smtClean="0"/>
              <a:t>echnical reviews</a:t>
            </a:r>
            <a:endParaRPr lang="en-US" sz="2800" dirty="0" smtClean="0"/>
          </a:p>
          <a:p>
            <a:r>
              <a:rPr lang="id-ID" sz="2800" dirty="0"/>
              <a:t>Measurement</a:t>
            </a:r>
          </a:p>
          <a:p>
            <a:r>
              <a:rPr lang="id-ID" sz="2800" dirty="0" smtClean="0"/>
              <a:t>Software </a:t>
            </a:r>
            <a:r>
              <a:rPr lang="id-ID" sz="2800" dirty="0"/>
              <a:t>configuration management</a:t>
            </a:r>
          </a:p>
          <a:p>
            <a:r>
              <a:rPr lang="id-ID" sz="2800" dirty="0"/>
              <a:t>Reusability management</a:t>
            </a:r>
          </a:p>
          <a:p>
            <a:r>
              <a:rPr lang="en-US" sz="2800" dirty="0" smtClean="0"/>
              <a:t>Work product</a:t>
            </a:r>
            <a:r>
              <a:rPr lang="id-ID" sz="2800" dirty="0" smtClean="0"/>
              <a:t> </a:t>
            </a:r>
            <a:r>
              <a:rPr lang="id-ID" sz="2800" dirty="0"/>
              <a:t>preparation and production</a:t>
            </a:r>
          </a:p>
          <a:p>
            <a:endParaRPr lang="id-ID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186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Construction </a:t>
            </a:r>
          </a:p>
          <a:p>
            <a:r>
              <a:rPr lang="en-US" dirty="0"/>
              <a:t>Deployment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19305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903" t="17240" r="35825" b="2961"/>
          <a:stretch/>
        </p:blipFill>
        <p:spPr>
          <a:xfrm>
            <a:off x="1655676" y="44624"/>
            <a:ext cx="5733204" cy="6724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54086"/>
            <a:ext cx="193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00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Tim RPL</a:t>
            </a:r>
          </a:p>
          <a:p>
            <a:r>
              <a:rPr lang="id-ID" dirty="0">
                <a:solidFill>
                  <a:srgbClr val="FFFF00"/>
                </a:solidFill>
              </a:rPr>
              <a:t>Program Studi Teknik </a:t>
            </a:r>
            <a:r>
              <a:rPr lang="id-ID" dirty="0" smtClean="0">
                <a:solidFill>
                  <a:srgbClr val="FFFF00"/>
                </a:solidFill>
              </a:rPr>
              <a:t>Informatika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software proses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aliran</a:t>
            </a:r>
            <a:r>
              <a:rPr lang="en-US" b="1" dirty="0"/>
              <a:t> proses (</a:t>
            </a:r>
            <a:r>
              <a:rPr lang="en-US" b="1" i="1" dirty="0"/>
              <a:t>process flow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aksi</a:t>
            </a:r>
            <a:r>
              <a:rPr lang="en-US" dirty="0"/>
              <a:t>, </a:t>
            </a:r>
            <a:r>
              <a:rPr lang="en-US" dirty="0" err="1"/>
              <a:t>tugas-tugas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framework activity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3245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768" t="10080" r="28180" b="9282"/>
          <a:stretch/>
        </p:blipFill>
        <p:spPr>
          <a:xfrm>
            <a:off x="1691680" y="1096101"/>
            <a:ext cx="5300390" cy="57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569" t="10080" r="21095" b="73776"/>
          <a:stretch/>
        </p:blipFill>
        <p:spPr>
          <a:xfrm>
            <a:off x="405880" y="1951789"/>
            <a:ext cx="8280920" cy="138392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3501008"/>
            <a:ext cx="8229600" cy="27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Liniear</a:t>
            </a:r>
            <a:r>
              <a:rPr lang="en-US" b="1" dirty="0" smtClean="0"/>
              <a:t> process flow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lima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 smtClean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569" t="27904" r="21095" b="52961"/>
          <a:stretch/>
        </p:blipFill>
        <p:spPr>
          <a:xfrm>
            <a:off x="467544" y="1844824"/>
            <a:ext cx="8280920" cy="164040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501008"/>
            <a:ext cx="8229600" cy="27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Iterative process flow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Software </a:t>
            </a:r>
            <a:r>
              <a:rPr lang="en-US" dirty="0" smtClean="0"/>
              <a:t>process (</a:t>
            </a:r>
            <a:r>
              <a:rPr lang="id-ID" dirty="0"/>
              <a:t>Process </a:t>
            </a:r>
            <a:r>
              <a:rPr lang="en-US" dirty="0" smtClean="0"/>
              <a:t>&amp; </a:t>
            </a:r>
            <a:r>
              <a:rPr lang="id-ID" dirty="0" smtClean="0"/>
              <a:t>activities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</a:rPr>
              <a:t>Tim RPL</a:t>
            </a:r>
          </a:p>
          <a:p>
            <a:r>
              <a:rPr lang="id-ID" dirty="0">
                <a:solidFill>
                  <a:srgbClr val="FFFF00"/>
                </a:solidFill>
              </a:rPr>
              <a:t>Program Studi Teknik Informatika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4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149080"/>
            <a:ext cx="8229600" cy="17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Evolutionary process flow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"</a:t>
            </a:r>
            <a:r>
              <a:rPr lang="en-US" dirty="0" err="1"/>
              <a:t>melingkar</a:t>
            </a:r>
            <a:r>
              <a:rPr lang="en-US" dirty="0"/>
              <a:t>".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lima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134" t="40624" r="33730" b="36016"/>
          <a:stretch/>
        </p:blipFill>
        <p:spPr>
          <a:xfrm>
            <a:off x="1051992" y="1571632"/>
            <a:ext cx="5680248" cy="2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409131"/>
          </a:xfrm>
        </p:spPr>
        <p:txBody>
          <a:bodyPr/>
          <a:lstStyle/>
          <a:p>
            <a:r>
              <a:rPr lang="en-US" sz="2800" b="1" dirty="0" smtClean="0"/>
              <a:t>Parallel process flow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lain (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pemodelan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konstruksi</a:t>
            </a:r>
            <a:r>
              <a:rPr lang="en-US" sz="2800" dirty="0"/>
              <a:t> </a:t>
            </a:r>
            <a:r>
              <a:rPr lang="en-US" sz="2800" dirty="0" err="1"/>
              <a:t>aspek</a:t>
            </a:r>
            <a:r>
              <a:rPr lang="en-US" sz="2800" dirty="0"/>
              <a:t> lain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847" t="64999" r="36016" b="9610"/>
          <a:stretch/>
        </p:blipFill>
        <p:spPr>
          <a:xfrm>
            <a:off x="899592" y="1129737"/>
            <a:ext cx="5112568" cy="2904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33374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 software process model is </a:t>
            </a:r>
            <a:r>
              <a:rPr lang="en-GB" i="1" dirty="0">
                <a:solidFill>
                  <a:srgbClr val="FF0000"/>
                </a:solidFill>
              </a:rPr>
              <a:t>an abstract representation </a:t>
            </a:r>
            <a:r>
              <a:rPr lang="en-GB" i="1" dirty="0"/>
              <a:t>of a process. It presents a description of a process from some particular </a:t>
            </a:r>
            <a:r>
              <a:rPr lang="en-GB" i="1" dirty="0" smtClean="0"/>
              <a:t>perspective</a:t>
            </a:r>
          </a:p>
          <a:p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proses. </a:t>
            </a:r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sometimes called a Software Development Life Cycle of SDLC model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6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Setiap</a:t>
            </a:r>
            <a:r>
              <a:rPr lang="en-US" dirty="0"/>
              <a:t> model proses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proses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proses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  <a:endParaRPr lang="en-US" dirty="0" smtClean="0"/>
          </a:p>
          <a:p>
            <a:r>
              <a:rPr lang="en-US" dirty="0"/>
              <a:t>“Prescriptive" </a:t>
            </a:r>
            <a:r>
              <a:rPr lang="en-US" dirty="0" err="1"/>
              <a:t>m</a:t>
            </a:r>
            <a:r>
              <a:rPr lang="en-US" dirty="0" err="1" smtClean="0"/>
              <a:t>enetapkan</a:t>
            </a:r>
            <a:r>
              <a:rPr lang="en-US" dirty="0" smtClean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smtClean="0"/>
              <a:t>proses,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09510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 </a:t>
            </a:r>
          </a:p>
          <a:p>
            <a:r>
              <a:rPr lang="en-US" dirty="0" smtClean="0"/>
              <a:t>V-Model</a:t>
            </a:r>
          </a:p>
          <a:p>
            <a:r>
              <a:rPr lang="en-US" dirty="0" smtClean="0"/>
              <a:t>Increment Model</a:t>
            </a:r>
          </a:p>
          <a:p>
            <a:r>
              <a:rPr lang="en-US" dirty="0" smtClean="0"/>
              <a:t>Evolutionary Model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Spiral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3709606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201" t="44960" r="18815" b="25640"/>
          <a:stretch/>
        </p:blipFill>
        <p:spPr>
          <a:xfrm>
            <a:off x="971600" y="4864488"/>
            <a:ext cx="7209029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019" t="36959" r="22039" b="17681"/>
          <a:stretch/>
        </p:blipFill>
        <p:spPr>
          <a:xfrm>
            <a:off x="971600" y="1251276"/>
            <a:ext cx="6065042" cy="35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86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classic </a:t>
            </a:r>
            <a:r>
              <a:rPr lang="en-US" i="1" dirty="0"/>
              <a:t>life </a:t>
            </a:r>
            <a:r>
              <a:rPr lang="en-US" i="1" dirty="0" smtClean="0"/>
              <a:t>cycle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endekatan</a:t>
            </a:r>
            <a:r>
              <a:rPr lang="en-US" dirty="0" smtClean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konstruksi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smtClean="0"/>
              <a:t>deployment</a:t>
            </a:r>
            <a:r>
              <a:rPr lang="en-US" dirty="0" smtClean="0"/>
              <a:t>, </a:t>
            </a:r>
            <a:r>
              <a:rPr lang="en-US" dirty="0"/>
              <a:t>yang </a:t>
            </a:r>
            <a:r>
              <a:rPr lang="en-US" dirty="0" err="1"/>
              <a:t>berpuncak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berkelanjutan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405613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proses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 smtClean="0"/>
              <a:t>rencana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proses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waterfall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disetujui</a:t>
            </a:r>
            <a:r>
              <a:rPr lang="en-US" dirty="0"/>
              <a:t> (“</a:t>
            </a:r>
            <a:r>
              <a:rPr lang="en-US" dirty="0" err="1"/>
              <a:t>ditandatangani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</a:t>
            </a:r>
            <a:r>
              <a:rPr lang="en-US" i="1" dirty="0"/>
              <a:t>software process is a set of related activities that leads to the production of a software </a:t>
            </a:r>
            <a:r>
              <a:rPr lang="en-US" i="1" dirty="0" smtClean="0"/>
              <a:t>system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</a:t>
            </a:r>
            <a:r>
              <a:rPr lang="en-US" i="1" dirty="0" smtClean="0"/>
              <a:t>process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63000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6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Permasalahan</a:t>
            </a:r>
            <a:r>
              <a:rPr lang="en-US" u="sng" dirty="0" smtClean="0"/>
              <a:t> </a:t>
            </a:r>
            <a:r>
              <a:rPr lang="en-US" u="sng" dirty="0" err="1" smtClean="0"/>
              <a:t>penerapan</a:t>
            </a:r>
            <a:r>
              <a:rPr lang="en-US" u="sng" dirty="0" smtClean="0"/>
              <a:t> model Waterfall</a:t>
            </a:r>
            <a:r>
              <a:rPr lang="en-US" dirty="0" smtClean="0"/>
              <a:t>:</a:t>
            </a:r>
          </a:p>
          <a:p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 smtClean="0"/>
              <a:t>berurutan</a:t>
            </a:r>
            <a:endParaRPr lang="en-US" dirty="0" smtClean="0"/>
          </a:p>
          <a:p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eksplisit</a:t>
            </a:r>
            <a:endParaRPr lang="en-US" dirty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bersabar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hasl</a:t>
            </a:r>
            <a:r>
              <a:rPr lang="en-US" dirty="0" smtClean="0"/>
              <a:t> program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37704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Kapan </a:t>
            </a:r>
            <a:r>
              <a:rPr lang="en-US" u="sng" dirty="0" err="1" smtClean="0"/>
              <a:t>menggunakan</a:t>
            </a:r>
            <a:r>
              <a:rPr lang="en-US" u="sng" dirty="0" smtClean="0"/>
              <a:t> Waterfall Model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 smtClean="0"/>
              <a:t>ambigu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 smtClean="0"/>
              <a:t>desain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yang </a:t>
            </a:r>
            <a:r>
              <a:rPr lang="en-US" dirty="0" err="1"/>
              <a:t>dibutuhkan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28726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Waterfall Model </a:t>
            </a:r>
            <a:r>
              <a:rPr lang="en-US" u="sng" dirty="0" err="1" smtClean="0"/>
              <a:t>sesuai</a:t>
            </a:r>
            <a:r>
              <a:rPr lang="en-US" u="sng" dirty="0" smtClean="0"/>
              <a:t> </a:t>
            </a:r>
            <a:r>
              <a:rPr lang="en-US" u="sng" dirty="0" err="1" smtClean="0"/>
              <a:t>untuk</a:t>
            </a:r>
            <a:r>
              <a:rPr lang="en-US" u="sng" dirty="0" smtClean="0"/>
              <a:t> </a:t>
            </a:r>
            <a:r>
              <a:rPr lang="en-US" u="sng" dirty="0" err="1" smtClean="0"/>
              <a:t>sistem</a:t>
            </a:r>
            <a:r>
              <a:rPr lang="en-US" dirty="0" smtClean="0"/>
              <a:t>:</a:t>
            </a:r>
          </a:p>
          <a:p>
            <a:r>
              <a:rPr lang="en-US" b="1" dirty="0"/>
              <a:t>Embedded systems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menunda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Critical systems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ekstensif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.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8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Large software systems</a:t>
            </a:r>
            <a:r>
              <a:rPr lang="en-US" sz="2800" dirty="0"/>
              <a:t> 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rekayasa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luas</a:t>
            </a:r>
            <a:r>
              <a:rPr lang="en-US" sz="2800" dirty="0"/>
              <a:t> yang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mitra</a:t>
            </a:r>
            <a:r>
              <a:rPr lang="en-US" sz="2800" dirty="0"/>
              <a:t>.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model yang </a:t>
            </a:r>
            <a:r>
              <a:rPr lang="en-US" sz="2800" dirty="0" err="1"/>
              <a:t>serupa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merasa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model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.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terlibat</a:t>
            </a:r>
            <a:r>
              <a:rPr lang="en-US" sz="2800" dirty="0"/>
              <a:t>, </a:t>
            </a:r>
            <a:r>
              <a:rPr lang="en-US" sz="2800" dirty="0" err="1"/>
              <a:t>spesifikasi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subsistem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independen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7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id-ID" sz="3300" dirty="0"/>
              <a:t>Varian Waterfall </a:t>
            </a:r>
            <a:r>
              <a:rPr lang="en-US" sz="3300" dirty="0" smtClean="0"/>
              <a:t>Model </a:t>
            </a:r>
            <a:r>
              <a:rPr lang="id-ID" sz="3300" dirty="0" smtClean="0"/>
              <a:t>– </a:t>
            </a:r>
            <a:r>
              <a:rPr lang="id-ID" sz="3300" dirty="0"/>
              <a:t>V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70" t="23120" r="24486" b="4640"/>
          <a:stretch/>
        </p:blipFill>
        <p:spPr>
          <a:xfrm>
            <a:off x="1826042" y="1340768"/>
            <a:ext cx="4806115" cy="5040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246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V-Model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 smtClean="0"/>
              <a:t>.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V,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2817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V,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(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) yang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model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 smtClean="0"/>
              <a:t>.</a:t>
            </a:r>
          </a:p>
          <a:p>
            <a:r>
              <a:rPr lang="en-US" dirty="0"/>
              <a:t>V-model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377580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Incremental Model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gabungan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model linier </a:t>
            </a:r>
            <a:r>
              <a:rPr lang="en-US" sz="2800" dirty="0" err="1" smtClean="0"/>
              <a:t>sekuensial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prototyping.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linier </a:t>
            </a:r>
            <a:r>
              <a:rPr lang="en-US" sz="2800" dirty="0" err="1" smtClean="0"/>
              <a:t>sekuen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yang </a:t>
            </a:r>
            <a:r>
              <a:rPr lang="en-US" sz="2800" i="1" dirty="0" smtClean="0"/>
              <a:t>deliverables </a:t>
            </a:r>
            <a:r>
              <a:rPr lang="en-US" sz="2800" dirty="0" smtClean="0"/>
              <a:t>(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dikirim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Increment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inti</a:t>
            </a:r>
            <a:r>
              <a:rPr lang="en-US" sz="2800" dirty="0" smtClean="0"/>
              <a:t> (</a:t>
            </a:r>
            <a:r>
              <a:rPr lang="en-US" sz="2800" i="1" dirty="0" smtClean="0"/>
              <a:t>core</a:t>
            </a:r>
            <a:r>
              <a:rPr lang="en-US" sz="2800" dirty="0" smtClean="0"/>
              <a:t>), yang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</a:t>
            </a:r>
            <a:r>
              <a:rPr lang="en-US" sz="2800" dirty="0" err="1" smtClean="0"/>
              <a:t>persyaratan</a:t>
            </a:r>
            <a:r>
              <a:rPr lang="en-US" sz="2800" dirty="0" smtClean="0"/>
              <a:t> /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Penambahan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smtClean="0"/>
              <a:t>increment </a:t>
            </a:r>
            <a:r>
              <a:rPr lang="en-US" sz="2800" dirty="0" err="1" smtClean="0"/>
              <a:t>berikutnya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5337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769" t="38641" r="27233" b="15159"/>
          <a:stretch/>
        </p:blipFill>
        <p:spPr>
          <a:xfrm>
            <a:off x="716299" y="1628800"/>
            <a:ext cx="7744133" cy="468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42383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Proses </a:t>
            </a:r>
            <a:r>
              <a:rPr lang="en-US" sz="2800" b="1" dirty="0" smtClean="0"/>
              <a:t>(</a:t>
            </a:r>
            <a:r>
              <a:rPr lang="en-US" sz="2800" b="1" i="1" dirty="0" smtClean="0"/>
              <a:t>Process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, </a:t>
            </a:r>
            <a:r>
              <a:rPr lang="en-US" sz="2800" dirty="0" err="1"/>
              <a:t>tindakan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err="1" smtClean="0"/>
              <a:t>Suatu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Aktivitas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Activity</a:t>
            </a:r>
            <a:r>
              <a:rPr lang="en-US" sz="2800" b="1" dirty="0" smtClean="0"/>
              <a:t>)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yang </a:t>
            </a:r>
            <a:r>
              <a:rPr lang="en-US" sz="2800" dirty="0" err="1"/>
              <a:t>luas</a:t>
            </a:r>
            <a:r>
              <a:rPr lang="en-US" sz="2800" dirty="0"/>
              <a:t> (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pemangku</a:t>
            </a:r>
            <a:r>
              <a:rPr lang="en-US" sz="2800" dirty="0"/>
              <a:t> </a:t>
            </a:r>
            <a:r>
              <a:rPr lang="en-US" sz="2800" dirty="0" err="1"/>
              <a:t>kepentingan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3160465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Delivery of increment:</a:t>
            </a:r>
          </a:p>
          <a:p>
            <a:pPr lvl="1"/>
            <a:r>
              <a:rPr lang="en-US" sz="2400" b="1" dirty="0"/>
              <a:t>A core product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persyaratan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dasar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ditangani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namun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banyak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fitur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tambahan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dikirimkan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b="1" dirty="0">
                <a:sym typeface="Wingdings" pitchFamily="2" charset="2"/>
              </a:rPr>
              <a:t>Intermediate product (#1)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 smtClean="0">
                <a:sym typeface="Wingdings" pitchFamily="2" charset="2"/>
              </a:rPr>
              <a:t>membahas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modifikasi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produk</a:t>
            </a:r>
            <a:r>
              <a:rPr lang="en-US" sz="2400" dirty="0">
                <a:sym typeface="Wingdings" pitchFamily="2" charset="2"/>
              </a:rPr>
              <a:t> inti </a:t>
            </a:r>
            <a:r>
              <a:rPr lang="en-US" sz="2400" dirty="0" err="1">
                <a:sym typeface="Wingdings" pitchFamily="2" charset="2"/>
              </a:rPr>
              <a:t>serta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fitur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fungsionalitas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tambahan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>
                <a:sym typeface="Wingdings" pitchFamily="2" charset="2"/>
              </a:rPr>
              <a:t>.</a:t>
            </a:r>
          </a:p>
          <a:p>
            <a:pPr lvl="1"/>
            <a:r>
              <a:rPr lang="en-US" sz="2400" dirty="0">
                <a:sym typeface="Wingdings" pitchFamily="2" charset="2"/>
              </a:rPr>
              <a:t>..</a:t>
            </a:r>
            <a:endParaRPr lang="en-US" sz="2400" dirty="0"/>
          </a:p>
          <a:p>
            <a:pPr lvl="1"/>
            <a:r>
              <a:rPr lang="en-US" sz="2400" b="1" dirty="0">
                <a:sym typeface="Wingdings" pitchFamily="2" charset="2"/>
              </a:rPr>
              <a:t>Intermediate product (#n)</a:t>
            </a:r>
            <a:r>
              <a:rPr lang="en-US" sz="2400" dirty="0">
                <a:sym typeface="Wingdings" pitchFamily="2" charset="2"/>
              </a:rPr>
              <a:t>  proses </a:t>
            </a:r>
            <a:r>
              <a:rPr lang="en-US" sz="2400" dirty="0" err="1">
                <a:sym typeface="Wingdings" pitchFamily="2" charset="2"/>
              </a:rPr>
              <a:t>ini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diulangi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untuk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lebih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memenuhi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kebutuhan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pelanggan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b="1" dirty="0">
                <a:sym typeface="Wingdings" pitchFamily="2" charset="2"/>
              </a:rPr>
              <a:t>Final product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nn-NO" sz="2400" dirty="0"/>
              <a:t>produk lengkap diproduksi dan dikirim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365313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19" t="23520" r="25818" b="37842"/>
          <a:stretch/>
        </p:blipFill>
        <p:spPr>
          <a:xfrm>
            <a:off x="683568" y="1772816"/>
            <a:ext cx="7733828" cy="4185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(Sommervile,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Incremental development </a:t>
            </a:r>
            <a:r>
              <a:rPr lang="en-US" sz="2800" dirty="0" err="1"/>
              <a:t>didasarkan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gagasan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,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umpan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endParaRPr lang="en-US" sz="2800" dirty="0" smtClean="0"/>
          </a:p>
          <a:p>
            <a:r>
              <a:rPr lang="en-US" sz="2800" i="1" dirty="0"/>
              <a:t>Specification, development, and validation activities are interleaved rather than separate, with rapid feedback across </a:t>
            </a:r>
            <a:r>
              <a:rPr lang="en-US" sz="2800" i="1" dirty="0" smtClean="0"/>
              <a:t>activities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(Sommervile,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/>
              <a:t>fundamental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i="1" dirty="0" smtClean="0"/>
              <a:t>agile</a:t>
            </a:r>
            <a:r>
              <a:rPr lang="en-US" dirty="0" smtClean="0"/>
              <a:t> yang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backtracking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korektif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8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89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Keuntungan</a:t>
            </a:r>
            <a:r>
              <a:rPr lang="en-US" b="1" dirty="0" smtClean="0"/>
              <a:t> </a:t>
            </a:r>
            <a:r>
              <a:rPr lang="id-ID" b="1" dirty="0" smtClean="0"/>
              <a:t>Increment</a:t>
            </a:r>
            <a:r>
              <a:rPr lang="en-US" b="1" dirty="0" smtClean="0"/>
              <a:t> Model 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i="1" dirty="0" smtClean="0"/>
              <a:t>requirement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waterfall model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32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mengomentari</a:t>
            </a:r>
            <a:r>
              <a:rPr lang="en-US" sz="2800" dirty="0"/>
              <a:t> </a:t>
            </a:r>
            <a:r>
              <a:rPr lang="en-US" sz="2800" dirty="0" err="1"/>
              <a:t>demonstrasi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 smtClean="0"/>
              <a:t>diterapkan</a:t>
            </a:r>
            <a:endParaRPr lang="en-US" sz="2800" dirty="0" smtClean="0"/>
          </a:p>
          <a:p>
            <a:r>
              <a:rPr lang="en-US" sz="2800" dirty="0" err="1"/>
              <a:t>Pengiriman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penerapan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(</a:t>
            </a:r>
            <a:r>
              <a:rPr lang="en-US" sz="2800" i="1" dirty="0" smtClean="0"/>
              <a:t>deployment</a:t>
            </a:r>
            <a:r>
              <a:rPr lang="en-US" sz="2800" dirty="0" smtClean="0"/>
              <a:t>) </a:t>
            </a:r>
            <a:r>
              <a:rPr lang="en-US" sz="2800" dirty="0" err="1" smtClean="0"/>
              <a:t>mungkinkan</a:t>
            </a:r>
            <a:r>
              <a:rPr lang="en-US" sz="2800" dirty="0"/>
              <a:t>,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 smtClean="0"/>
              <a:t>disertakan</a:t>
            </a:r>
            <a:endParaRPr lang="en-US" sz="2800" dirty="0" smtClean="0"/>
          </a:p>
          <a:p>
            <a:r>
              <a:rPr lang="en-US" sz="2800" dirty="0" err="1" smtClean="0"/>
              <a:t>Pelanggan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daripada</a:t>
            </a:r>
            <a:r>
              <a:rPr lang="en-US" sz="2800" dirty="0"/>
              <a:t> m</a:t>
            </a:r>
            <a:r>
              <a:rPr lang="en-US" sz="2800" dirty="0" smtClean="0"/>
              <a:t>odel </a:t>
            </a:r>
            <a:r>
              <a:rPr lang="en-US" sz="2800" dirty="0"/>
              <a:t>Waterfall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1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/>
              <a:t>pendekatan</a:t>
            </a:r>
            <a:r>
              <a:rPr lang="en-US" b="1" dirty="0"/>
              <a:t> </a:t>
            </a:r>
            <a:r>
              <a:rPr lang="en-US" b="1" dirty="0" smtClean="0"/>
              <a:t>Increment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,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kemajuannya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bertambahnya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memungkinkan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87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Increment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cocok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kompleks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berumur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,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/>
              <a:t>tim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 smtClean="0"/>
              <a:t>berbeda</a:t>
            </a:r>
            <a:endParaRPr lang="en-US" sz="2800" dirty="0" smtClean="0"/>
          </a:p>
          <a:p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kerangka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yang </a:t>
            </a:r>
            <a:r>
              <a:rPr lang="en-US" sz="2800" dirty="0" err="1"/>
              <a:t>stabil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yang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bagian-bagian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 </a:t>
            </a:r>
            <a:r>
              <a:rPr lang="en-US" sz="2800" dirty="0" err="1"/>
              <a:t>sehubungan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/>
              <a:t>direncanakan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bertahap</a:t>
            </a:r>
            <a:r>
              <a:rPr lang="en-US" sz="2400" dirty="0" smtClean="0"/>
              <a:t> (Increment)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33084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12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Kapan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Increment Model: </a:t>
            </a:r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i="1" dirty="0"/>
              <a:t>non-large system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yang </a:t>
            </a:r>
            <a:r>
              <a:rPr lang="en-US" sz="2800" dirty="0" err="1"/>
              <a:t>bekerja</a:t>
            </a:r>
            <a:r>
              <a:rPr lang="en-US" sz="2800" dirty="0"/>
              <a:t> di </a:t>
            </a:r>
            <a:r>
              <a:rPr lang="en-US" sz="2800" dirty="0" err="1"/>
              <a:t>lokasi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keselamatan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platform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eksperimen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8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Aksi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Action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err="1" smtClean="0"/>
              <a:t>mencakup</a:t>
            </a:r>
            <a:r>
              <a:rPr lang="en-US" sz="2800" dirty="0" smtClean="0"/>
              <a:t> </a:t>
            </a:r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)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(</a:t>
            </a:r>
            <a:r>
              <a:rPr lang="en-US" sz="2800" dirty="0" err="1"/>
              <a:t>misalnya</a:t>
            </a:r>
            <a:r>
              <a:rPr lang="en-US" sz="2800" dirty="0"/>
              <a:t>, model </a:t>
            </a:r>
            <a:r>
              <a:rPr lang="en-US" sz="2800" dirty="0" err="1"/>
              <a:t>arsitektur</a:t>
            </a:r>
            <a:r>
              <a:rPr lang="en-US" sz="2800" dirty="0"/>
              <a:t>).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err="1" smtClean="0"/>
              <a:t>Sebuah</a:t>
            </a:r>
            <a:r>
              <a:rPr lang="en-US" sz="2800" b="1" dirty="0" smtClean="0"/>
              <a:t> </a:t>
            </a:r>
            <a:r>
              <a:rPr lang="en-US" sz="2800" b="1" dirty="0" err="1"/>
              <a:t>tugas</a:t>
            </a:r>
            <a:r>
              <a:rPr lang="en-US" sz="2800" b="1" dirty="0"/>
              <a:t> </a:t>
            </a:r>
            <a:r>
              <a:rPr lang="en-US" sz="2800" b="1" dirty="0" smtClean="0"/>
              <a:t>(</a:t>
            </a:r>
            <a:r>
              <a:rPr lang="en-US" sz="2800" b="1" i="1" dirty="0" smtClean="0"/>
              <a:t>Task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yang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terdefinisi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(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pengujian</a:t>
            </a:r>
            <a:r>
              <a:rPr lang="en-US" sz="2800" dirty="0"/>
              <a:t> unit)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nyata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2612" y="619894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879581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Evolutionary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/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berkembang</a:t>
            </a:r>
            <a:r>
              <a:rPr lang="en-US" sz="2800" dirty="0" smtClean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periode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Persyaratan</a:t>
            </a:r>
            <a:r>
              <a:rPr lang="en-US" sz="2800" dirty="0" smtClean="0"/>
              <a:t> </a:t>
            </a:r>
            <a:r>
              <a:rPr lang="en-US" sz="2800" dirty="0" err="1"/>
              <a:t>bisnis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seiring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perkembangan</a:t>
            </a:r>
            <a:r>
              <a:rPr lang="en-US" sz="2800" dirty="0"/>
              <a:t>,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jalur</a:t>
            </a:r>
            <a:r>
              <a:rPr lang="en-US" sz="2800" dirty="0"/>
              <a:t> </a:t>
            </a:r>
            <a:r>
              <a:rPr lang="en-US" sz="2800" dirty="0" err="1"/>
              <a:t>lurus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 smtClean="0"/>
              <a:t>realistis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i="1" dirty="0" smtClean="0"/>
              <a:t>market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ketat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komprehensif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terbatas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diperkenalkan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tekanan</a:t>
            </a:r>
            <a:r>
              <a:rPr lang="en-US" sz="2800" dirty="0"/>
              <a:t> </a:t>
            </a:r>
            <a:r>
              <a:rPr lang="en-US" sz="2800" dirty="0" err="1"/>
              <a:t>persaingan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 smtClean="0"/>
              <a:t>bisnis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1276538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Evolutionary </a:t>
            </a:r>
            <a:r>
              <a:rPr lang="id-ID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/>
              <a:t>inti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detail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proses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berubah</a:t>
            </a:r>
            <a:endParaRPr lang="en-US" dirty="0" smtClean="0"/>
          </a:p>
          <a:p>
            <a:r>
              <a:rPr lang="en-US" dirty="0" err="1" smtClean="0"/>
              <a:t>Bersifat</a:t>
            </a:r>
            <a:r>
              <a:rPr lang="en-US" dirty="0" smtClean="0"/>
              <a:t> iterative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402741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Evolutionary Model : Prototyping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smtClean="0"/>
              <a:t>prototype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jelas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41558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Evolutionary Model : Prototyping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Prototyping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/>
              <a:t>digunakan</a:t>
            </a:r>
            <a:r>
              <a:rPr lang="en-US" sz="2800" b="1" dirty="0"/>
              <a:t> </a:t>
            </a:r>
            <a:r>
              <a:rPr lang="en-US" sz="2800" b="1" dirty="0" err="1"/>
              <a:t>untuk</a:t>
            </a:r>
            <a:r>
              <a:rPr lang="en-US" sz="2800" b="1" dirty="0" smtClean="0"/>
              <a:t>:</a:t>
            </a:r>
          </a:p>
          <a:p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/>
              <a:t>perolehan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validasi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(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rekayasa</a:t>
            </a:r>
            <a:r>
              <a:rPr lang="en-US" sz="2800" dirty="0"/>
              <a:t> </a:t>
            </a:r>
            <a:r>
              <a:rPr lang="en-US" sz="2800" dirty="0" err="1" smtClean="0"/>
              <a:t>persyaratan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Mengeksplorasi</a:t>
            </a:r>
            <a:r>
              <a:rPr lang="en-US" sz="2800" dirty="0" smtClean="0"/>
              <a:t> </a:t>
            </a:r>
            <a:r>
              <a:rPr lang="en-US" sz="2800" dirty="0" err="1"/>
              <a:t>opsi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UI (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 smtClean="0"/>
              <a:t>desain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Memeriksa</a:t>
            </a:r>
            <a:r>
              <a:rPr lang="en-US" sz="2800" dirty="0" smtClean="0"/>
              <a:t> </a:t>
            </a:r>
            <a:r>
              <a:rPr lang="en-US" sz="2800" dirty="0" err="1"/>
              <a:t>kelayakan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yang </a:t>
            </a:r>
            <a:r>
              <a:rPr lang="en-US" sz="2800" dirty="0" err="1"/>
              <a:t>diusulkan;Untuk</a:t>
            </a:r>
            <a:r>
              <a:rPr lang="en-US" sz="2800" dirty="0"/>
              <a:t> </a:t>
            </a:r>
            <a:r>
              <a:rPr lang="en-US" sz="2800" dirty="0" err="1"/>
              <a:t>menjalankan</a:t>
            </a:r>
            <a:r>
              <a:rPr lang="en-US" sz="2800" dirty="0"/>
              <a:t> </a:t>
            </a:r>
            <a:r>
              <a:rPr lang="en-US" sz="2800" dirty="0" err="1"/>
              <a:t>pengujian</a:t>
            </a:r>
            <a:r>
              <a:rPr lang="en-US" sz="2800" dirty="0"/>
              <a:t> back-to-back (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pengujian</a:t>
            </a:r>
            <a:r>
              <a:rPr lang="en-US" sz="2800" dirty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3101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Evolutionary Model : Prototyping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556792"/>
            <a:ext cx="5256584" cy="4525963"/>
          </a:xfrm>
        </p:spPr>
        <p:txBody>
          <a:bodyPr/>
          <a:lstStyle/>
          <a:p>
            <a:r>
              <a:rPr lang="en-US" sz="2000" b="1" dirty="0" smtClean="0"/>
              <a:t>Communication</a:t>
            </a:r>
            <a:r>
              <a:rPr lang="en-US" sz="2000" dirty="0" smtClean="0"/>
              <a:t>, </a:t>
            </a:r>
            <a:r>
              <a:rPr lang="en-US" sz="2000" dirty="0" err="1" smtClean="0"/>
              <a:t>menemui</a:t>
            </a:r>
            <a:r>
              <a:rPr lang="en-US" sz="2000" dirty="0" smtClean="0"/>
              <a:t> </a:t>
            </a:r>
            <a:r>
              <a:rPr lang="en-US" sz="2000" dirty="0" err="1" smtClean="0"/>
              <a:t>pemangku</a:t>
            </a:r>
            <a:r>
              <a:rPr lang="en-US" sz="2000" dirty="0" smtClean="0"/>
              <a:t> </a:t>
            </a:r>
            <a:r>
              <a:rPr lang="en-US" sz="2000" dirty="0" err="1" smtClean="0"/>
              <a:t>kepentingan</a:t>
            </a:r>
            <a:r>
              <a:rPr lang="en-US" sz="2000" dirty="0" smtClean="0"/>
              <a:t>,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,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 smtClean="0"/>
              <a:t>wajib</a:t>
            </a:r>
            <a:endParaRPr lang="en-US" sz="2000" dirty="0" smtClean="0"/>
          </a:p>
          <a:p>
            <a:r>
              <a:rPr lang="en-US" sz="2000" b="1" dirty="0" smtClean="0"/>
              <a:t>Quick Plan</a:t>
            </a:r>
            <a:r>
              <a:rPr lang="en-US" sz="2000" dirty="0" smtClean="0"/>
              <a:t>, </a:t>
            </a:r>
            <a:r>
              <a:rPr lang="en-US" sz="2000" dirty="0" err="1"/>
              <a:t>iterasi</a:t>
            </a:r>
            <a:r>
              <a:rPr lang="en-US" sz="2000" dirty="0"/>
              <a:t> </a:t>
            </a:r>
            <a:r>
              <a:rPr lang="en-US" sz="2000" dirty="0" err="1"/>
              <a:t>prototipe</a:t>
            </a:r>
            <a:r>
              <a:rPr lang="en-US" sz="2000" dirty="0"/>
              <a:t> </a:t>
            </a:r>
            <a:r>
              <a:rPr lang="en-US" sz="2000" dirty="0" err="1"/>
              <a:t>direncanakan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cepat</a:t>
            </a:r>
            <a:endParaRPr lang="en-US" sz="2000" dirty="0" smtClean="0"/>
          </a:p>
          <a:p>
            <a:r>
              <a:rPr lang="en-US" sz="2000" b="1" dirty="0" smtClean="0"/>
              <a:t>Modeling Quick Design, </a:t>
            </a:r>
            <a:r>
              <a:rPr lang="en-US" sz="2000" dirty="0" err="1" smtClean="0"/>
              <a:t>berfokus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terlihat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Construction of Prototype</a:t>
            </a:r>
          </a:p>
          <a:p>
            <a:r>
              <a:rPr lang="en-US" sz="2000" b="1" dirty="0" smtClean="0"/>
              <a:t>Deployment Delivery and </a:t>
            </a:r>
            <a:r>
              <a:rPr lang="en-US" sz="2000" b="1" dirty="0"/>
              <a:t>Feedback</a:t>
            </a:r>
            <a:r>
              <a:rPr lang="en-US" sz="2000" dirty="0"/>
              <a:t>,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pemangku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/>
              <a:t>umpan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menyempurnakan</a:t>
            </a:r>
            <a:r>
              <a:rPr lang="en-US" sz="2000" dirty="0" smtClean="0"/>
              <a:t> </a:t>
            </a:r>
            <a:r>
              <a:rPr lang="en-US" sz="2000" dirty="0" err="1"/>
              <a:t>persyaratan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272" t="31079" r="33851" b="21881"/>
          <a:stretch/>
        </p:blipFill>
        <p:spPr>
          <a:xfrm>
            <a:off x="107504" y="1700808"/>
            <a:ext cx="3672408" cy="3485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8120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Evolutionary Model 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3796208"/>
            <a:ext cx="8229600" cy="2441104"/>
          </a:xfrm>
        </p:spPr>
        <p:txBody>
          <a:bodyPr/>
          <a:lstStyle/>
          <a:p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prototipe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eksplisit</a:t>
            </a:r>
            <a:r>
              <a:rPr lang="en-US" sz="2000" dirty="0"/>
              <a:t> </a:t>
            </a:r>
            <a:r>
              <a:rPr lang="en-US" sz="2000" dirty="0" err="1"/>
              <a:t>sejak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proses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(outline), </a:t>
            </a:r>
            <a:r>
              <a:rPr lang="en-US" sz="2000" dirty="0" err="1"/>
              <a:t>putuskan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prototipe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digunakan</a:t>
            </a:r>
            <a:endParaRPr lang="en-US" sz="2000" dirty="0" smtClean="0"/>
          </a:p>
          <a:p>
            <a:r>
              <a:rPr lang="en-US" sz="2000" dirty="0" err="1"/>
              <a:t>Pengembangan</a:t>
            </a:r>
            <a:r>
              <a:rPr lang="en-US" sz="2000" dirty="0"/>
              <a:t>,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prototipe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di mana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prototype</a:t>
            </a:r>
          </a:p>
          <a:p>
            <a:r>
              <a:rPr lang="en-US" sz="2000" dirty="0" err="1" smtClean="0"/>
              <a:t>Evaluasi</a:t>
            </a:r>
            <a:r>
              <a:rPr lang="en-US" sz="2000" dirty="0"/>
              <a:t>, </a:t>
            </a:r>
            <a:r>
              <a:rPr lang="en-US" sz="2000" dirty="0" err="1"/>
              <a:t>disesuaikan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715" y="1484784"/>
            <a:ext cx="74295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33084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Evolutionary Model 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Keuntungan</a:t>
            </a:r>
            <a:r>
              <a:rPr lang="en-US" b="1" dirty="0" smtClean="0"/>
              <a:t> Prototyping</a:t>
            </a:r>
          </a:p>
          <a:p>
            <a:r>
              <a:rPr lang="en-US" dirty="0"/>
              <a:t>Improved system </a:t>
            </a:r>
            <a:r>
              <a:rPr lang="en-US" dirty="0" smtClean="0"/>
              <a:t>usability</a:t>
            </a:r>
          </a:p>
          <a:p>
            <a:r>
              <a:rPr lang="en-US" dirty="0" err="1" smtClean="0"/>
              <a:t>Kecocokan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</a:p>
          <a:p>
            <a:r>
              <a:rPr lang="en-US" dirty="0"/>
              <a:t>Improved design </a:t>
            </a:r>
            <a:r>
              <a:rPr lang="en-US" dirty="0" smtClean="0"/>
              <a:t>quality</a:t>
            </a:r>
            <a:endParaRPr lang="en-US" dirty="0"/>
          </a:p>
          <a:p>
            <a:r>
              <a:rPr lang="en-US" dirty="0"/>
              <a:t>Improved </a:t>
            </a:r>
            <a:r>
              <a:rPr lang="en-US" dirty="0" smtClean="0"/>
              <a:t>maintainability</a:t>
            </a:r>
          </a:p>
          <a:p>
            <a:r>
              <a:rPr lang="en-US" dirty="0" smtClean="0"/>
              <a:t>Usaha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berkurang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47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Evolutionary Model 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Kekurangan</a:t>
            </a:r>
            <a:r>
              <a:rPr lang="en-US" b="1" dirty="0" smtClean="0"/>
              <a:t> Prototyping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/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prototype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non-</a:t>
            </a:r>
            <a:r>
              <a:rPr lang="en-US" dirty="0" err="1"/>
              <a:t>fungsional</a:t>
            </a:r>
            <a:r>
              <a:rPr lang="en-US" dirty="0"/>
              <a:t> (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ketahanan</a:t>
            </a:r>
            <a:r>
              <a:rPr lang="en-US" dirty="0"/>
              <a:t>, </a:t>
            </a:r>
            <a:r>
              <a:rPr lang="en-US" dirty="0" err="1"/>
              <a:t>keandalan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berdokumen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 smtClean="0"/>
              <a:t>perawatannya</a:t>
            </a:r>
            <a:endParaRPr lang="en-US" dirty="0" smtClean="0"/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santai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44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Evolutionary :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Evolutionary process (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bertingkat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 smtClean="0"/>
              <a:t>keunggulan</a:t>
            </a:r>
            <a:r>
              <a:rPr lang="en-US" sz="2800" dirty="0" smtClean="0"/>
              <a:t> prototyping </a:t>
            </a:r>
            <a:r>
              <a:rPr lang="en-US" sz="2800" dirty="0" err="1" smtClean="0"/>
              <a:t>dan</a:t>
            </a:r>
            <a:r>
              <a:rPr lang="en-US" sz="2800" dirty="0" smtClean="0"/>
              <a:t> waterfall</a:t>
            </a:r>
          </a:p>
          <a:p>
            <a:r>
              <a:rPr lang="en-US" sz="2800" dirty="0" err="1" smtClean="0"/>
              <a:t>Memungkinkan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dikembangkannya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bertahap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endParaRPr lang="en-US" sz="2800" dirty="0" smtClean="0"/>
          </a:p>
          <a:p>
            <a:r>
              <a:rPr lang="en-US" sz="2800" dirty="0" err="1" smtClean="0"/>
              <a:t>Pendekatan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realistis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/PL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skala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63720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(Pressman &amp; Maxim, 2015)</a:t>
            </a:r>
          </a:p>
        </p:txBody>
      </p:sp>
    </p:spTree>
    <p:extLst>
      <p:ext uri="{BB962C8B-B14F-4D97-AF65-F5344CB8AC3E}">
        <p14:creationId xmlns:p14="http://schemas.microsoft.com/office/powerpoint/2010/main" val="41266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Evolutionary : Spiral Model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960" y="1412776"/>
            <a:ext cx="7331388" cy="498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7544" y="6419463"/>
            <a:ext cx="830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Boehm, Barry W. "A spiral model of software development and </a:t>
            </a:r>
            <a:r>
              <a:rPr lang="en-US" sz="1400" i="1" dirty="0" err="1">
                <a:latin typeface="+mn-lt"/>
              </a:rPr>
              <a:t>enhancement."Computer</a:t>
            </a:r>
            <a:r>
              <a:rPr lang="en-US" sz="1400" i="1" dirty="0">
                <a:latin typeface="+mn-lt"/>
              </a:rPr>
              <a:t> 21.5 (1988): 61-72.</a:t>
            </a:r>
          </a:p>
        </p:txBody>
      </p:sp>
    </p:spTree>
    <p:extLst>
      <p:ext uri="{BB962C8B-B14F-4D97-AF65-F5344CB8AC3E}">
        <p14:creationId xmlns:p14="http://schemas.microsoft.com/office/powerpoint/2010/main" val="10412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u="sng" dirty="0" err="1"/>
              <a:t>tidak</a:t>
            </a:r>
            <a:r>
              <a:rPr lang="en-US" u="sng" dirty="0"/>
              <a:t> </a:t>
            </a:r>
            <a:r>
              <a:rPr lang="en-US" u="sng" dirty="0" err="1"/>
              <a:t>ada</a:t>
            </a:r>
            <a:r>
              <a:rPr lang="en-US" u="sng" dirty="0"/>
              <a:t> proses yang ideal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6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Evolutionary :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Keuntungan</a:t>
            </a:r>
            <a:endParaRPr lang="en-US" sz="2400" b="1" dirty="0" smtClean="0"/>
          </a:p>
          <a:p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orang </a:t>
            </a:r>
            <a:r>
              <a:rPr lang="en-US" sz="2400" dirty="0" err="1"/>
              <a:t>memikirkan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 smtClean="0"/>
              <a:t>lunak</a:t>
            </a:r>
            <a:endParaRPr lang="en-US" sz="2400" dirty="0" smtClean="0"/>
          </a:p>
          <a:p>
            <a:r>
              <a:rPr lang="en-US" sz="2400" dirty="0" err="1"/>
              <a:t>M</a:t>
            </a:r>
            <a:r>
              <a:rPr lang="en-US" sz="2400" dirty="0" err="1" smtClean="0"/>
              <a:t>emperkenalkan</a:t>
            </a:r>
            <a:r>
              <a:rPr lang="en-US" sz="2400" dirty="0" smtClean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pembangunan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err="1" smtClean="0"/>
              <a:t>Kekurangan</a:t>
            </a:r>
            <a:endParaRPr lang="en-US" sz="2400" b="1" dirty="0" smtClean="0"/>
          </a:p>
          <a:p>
            <a:r>
              <a:rPr lang="en-US" sz="2400" dirty="0" err="1" smtClean="0"/>
              <a:t>Jarang</a:t>
            </a:r>
            <a:r>
              <a:rPr lang="en-US" sz="2400" dirty="0" smtClean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praktis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Menuntut</a:t>
            </a:r>
            <a:r>
              <a:rPr lang="en-US" sz="2400" dirty="0" smtClean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 smtClean="0"/>
              <a:t>besar</a:t>
            </a:r>
            <a:endParaRPr lang="en-US" sz="2400" dirty="0" smtClean="0"/>
          </a:p>
          <a:p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dikelola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177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Agile View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akal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sukses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menekankan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terus</a:t>
            </a:r>
            <a:r>
              <a:rPr lang="en-US" sz="2800" dirty="0" smtClean="0"/>
              <a:t> </a:t>
            </a:r>
            <a:r>
              <a:rPr lang="en-US" sz="2800" dirty="0" err="1" smtClean="0"/>
              <a:t>menerus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kolaborasi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pelanggan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8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sedikit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diikuti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Mengurangi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pemodelan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dokumentasi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Menekankan</a:t>
            </a:r>
            <a:r>
              <a:rPr lang="en-US" sz="2800" dirty="0" smtClean="0"/>
              <a:t> </a:t>
            </a:r>
            <a:r>
              <a:rPr lang="en-US" sz="2800" dirty="0" err="1" smtClean="0"/>
              <a:t>kesederhanaan</a:t>
            </a:r>
            <a:r>
              <a:rPr lang="en-US" sz="2800" dirty="0" smtClean="0"/>
              <a:t> (simple)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iteratif</a:t>
            </a:r>
            <a:r>
              <a:rPr lang="en-US" sz="2800" dirty="0" smtClean="0"/>
              <a:t> (</a:t>
            </a:r>
            <a:r>
              <a:rPr lang="en-US" sz="2800" dirty="0" err="1" smtClean="0"/>
              <a:t>berulang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>
                <a:solidFill>
                  <a:srgbClr val="C00000"/>
                </a:solidFill>
              </a:rPr>
              <a:t>Extreme Programming </a:t>
            </a:r>
            <a:r>
              <a:rPr lang="en-US" sz="2400" dirty="0" smtClean="0"/>
              <a:t>(XP)</a:t>
            </a:r>
          </a:p>
          <a:p>
            <a:pPr lvl="1" eaLnBrk="1" hangingPunct="1"/>
            <a:r>
              <a:rPr lang="en-US" sz="2400" dirty="0" smtClean="0"/>
              <a:t>Scrum</a:t>
            </a:r>
          </a:p>
          <a:p>
            <a:pPr lvl="1" eaLnBrk="1" hangingPunct="1"/>
            <a:r>
              <a:rPr lang="en-US" sz="2400" dirty="0" smtClean="0"/>
              <a:t>Dynamic Systems Development Model (DSDM)</a:t>
            </a:r>
          </a:p>
          <a:p>
            <a:pPr lvl="1" eaLnBrk="1" hangingPunct="1"/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2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Agile Method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di </a:t>
            </a:r>
            <a:r>
              <a:rPr lang="en-US" dirty="0" err="1" smtClean="0"/>
              <a:t>minggu</a:t>
            </a:r>
            <a:r>
              <a:rPr lang="en-US" dirty="0" smtClean="0"/>
              <a:t> ke-5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3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model process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/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alasannya</a:t>
            </a:r>
            <a:r>
              <a:rPr lang="en-US" dirty="0" smtClean="0"/>
              <a:t>!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04978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- 1</a:t>
            </a:r>
          </a:p>
        </p:txBody>
      </p:sp>
      <p:sp>
        <p:nvSpPr>
          <p:cNvPr id="136195" name="Content Placeholder 4"/>
          <p:cNvSpPr>
            <a:spLocks noGrp="1"/>
          </p:cNvSpPr>
          <p:nvPr>
            <p:ph idx="1"/>
          </p:nvPr>
        </p:nvSpPr>
        <p:spPr bwMode="auto">
          <a:xfrm>
            <a:off x="772506" y="1597718"/>
            <a:ext cx="7831942" cy="3991522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id-ID" altLang="id-ID" sz="2400" dirty="0"/>
              <a:t>PT. IndoSoftware (pihak-1) diminta membantu membuat website untuk Departemen Pariwisata (pihak-2). Secara umum, </a:t>
            </a:r>
            <a:r>
              <a:rPr lang="id-ID" altLang="id-ID" sz="2400" dirty="0">
                <a:solidFill>
                  <a:schemeClr val="accent1">
                    <a:lumMod val="50000"/>
                  </a:schemeClr>
                </a:solidFill>
              </a:rPr>
              <a:t>pihak-2 mengetahui informasi apa saja yang harus ditampilkan pada website</a:t>
            </a:r>
            <a:r>
              <a:rPr lang="id-ID" altLang="id-ID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id-ID" altLang="id-ID" sz="2400" dirty="0"/>
              <a:t> Akan tetapi, bagaimana informasi tersebut ditampilkan, pihak-2 memerlukan bantuan dari pihak-1, termasuk didalamnya alur penyajian informasi dan bentuk serta media penyajian informasinya. Model proses apa yang paling tepat dipilih PT IndoSoftware ? Jelaskan alasan anda</a:t>
            </a:r>
            <a:r>
              <a:rPr lang="id-ID" altLang="id-ID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5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2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772506" y="1556792"/>
            <a:ext cx="8119367" cy="4896544"/>
          </a:xfrm>
        </p:spPr>
        <p:txBody>
          <a:bodyPr>
            <a:normAutofit/>
          </a:bodyPr>
          <a:lstStyle/>
          <a:p>
            <a:pPr marL="171447" indent="-171447" algn="just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id-ID" sz="2400" dirty="0">
                <a:solidFill>
                  <a:schemeClr val="accent1">
                    <a:lumMod val="50000"/>
                  </a:schemeClr>
                </a:solidFill>
              </a:rPr>
              <a:t>PT Sukses Makmur sudah lama menggunakan perangkat lunak yang membantu operasional perusahaan. Akan tetapi, karena perusahaan ingin </a:t>
            </a:r>
            <a:r>
              <a:rPr lang="id-ID" sz="2400" b="1" dirty="0">
                <a:solidFill>
                  <a:schemeClr val="accent1">
                    <a:lumMod val="50000"/>
                  </a:schemeClr>
                </a:solidFill>
              </a:rPr>
              <a:t>berpindah dari platform X ke pl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id-ID" sz="2400" b="1" dirty="0">
                <a:solidFill>
                  <a:schemeClr val="accent1">
                    <a:lumMod val="50000"/>
                  </a:schemeClr>
                </a:solidFill>
              </a:rPr>
              <a:t>tform Y</a:t>
            </a:r>
            <a:r>
              <a:rPr lang="id-ID" sz="2400" dirty="0">
                <a:solidFill>
                  <a:schemeClr val="accent1">
                    <a:lumMod val="50000"/>
                  </a:schemeClr>
                </a:solidFill>
              </a:rPr>
              <a:t>, maka perangkat lunak versi baru perlu dibangun. PT Sukses Makmur meminta bantuan PT Software Solution untuk membuat perangkat lunak yang baru. Model proses apa yang paling tepat dipilih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PT. Software Solution</a:t>
            </a:r>
            <a:r>
              <a:rPr lang="id-ID" sz="2400" dirty="0">
                <a:solidFill>
                  <a:schemeClr val="accent1">
                    <a:lumMod val="50000"/>
                  </a:schemeClr>
                </a:solidFill>
              </a:rPr>
              <a:t> ? Jelaskan alasan anda.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id-ID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3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 bwMode="auto">
          <a:xfrm>
            <a:off x="628853" y="1529252"/>
            <a:ext cx="8189728" cy="485207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id-ID" altLang="id-ID" sz="2400" dirty="0"/>
              <a:t>Sebuah proyek pembangunan perangkat lunak berskala besar akan segera dijalankan PT SysSoftware. PT SysSoftware adalah sebuah </a:t>
            </a:r>
            <a:r>
              <a:rPr lang="id-ID" altLang="id-ID" sz="2400" b="1" dirty="0"/>
              <a:t>software company skala besar</a:t>
            </a:r>
            <a:r>
              <a:rPr lang="id-ID" altLang="id-ID" sz="2400" dirty="0"/>
              <a:t>, sehingga memiliki cukup banyak tenaga pengembang. Perangkat lunak yang akan dibangun terdiri dari </a:t>
            </a:r>
            <a:r>
              <a:rPr lang="id-ID" altLang="id-ID" sz="2400" b="1" dirty="0"/>
              <a:t>sembilan modul utama yang nantinya harus diintegrasikan</a:t>
            </a:r>
            <a:r>
              <a:rPr lang="id-ID" altLang="id-ID" sz="2400" dirty="0"/>
              <a:t>. Sayangnya, meski perangkat lunak yang akan dibangun cukup besar, </a:t>
            </a:r>
            <a:r>
              <a:rPr lang="id-ID" altLang="id-ID" sz="2400" b="1" dirty="0"/>
              <a:t>waktu yang tersedia agak terbatas</a:t>
            </a:r>
            <a:r>
              <a:rPr lang="id-ID" altLang="id-ID" sz="2400" dirty="0"/>
              <a:t>. Model proses apa yang paling tepat dipilih PT SysSoftware ? Jelaskan alasan anda</a:t>
            </a:r>
            <a:r>
              <a:rPr lang="id-ID" altLang="id-ID" sz="2400" dirty="0" smtClean="0"/>
              <a:t>.</a:t>
            </a:r>
          </a:p>
          <a:p>
            <a:pPr marL="0" indent="0" algn="just">
              <a:buNone/>
            </a:pPr>
            <a:endParaRPr lang="id-ID" altLang="id-ID" sz="2400" dirty="0"/>
          </a:p>
        </p:txBody>
      </p:sp>
    </p:spTree>
    <p:extLst>
      <p:ext uri="{BB962C8B-B14F-4D97-AF65-F5344CB8AC3E}">
        <p14:creationId xmlns:p14="http://schemas.microsoft.com/office/powerpoint/2010/main" val="36531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err="1" smtClean="0"/>
              <a:t>Kasus</a:t>
            </a:r>
            <a:r>
              <a:rPr lang="en-US" sz="3300" dirty="0" smtClean="0"/>
              <a:t> 4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00200"/>
            <a:ext cx="7787208" cy="4525963"/>
          </a:xfrm>
        </p:spPr>
        <p:txBody>
          <a:bodyPr/>
          <a:lstStyle/>
          <a:p>
            <a:r>
              <a:rPr lang="en-US" sz="2400" dirty="0" smtClean="0"/>
              <a:t>Perusahaan YZ Garden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</a:t>
            </a:r>
            <a:r>
              <a:rPr lang="en-US" sz="2400" dirty="0" smtClean="0"/>
              <a:t> IOT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memantau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tanaman</a:t>
            </a:r>
            <a:r>
              <a:rPr lang="en-US" sz="2400" dirty="0" smtClean="0"/>
              <a:t> </a:t>
            </a:r>
            <a:r>
              <a:rPr lang="en-US" sz="2400" dirty="0" err="1" smtClean="0"/>
              <a:t>hidroponik</a:t>
            </a:r>
            <a:r>
              <a:rPr lang="en-US" sz="2400" dirty="0" smtClean="0"/>
              <a:t>.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</a:t>
            </a:r>
            <a:r>
              <a:rPr lang="en-US" sz="2400" dirty="0" err="1" smtClean="0"/>
              <a:t>dihubungkan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keras</a:t>
            </a:r>
            <a:r>
              <a:rPr lang="en-US" sz="2400" dirty="0" smtClean="0"/>
              <a:t> microcontroller </a:t>
            </a:r>
            <a:r>
              <a:rPr lang="en-US" sz="2400" dirty="0" err="1" smtClean="0"/>
              <a:t>dan</a:t>
            </a:r>
            <a:r>
              <a:rPr lang="en-US" sz="2400" dirty="0"/>
              <a:t> </a:t>
            </a:r>
            <a:r>
              <a:rPr lang="en-US" sz="2400" dirty="0" smtClean="0"/>
              <a:t>sensor-sensor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memonitoring</a:t>
            </a:r>
            <a:r>
              <a:rPr lang="en-US" sz="2400" dirty="0" smtClean="0"/>
              <a:t> </a:t>
            </a:r>
            <a:r>
              <a:rPr lang="en-US" sz="2400" dirty="0" err="1" smtClean="0"/>
              <a:t>suhu</a:t>
            </a:r>
            <a:r>
              <a:rPr lang="en-US" sz="2400" dirty="0" smtClean="0"/>
              <a:t> </a:t>
            </a:r>
            <a:r>
              <a:rPr lang="en-US" sz="2400" dirty="0" err="1"/>
              <a:t>udara</a:t>
            </a:r>
            <a:r>
              <a:rPr lang="en-US" sz="2400" dirty="0"/>
              <a:t>, </a:t>
            </a:r>
            <a:r>
              <a:rPr lang="en-US" sz="2400" dirty="0" err="1"/>
              <a:t>kelembaban</a:t>
            </a:r>
            <a:r>
              <a:rPr lang="en-US" sz="2400" dirty="0"/>
              <a:t> </a:t>
            </a:r>
            <a:r>
              <a:rPr lang="en-US" sz="2400" dirty="0" err="1"/>
              <a:t>udara</a:t>
            </a:r>
            <a:r>
              <a:rPr lang="en-US" sz="2400" dirty="0"/>
              <a:t>, </a:t>
            </a:r>
            <a:r>
              <a:rPr lang="en-US" sz="2400" dirty="0" err="1"/>
              <a:t>suhu</a:t>
            </a:r>
            <a:r>
              <a:rPr lang="en-US" sz="2400" dirty="0"/>
              <a:t> air, </a:t>
            </a:r>
            <a:r>
              <a:rPr lang="en-US" sz="2400" dirty="0" err="1"/>
              <a:t>ph</a:t>
            </a:r>
            <a:r>
              <a:rPr lang="en-US" sz="2400" dirty="0"/>
              <a:t> air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ketinggian</a:t>
            </a:r>
            <a:r>
              <a:rPr lang="en-US" sz="2400" dirty="0"/>
              <a:t> air yang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internet</a:t>
            </a:r>
            <a:r>
              <a:rPr lang="en-US" sz="2400" dirty="0" smtClean="0"/>
              <a:t>.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mobile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tanaman</a:t>
            </a:r>
            <a:r>
              <a:rPr lang="en-US" sz="2400" dirty="0" smtClean="0"/>
              <a:t> </a:t>
            </a:r>
            <a:r>
              <a:rPr lang="en-US" sz="2400" dirty="0" err="1" smtClean="0"/>
              <a:t>hidroponik</a:t>
            </a:r>
            <a:r>
              <a:rPr lang="en-US" sz="2400" dirty="0" smtClean="0"/>
              <a:t> </a:t>
            </a:r>
            <a:r>
              <a:rPr lang="en-US" sz="2400" dirty="0" err="1" smtClean="0"/>
              <a:t>dimanapun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701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996952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</a:t>
            </a:r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Kasih</a:t>
            </a:r>
            <a:endParaRPr lang="id-ID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84" y="1628801"/>
            <a:ext cx="8229600" cy="475252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</a:t>
            </a:r>
            <a:r>
              <a:rPr lang="en-US" sz="2400" dirty="0" err="1" smtClean="0"/>
              <a:t>rekayasa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meliputi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Software Specification</a:t>
            </a:r>
            <a:endParaRPr lang="en-US" sz="2400" b="1" dirty="0"/>
          </a:p>
          <a:p>
            <a:pPr lvl="1"/>
            <a:r>
              <a:rPr lang="en-US" sz="2000" dirty="0" err="1"/>
              <a:t>Fungsionalitas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</a:t>
            </a:r>
            <a:r>
              <a:rPr lang="en-US" sz="2000" dirty="0" err="1"/>
              <a:t>pengoperasiannya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 smtClean="0"/>
              <a:t>ditentukan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Software Development</a:t>
            </a:r>
          </a:p>
          <a:p>
            <a:pPr lvl="1"/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memenuhi</a:t>
            </a:r>
            <a:r>
              <a:rPr lang="en-US" sz="2000" dirty="0" smtClean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diproduksi</a:t>
            </a:r>
            <a:r>
              <a:rPr lang="en-US" sz="2000" dirty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Software </a:t>
            </a:r>
            <a:r>
              <a:rPr lang="en-US" sz="2400" b="1" dirty="0" smtClean="0"/>
              <a:t>Validation </a:t>
            </a:r>
            <a:endParaRPr lang="en-US" sz="2400" b="1" dirty="0"/>
          </a:p>
          <a:p>
            <a:pPr lvl="1"/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divalidasi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Software </a:t>
            </a:r>
            <a:r>
              <a:rPr lang="en-US" sz="2400" b="1" dirty="0" smtClean="0"/>
              <a:t>Evolution</a:t>
            </a:r>
          </a:p>
          <a:p>
            <a:pPr lvl="1"/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yang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13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Pressman, R. S. &amp; Maxim, B. R., 2015. Software Engineering Practitioner's Approach. Eight Edition ed. </a:t>
            </a:r>
            <a:r>
              <a:rPr lang="en-US" dirty="0" err="1"/>
              <a:t>s.l.:McGraw-Hill</a:t>
            </a:r>
            <a:r>
              <a:rPr lang="en-US" dirty="0"/>
              <a:t> Education.</a:t>
            </a:r>
          </a:p>
          <a:p>
            <a:r>
              <a:rPr lang="en-US" dirty="0" err="1"/>
              <a:t>Sommerville</a:t>
            </a:r>
            <a:r>
              <a:rPr lang="en-US" dirty="0"/>
              <a:t>, I., 2016. Software Engineering. Tenth ed. </a:t>
            </a:r>
            <a:r>
              <a:rPr lang="en-US" dirty="0" err="1"/>
              <a:t>s.l.:Pearson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9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Produk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Product</a:t>
            </a:r>
            <a:r>
              <a:rPr lang="en-US" sz="2800" b="1" dirty="0" smtClean="0"/>
              <a:t>)</a:t>
            </a:r>
            <a:r>
              <a:rPr lang="en-US" sz="2800" dirty="0" smtClean="0"/>
              <a:t>, </a:t>
            </a:r>
            <a:r>
              <a:rPr lang="en-US" sz="2800" dirty="0"/>
              <a:t>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proses</a:t>
            </a:r>
            <a:r>
              <a:rPr lang="en-US" sz="2800" dirty="0" smtClean="0"/>
              <a:t>;</a:t>
            </a:r>
          </a:p>
          <a:p>
            <a:r>
              <a:rPr lang="en-US" sz="2800" b="1" dirty="0" err="1" smtClean="0"/>
              <a:t>Peran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Role</a:t>
            </a:r>
            <a:r>
              <a:rPr lang="en-US" sz="2800" b="1" dirty="0" smtClean="0"/>
              <a:t>)</a:t>
            </a:r>
            <a:r>
              <a:rPr lang="en-US" sz="2800" dirty="0" smtClean="0"/>
              <a:t>, </a:t>
            </a:r>
            <a:r>
              <a:rPr lang="en-US" sz="2800" dirty="0"/>
              <a:t>yang </a:t>
            </a:r>
            <a:r>
              <a:rPr lang="en-US" sz="2800" dirty="0" err="1"/>
              <a:t>mencerminkan</a:t>
            </a:r>
            <a:r>
              <a:rPr lang="en-US" sz="2800" dirty="0"/>
              <a:t> </a:t>
            </a:r>
            <a:r>
              <a:rPr lang="en-US" sz="2800" dirty="0" err="1"/>
              <a:t>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orang-orang yang </a:t>
            </a:r>
            <a:r>
              <a:rPr lang="en-US" sz="2800" dirty="0" err="1"/>
              <a:t>terlibat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</a:t>
            </a:r>
            <a:r>
              <a:rPr lang="en-US" sz="2800" dirty="0" smtClean="0"/>
              <a:t>;</a:t>
            </a:r>
          </a:p>
          <a:p>
            <a:r>
              <a:rPr lang="en-US" sz="2800" b="1" dirty="0" err="1" smtClean="0"/>
              <a:t>Kondisi</a:t>
            </a:r>
            <a:r>
              <a:rPr lang="en-US" sz="2800" b="1" dirty="0" smtClean="0"/>
              <a:t> </a:t>
            </a:r>
            <a:r>
              <a:rPr lang="en-US" sz="2800" b="1" dirty="0" err="1"/>
              <a:t>sebelum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 smtClean="0"/>
              <a:t>sesudah</a:t>
            </a:r>
            <a:r>
              <a:rPr lang="en-US" sz="2800" b="1" dirty="0"/>
              <a:t> (</a:t>
            </a:r>
            <a:r>
              <a:rPr lang="en-US" sz="2800" b="1" i="1" dirty="0"/>
              <a:t>Pre- and </a:t>
            </a:r>
            <a:r>
              <a:rPr lang="en-US" sz="2800" b="1" i="1" dirty="0" err="1" smtClean="0"/>
              <a:t>postconditions</a:t>
            </a:r>
            <a:r>
              <a:rPr lang="en-US" sz="2800" b="1" dirty="0" smtClean="0"/>
              <a:t>)</a:t>
            </a:r>
            <a:r>
              <a:rPr lang="en-US" sz="2800" dirty="0" smtClean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sesudah</a:t>
            </a:r>
            <a:r>
              <a:rPr lang="en-US" sz="2800" dirty="0"/>
              <a:t> </a:t>
            </a:r>
            <a:r>
              <a:rPr lang="en-US" sz="2800" dirty="0" err="1"/>
              <a:t>aktivitas</a:t>
            </a:r>
            <a:r>
              <a:rPr lang="en-US" sz="2800" dirty="0"/>
              <a:t> proses </a:t>
            </a:r>
            <a:r>
              <a:rPr lang="en-US" sz="2800" dirty="0" err="1"/>
              <a:t>diberlakukan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diproduksi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9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 smtClean="0"/>
              <a:t>Terdapat</a:t>
            </a:r>
            <a:r>
              <a:rPr lang="en-US" sz="2800" dirty="0" smtClean="0"/>
              <a:t> 2 type </a:t>
            </a:r>
            <a:r>
              <a:rPr lang="en-US" sz="2800" i="1" dirty="0" smtClean="0"/>
              <a:t>software process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b="1" i="1" dirty="0" smtClean="0"/>
              <a:t>Plan-driven processes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direncanakan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kemajuan</a:t>
            </a:r>
            <a:r>
              <a:rPr lang="en-US" sz="2800" dirty="0" smtClean="0"/>
              <a:t> </a:t>
            </a:r>
            <a:r>
              <a:rPr lang="en-US" sz="2800" dirty="0" err="1" smtClean="0"/>
              <a:t>diukur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b="1" i="1" dirty="0" smtClean="0"/>
              <a:t>In agile processes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perencanaan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mencerminkan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pelanggan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33084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Sommervile</a:t>
            </a:r>
            <a:r>
              <a:rPr lang="en-US" dirty="0" smtClean="0"/>
              <a:t>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22463</TotalTime>
  <Words>3037</Words>
  <Application>Microsoft Office PowerPoint</Application>
  <PresentationFormat>On-screen Show (4:3)</PresentationFormat>
  <Paragraphs>330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Tahoma</vt:lpstr>
      <vt:lpstr>Times New Roman</vt:lpstr>
      <vt:lpstr>Wingdings</vt:lpstr>
      <vt:lpstr>templateslideRPL</vt:lpstr>
      <vt:lpstr>Software Process </vt:lpstr>
      <vt:lpstr>Introduction Software process (Process &amp; activities )</vt:lpstr>
      <vt:lpstr>Software Process</vt:lpstr>
      <vt:lpstr>Software Process</vt:lpstr>
      <vt:lpstr>Software Process</vt:lpstr>
      <vt:lpstr>Software Process</vt:lpstr>
      <vt:lpstr>Software Process</vt:lpstr>
      <vt:lpstr>Software Process</vt:lpstr>
      <vt:lpstr>Software Process </vt:lpstr>
      <vt:lpstr>The Process Framework</vt:lpstr>
      <vt:lpstr>The Process Framework</vt:lpstr>
      <vt:lpstr>Umbrella Activities</vt:lpstr>
      <vt:lpstr>Framework Activity</vt:lpstr>
      <vt:lpstr>PowerPoint Presentation</vt:lpstr>
      <vt:lpstr>Software process models</vt:lpstr>
      <vt:lpstr>Process Flow</vt:lpstr>
      <vt:lpstr>Process Flow</vt:lpstr>
      <vt:lpstr>Process Flow</vt:lpstr>
      <vt:lpstr>Process Flow</vt:lpstr>
      <vt:lpstr>Process Flow</vt:lpstr>
      <vt:lpstr>Process Flow</vt:lpstr>
      <vt:lpstr>Software Process Model</vt:lpstr>
      <vt:lpstr>Software Process Model</vt:lpstr>
      <vt:lpstr>Prescriptive process models</vt:lpstr>
      <vt:lpstr>Prescriptive process models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Varian Waterfall Model – V Model</vt:lpstr>
      <vt:lpstr>V-Model</vt:lpstr>
      <vt:lpstr>V-Model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Increment Model</vt:lpstr>
      <vt:lpstr>Evolutionary Model</vt:lpstr>
      <vt:lpstr>Evolutionary Model</vt:lpstr>
      <vt:lpstr>The Evolutionary Model : Prototyping</vt:lpstr>
      <vt:lpstr>The Evolutionary Model : Prototyping</vt:lpstr>
      <vt:lpstr>The Evolutionary Model : Prototyping</vt:lpstr>
      <vt:lpstr>The Evolutionary Model : Prototyping</vt:lpstr>
      <vt:lpstr>The Evolutionary Model : Prototyping</vt:lpstr>
      <vt:lpstr>The Evolutionary Model : Prototyping</vt:lpstr>
      <vt:lpstr>The Evolutionary : Spiral Model</vt:lpstr>
      <vt:lpstr>The Evolutionary : Spiral Model</vt:lpstr>
      <vt:lpstr>The Evolutionary : Spiral Model</vt:lpstr>
      <vt:lpstr>An Agile View of Process</vt:lpstr>
      <vt:lpstr>Agile Development</vt:lpstr>
      <vt:lpstr>PowerPoint Presentation</vt:lpstr>
      <vt:lpstr>Tugas Perorangan</vt:lpstr>
      <vt:lpstr>Kasus - 1</vt:lpstr>
      <vt:lpstr>Kasus 2</vt:lpstr>
      <vt:lpstr>Kasus 3</vt:lpstr>
      <vt:lpstr>Kasus 4</vt:lpstr>
      <vt:lpstr>PowerPoint Presentation</vt:lpstr>
      <vt:lpstr>Daftar Pustaka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 Pertiwi</dc:creator>
  <cp:lastModifiedBy>User</cp:lastModifiedBy>
  <cp:revision>123</cp:revision>
  <dcterms:created xsi:type="dcterms:W3CDTF">2016-02-11T06:44:33Z</dcterms:created>
  <dcterms:modified xsi:type="dcterms:W3CDTF">2021-03-14T00:15:39Z</dcterms:modified>
</cp:coreProperties>
</file>