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18" r:id="rId15"/>
    <p:sldId id="319" r:id="rId16"/>
    <p:sldId id="320" r:id="rId17"/>
    <p:sldId id="321" r:id="rId18"/>
    <p:sldId id="322" r:id="rId19"/>
    <p:sldId id="323" r:id="rId20"/>
    <p:sldId id="338" r:id="rId21"/>
    <p:sldId id="339" r:id="rId22"/>
    <p:sldId id="340" r:id="rId23"/>
    <p:sldId id="326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50" r:id="rId32"/>
    <p:sldId id="348" r:id="rId33"/>
    <p:sldId id="349" r:id="rId34"/>
    <p:sldId id="351" r:id="rId35"/>
    <p:sldId id="324" r:id="rId36"/>
    <p:sldId id="312" r:id="rId37"/>
    <p:sldId id="313" r:id="rId38"/>
    <p:sldId id="314" r:id="rId39"/>
    <p:sldId id="315" r:id="rId40"/>
    <p:sldId id="316" r:id="rId41"/>
    <p:sldId id="287" r:id="rId42"/>
    <p:sldId id="288" r:id="rId43"/>
    <p:sldId id="308" r:id="rId44"/>
    <p:sldId id="289" r:id="rId45"/>
    <p:sldId id="309" r:id="rId46"/>
    <p:sldId id="291" r:id="rId47"/>
    <p:sldId id="297" r:id="rId48"/>
    <p:sldId id="292" r:id="rId49"/>
    <p:sldId id="298" r:id="rId50"/>
    <p:sldId id="301" r:id="rId51"/>
    <p:sldId id="299" r:id="rId52"/>
    <p:sldId id="300" r:id="rId53"/>
    <p:sldId id="302" r:id="rId54"/>
    <p:sldId id="293" r:id="rId55"/>
    <p:sldId id="310" r:id="rId56"/>
    <p:sldId id="311" r:id="rId57"/>
    <p:sldId id="30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89228" autoAdjust="0"/>
  </p:normalViewPr>
  <p:slideViewPr>
    <p:cSldViewPr>
      <p:cViewPr>
        <p:scale>
          <a:sx n="75" d="100"/>
          <a:sy n="75" d="100"/>
        </p:scale>
        <p:origin x="185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E4811-F1D7-4255-8569-37402C254748}" type="datetimeFigureOut">
              <a:rPr lang="id-ID" smtClean="0"/>
              <a:t>28/03/2021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BF9F-F10B-41D3-952F-BB50740B03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73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 Scrum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Project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61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2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79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16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929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07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84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47275E-3193-488D-93FF-21B88B0AE424}" type="slidenum">
              <a:rPr lang="en-US" altLang="id-ID" smtClean="0"/>
              <a:pPr>
                <a:spcBef>
                  <a:spcPct val="0"/>
                </a:spcBef>
              </a:pPr>
              <a:t>55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200007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E452B0-28AA-4371-A0D3-A6FA3EB3E672}" type="slidenum">
              <a:rPr lang="en-US" altLang="id-ID" smtClean="0"/>
              <a:pPr>
                <a:spcBef>
                  <a:spcPct val="0"/>
                </a:spcBef>
              </a:pPr>
              <a:t>56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132983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C96EEC9-FA76-4B21-A2BC-B3DAAE669CE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Methods and</a:t>
            </a:r>
            <a:br>
              <a:rPr lang="en-US" dirty="0" smtClean="0"/>
            </a:br>
            <a:r>
              <a:rPr lang="id-ID" dirty="0" smtClean="0"/>
              <a:t>Software</a:t>
            </a:r>
            <a:r>
              <a:rPr lang="en-US" dirty="0" smtClean="0"/>
              <a:t> Engineering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96744" cy="1752600"/>
          </a:xfrm>
        </p:spPr>
        <p:txBody>
          <a:bodyPr/>
          <a:lstStyle/>
          <a:p>
            <a:r>
              <a:rPr lang="id-ID" dirty="0" smtClean="0"/>
              <a:t>Tim RPL</a:t>
            </a:r>
          </a:p>
          <a:p>
            <a:r>
              <a:rPr lang="id-ID" sz="2800" dirty="0" smtClean="0"/>
              <a:t>Program Studi Teknik Informatika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Prinsip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Prioritas</a:t>
            </a:r>
            <a:r>
              <a:rPr lang="en-US" sz="2800" dirty="0" smtClean="0"/>
              <a:t> </a:t>
            </a:r>
            <a:r>
              <a:rPr lang="en-US" sz="2800" dirty="0" err="1"/>
              <a:t>tertinggi</a:t>
            </a:r>
            <a:r>
              <a:rPr lang="en-US" sz="2800" dirty="0"/>
              <a:t> kami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memuaskan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berkelanjutan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berharga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Menyambut</a:t>
            </a:r>
            <a:r>
              <a:rPr lang="en-US" sz="2800" dirty="0" smtClean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yang </a:t>
            </a:r>
            <a:r>
              <a:rPr lang="en-US" sz="2800" dirty="0" err="1"/>
              <a:t>berubah</a:t>
            </a:r>
            <a:r>
              <a:rPr lang="en-US" sz="2800" dirty="0"/>
              <a:t>, </a:t>
            </a:r>
            <a:r>
              <a:rPr lang="en-US" sz="2800" dirty="0" err="1"/>
              <a:t>bahkan</a:t>
            </a:r>
            <a:r>
              <a:rPr lang="en-US" sz="2800" dirty="0"/>
              <a:t> yang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. Proses </a:t>
            </a:r>
            <a:r>
              <a:rPr lang="en-US" sz="2800" dirty="0" smtClean="0"/>
              <a:t>Agile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keunggulan</a:t>
            </a:r>
            <a:r>
              <a:rPr lang="en-US" sz="2800" dirty="0"/>
              <a:t> </a:t>
            </a:r>
            <a:r>
              <a:rPr lang="en-US" sz="2800" dirty="0" err="1"/>
              <a:t>kompetitif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/>
              <a:t>mengirimkan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berfungsi</a:t>
            </a:r>
            <a:r>
              <a:rPr lang="en-US" sz="2800" dirty="0"/>
              <a:t>,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bulan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preferensi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pendek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746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Prinsip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Pelaku</a:t>
            </a:r>
            <a:r>
              <a:rPr lang="en-US" sz="2800" dirty="0" smtClean="0"/>
              <a:t> </a:t>
            </a:r>
            <a:r>
              <a:rPr lang="en-US" sz="2800" dirty="0" err="1"/>
              <a:t>bisnis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hari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berlangsung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Bangun</a:t>
            </a:r>
            <a:r>
              <a:rPr lang="en-US" sz="2800" dirty="0" smtClean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di </a:t>
            </a:r>
            <a:r>
              <a:rPr lang="en-US" sz="2800" dirty="0" err="1"/>
              <a:t>sekitar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yang </a:t>
            </a:r>
            <a:r>
              <a:rPr lang="en-US" sz="2800" dirty="0" err="1"/>
              <a:t>termotivasi</a:t>
            </a:r>
            <a:r>
              <a:rPr lang="en-US" sz="2800" dirty="0"/>
              <a:t>.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dukungan</a:t>
            </a:r>
            <a:r>
              <a:rPr lang="en-US" sz="2800" dirty="0"/>
              <a:t> yang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butuhkan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percayakan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/>
              <a:t>yang paling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percakapan</a:t>
            </a:r>
            <a:r>
              <a:rPr lang="en-US" sz="2800" dirty="0"/>
              <a:t> </a:t>
            </a:r>
            <a:r>
              <a:rPr lang="en-US" sz="2800" dirty="0" err="1"/>
              <a:t>tatap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12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Prinsip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 smtClean="0"/>
              <a:t>kemajuan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Proses Agile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 Para sponsor, </a:t>
            </a:r>
            <a:r>
              <a:rPr lang="en-US" dirty="0" err="1"/>
              <a:t>pengembang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yang </a:t>
            </a:r>
            <a:r>
              <a:rPr lang="en-US" dirty="0" err="1"/>
              <a:t>konstan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ketangkasan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665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Prinsip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err="1" smtClean="0"/>
              <a:t>Kesederhanaan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 smtClean="0"/>
              <a:t>Arsitektur</a:t>
            </a:r>
            <a:r>
              <a:rPr lang="en-US" dirty="0"/>
              <a:t>,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berkala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merenungkan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09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Agile 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sukses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menerus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kolaborasi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sedikit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diikuti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pemodelan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dokumentasi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kesederhanaan</a:t>
            </a:r>
            <a:r>
              <a:rPr lang="en-US" sz="2800" dirty="0" smtClean="0"/>
              <a:t> (simple)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iteratif</a:t>
            </a:r>
            <a:r>
              <a:rPr lang="en-US" sz="2800" dirty="0" smtClean="0"/>
              <a:t> (</a:t>
            </a:r>
            <a:r>
              <a:rPr lang="en-US" sz="2800" dirty="0" err="1" smtClean="0"/>
              <a:t>berulang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>
                <a:solidFill>
                  <a:srgbClr val="C00000"/>
                </a:solidFill>
              </a:rPr>
              <a:t>Extreme Programming </a:t>
            </a:r>
            <a:r>
              <a:rPr lang="en-US" sz="2400" dirty="0" smtClean="0"/>
              <a:t>(XP)</a:t>
            </a:r>
          </a:p>
          <a:p>
            <a:pPr lvl="1" eaLnBrk="1" hangingPunct="1"/>
            <a:r>
              <a:rPr lang="en-US" sz="2400" dirty="0" smtClean="0"/>
              <a:t>Scrum</a:t>
            </a:r>
          </a:p>
          <a:p>
            <a:pPr lvl="1" eaLnBrk="1" hangingPunct="1"/>
            <a:r>
              <a:rPr lang="en-US" sz="2400" dirty="0" smtClean="0"/>
              <a:t>Dynamic Systems Development Model (DSDM)</a:t>
            </a:r>
          </a:p>
          <a:p>
            <a:pPr lvl="1" eaLnBrk="1" hangingPunct="1"/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3600" dirty="0" smtClean="0"/>
              <a:t>“Core Values” of XP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Communication</a:t>
            </a:r>
            <a:endParaRPr lang="en-US" sz="2800" dirty="0" smtClean="0"/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Simplicity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Feedback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Courage</a:t>
            </a:r>
            <a:r>
              <a:rPr lang="en-US" sz="2800" dirty="0" smtClean="0"/>
              <a:t> (</a:t>
            </a:r>
            <a:r>
              <a:rPr lang="en-US" sz="2800" i="1" dirty="0" smtClean="0"/>
              <a:t>Quality First, test and efficient coding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3600" dirty="0">
                <a:solidFill>
                  <a:schemeClr val="accent1">
                    <a:lumMod val="75000"/>
                  </a:schemeClr>
                </a:solidFill>
              </a:rPr>
              <a:t>Key principles of XP include: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3600" dirty="0">
                <a:solidFill>
                  <a:schemeClr val="accent1">
                    <a:lumMod val="75000"/>
                  </a:schemeClr>
                </a:solidFill>
              </a:rPr>
              <a:t>Continuous testing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3600" dirty="0">
                <a:solidFill>
                  <a:schemeClr val="accent1">
                    <a:lumMod val="75000"/>
                  </a:schemeClr>
                </a:solidFill>
              </a:rPr>
              <a:t>Simple coding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3600" dirty="0">
                <a:solidFill>
                  <a:schemeClr val="accent1">
                    <a:lumMod val="75000"/>
                  </a:schemeClr>
                </a:solidFill>
              </a:rPr>
              <a:t>Close interaction with the end users to build systems very quickly</a:t>
            </a:r>
            <a:br>
              <a:rPr lang="en-US" altLang="id-ID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id-ID" sz="2586" dirty="0"/>
              <a:t/>
            </a:r>
            <a:br>
              <a:rPr lang="en-US" altLang="id-ID" sz="2586" dirty="0"/>
            </a:br>
            <a:endParaRPr lang="en-US" altLang="id-ID" sz="2586" dirty="0"/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altLang="id-ID" sz="2100" dirty="0"/>
          </a:p>
        </p:txBody>
      </p:sp>
    </p:spTree>
    <p:extLst>
      <p:ext uri="{BB962C8B-B14F-4D97-AF65-F5344CB8AC3E}">
        <p14:creationId xmlns:p14="http://schemas.microsoft.com/office/powerpoint/2010/main" val="36628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Stories about system do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small program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using defined standards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Feedback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Repeat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30778" r="14812" b="15445"/>
          <a:stretch/>
        </p:blipFill>
        <p:spPr bwMode="auto">
          <a:xfrm>
            <a:off x="928662" y="1643050"/>
            <a:ext cx="7283142" cy="43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4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Release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564" t="27322" r="18354" b="38239"/>
          <a:stretch/>
        </p:blipFill>
        <p:spPr>
          <a:xfrm>
            <a:off x="381000" y="2276872"/>
            <a:ext cx="857532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30" t="22280" r="25430" b="22280"/>
          <a:stretch/>
        </p:blipFill>
        <p:spPr>
          <a:xfrm>
            <a:off x="295088" y="1240972"/>
            <a:ext cx="8553824" cy="54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task cards for prescribing medication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62" t="22281" r="21651" b="21439"/>
          <a:stretch/>
        </p:blipFill>
        <p:spPr>
          <a:xfrm>
            <a:off x="1475656" y="1568574"/>
            <a:ext cx="684076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(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pertandingan</a:t>
            </a:r>
            <a:r>
              <a:rPr lang="en-US" dirty="0"/>
              <a:t> rugby)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tangkas yang </a:t>
            </a:r>
            <a:r>
              <a:rPr lang="en-US" dirty="0" err="1"/>
              <a:t>digagas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Jeff Sutherland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1990-an.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Scrum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Schwaber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Beedle</a:t>
            </a:r>
            <a:r>
              <a:rPr lang="en-US" dirty="0"/>
              <a:t> [Sch01b].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5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scrum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manifesto </a:t>
            </a:r>
            <a:r>
              <a:rPr lang="en-US" dirty="0" smtClean="0"/>
              <a:t>Agile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memandu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/>
              <a:t>:  activities: requirements, analysis, design, evolution, and delivery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proses </a:t>
            </a:r>
            <a:r>
              <a:rPr lang="en-US" dirty="0" smtClean="0"/>
              <a:t>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71282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sprint (</a:t>
            </a:r>
            <a:r>
              <a:rPr lang="en-US" dirty="0" err="1"/>
              <a:t>jumlah</a:t>
            </a:r>
            <a:r>
              <a:rPr lang="en-US" dirty="0"/>
              <a:t> sprint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framework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)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 time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Scrum.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Scrum </a:t>
            </a:r>
            <a:r>
              <a:rPr lang="en-US" dirty="0" err="1"/>
              <a:t>diilustrasikan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5.3.</a:t>
            </a:r>
          </a:p>
        </p:txBody>
      </p:sp>
    </p:spTree>
    <p:extLst>
      <p:ext uri="{BB962C8B-B14F-4D97-AF65-F5344CB8AC3E}">
        <p14:creationId xmlns:p14="http://schemas.microsoft.com/office/powerpoint/2010/main" val="265262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87" t="20036" r="23901" b="6990"/>
          <a:stretch/>
        </p:blipFill>
        <p:spPr>
          <a:xfrm>
            <a:off x="453008" y="1268760"/>
            <a:ext cx="7863408" cy="55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[Noy02]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ketat</a:t>
            </a:r>
            <a:r>
              <a:rPr lang="en-US" dirty="0"/>
              <a:t>,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459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—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Item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backlog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begitulah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).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backlog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31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—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unit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backlog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time-box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</a:t>
            </a:r>
            <a:r>
              <a:rPr lang="en-US" dirty="0" err="1"/>
              <a:t>biasanya</a:t>
            </a:r>
            <a:r>
              <a:rPr lang="en-US" dirty="0"/>
              <a:t> 30 </a:t>
            </a:r>
            <a:r>
              <a:rPr lang="en-US" dirty="0" err="1"/>
              <a:t>hari</a:t>
            </a:r>
            <a:r>
              <a:rPr lang="en-US" dirty="0"/>
              <a:t>). </a:t>
            </a:r>
            <a:r>
              <a:rPr lang="en-US" dirty="0" err="1"/>
              <a:t>Perubahan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item </a:t>
            </a:r>
            <a:r>
              <a:rPr lang="en-US" dirty="0" err="1"/>
              <a:t>pekerjaan</a:t>
            </a:r>
            <a:r>
              <a:rPr lang="en-US" dirty="0"/>
              <a:t> backlog)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sprint. </a:t>
            </a:r>
            <a:r>
              <a:rPr lang="en-US" dirty="0" err="1"/>
              <a:t>Karenanya</a:t>
            </a:r>
            <a:r>
              <a:rPr lang="en-US" dirty="0"/>
              <a:t>, sprint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Agile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cepat</a:t>
            </a:r>
            <a:r>
              <a:rPr lang="en-US" sz="2800" dirty="0"/>
              <a:t> (</a:t>
            </a:r>
            <a:r>
              <a:rPr lang="en-US" sz="2800" i="1" dirty="0"/>
              <a:t>rapid software </a:t>
            </a:r>
            <a:r>
              <a:rPr lang="en-US" sz="2800" i="1" dirty="0" smtClean="0"/>
              <a:t>development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/>
              <a:t>proses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yang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diakui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bertahun-tahun</a:t>
            </a:r>
            <a:r>
              <a:rPr lang="en-US" sz="2800" dirty="0"/>
              <a:t> (</a:t>
            </a:r>
            <a:r>
              <a:rPr lang="en-US" sz="2800" dirty="0" err="1"/>
              <a:t>Larman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Basili</a:t>
            </a:r>
            <a:r>
              <a:rPr lang="en-US" sz="2800" dirty="0"/>
              <a:t> 2003). </a:t>
            </a: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1990-an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gagasan</a:t>
            </a:r>
            <a:r>
              <a:rPr lang="en-US" sz="2800" dirty="0"/>
              <a:t> "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smtClean="0"/>
              <a:t>Agile" </a:t>
            </a:r>
            <a:r>
              <a:rPr lang="en-US" sz="2800" dirty="0" err="1"/>
              <a:t>seperti</a:t>
            </a:r>
            <a:r>
              <a:rPr lang="en-US" sz="2800" dirty="0"/>
              <a:t> Extreme Programming </a:t>
            </a:r>
            <a:r>
              <a:rPr lang="en-US" sz="2800" dirty="0" smtClean="0"/>
              <a:t>(</a:t>
            </a:r>
            <a:r>
              <a:rPr lang="en-US" sz="2800" dirty="0"/>
              <a:t>Beck 1999), Scrum (</a:t>
            </a:r>
            <a:r>
              <a:rPr lang="en-US" sz="2800" dirty="0" err="1"/>
              <a:t>Schwaber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Beedle</a:t>
            </a:r>
            <a:r>
              <a:rPr lang="en-US" sz="2800" dirty="0"/>
              <a:t> 2001), </a:t>
            </a:r>
            <a:r>
              <a:rPr lang="en-US" sz="2800" dirty="0" err="1"/>
              <a:t>dan</a:t>
            </a:r>
            <a:r>
              <a:rPr lang="en-US" sz="2800" dirty="0"/>
              <a:t> DSDM (Stapleton 2003)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3000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5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meetings—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(</a:t>
            </a:r>
            <a:r>
              <a:rPr lang="en-US" dirty="0" err="1"/>
              <a:t>biasanya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) yang </a:t>
            </a:r>
            <a:r>
              <a:rPr lang="en-US" dirty="0" err="1"/>
              <a:t>diadakan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Scrum.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ditanyakan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dijawab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[Noy02</a:t>
            </a:r>
            <a:r>
              <a:rPr lang="en-US" dirty="0" smtClean="0"/>
              <a:t>]: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hadapi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rencanakan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2233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Team</a:t>
            </a:r>
          </a:p>
          <a:p>
            <a:r>
              <a:rPr lang="en-US" dirty="0"/>
              <a:t>Product </a:t>
            </a:r>
            <a:r>
              <a:rPr lang="en-US" dirty="0" smtClean="0"/>
              <a:t>Owner</a:t>
            </a:r>
          </a:p>
          <a:p>
            <a:r>
              <a:rPr lang="en-US" dirty="0" err="1"/>
              <a:t>ScrumMaster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8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 orang.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40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(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sekelompok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) yang </a:t>
            </a:r>
            <a:r>
              <a:rPr lang="en-US" sz="2800" dirty="0" err="1"/>
              <a:t>tugasnya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, </a:t>
            </a:r>
            <a:r>
              <a:rPr lang="en-US" sz="2800" dirty="0" err="1"/>
              <a:t>memprioritaskannya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terus</a:t>
            </a:r>
            <a:r>
              <a:rPr lang="en-US" sz="2800" dirty="0"/>
              <a:t> </a:t>
            </a:r>
            <a:r>
              <a:rPr lang="en-US" sz="2800" dirty="0" err="1"/>
              <a:t>meninjau</a:t>
            </a:r>
            <a:r>
              <a:rPr lang="en-US" sz="2800" dirty="0"/>
              <a:t> backlog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terus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bisnis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.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di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perwakilan</a:t>
            </a:r>
            <a:r>
              <a:rPr lang="en-US" sz="2800" dirty="0"/>
              <a:t> </a:t>
            </a:r>
            <a:r>
              <a:rPr lang="en-US" sz="2800" dirty="0" err="1"/>
              <a:t>pemangku</a:t>
            </a:r>
            <a:r>
              <a:rPr lang="en-US" sz="2800" dirty="0"/>
              <a:t> </a:t>
            </a:r>
            <a:r>
              <a:rPr lang="en-US" sz="2800" dirty="0" err="1"/>
              <a:t>kepentingan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782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ScrumMaster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ScrumMaster</a:t>
            </a:r>
            <a:r>
              <a:rPr lang="en-US" sz="2800" dirty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proses Scrum </a:t>
            </a:r>
            <a:r>
              <a:rPr lang="en-US" sz="2800" dirty="0" err="1"/>
              <a:t>diikuti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memandu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Scrum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. </a:t>
            </a:r>
            <a:r>
              <a:rPr lang="en-US" sz="2800" dirty="0" err="1" smtClean="0"/>
              <a:t>Dia</a:t>
            </a:r>
            <a:r>
              <a:rPr lang="en-US" sz="2800" dirty="0" smtClean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Scrum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dialihkan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campur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luar.Pengembang</a:t>
            </a:r>
            <a:r>
              <a:rPr lang="en-US" sz="2800" dirty="0"/>
              <a:t> Scrum </a:t>
            </a:r>
            <a:r>
              <a:rPr lang="en-US" sz="2800" dirty="0" err="1"/>
              <a:t>bersikukuh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ScrumMaster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. </a:t>
            </a:r>
            <a:r>
              <a:rPr lang="en-US" sz="2800" dirty="0" err="1"/>
              <a:t>Namun</a:t>
            </a:r>
            <a:r>
              <a:rPr lang="en-US" sz="2800" dirty="0"/>
              <a:t>, orang lain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perbedaannya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5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/>
              <a:t>Core and the essence of practice Software Engineering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83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essence of Software Engineering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Understand the problems (communication and analysis)</a:t>
            </a:r>
          </a:p>
          <a:p>
            <a:r>
              <a:rPr lang="id-ID" dirty="0" smtClean="0"/>
              <a:t>Plan a solution (modeling </a:t>
            </a:r>
            <a:r>
              <a:rPr lang="en-US" dirty="0" smtClean="0"/>
              <a:t>&amp;</a:t>
            </a:r>
            <a:r>
              <a:rPr lang="id-ID" dirty="0" smtClean="0"/>
              <a:t> software design)</a:t>
            </a:r>
          </a:p>
          <a:p>
            <a:r>
              <a:rPr lang="id-ID" dirty="0" smtClean="0"/>
              <a:t>Carry out the plan (code generation)</a:t>
            </a:r>
          </a:p>
          <a:p>
            <a:r>
              <a:rPr lang="id-ID" dirty="0" smtClean="0"/>
              <a:t>Examine the result for accuracy (testing </a:t>
            </a:r>
            <a:r>
              <a:rPr lang="en-US" dirty="0" smtClean="0"/>
              <a:t>&amp;</a:t>
            </a:r>
            <a:r>
              <a:rPr lang="id-ID" dirty="0" smtClean="0"/>
              <a:t> quality assurance)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Understand the problems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0" y="1268760"/>
            <a:ext cx="8229600" cy="4968552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>
                <a:solidFill>
                  <a:srgbClr val="FFFF00"/>
                </a:solidFill>
              </a:rPr>
              <a:t>“</a:t>
            </a:r>
            <a:r>
              <a:rPr lang="id-ID" i="1" dirty="0" smtClean="0">
                <a:solidFill>
                  <a:srgbClr val="FFFF00"/>
                </a:solidFill>
              </a:rPr>
              <a:t>I understand, let’s get on with solving this thing</a:t>
            </a:r>
            <a:r>
              <a:rPr lang="id-ID" dirty="0" smtClean="0">
                <a:solidFill>
                  <a:srgbClr val="FFFF00"/>
                </a:solidFill>
              </a:rPr>
              <a:t>”</a:t>
            </a:r>
          </a:p>
          <a:p>
            <a:r>
              <a:rPr lang="id-ID" dirty="0" smtClean="0"/>
              <a:t>Unfortunately,understanding isn’t always that easy.</a:t>
            </a:r>
          </a:p>
          <a:p>
            <a:pPr lvl="1"/>
            <a:r>
              <a:rPr lang="id-ID" dirty="0" smtClean="0"/>
              <a:t>Who has a stake in the solution to the problem? (who are the stakeholder ?)</a:t>
            </a:r>
          </a:p>
          <a:p>
            <a:pPr lvl="1"/>
            <a:r>
              <a:rPr lang="id-ID" dirty="0" smtClean="0"/>
              <a:t>What are the unknowns ? What data, functions, and features are required to properly solve the problem ?</a:t>
            </a:r>
          </a:p>
          <a:p>
            <a:pPr lvl="1"/>
            <a:r>
              <a:rPr lang="id-ID" dirty="0" smtClean="0"/>
              <a:t>Can the problem be compartmentalized ?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Plan the Solution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Have you seen similar problems before ?</a:t>
            </a:r>
          </a:p>
          <a:p>
            <a:r>
              <a:rPr lang="id-ID" dirty="0" smtClean="0"/>
              <a:t>Has a similar problem been solved ?</a:t>
            </a:r>
          </a:p>
          <a:p>
            <a:r>
              <a:rPr lang="id-ID" dirty="0" smtClean="0"/>
              <a:t>Can subproblems be defined ?</a:t>
            </a:r>
          </a:p>
          <a:p>
            <a:r>
              <a:rPr lang="id-ID" dirty="0" smtClean="0"/>
              <a:t>Can you represent a solution in a manner that lead to effective implementation ? </a:t>
            </a:r>
          </a:p>
          <a:p>
            <a:r>
              <a:rPr lang="id-ID" dirty="0"/>
              <a:t>C</a:t>
            </a:r>
            <a:r>
              <a:rPr lang="id-ID" dirty="0" smtClean="0"/>
              <a:t>an a design model be created ?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Carry out the plan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Does the solution conform to the plan? </a:t>
            </a:r>
            <a:endParaRPr lang="en-US" dirty="0" smtClean="0"/>
          </a:p>
          <a:p>
            <a:r>
              <a:rPr lang="id-ID" dirty="0" smtClean="0"/>
              <a:t>Is source code traceable of the design mode?</a:t>
            </a:r>
          </a:p>
          <a:p>
            <a:r>
              <a:rPr lang="id-ID" dirty="0" smtClean="0"/>
              <a:t>Is each component part of the solution provably correct? </a:t>
            </a:r>
            <a:endParaRPr lang="en-US" dirty="0" smtClean="0"/>
          </a:p>
          <a:p>
            <a:r>
              <a:rPr lang="id-ID" dirty="0" smtClean="0"/>
              <a:t>Has design and code been reviewed, or better, have correctness proofs been applied to the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Rapid software development </a:t>
            </a: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/>
              <a:t> </a:t>
            </a:r>
            <a:r>
              <a:rPr lang="en-US" sz="2800" b="1" i="1" dirty="0"/>
              <a:t>agile development</a:t>
            </a:r>
            <a:r>
              <a:rPr lang="en-US" sz="2800" dirty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i="1" dirty="0"/>
              <a:t>agile </a:t>
            </a:r>
            <a:r>
              <a:rPr lang="en-US" sz="2800" b="1" i="1" dirty="0" smtClean="0"/>
              <a:t>methods</a:t>
            </a:r>
          </a:p>
          <a:p>
            <a:r>
              <a:rPr lang="en-US" sz="2800" b="1" i="1" dirty="0"/>
              <a:t>Agile methods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endParaRPr lang="en-US" sz="2800" dirty="0" smtClean="0"/>
          </a:p>
          <a:p>
            <a:r>
              <a:rPr lang="en-US" sz="2800" dirty="0" err="1" smtClean="0"/>
              <a:t>Perbedaan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(plan-based development) vs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agile </a:t>
            </a:r>
            <a:r>
              <a:rPr lang="en-US" sz="2800" dirty="0" err="1" smtClean="0"/>
              <a:t>disajikan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3.1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74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Examine the Result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Is it posible to test each component ?</a:t>
            </a:r>
          </a:p>
          <a:p>
            <a:r>
              <a:rPr lang="id-ID" dirty="0" smtClean="0"/>
              <a:t>Does the solution produce result that conform to the data, functions and features that are required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Core and the essence of practice Software Engineering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id-ID" sz="2400" dirty="0" smtClean="0"/>
              <a:t>Pada </a:t>
            </a:r>
            <a:r>
              <a:rPr lang="id-ID" sz="2400" i="1" dirty="0" smtClean="0"/>
              <a:t>level proses</a:t>
            </a:r>
            <a:r>
              <a:rPr lang="id-ID" sz="2400" dirty="0" smtClean="0"/>
              <a:t>, prinsip utama menetapkan sebuah filosofi dasar yang memandu tim software spt melakukan aktivitas kerangka kerja dan  “umbrella activities”, menavigasi aliran proses, dan menghasilkan sekumpulan produk kerja software.</a:t>
            </a:r>
          </a:p>
          <a:p>
            <a:r>
              <a:rPr lang="id-ID" sz="2400" dirty="0" smtClean="0"/>
              <a:t>Pada </a:t>
            </a:r>
            <a:r>
              <a:rPr lang="id-ID" sz="2400" i="1" dirty="0" smtClean="0"/>
              <a:t>level practice</a:t>
            </a:r>
            <a:r>
              <a:rPr lang="id-ID" sz="2400" dirty="0" smtClean="0"/>
              <a:t>, prinsip utama menetapkan sekumpulan nilai dan peran yang  berfungsi sebagai panduan dalam menganalisis masalah, merancang solusi, mengimplementasikan dan menguji resolusi, dan akhirnya menyebarkan software pada komunitas user.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11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Communication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08512"/>
          </a:xfrm>
        </p:spPr>
        <p:txBody>
          <a:bodyPr>
            <a:normAutofit/>
          </a:bodyPr>
          <a:lstStyle/>
          <a:p>
            <a:r>
              <a:rPr lang="id-ID" dirty="0" smtClean="0"/>
              <a:t>Mendengarkan</a:t>
            </a:r>
          </a:p>
          <a:p>
            <a:r>
              <a:rPr lang="id-ID" dirty="0" smtClean="0"/>
              <a:t>Persiapan sebelum berkomunikasi</a:t>
            </a:r>
          </a:p>
          <a:p>
            <a:r>
              <a:rPr lang="id-ID" dirty="0" smtClean="0"/>
              <a:t>Seseorang harus memfasilitasi aktivitas</a:t>
            </a:r>
          </a:p>
          <a:p>
            <a:r>
              <a:rPr lang="id-ID" dirty="0" smtClean="0"/>
              <a:t>Aktivitas komunikasi </a:t>
            </a:r>
            <a:r>
              <a:rPr lang="id-ID" i="1" dirty="0" smtClean="0"/>
              <a:t>face to face</a:t>
            </a:r>
            <a:r>
              <a:rPr lang="id-ID" dirty="0" smtClean="0"/>
              <a:t> </a:t>
            </a:r>
          </a:p>
          <a:p>
            <a:r>
              <a:rPr lang="id-ID" dirty="0" smtClean="0"/>
              <a:t>Komunikasi </a:t>
            </a:r>
            <a:r>
              <a:rPr lang="id-ID" i="1" dirty="0" smtClean="0"/>
              <a:t>face-to-face </a:t>
            </a:r>
            <a:r>
              <a:rPr lang="id-ID" dirty="0" smtClean="0"/>
              <a:t> adalah yang terbaik</a:t>
            </a:r>
          </a:p>
          <a:p>
            <a:r>
              <a:rPr lang="id-ID" dirty="0" smtClean="0"/>
              <a:t>Catat dan dokumentasikan keputusan</a:t>
            </a:r>
          </a:p>
        </p:txBody>
      </p:sp>
    </p:spTree>
    <p:extLst>
      <p:ext uri="{BB962C8B-B14F-4D97-AF65-F5344CB8AC3E}">
        <p14:creationId xmlns:p14="http://schemas.microsoft.com/office/powerpoint/2010/main" val="3252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Communication Principles</a:t>
            </a:r>
            <a:r>
              <a:rPr lang="en-US" i="1" dirty="0" smtClean="0"/>
              <a:t>(2)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08512"/>
          </a:xfrm>
        </p:spPr>
        <p:txBody>
          <a:bodyPr>
            <a:normAutofit/>
          </a:bodyPr>
          <a:lstStyle/>
          <a:p>
            <a:r>
              <a:rPr lang="id-ID" dirty="0" smtClean="0"/>
              <a:t>Catat dan dokumentasikan keputusan</a:t>
            </a:r>
          </a:p>
          <a:p>
            <a:r>
              <a:rPr lang="id-ID" dirty="0" smtClean="0"/>
              <a:t>Berusaha untuk berkolaburasi</a:t>
            </a:r>
          </a:p>
          <a:p>
            <a:r>
              <a:rPr lang="id-ID" dirty="0" smtClean="0"/>
              <a:t>Tetap fokus : modularize your discussion</a:t>
            </a:r>
          </a:p>
          <a:p>
            <a:r>
              <a:rPr lang="id-ID" dirty="0" smtClean="0"/>
              <a:t>Bila sesuatu tidak jelas, gambarkan. </a:t>
            </a:r>
          </a:p>
          <a:p>
            <a:r>
              <a:rPr lang="id-ID" dirty="0" smtClean="0"/>
              <a:t>Sekalinya setuju terhadap sesuatu, move on</a:t>
            </a:r>
          </a:p>
          <a:p>
            <a:r>
              <a:rPr lang="id-ID" dirty="0" smtClean="0"/>
              <a:t>Negotiation adalah bukan sebuah kontes atau sebuah </a:t>
            </a:r>
            <a:r>
              <a:rPr lang="id-ID" i="1" dirty="0" smtClean="0"/>
              <a:t>game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1521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Planning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5040560"/>
          </a:xfrm>
        </p:spPr>
        <p:txBody>
          <a:bodyPr>
            <a:noAutofit/>
          </a:bodyPr>
          <a:lstStyle/>
          <a:p>
            <a:r>
              <a:rPr lang="id-ID" sz="2800" dirty="0" smtClean="0"/>
              <a:t>Memahami cakupan project</a:t>
            </a:r>
          </a:p>
          <a:p>
            <a:r>
              <a:rPr lang="id-ID" sz="2800" dirty="0" smtClean="0"/>
              <a:t>Melibatkan stakeholders dalam aktivitas perencanaan</a:t>
            </a:r>
          </a:p>
          <a:p>
            <a:r>
              <a:rPr lang="id-ID" sz="2800" dirty="0" smtClean="0"/>
              <a:t>Memahami bahwa perencanaan itu selalu berulang (Recognize that planning is iterative)</a:t>
            </a:r>
          </a:p>
          <a:p>
            <a:r>
              <a:rPr lang="id-ID" sz="2800" dirty="0" smtClean="0"/>
              <a:t>Memperkirakan berdasarkan pada apa yang anda ketahui </a:t>
            </a:r>
          </a:p>
          <a:p>
            <a:r>
              <a:rPr lang="id-ID" sz="2800" dirty="0" smtClean="0"/>
              <a:t>Pertimbangkan resiko yang didefinisikan pada saat perencanaan. </a:t>
            </a:r>
            <a:r>
              <a:rPr lang="id-ID" sz="2800" i="1" dirty="0" smtClean="0"/>
              <a:t>Be realistic</a:t>
            </a:r>
          </a:p>
        </p:txBody>
      </p:sp>
    </p:spTree>
    <p:extLst>
      <p:ext uri="{BB962C8B-B14F-4D97-AF65-F5344CB8AC3E}">
        <p14:creationId xmlns:p14="http://schemas.microsoft.com/office/powerpoint/2010/main" val="34112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Planning Principles</a:t>
            </a:r>
            <a:r>
              <a:rPr lang="en-US" i="1" dirty="0" smtClean="0"/>
              <a:t>(2)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5040560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Penambahan aturan seperti yang didefisikan pada perencanaan</a:t>
            </a:r>
          </a:p>
          <a:p>
            <a:r>
              <a:rPr lang="id-ID" sz="2800" dirty="0" smtClean="0"/>
              <a:t>Menentukan bagaimana anda bermaksud untuk menjamin kualitas.</a:t>
            </a:r>
          </a:p>
          <a:p>
            <a:r>
              <a:rPr lang="id-ID" sz="2800" dirty="0" smtClean="0"/>
              <a:t>Menjelaskan bagaimana anda bermaksud untuk mengakomodasi p</a:t>
            </a:r>
            <a:r>
              <a:rPr lang="en-US" sz="2800" dirty="0" smtClean="0"/>
              <a:t>e</a:t>
            </a:r>
            <a:r>
              <a:rPr lang="id-ID" sz="2800" dirty="0" smtClean="0"/>
              <a:t>rubahan.</a:t>
            </a:r>
          </a:p>
          <a:p>
            <a:r>
              <a:rPr lang="id-ID" sz="2800" dirty="0" smtClean="0"/>
              <a:t>Sering menelusuri perencanaan dan membuat penyesuaian yang  diperlukan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9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Modeling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49"/>
            <a:ext cx="8229600" cy="4857403"/>
          </a:xfrm>
        </p:spPr>
        <p:txBody>
          <a:bodyPr/>
          <a:lstStyle/>
          <a:p>
            <a:r>
              <a:rPr lang="id-ID" sz="2600" dirty="0" smtClean="0">
                <a:solidFill>
                  <a:schemeClr val="tx2"/>
                </a:solidFill>
              </a:rPr>
              <a:t>Tujuan utama dari tim software adalah membangun perangkat lunak, bukan membuat model.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Jangan membuat lebih banyak model dari yang dibutuhkan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Berusaha untuk menghasilkan model yang sederhana yang akan menyelesaiakan masalah atau software.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Membangun model dalam sebuah cara yang membuat mereka setuju untuk merubah.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Dapat menyatakan tujuan secara jelas untuk setiap model yang dibuat.</a:t>
            </a:r>
          </a:p>
        </p:txBody>
      </p:sp>
    </p:spTree>
    <p:extLst>
      <p:ext uri="{BB962C8B-B14F-4D97-AF65-F5344CB8AC3E}">
        <p14:creationId xmlns:p14="http://schemas.microsoft.com/office/powerpoint/2010/main" val="28945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Lanjutan....modeling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96" y="1639341"/>
            <a:ext cx="8229600" cy="4525963"/>
          </a:xfrm>
        </p:spPr>
        <p:txBody>
          <a:bodyPr/>
          <a:lstStyle/>
          <a:p>
            <a:r>
              <a:rPr lang="id-ID" sz="2800" dirty="0" smtClean="0">
                <a:solidFill>
                  <a:schemeClr val="tx2"/>
                </a:solidFill>
              </a:rPr>
              <a:t>Adaptasi model-model yang kita kembangkan dengan perubahan yang terjadi pada sistem.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Cobalah membangun model yang berguna, tetapi lupa membangun model yang sempurna.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Jangan kaku dengan sintaks model. Jika model saat ini dapat mengkomunikasikan isi dgn baik, penampilan adalah nomer dua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Jika naluri memberitahu bahwa model tersebut tidak tepat walaupun tampaknya di atas kertas baik-baik saja, mungkin kita punya alasan untuk mempertimbangkan ulang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Construction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Coding principles </a:t>
            </a:r>
          </a:p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Validation Principles</a:t>
            </a:r>
          </a:p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Testing Principles</a:t>
            </a:r>
            <a:endParaRPr lang="id-ID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Coding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61" y="1412776"/>
            <a:ext cx="8229600" cy="5265035"/>
          </a:xfrm>
        </p:spPr>
        <p:txBody>
          <a:bodyPr/>
          <a:lstStyle/>
          <a:p>
            <a:pPr marL="0" indent="0">
              <a:buNone/>
            </a:pPr>
            <a:r>
              <a:rPr lang="id-ID" i="1" dirty="0" smtClean="0">
                <a:solidFill>
                  <a:srgbClr val="C00000"/>
                </a:solidFill>
              </a:rPr>
              <a:t>Preparation principles : Before you write one line of code, be sure you :  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Memahami masalah yang sedang dipecahkan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Memahami prinsip dan konsep dasar perancangan 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Memilih bahasa pemrograman yang dibutuhkan perangkat lunak dan lingkungan dimana akan beroperasi.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Memilih lingkungan pemrograman yang menyediakan tools yang akan membuat pekerjaan menjadi lebih mudah.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Membuat sekumpulan pengujian unit yang akan dijalankan sekalinya komponen yang dikodekan lengkap. </a:t>
            </a:r>
          </a:p>
        </p:txBody>
      </p:sp>
    </p:spTree>
    <p:extLst>
      <p:ext uri="{BB962C8B-B14F-4D97-AF65-F5344CB8AC3E}">
        <p14:creationId xmlns:p14="http://schemas.microsoft.com/office/powerpoint/2010/main" val="24870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Plan-based dev vs Agile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07" t="29000" r="23068" b="14720"/>
          <a:stretch/>
        </p:blipFill>
        <p:spPr>
          <a:xfrm>
            <a:off x="48224" y="1567783"/>
            <a:ext cx="9060280" cy="46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3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Coding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Memahami arsitektur program dan membuat antarmuka yang konsisten terhadap arsitektur program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Membuat logika kondisional sesederhana mungkin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Pilih struktur data yang akan memenuhi kebutuhan perancangan.</a:t>
            </a:r>
          </a:p>
          <a:p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Validation Principes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i="1" dirty="0" smtClean="0">
                <a:solidFill>
                  <a:srgbClr val="C00000"/>
                </a:solidFill>
              </a:rPr>
              <a:t>After you’re  completed your first coding pass be sure you :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Jika memungkinkan, lakukan penelusuran kode program yang telah kita tulis untuk melakukan pemeriksaan kebenaran sintaks dan logikanya.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Lakukan pengujian unit dan memperbaiki kesalahan yang ditemukan.</a:t>
            </a:r>
          </a:p>
        </p:txBody>
      </p:sp>
    </p:spTree>
    <p:extLst>
      <p:ext uri="{BB962C8B-B14F-4D97-AF65-F5344CB8AC3E}">
        <p14:creationId xmlns:p14="http://schemas.microsoft.com/office/powerpoint/2010/main" val="4466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Testing Objectives :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solidFill>
                  <a:schemeClr val="tx2"/>
                </a:solidFill>
              </a:rPr>
              <a:t>Pengujian adalah proses eksekusi sebuah program dengan maksud menemukan kesalahan.</a:t>
            </a:r>
          </a:p>
          <a:p>
            <a:r>
              <a:rPr lang="id-ID" dirty="0" smtClean="0">
                <a:solidFill>
                  <a:schemeClr val="tx2"/>
                </a:solidFill>
              </a:rPr>
              <a:t>Sebuah kasus uji yang baik adalah yang memilii probabilitas tinggi menemukan kesalahan yang belum ditemukan.</a:t>
            </a:r>
          </a:p>
          <a:p>
            <a:pPr algn="just"/>
            <a:r>
              <a:rPr lang="id-ID" dirty="0" smtClean="0">
                <a:solidFill>
                  <a:schemeClr val="tx2"/>
                </a:solidFill>
              </a:rPr>
              <a:t>Pengujian yang sukses salah satunya adalah bila dapat mengungkap kesalahan yang belum ditemukan/ tidak diduga sebelumnya.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Testing Principles </a:t>
            </a:r>
            <a:r>
              <a:rPr lang="id-ID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P-1. Semua pengujian harus dilacak sesuai kebutuhan pelanggan.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P-2. Pengujian harus direncanakan jauh sebelum memulai pengujian.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P-3. Prinsip Pareto berlaku untuk </a:t>
            </a:r>
            <a:r>
              <a:rPr lang="id-ID" sz="2800" i="1" dirty="0" smtClean="0">
                <a:solidFill>
                  <a:schemeClr val="tx2"/>
                </a:solidFill>
              </a:rPr>
              <a:t>software testing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id-ID" sz="2800" dirty="0" smtClean="0">
                <a:solidFill>
                  <a:schemeClr val="tx2"/>
                </a:solidFill>
              </a:rPr>
              <a:t>20</a:t>
            </a:r>
            <a:r>
              <a:rPr lang="id-ID" sz="2800" dirty="0">
                <a:solidFill>
                  <a:schemeClr val="tx2"/>
                </a:solidFill>
              </a:rPr>
              <a:t>% dari cacat sistem menyebabkan 80% </a:t>
            </a:r>
            <a:r>
              <a:rPr lang="id-ID" sz="2800" dirty="0" smtClean="0">
                <a:solidFill>
                  <a:schemeClr val="tx2"/>
                </a:solidFill>
              </a:rPr>
              <a:t>masalah</a:t>
            </a:r>
            <a:r>
              <a:rPr lang="en-US" sz="2800" smtClean="0">
                <a:solidFill>
                  <a:schemeClr val="tx2"/>
                </a:solidFill>
              </a:rPr>
              <a:t>)</a:t>
            </a:r>
            <a:r>
              <a:rPr lang="id-ID" sz="2800" smtClean="0">
                <a:solidFill>
                  <a:schemeClr val="tx2"/>
                </a:solidFill>
              </a:rPr>
              <a:t>.</a:t>
            </a:r>
            <a:endParaRPr lang="id-ID" sz="2800" dirty="0">
              <a:solidFill>
                <a:schemeClr val="tx2"/>
              </a:solidFill>
            </a:endParaRP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P-4. Pengujian harus dimulai dari “</a:t>
            </a:r>
            <a:r>
              <a:rPr lang="id-ID" sz="2800" i="1" dirty="0" smtClean="0">
                <a:solidFill>
                  <a:schemeClr val="tx2"/>
                </a:solidFill>
              </a:rPr>
              <a:t>in the small</a:t>
            </a:r>
            <a:r>
              <a:rPr lang="id-ID" sz="2800" dirty="0" smtClean="0">
                <a:solidFill>
                  <a:schemeClr val="tx2"/>
                </a:solidFill>
              </a:rPr>
              <a:t>” dan menuju ke pengujian</a:t>
            </a:r>
            <a:r>
              <a:rPr lang="id-ID" sz="2800" i="1" dirty="0" smtClean="0">
                <a:solidFill>
                  <a:schemeClr val="tx2"/>
                </a:solidFill>
              </a:rPr>
              <a:t>”in the large</a:t>
            </a:r>
            <a:r>
              <a:rPr lang="id-ID" sz="2800" dirty="0" smtClean="0">
                <a:solidFill>
                  <a:schemeClr val="tx2"/>
                </a:solidFill>
              </a:rPr>
              <a:t>”.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P-5. Pengujian yang lengkap adalah sesuatu yang tidak mungkin</a:t>
            </a:r>
            <a:endParaRPr lang="id-ID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Deployment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5" y="1628800"/>
            <a:ext cx="8229600" cy="4525963"/>
          </a:xfrm>
        </p:spPr>
        <p:txBody>
          <a:bodyPr/>
          <a:lstStyle/>
          <a:p>
            <a:r>
              <a:rPr lang="id-ID" sz="2800" dirty="0" smtClean="0">
                <a:solidFill>
                  <a:schemeClr val="tx2"/>
                </a:solidFill>
              </a:rPr>
              <a:t>P-1: harapan pelanggan untuk software harus dikelola. 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P-2: sebuah paket kiriman lengkap harus dirakit dan diuji.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P-3: dukungan harus ditetapkan sebelum software dikirim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P-4: materi instruksi yang tepat harus disediakan pada end user.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P-5: Software yang penuh dengan kesalahan seharusnya diperbaiki lebih dulu, pengiriman bisa dilakukan di waktu-waktu selanjutnya.</a:t>
            </a:r>
            <a:endParaRPr lang="id-ID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B7D45B-B126-4090-8DEF-CF8E0F00A719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614560"/>
            <a:ext cx="8229307" cy="1266498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Skills and Rules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693" y="1662662"/>
            <a:ext cx="8229307" cy="3799495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Proyek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terdiri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terampil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rangka</a:t>
            </a:r>
            <a:r>
              <a:rPr lang="en-US" altLang="id-ID" sz="2586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586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586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sukses</a:t>
            </a:r>
            <a:endParaRPr lang="en-US" altLang="id-ID" sz="2586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keterampilan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menetapkan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seorang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586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mencakup</a:t>
            </a: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Interpersonal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altLang="id-ID" sz="2586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1546477" y="5680552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35656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6BA241F-D053-4889-AF3D-FB3E03D604A4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04664"/>
            <a:ext cx="8229307" cy="1096737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Roles</a:t>
            </a:r>
          </a:p>
        </p:txBody>
      </p:sp>
      <p:pic>
        <p:nvPicPr>
          <p:cNvPr id="132100" name="Picture 4" descr="Chapter_01_illus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30302" r="20163" b="31819"/>
          <a:stretch>
            <a:fillRect/>
          </a:stretch>
        </p:blipFill>
        <p:spPr bwMode="auto">
          <a:xfrm>
            <a:off x="1115237" y="1501401"/>
            <a:ext cx="6684296" cy="43902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15372" y="5891635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39423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088232"/>
          </a:xfrm>
        </p:spPr>
        <p:txBody>
          <a:bodyPr/>
          <a:lstStyle/>
          <a:p>
            <a:pPr marL="0" indent="0" algn="ctr">
              <a:buNone/>
            </a:pPr>
            <a:r>
              <a:rPr lang="id-ID" sz="4000" dirty="0" smtClean="0"/>
              <a:t>TERIMA KASIH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5162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Karakteristik-karakteristik</a:t>
            </a:r>
            <a:r>
              <a:rPr lang="en-US" dirty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/>
              <a:t>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Karakteristik-karakteristik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Agile: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rinci</a:t>
            </a:r>
            <a:r>
              <a:rPr lang="en-US" sz="2400" dirty="0" smtClean="0"/>
              <a:t>, </a:t>
            </a:r>
            <a:r>
              <a:rPr lang="en-US" sz="2400" dirty="0" err="1" smtClean="0"/>
              <a:t>dokumentasi</a:t>
            </a:r>
            <a:r>
              <a:rPr lang="en-US" sz="2400" dirty="0" smtClean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yang </a:t>
            </a:r>
            <a:r>
              <a:rPr lang="en-US" sz="2400" dirty="0" smtClean="0"/>
              <a:t>minimal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,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/>
              <a:t>persyaratan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paling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bertahap</a:t>
            </a:r>
            <a:r>
              <a:rPr lang="en-US" sz="2400" dirty="0"/>
              <a:t>,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stakeholder </a:t>
            </a:r>
            <a:r>
              <a:rPr lang="en-US" sz="2400" dirty="0" err="1"/>
              <a:t>dilibatkan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increment,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/>
              <a:t>alat</a:t>
            </a:r>
            <a:r>
              <a:rPr lang="en-US" sz="2400" dirty="0"/>
              <a:t> yang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proses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(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,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mengotomatiskan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7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Filosofi </a:t>
            </a:r>
            <a:r>
              <a:rPr lang="sv-SE" dirty="0" smtClean="0"/>
              <a:t>dibalik Agile Methods tercermin </a:t>
            </a:r>
            <a:r>
              <a:rPr lang="sv-SE" dirty="0"/>
              <a:t>dalam </a:t>
            </a:r>
            <a:r>
              <a:rPr lang="sv-SE" dirty="0" smtClean="0"/>
              <a:t>Agile Manifesto (</a:t>
            </a:r>
            <a:r>
              <a:rPr lang="sv-SE" dirty="0"/>
              <a:t>http: //agilemanifesto.org) yang dikeluarkan oleh pengembang </a:t>
            </a:r>
            <a:r>
              <a:rPr lang="sv-SE" dirty="0" smtClean="0"/>
              <a:t>metode </a:t>
            </a:r>
            <a:r>
              <a:rPr lang="sv-SE" dirty="0"/>
              <a:t>ini. 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5869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24657"/>
              </p:ext>
            </p:extLst>
          </p:nvPr>
        </p:nvGraphicFramePr>
        <p:xfrm>
          <a:off x="457200" y="1600200"/>
          <a:ext cx="8229600" cy="4942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489523778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2114464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6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Pelanggan harus terlibat erat selama proses pengembangan. Peran mereka adalah menyediakan dan memprioritaskan persyaratan sistem baru dan mengevaluasi iterasi sistem.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8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Embrace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Mengharapkan persyaratan sistem untuk perubahan, dan merancang sistem untuk mengakomodasi perubahan ini.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1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lunak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dikembangkan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bertahap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persyaratan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disertakan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penambahan</a:t>
                      </a:r>
                      <a:r>
                        <a:rPr lang="en-US" baseline="0" dirty="0" smtClean="0"/>
                        <a:t> (increment)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4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simplicity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Fokus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kesederhanaan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lunak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sedang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dikembangkan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maupun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pengembangan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memungkinkan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menghilangkan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kompleksitas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People, not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Keterampilan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pengembangan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diakui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dieksploitasi.Anggota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dibiarkan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mengembangkan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mereka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sendiri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tanpa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preskriptif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-35546"/>
            <a:ext cx="5472608" cy="6776914"/>
          </a:xfrm>
        </p:spPr>
      </p:pic>
      <p:sp>
        <p:nvSpPr>
          <p:cNvPr id="4" name="Rectangle 3"/>
          <p:cNvSpPr/>
          <p:nvPr/>
        </p:nvSpPr>
        <p:spPr>
          <a:xfrm>
            <a:off x="1619672" y="646907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https://www.agilealliance.org/manifesto-download/</a:t>
            </a:r>
          </a:p>
        </p:txBody>
      </p:sp>
    </p:spTree>
    <p:extLst>
      <p:ext uri="{BB962C8B-B14F-4D97-AF65-F5344CB8AC3E}">
        <p14:creationId xmlns:p14="http://schemas.microsoft.com/office/powerpoint/2010/main" val="430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26840</TotalTime>
  <Words>2308</Words>
  <Application>Microsoft Office PowerPoint</Application>
  <PresentationFormat>On-screen Show (4:3)</PresentationFormat>
  <Paragraphs>246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Tahoma</vt:lpstr>
      <vt:lpstr>Times New Roman</vt:lpstr>
      <vt:lpstr>templateslideRPL</vt:lpstr>
      <vt:lpstr>Agile Methods and Software Engineering Practice</vt:lpstr>
      <vt:lpstr>Agile Methods</vt:lpstr>
      <vt:lpstr>Introduction Agile Methods</vt:lpstr>
      <vt:lpstr>Introduction Agile Methods</vt:lpstr>
      <vt:lpstr>Plan-based dev vs Agile dev</vt:lpstr>
      <vt:lpstr>Karakteristik-karakteristik Pengembangan Agile</vt:lpstr>
      <vt:lpstr>Agile Manifesto</vt:lpstr>
      <vt:lpstr>Agile Manifesto</vt:lpstr>
      <vt:lpstr>PowerPoint Presentation</vt:lpstr>
      <vt:lpstr>12 Prinsip Agile</vt:lpstr>
      <vt:lpstr>12 Prinsip Agile</vt:lpstr>
      <vt:lpstr>12 Prinsip Agile</vt:lpstr>
      <vt:lpstr>12 Prinsip Agile</vt:lpstr>
      <vt:lpstr>An Agile View of Process</vt:lpstr>
      <vt:lpstr>Agile Development</vt:lpstr>
      <vt:lpstr>Extreme Programming (XP)</vt:lpstr>
      <vt:lpstr>Extreme Programming (XP)</vt:lpstr>
      <vt:lpstr>Extreme Programming (XP)</vt:lpstr>
      <vt:lpstr>Extreme Programming (XP)</vt:lpstr>
      <vt:lpstr>XP Release Cycle</vt:lpstr>
      <vt:lpstr>Story Example</vt:lpstr>
      <vt:lpstr>Examples of task cards for prescribing medication</vt:lpstr>
      <vt:lpstr>SCRUM</vt:lpstr>
      <vt:lpstr>SCRUM</vt:lpstr>
      <vt:lpstr>SCRUM</vt:lpstr>
      <vt:lpstr>SCRUM</vt:lpstr>
      <vt:lpstr>SCRUM</vt:lpstr>
      <vt:lpstr>Backlog</vt:lpstr>
      <vt:lpstr>Sprint</vt:lpstr>
      <vt:lpstr>Scrum Meetings</vt:lpstr>
      <vt:lpstr>Scrum Team</vt:lpstr>
      <vt:lpstr>Development Team</vt:lpstr>
      <vt:lpstr>Product Owner</vt:lpstr>
      <vt:lpstr>ScrumMaster </vt:lpstr>
      <vt:lpstr>Core and the essence of practice Software Engineering</vt:lpstr>
      <vt:lpstr>The essence of Software Engineering</vt:lpstr>
      <vt:lpstr>1. Understand the problems</vt:lpstr>
      <vt:lpstr>2. Plan the Solution</vt:lpstr>
      <vt:lpstr>3. Carry out the plan</vt:lpstr>
      <vt:lpstr>4. Examine the Result</vt:lpstr>
      <vt:lpstr>Core and the essence of practice Software Engineering</vt:lpstr>
      <vt:lpstr>Communication Principles</vt:lpstr>
      <vt:lpstr>Communication Principles(2)</vt:lpstr>
      <vt:lpstr>Planning Principles</vt:lpstr>
      <vt:lpstr>Planning Principles(2)</vt:lpstr>
      <vt:lpstr>Modeling Principles</vt:lpstr>
      <vt:lpstr>Lanjutan....modeling principle</vt:lpstr>
      <vt:lpstr>Construction Principles</vt:lpstr>
      <vt:lpstr>Coding Principles</vt:lpstr>
      <vt:lpstr>Coding Principles</vt:lpstr>
      <vt:lpstr>Validation Principes</vt:lpstr>
      <vt:lpstr>Testing Objectives :</vt:lpstr>
      <vt:lpstr>Testing Principles :</vt:lpstr>
      <vt:lpstr>Deployment Principles</vt:lpstr>
      <vt:lpstr>Project Team Skills and Rules</vt:lpstr>
      <vt:lpstr>Project Team Roles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Ayu Pertiwi</dc:creator>
  <cp:lastModifiedBy>User</cp:lastModifiedBy>
  <cp:revision>99</cp:revision>
  <dcterms:created xsi:type="dcterms:W3CDTF">2016-02-11T06:39:26Z</dcterms:created>
  <dcterms:modified xsi:type="dcterms:W3CDTF">2021-03-28T23:34:01Z</dcterms:modified>
</cp:coreProperties>
</file>