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3" r:id="rId11"/>
    <p:sldId id="438" r:id="rId12"/>
    <p:sldId id="404" r:id="rId13"/>
    <p:sldId id="439" r:id="rId14"/>
    <p:sldId id="405" r:id="rId15"/>
    <p:sldId id="406" r:id="rId16"/>
    <p:sldId id="440" r:id="rId17"/>
    <p:sldId id="407" r:id="rId18"/>
    <p:sldId id="435" r:id="rId19"/>
    <p:sldId id="461" r:id="rId20"/>
    <p:sldId id="460" r:id="rId21"/>
    <p:sldId id="408" r:id="rId22"/>
    <p:sldId id="462" r:id="rId23"/>
    <p:sldId id="445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94" autoAdjust="0"/>
    <p:restoredTop sz="97153" autoAdjust="0"/>
  </p:normalViewPr>
  <p:slideViewPr>
    <p:cSldViewPr>
      <p:cViewPr varScale="1">
        <p:scale>
          <a:sx n="87" d="100"/>
          <a:sy n="87" d="100"/>
        </p:scale>
        <p:origin x="13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3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684A-EADA-4FEC-93E3-F783D62ED0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C5076-DAAA-46BE-ACFA-6B2B008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5076-DAAA-46BE-ACFA-6B2B008DAB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26A86F-A869-4A1A-A2FD-877E02B83775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ECABC-DE74-49E0-A982-FAFCBA62B36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E17F28-8602-45B7-A67A-32D3515A3CDC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4638"/>
            <a:ext cx="822930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347" y="1600200"/>
            <a:ext cx="4044293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1" y="1600200"/>
            <a:ext cx="4044292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836" y="6243638"/>
            <a:ext cx="2132818" cy="457200"/>
          </a:xfrm>
        </p:spPr>
        <p:txBody>
          <a:bodyPr/>
          <a:lstStyle>
            <a:lvl1pPr>
              <a:defRPr/>
            </a:lvl1pPr>
          </a:lstStyle>
          <a:p>
            <a:fld id="{B9C2E8B6-F32E-4A62-A7A3-9D4298E2E2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347" y="6243638"/>
            <a:ext cx="213281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3736" y="6243638"/>
            <a:ext cx="2896528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A6AA1-8C2C-47FB-82D8-FBE37E6BB2F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CC20B-BB7C-417B-AD70-9A3F876A11E4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3DC53-3F86-4948-99A9-63F53CA3717A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CEAA-B7F1-4930-8FF1-4B1191DC6480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6510C-FAE0-4120-BE0B-653B0AB4D4C3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26B92-AEE8-4C00-9B6C-16328F292985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39687A-A1CF-4CF7-9B86-0ED27E139020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4C838-59C5-4F07-8C43-F6EB75FD9A1E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DF12333-EE05-44E1-BD9A-8A2275B3F93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762000"/>
            <a:ext cx="7772400" cy="147002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Analysis Modeling (1)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3505200"/>
            <a:ext cx="63246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TIM RPL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Program </a:t>
            </a:r>
            <a:r>
              <a:rPr lang="en-US" sz="2800" dirty="0" err="1" smtClean="0">
                <a:solidFill>
                  <a:schemeClr val="tx1"/>
                </a:solidFill>
              </a:rPr>
              <a:t>Studi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Teknik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Informatika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552" y="228600"/>
            <a:ext cx="8229307" cy="872183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Analysis </a:t>
            </a:r>
            <a:r>
              <a:rPr lang="en-US" altLang="en-US" dirty="0" smtClean="0">
                <a:solidFill>
                  <a:schemeClr val="bg1"/>
                </a:solidFill>
              </a:rPr>
              <a:t>Model</a:t>
            </a:r>
            <a:r>
              <a:rPr lang="id-ID" altLang="en-US" dirty="0" smtClean="0">
                <a:solidFill>
                  <a:schemeClr val="bg1"/>
                </a:solidFill>
              </a:rPr>
              <a:t> (1)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50837"/>
            <a:ext cx="9148482" cy="4397563"/>
          </a:xfrm>
        </p:spPr>
        <p:txBody>
          <a:bodyPr/>
          <a:lstStyle/>
          <a:p>
            <a:pPr algn="just"/>
            <a:r>
              <a:rPr lang="id-ID" altLang="en-US" sz="2800" dirty="0">
                <a:solidFill>
                  <a:schemeClr val="tx1"/>
                </a:solidFill>
              </a:rPr>
              <a:t>Representasi teknis yang pertama dari sebuah </a:t>
            </a:r>
            <a:r>
              <a:rPr lang="id-ID" altLang="en-US" sz="2800" dirty="0" smtClean="0">
                <a:solidFill>
                  <a:schemeClr val="tx1"/>
                </a:solidFill>
              </a:rPr>
              <a:t>sistem</a:t>
            </a:r>
          </a:p>
          <a:p>
            <a:pPr algn="just"/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Menggunakan kombinasi dari teks dan diagram untuk merepresentasikan kebutuhan perangkat lunak </a:t>
            </a:r>
            <a:r>
              <a:rPr lang="en-GB" altLang="en-US" sz="2800" dirty="0">
                <a:solidFill>
                  <a:schemeClr val="tx1"/>
                </a:solidFill>
              </a:rPr>
              <a:t>(</a:t>
            </a:r>
            <a:r>
              <a:rPr lang="en-GB" altLang="en-US" sz="2800" i="1" dirty="0">
                <a:solidFill>
                  <a:schemeClr val="tx1"/>
                </a:solidFill>
              </a:rPr>
              <a:t>data, function, and behaviour</a:t>
            </a:r>
            <a:r>
              <a:rPr lang="en-GB" altLang="en-US" sz="2800" dirty="0" smtClean="0">
                <a:solidFill>
                  <a:schemeClr val="tx1"/>
                </a:solidFill>
              </a:rPr>
              <a:t>)</a:t>
            </a:r>
            <a:r>
              <a:rPr lang="id-ID" altLang="en-US" sz="2800" dirty="0" smtClean="0">
                <a:solidFill>
                  <a:schemeClr val="tx1"/>
                </a:solidFill>
              </a:rPr>
              <a:t> dalam suatu cara yang dapat dipahami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552" y="228600"/>
            <a:ext cx="8229307" cy="872183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50837"/>
            <a:ext cx="9148482" cy="4397563"/>
          </a:xfrm>
        </p:spPr>
        <p:txBody>
          <a:bodyPr/>
          <a:lstStyle/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Membantu membuat menjadi lebih mudah untuk menemukan ketidakkonsistensian kebutuhan dan hal tidak dicantumkan (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omissions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GB" altLang="en-US" sz="2800" dirty="0">
              <a:solidFill>
                <a:schemeClr val="tx1"/>
              </a:solidFill>
            </a:endParaRPr>
          </a:p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Dua tipe yang umumnya digunakan</a:t>
            </a:r>
            <a:r>
              <a:rPr lang="en-GB" altLang="en-US" sz="2800" dirty="0" smtClean="0">
                <a:solidFill>
                  <a:schemeClr val="tx1"/>
                </a:solidFill>
              </a:rPr>
              <a:t>: </a:t>
            </a:r>
            <a:endParaRPr lang="en-GB" altLang="en-US" sz="2800" dirty="0">
              <a:solidFill>
                <a:schemeClr val="tx1"/>
              </a:solidFill>
            </a:endParaRPr>
          </a:p>
          <a:p>
            <a:pPr lvl="1" algn="just"/>
            <a:r>
              <a:rPr lang="id-ID" altLang="en-US" sz="2400" dirty="0" smtClean="0">
                <a:solidFill>
                  <a:schemeClr val="tx1"/>
                </a:solidFill>
              </a:rPr>
              <a:t>S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tructured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>
                <a:solidFill>
                  <a:schemeClr val="tx1"/>
                </a:solidFill>
              </a:rPr>
              <a:t>analysis </a:t>
            </a:r>
            <a:r>
              <a:rPr lang="id-ID" altLang="en-US" sz="2400" dirty="0" smtClean="0">
                <a:solidFill>
                  <a:schemeClr val="tx1"/>
                </a:solidFill>
              </a:rPr>
              <a:t>(Analisa Terstruktur) </a:t>
            </a:r>
            <a:r>
              <a:rPr lang="en-GB" altLang="en-US" sz="2400" dirty="0" smtClean="0">
                <a:solidFill>
                  <a:schemeClr val="tx1"/>
                </a:solidFill>
              </a:rPr>
              <a:t>and 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/>
            <a:r>
              <a:rPr lang="id-ID" altLang="en-US" sz="2400" dirty="0">
                <a:solidFill>
                  <a:schemeClr val="tx1"/>
                </a:solidFill>
              </a:rPr>
              <a:t>O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bject</a:t>
            </a:r>
            <a:r>
              <a:rPr lang="en-GB" altLang="en-US" sz="2400" dirty="0" smtClean="0">
                <a:solidFill>
                  <a:schemeClr val="tx1"/>
                </a:solidFill>
              </a:rPr>
              <a:t>-oriented analysis</a:t>
            </a:r>
            <a:r>
              <a:rPr lang="id-ID" altLang="en-US" sz="2400" dirty="0" smtClean="0">
                <a:solidFill>
                  <a:schemeClr val="tx1"/>
                </a:solidFill>
              </a:rPr>
              <a:t> (Analisa Berorientasi Objek)</a:t>
            </a:r>
            <a:r>
              <a:rPr lang="en-GB" altLang="en-US" sz="2400" dirty="0" smtClean="0">
                <a:solidFill>
                  <a:schemeClr val="tx1"/>
                </a:solidFill>
              </a:rPr>
              <a:t>. 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Analysis Model </a:t>
            </a:r>
            <a:r>
              <a:rPr lang="en-GB" altLang="en-US" dirty="0" smtClean="0">
                <a:solidFill>
                  <a:schemeClr val="bg1"/>
                </a:solidFill>
              </a:rPr>
              <a:t>Guidelines</a:t>
            </a:r>
            <a:r>
              <a:rPr lang="id-ID" altLang="en-US" dirty="0" smtClean="0">
                <a:solidFill>
                  <a:schemeClr val="bg1"/>
                </a:solidFill>
              </a:rPr>
              <a:t> (1)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05783"/>
            <a:ext cx="9148482" cy="418648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Produk analisis harus </a:t>
            </a:r>
            <a:r>
              <a:rPr lang="en-GB" altLang="en-US" sz="2800" b="1" i="1" u="sng" dirty="0">
                <a:solidFill>
                  <a:schemeClr val="tx1"/>
                </a:solidFill>
              </a:rPr>
              <a:t>highly maintainable</a:t>
            </a:r>
            <a:r>
              <a:rPr lang="id-ID" altLang="en-US" sz="2800" dirty="0" smtClean="0">
                <a:solidFill>
                  <a:schemeClr val="tx1"/>
                </a:solidFill>
              </a:rPr>
              <a:t>, khususnya spesifikasi kebutuhan perangkat lunak (</a:t>
            </a:r>
            <a:r>
              <a:rPr lang="en-GB" altLang="en-US" sz="2800" i="1" dirty="0">
                <a:solidFill>
                  <a:schemeClr val="tx1"/>
                </a:solidFill>
              </a:rPr>
              <a:t>software requirements 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specification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Ukuran masalah harus dapat ditangani dan dibagi menggunakan suatu metode yang efektif </a:t>
            </a:r>
          </a:p>
          <a:p>
            <a:pPr algn="just">
              <a:lnSpc>
                <a:spcPct val="9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u="sng" dirty="0" smtClean="0">
                <a:solidFill>
                  <a:schemeClr val="tx1"/>
                </a:solidFill>
              </a:rPr>
              <a:t>Grafis harus digunakan bila memungkinkan</a:t>
            </a:r>
          </a:p>
          <a:p>
            <a:pPr algn="just">
              <a:lnSpc>
                <a:spcPct val="90000"/>
              </a:lnSpc>
            </a:pPr>
            <a:endParaRPr lang="id-ID" altLang="en-US" sz="2800" u="sng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Pertimbangkan perbedaan antara logika </a:t>
            </a:r>
            <a:r>
              <a:rPr lang="en-GB" altLang="en-US" sz="2800" dirty="0">
                <a:solidFill>
                  <a:schemeClr val="tx1"/>
                </a:solidFill>
              </a:rPr>
              <a:t>(</a:t>
            </a:r>
            <a:r>
              <a:rPr lang="en-GB" altLang="en-US" sz="2800" i="1" dirty="0">
                <a:solidFill>
                  <a:schemeClr val="tx1"/>
                </a:solidFill>
              </a:rPr>
              <a:t>essential</a:t>
            </a:r>
            <a:r>
              <a:rPr lang="en-GB" altLang="en-US" sz="2800" dirty="0" smtClean="0">
                <a:solidFill>
                  <a:schemeClr val="tx1"/>
                </a:solidFill>
              </a:rPr>
              <a:t>)</a:t>
            </a:r>
            <a:r>
              <a:rPr lang="id-ID" altLang="en-US" sz="2800" dirty="0" smtClean="0">
                <a:solidFill>
                  <a:schemeClr val="tx1"/>
                </a:solidFill>
              </a:rPr>
              <a:t> dan fisik </a:t>
            </a:r>
            <a:r>
              <a:rPr lang="en-GB" altLang="en-US" sz="2800" dirty="0" smtClean="0">
                <a:solidFill>
                  <a:schemeClr val="tx1"/>
                </a:solidFill>
              </a:rPr>
              <a:t>(</a:t>
            </a:r>
            <a:r>
              <a:rPr lang="en-GB" altLang="en-US" sz="2800" i="1" dirty="0">
                <a:solidFill>
                  <a:schemeClr val="tx1"/>
                </a:solidFill>
              </a:rPr>
              <a:t>implementation</a:t>
            </a:r>
            <a:r>
              <a:rPr lang="en-GB" altLang="en-US" sz="2800" dirty="0" smtClean="0">
                <a:solidFill>
                  <a:schemeClr val="tx1"/>
                </a:solidFill>
              </a:rPr>
              <a:t>)</a:t>
            </a:r>
            <a:endParaRPr lang="id-ID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Analysis Model </a:t>
            </a:r>
            <a:r>
              <a:rPr lang="en-GB" altLang="en-US" dirty="0" smtClean="0">
                <a:solidFill>
                  <a:schemeClr val="bg1"/>
                </a:solidFill>
              </a:rPr>
              <a:t>Guidelines</a:t>
            </a:r>
            <a:r>
              <a:rPr lang="id-ID" altLang="en-US" dirty="0" smtClean="0">
                <a:solidFill>
                  <a:schemeClr val="bg1"/>
                </a:solidFill>
              </a:rPr>
              <a:t> (2)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05783"/>
            <a:ext cx="9148482" cy="41864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Temukan sesuatu yang membantu pembagian kebutuhan dan pembagian dokumen sebelum spesifikasi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Merancang suatu cara untuk menelusuri dan mengevaluasi antar muka pengguna 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id-ID" altLang="en-US" sz="2800" dirty="0" smtClean="0">
                <a:solidFill>
                  <a:schemeClr val="tx1"/>
                </a:solidFill>
              </a:rPr>
              <a:t>(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user interfaces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Merancang alat-alat (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tools</a:t>
            </a:r>
            <a:r>
              <a:rPr lang="id-ID" altLang="en-US" sz="2800" dirty="0" smtClean="0">
                <a:solidFill>
                  <a:schemeClr val="tx1"/>
                </a:solidFill>
              </a:rPr>
              <a:t>) yang lebih menggambarkan logika dan kebijakan daripada teks narasi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Analysis Model Objectives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Menggambarkan apa yang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customer</a:t>
            </a:r>
            <a:r>
              <a:rPr lang="id-ID" altLang="en-US" sz="2400" dirty="0" smtClean="0">
                <a:solidFill>
                  <a:schemeClr val="tx1"/>
                </a:solidFill>
              </a:rPr>
              <a:t> butuhkan</a:t>
            </a:r>
          </a:p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Menetapkan suatu dasar untuk penciptaan suatu desain perangkat lunak</a:t>
            </a:r>
          </a:p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Merangcang suatu kumpulan kebutuhan yang dapat divalidasi, sekali software dibangun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bg1"/>
                </a:solidFill>
              </a:rPr>
              <a:t>Analysis Model Rules of Thumb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412" y="1757120"/>
            <a:ext cx="9166412" cy="41864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Model harus </a:t>
            </a:r>
            <a:r>
              <a:rPr lang="id-ID" altLang="en-US" sz="2800" b="1" dirty="0" smtClean="0">
                <a:solidFill>
                  <a:schemeClr val="tx1"/>
                </a:solidFill>
              </a:rPr>
              <a:t>fokus pada kebutuhan yang terlihat </a:t>
            </a:r>
            <a:r>
              <a:rPr lang="id-ID" altLang="en-US" sz="2800" dirty="0" smtClean="0">
                <a:solidFill>
                  <a:schemeClr val="tx1"/>
                </a:solidFill>
              </a:rPr>
              <a:t>dalam masalah atau domain bisnis dan dapat ditulis sebagai suatu tingkat abstraksi yang relatif tinggi</a:t>
            </a:r>
          </a:p>
          <a:p>
            <a:pPr>
              <a:lnSpc>
                <a:spcPct val="90000"/>
              </a:lnSpc>
            </a:pPr>
            <a:endParaRPr lang="id-ID" alt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altLang="en-US" sz="2800" b="1" dirty="0" smtClean="0">
                <a:solidFill>
                  <a:schemeClr val="tx1"/>
                </a:solidFill>
              </a:rPr>
              <a:t>Setiap elemen model analisis harus menambah pemahaman kebutuhan</a:t>
            </a:r>
            <a:r>
              <a:rPr lang="id-ID" altLang="en-US" sz="2800" dirty="0" smtClean="0">
                <a:solidFill>
                  <a:schemeClr val="tx1"/>
                </a:solidFill>
              </a:rPr>
              <a:t> dan menyediakan wawasan ke dalam domain informasi, fungsi dan perilaku sistem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bg1"/>
                </a:solidFill>
              </a:rPr>
              <a:t>Analysis Model Rules of Thumb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412" y="1757120"/>
            <a:ext cx="9166412" cy="418648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Tunda pertimbangan infrastruktur dan non-functional model sampai desain 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Meminimalkan 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coupling</a:t>
            </a:r>
            <a:r>
              <a:rPr lang="id-ID" altLang="en-US" sz="2800" dirty="0" smtClean="0">
                <a:solidFill>
                  <a:schemeClr val="tx1"/>
                </a:solidFill>
              </a:rPr>
              <a:t> seluruh sistem</a:t>
            </a:r>
          </a:p>
          <a:p>
            <a:pPr algn="just">
              <a:lnSpc>
                <a:spcPct val="90000"/>
              </a:lnSpc>
            </a:pPr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Pastikan model analisis menyediakan nilai untuk seluruh 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stakeholder</a:t>
            </a:r>
            <a:endParaRPr lang="id-ID" altLang="en-US" sz="28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id-ID" altLang="en-US" sz="28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Jaga model sesimple mungkin</a:t>
            </a:r>
            <a:endParaRPr lang="en-GB" altLang="en-US" sz="28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GB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5945"/>
            <a:ext cx="7696200" cy="1143000"/>
          </a:xfrm>
        </p:spPr>
        <p:txBody>
          <a:bodyPr/>
          <a:lstStyle/>
          <a:p>
            <a:r>
              <a:rPr lang="en-GB" altLang="en-US" sz="3200" dirty="0">
                <a:solidFill>
                  <a:schemeClr val="bg1"/>
                </a:solidFill>
              </a:rPr>
              <a:t>Structured Analysis Model </a:t>
            </a:r>
            <a:r>
              <a:rPr lang="en-GB" altLang="en-US" sz="3200" dirty="0" smtClean="0">
                <a:solidFill>
                  <a:schemeClr val="bg1"/>
                </a:solidFill>
              </a:rPr>
              <a:t>Elements</a:t>
            </a:r>
            <a:r>
              <a:rPr lang="id-ID" altLang="en-US" sz="3200" dirty="0" smtClean="0">
                <a:solidFill>
                  <a:schemeClr val="bg1"/>
                </a:solidFill>
              </a:rPr>
              <a:t> (1)</a:t>
            </a:r>
            <a:endParaRPr lang="en-GB" altLang="en-US" sz="3200" dirty="0">
              <a:solidFill>
                <a:schemeClr val="bg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8889"/>
            <a:ext cx="9144000" cy="418648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GB" altLang="en-US" b="1" dirty="0">
                <a:solidFill>
                  <a:schemeClr val="tx1"/>
                </a:solidFill>
              </a:rPr>
              <a:t>Data dictionary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Memuat deskripsi dari seluruh data </a:t>
            </a:r>
            <a:r>
              <a:rPr lang="id-ID" altLang="en-US" dirty="0">
                <a:solidFill>
                  <a:schemeClr val="tx1"/>
                </a:solidFill>
              </a:rPr>
              <a:t>objek yang digunakan atau dihasilkan oleh perangkat lunak </a:t>
            </a:r>
            <a:endParaRPr lang="id-ID" alt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</a:pPr>
            <a:endParaRPr lang="en-GB" altLang="en-US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GB" altLang="en-US" b="1" dirty="0">
                <a:solidFill>
                  <a:schemeClr val="tx1"/>
                </a:solidFill>
              </a:rPr>
              <a:t>Data flow diagram (DFD)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Menyediakan suatu indikasi bagaimana data ditransformasikan ketika data-data tersebut bergerak melalui sistem; juga menggambarkan fungsi-fungsi yang mengubah aliran data (suatu fungsi direpresentasikan pada suatu DFD menggunakan suatu spesifikasi proses ata</a:t>
            </a:r>
            <a:r>
              <a:rPr lang="en-US" altLang="en-US" dirty="0" smtClean="0">
                <a:solidFill>
                  <a:schemeClr val="tx1"/>
                </a:solidFill>
              </a:rPr>
              <a:t>u</a:t>
            </a:r>
            <a:r>
              <a:rPr lang="id-ID" altLang="en-US" dirty="0" smtClean="0">
                <a:solidFill>
                  <a:schemeClr val="tx1"/>
                </a:solidFill>
              </a:rPr>
              <a:t> PSPEC)</a:t>
            </a:r>
          </a:p>
          <a:p>
            <a:pPr lvl="1" algn="just">
              <a:lnSpc>
                <a:spcPct val="80000"/>
              </a:lnSpc>
            </a:pP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019800" y="6392905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5945"/>
            <a:ext cx="7696200" cy="1143000"/>
          </a:xfrm>
        </p:spPr>
        <p:txBody>
          <a:bodyPr/>
          <a:lstStyle/>
          <a:p>
            <a:r>
              <a:rPr lang="en-GB" altLang="en-US" sz="3200" dirty="0">
                <a:solidFill>
                  <a:schemeClr val="bg1"/>
                </a:solidFill>
              </a:rPr>
              <a:t>Structured Analysis Model </a:t>
            </a:r>
            <a:r>
              <a:rPr lang="en-GB" altLang="en-US" sz="3200" dirty="0" smtClean="0">
                <a:solidFill>
                  <a:schemeClr val="bg1"/>
                </a:solidFill>
              </a:rPr>
              <a:t>Elements</a:t>
            </a:r>
            <a:r>
              <a:rPr lang="id-ID" altLang="en-US" sz="3200" dirty="0" smtClean="0">
                <a:solidFill>
                  <a:schemeClr val="bg1"/>
                </a:solidFill>
              </a:rPr>
              <a:t> (2)</a:t>
            </a:r>
            <a:endParaRPr lang="en-GB" altLang="en-US" sz="3200" dirty="0">
              <a:solidFill>
                <a:schemeClr val="bg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8889"/>
            <a:ext cx="9144000" cy="418648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GB" altLang="en-US" b="1" dirty="0" smtClean="0">
                <a:solidFill>
                  <a:schemeClr val="tx1"/>
                </a:solidFill>
              </a:rPr>
              <a:t>Entity </a:t>
            </a:r>
            <a:r>
              <a:rPr lang="en-GB" altLang="en-US" b="1" dirty="0">
                <a:solidFill>
                  <a:schemeClr val="tx1"/>
                </a:solidFill>
              </a:rPr>
              <a:t>relationship diagram (ERD)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Menggambarkan hubungan antar objek data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endParaRPr lang="id-ID" alt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</a:pPr>
            <a:endParaRPr lang="en-GB" altLang="en-US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GB" altLang="en-US" b="1" dirty="0">
                <a:solidFill>
                  <a:schemeClr val="tx1"/>
                </a:solidFill>
              </a:rPr>
              <a:t>State diagram (SD) 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Mengindikasikan bagaimana sistem diperilakukan sebagai suatu konsekuensi dari kejadian luar (</a:t>
            </a:r>
            <a:r>
              <a:rPr lang="en-GB" altLang="en-US" i="1" dirty="0">
                <a:solidFill>
                  <a:schemeClr val="tx1"/>
                </a:solidFill>
              </a:rPr>
              <a:t>external </a:t>
            </a:r>
            <a:r>
              <a:rPr lang="en-GB" altLang="en-US" i="1" dirty="0" smtClean="0">
                <a:solidFill>
                  <a:schemeClr val="tx1"/>
                </a:solidFill>
              </a:rPr>
              <a:t>events</a:t>
            </a:r>
            <a:r>
              <a:rPr lang="id-ID" altLang="en-US" dirty="0" smtClean="0">
                <a:solidFill>
                  <a:schemeClr val="tx1"/>
                </a:solidFill>
              </a:rPr>
              <a:t>), status/kondisi (</a:t>
            </a:r>
            <a:r>
              <a:rPr lang="id-ID" altLang="en-US" i="1" dirty="0" smtClean="0">
                <a:solidFill>
                  <a:schemeClr val="tx1"/>
                </a:solidFill>
              </a:rPr>
              <a:t>state</a:t>
            </a:r>
            <a:r>
              <a:rPr lang="id-ID" altLang="en-US" dirty="0" smtClean="0">
                <a:solidFill>
                  <a:schemeClr val="tx1"/>
                </a:solidFill>
              </a:rPr>
              <a:t>) digunakan untuk merepresentasikan model perilaku. </a:t>
            </a:r>
            <a:r>
              <a:rPr lang="id-ID" altLang="en-US" i="1" dirty="0" smtClean="0">
                <a:solidFill>
                  <a:schemeClr val="tx1"/>
                </a:solidFill>
              </a:rPr>
              <a:t>Arcs</a:t>
            </a:r>
            <a:r>
              <a:rPr lang="id-ID" altLang="en-US" dirty="0" smtClean="0">
                <a:solidFill>
                  <a:schemeClr val="tx1"/>
                </a:solidFill>
              </a:rPr>
              <a:t>/busur diberi label dengan kejadian yang memicu perubahan dari satu </a:t>
            </a:r>
            <a:r>
              <a:rPr lang="id-ID" altLang="en-US" i="1" dirty="0" smtClean="0">
                <a:solidFill>
                  <a:schemeClr val="tx1"/>
                </a:solidFill>
              </a:rPr>
              <a:t>state</a:t>
            </a:r>
            <a:r>
              <a:rPr lang="id-ID" altLang="en-US" dirty="0" smtClean="0">
                <a:solidFill>
                  <a:schemeClr val="tx1"/>
                </a:solidFill>
              </a:rPr>
              <a:t> ke </a:t>
            </a:r>
            <a:r>
              <a:rPr lang="id-ID" altLang="en-US" i="1" dirty="0" smtClean="0">
                <a:solidFill>
                  <a:schemeClr val="tx1"/>
                </a:solidFill>
              </a:rPr>
              <a:t>state</a:t>
            </a:r>
            <a:r>
              <a:rPr lang="id-ID" altLang="en-US" dirty="0" smtClean="0">
                <a:solidFill>
                  <a:schemeClr val="tx1"/>
                </a:solidFill>
              </a:rPr>
              <a:t> lainnya (Control information dimuat pada control spesification or CSPEC)   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019800" y="6392905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DFD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ctr">
              <a:lnSpc>
                <a:spcPct val="150000"/>
              </a:lnSpc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DFD (Data Flow Diagram)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9" y="1524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Kenapa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5" t="32237" r="31016" b="11513"/>
          <a:stretch/>
        </p:blipFill>
        <p:spPr bwMode="auto">
          <a:xfrm>
            <a:off x="708959" y="1905000"/>
            <a:ext cx="7340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1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>
                <a:solidFill>
                  <a:schemeClr val="bg1"/>
                </a:solidFill>
              </a:rPr>
              <a:t>Dekomposisi Fungsional &amp; DFD</a:t>
            </a:r>
            <a:endParaRPr lang="id-ID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tx1"/>
                </a:solidFill>
              </a:rPr>
              <a:t>Dekomposisi Fungsional adalah proses untuk menemukan bagian yang paling mendasar dari suatu sistem, seperti mendefinisikan semua bagian dari mobil sehingga dapat dibangun</a:t>
            </a: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r>
              <a:rPr lang="id-ID" sz="2800" i="1" dirty="0" smtClean="0">
                <a:solidFill>
                  <a:schemeClr val="tx1"/>
                </a:solidFill>
              </a:rPr>
              <a:t>Tools</a:t>
            </a:r>
            <a:r>
              <a:rPr lang="id-ID" sz="2800" dirty="0" smtClean="0">
                <a:solidFill>
                  <a:schemeClr val="tx1"/>
                </a:solidFill>
              </a:rPr>
              <a:t> yang dapat digunakan untuk melakukan Dekomposisi Fungsional adalah Data Flow Diagram (DFD)</a:t>
            </a:r>
            <a:endParaRPr lang="id-ID" sz="2800" dirty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8" y="318521"/>
            <a:ext cx="8229307" cy="731461"/>
          </a:xfrm>
        </p:spPr>
        <p:txBody>
          <a:bodyPr/>
          <a:lstStyle/>
          <a:p>
            <a:r>
              <a:rPr lang="en-GB" altLang="en-US" sz="2770" dirty="0">
                <a:solidFill>
                  <a:schemeClr val="bg1"/>
                </a:solidFill>
              </a:rPr>
              <a:t>Functional </a:t>
            </a:r>
            <a:r>
              <a:rPr lang="en-GB" altLang="en-US" sz="2770" dirty="0" err="1">
                <a:solidFill>
                  <a:schemeClr val="bg1"/>
                </a:solidFill>
              </a:rPr>
              <a:t>Modeling</a:t>
            </a:r>
            <a:r>
              <a:rPr lang="en-GB" altLang="en-US" sz="2770" dirty="0">
                <a:solidFill>
                  <a:schemeClr val="bg1"/>
                </a:solidFill>
              </a:rPr>
              <a:t> and Information Flow (DFD)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186480"/>
          </a:xfrm>
        </p:spPr>
        <p:txBody>
          <a:bodyPr/>
          <a:lstStyle/>
          <a:p>
            <a:r>
              <a:rPr lang="id-ID" altLang="en-US" sz="2400" dirty="0" smtClean="0">
                <a:solidFill>
                  <a:schemeClr val="tx1"/>
                </a:solidFill>
              </a:rPr>
              <a:t>Menunjukkan hubungan-hubungan entitas-entitas ekstenal, proses-proses atau perubahan,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items</a:t>
            </a:r>
            <a:r>
              <a:rPr lang="id-ID" altLang="en-US" sz="2400" dirty="0" smtClean="0">
                <a:solidFill>
                  <a:schemeClr val="tx1"/>
                </a:solidFill>
              </a:rPr>
              <a:t>, dan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stores</a:t>
            </a:r>
          </a:p>
          <a:p>
            <a:endParaRPr lang="id-ID" altLang="en-US" sz="2400" dirty="0" smtClean="0">
              <a:solidFill>
                <a:schemeClr val="tx1"/>
              </a:solidFill>
            </a:endParaRPr>
          </a:p>
          <a:p>
            <a:r>
              <a:rPr lang="id-ID" altLang="en-US" sz="2400" dirty="0" smtClean="0">
                <a:solidFill>
                  <a:schemeClr val="tx1"/>
                </a:solidFill>
              </a:rPr>
              <a:t>DFD tidak dapat menunjukkan prosedur secara rinci (ex: </a:t>
            </a:r>
            <a:r>
              <a:rPr lang="en-GB" altLang="en-US" sz="2400" i="1" dirty="0">
                <a:solidFill>
                  <a:schemeClr val="tx1"/>
                </a:solidFill>
              </a:rPr>
              <a:t>conditionals or </a:t>
            </a:r>
            <a:r>
              <a:rPr lang="en-GB" altLang="en-US" sz="2400" i="1" dirty="0" smtClean="0">
                <a:solidFill>
                  <a:schemeClr val="tx1"/>
                </a:solidFill>
              </a:rPr>
              <a:t>loops</a:t>
            </a:r>
            <a:r>
              <a:rPr lang="id-ID" altLang="en-US" sz="2400" dirty="0" smtClean="0">
                <a:solidFill>
                  <a:schemeClr val="tx1"/>
                </a:solidFill>
              </a:rPr>
              <a:t>) hanya aliran data yang melalui perangkat lunak </a:t>
            </a:r>
          </a:p>
          <a:p>
            <a:endParaRPr lang="id-ID" altLang="en-US" sz="2400" dirty="0">
              <a:solidFill>
                <a:schemeClr val="tx1"/>
              </a:solidFill>
            </a:endParaRPr>
          </a:p>
          <a:p>
            <a:r>
              <a:rPr lang="id-ID" sz="2400" dirty="0">
                <a:solidFill>
                  <a:schemeClr val="tx1"/>
                </a:solidFill>
              </a:rPr>
              <a:t>Sebuah DFD adalah alat yang menunjukkan bagaimana data masuk dan keluar pada proses tertentu</a:t>
            </a:r>
            <a:endParaRPr lang="en-GB" altLang="en-US" sz="2400" dirty="0">
              <a:solidFill>
                <a:schemeClr val="tx1"/>
              </a:solidFill>
            </a:endParaRPr>
          </a:p>
          <a:p>
            <a:endParaRPr lang="id-ID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1960" cy="527708"/>
          </a:xfrm>
        </p:spPr>
        <p:txBody>
          <a:bodyPr/>
          <a:lstStyle/>
          <a:p>
            <a:r>
              <a:rPr lang="en-GB" altLang="en-US" b="1" dirty="0" err="1" smtClean="0">
                <a:solidFill>
                  <a:schemeClr val="bg1"/>
                </a:solidFill>
              </a:rPr>
              <a:t>Elemen</a:t>
            </a:r>
            <a:r>
              <a:rPr lang="en-GB" altLang="en-US" b="1" dirty="0" smtClean="0">
                <a:solidFill>
                  <a:schemeClr val="bg1"/>
                </a:solidFill>
              </a:rPr>
              <a:t> DFD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78454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GB" altLang="en-US" dirty="0" err="1" smtClean="0">
                <a:solidFill>
                  <a:schemeClr val="tx1"/>
                </a:solidFill>
              </a:rPr>
              <a:t>Empat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unsur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utama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dari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notasi</a:t>
            </a:r>
            <a:r>
              <a:rPr lang="en-GB" altLang="en-US" dirty="0" smtClean="0">
                <a:solidFill>
                  <a:schemeClr val="tx1"/>
                </a:solidFill>
              </a:rPr>
              <a:t> DFD</a:t>
            </a:r>
            <a:endParaRPr lang="en-GB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>
                <a:solidFill>
                  <a:srgbClr val="FF0000"/>
                </a:solidFill>
              </a:rPr>
              <a:t>Data </a:t>
            </a:r>
            <a:r>
              <a:rPr lang="en-GB" altLang="en-US" dirty="0" smtClean="0">
                <a:solidFill>
                  <a:srgbClr val="FF0000"/>
                </a:solidFill>
              </a:rPr>
              <a:t>Flow</a:t>
            </a:r>
            <a:r>
              <a:rPr lang="en-GB" altLang="en-US" dirty="0" smtClean="0">
                <a:solidFill>
                  <a:schemeClr val="tx1"/>
                </a:solidFill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</a:rPr>
              <a:t>dilengkapi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dengan</a:t>
            </a:r>
            <a:r>
              <a:rPr lang="en-GB" altLang="en-US" dirty="0" smtClean="0">
                <a:solidFill>
                  <a:schemeClr val="tx1"/>
                </a:solidFill>
              </a:rPr>
              <a:t> label </a:t>
            </a:r>
            <a:r>
              <a:rPr lang="en-GB" altLang="en-US" dirty="0" err="1" smtClean="0">
                <a:solidFill>
                  <a:schemeClr val="tx1"/>
                </a:solidFill>
              </a:rPr>
              <a:t>untuk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menunjukkan</a:t>
            </a:r>
            <a:r>
              <a:rPr lang="en-GB" altLang="en-US" dirty="0" smtClean="0">
                <a:solidFill>
                  <a:schemeClr val="tx1"/>
                </a:solidFill>
              </a:rPr>
              <a:t> data </a:t>
            </a:r>
            <a:r>
              <a:rPr lang="en-GB" altLang="en-US" dirty="0" err="1" smtClean="0">
                <a:solidFill>
                  <a:schemeClr val="tx1"/>
                </a:solidFill>
              </a:rPr>
              <a:t>apa</a:t>
            </a:r>
            <a:r>
              <a:rPr lang="en-GB" altLang="en-US" dirty="0" smtClean="0">
                <a:solidFill>
                  <a:schemeClr val="tx1"/>
                </a:solidFill>
              </a:rPr>
              <a:t> yang </a:t>
            </a:r>
            <a:r>
              <a:rPr lang="en-GB" altLang="en-US" dirty="0" err="1" smtClean="0">
                <a:solidFill>
                  <a:schemeClr val="tx1"/>
                </a:solidFill>
              </a:rPr>
              <a:t>mengalir</a:t>
            </a:r>
            <a:endParaRPr lang="en-GB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 smtClean="0">
                <a:solidFill>
                  <a:srgbClr val="FF0000"/>
                </a:solidFill>
              </a:rPr>
              <a:t>Proses</a:t>
            </a:r>
            <a:r>
              <a:rPr lang="en-GB" altLang="en-US" dirty="0" smtClean="0">
                <a:solidFill>
                  <a:schemeClr val="tx1"/>
                </a:solidFill>
              </a:rPr>
              <a:t>, yang </a:t>
            </a:r>
            <a:r>
              <a:rPr lang="en-GB" altLang="en-US" dirty="0" err="1" smtClean="0">
                <a:solidFill>
                  <a:schemeClr val="tx1"/>
                </a:solidFill>
              </a:rPr>
              <a:t>menangani</a:t>
            </a:r>
            <a:r>
              <a:rPr lang="en-GB" altLang="en-US" dirty="0" smtClean="0">
                <a:solidFill>
                  <a:schemeClr val="tx1"/>
                </a:solidFill>
              </a:rPr>
              <a:t> data</a:t>
            </a: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 smtClean="0">
                <a:solidFill>
                  <a:srgbClr val="FF0000"/>
                </a:solidFill>
              </a:rPr>
              <a:t>Data store</a:t>
            </a:r>
            <a:r>
              <a:rPr lang="en-GB" altLang="en-US" dirty="0" smtClean="0">
                <a:solidFill>
                  <a:schemeClr val="tx1"/>
                </a:solidFill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</a:rPr>
              <a:t>berada</a:t>
            </a:r>
            <a:r>
              <a:rPr lang="en-GB" altLang="en-US" dirty="0" smtClean="0">
                <a:solidFill>
                  <a:schemeClr val="tx1"/>
                </a:solidFill>
              </a:rPr>
              <a:t> di </a:t>
            </a:r>
            <a:r>
              <a:rPr lang="en-GB" altLang="en-US" dirty="0" err="1" smtClean="0">
                <a:solidFill>
                  <a:schemeClr val="tx1"/>
                </a:solidFill>
              </a:rPr>
              <a:t>dalam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sistem</a:t>
            </a:r>
            <a:r>
              <a:rPr lang="en-GB" altLang="en-US" dirty="0" smtClean="0">
                <a:solidFill>
                  <a:schemeClr val="tx1"/>
                </a:solidFill>
              </a:rPr>
              <a:t> (diary, </a:t>
            </a:r>
            <a:r>
              <a:rPr lang="en-GB" altLang="en-US" dirty="0" err="1" smtClean="0">
                <a:solidFill>
                  <a:schemeClr val="tx1"/>
                </a:solidFill>
              </a:rPr>
              <a:t>arsip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atau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berkas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komputer</a:t>
            </a:r>
            <a:r>
              <a:rPr lang="en-GB" altLang="en-US" dirty="0" smtClean="0">
                <a:solidFill>
                  <a:schemeClr val="tx1"/>
                </a:solidFill>
              </a:rPr>
              <a:t>)</a:t>
            </a:r>
            <a:endParaRPr lang="en-GB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>
                <a:solidFill>
                  <a:srgbClr val="FF0000"/>
                </a:solidFill>
              </a:rPr>
              <a:t>External/Outside entities/Terminator</a:t>
            </a:r>
            <a:r>
              <a:rPr lang="en-GB" altLang="en-US" dirty="0">
                <a:solidFill>
                  <a:schemeClr val="tx1"/>
                </a:solidFill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</a:rPr>
              <a:t>sumber</a:t>
            </a:r>
            <a:r>
              <a:rPr lang="en-GB" altLang="en-US" dirty="0" smtClean="0">
                <a:solidFill>
                  <a:schemeClr val="tx1"/>
                </a:solidFill>
              </a:rPr>
              <a:t> di </a:t>
            </a:r>
            <a:r>
              <a:rPr lang="en-GB" altLang="en-US" dirty="0" err="1" smtClean="0">
                <a:solidFill>
                  <a:schemeClr val="tx1"/>
                </a:solidFill>
              </a:rPr>
              <a:t>luar</a:t>
            </a:r>
            <a:r>
              <a:rPr lang="en-GB" altLang="en-US" dirty="0" smtClean="0">
                <a:solidFill>
                  <a:schemeClr val="tx1"/>
                </a:solidFill>
              </a:rPr>
              <a:t> data</a:t>
            </a:r>
            <a:endParaRPr lang="en-GB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sz="2586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0053" y="1407984"/>
            <a:ext cx="5540905" cy="516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Notasi pada DFD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40336"/>
            <a:ext cx="6993593" cy="4186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Terminator/External Entities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Orang </a:t>
            </a:r>
            <a:r>
              <a:rPr lang="en-US" altLang="en-US" sz="2400" dirty="0" err="1">
                <a:solidFill>
                  <a:schemeClr val="tx1"/>
                </a:solidFill>
              </a:rPr>
              <a:t>atau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organisasi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terletak</a:t>
            </a:r>
            <a:r>
              <a:rPr lang="en-US" altLang="en-US" sz="2400" dirty="0">
                <a:solidFill>
                  <a:schemeClr val="tx1"/>
                </a:solidFill>
              </a:rPr>
              <a:t> di </a:t>
            </a:r>
            <a:r>
              <a:rPr lang="en-US" altLang="en-US" sz="2400" dirty="0" err="1">
                <a:solidFill>
                  <a:schemeClr val="tx1"/>
                </a:solidFill>
              </a:rPr>
              <a:t>luar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pencetus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penerima</a:t>
            </a:r>
            <a:r>
              <a:rPr lang="en-US" altLang="en-US" sz="2400" dirty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7238389" y="2162502"/>
            <a:ext cx="1524489" cy="14072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47">
                <a:solidFill>
                  <a:schemeClr val="accent2"/>
                </a:solidFill>
                <a:latin typeface="Times New Roman" panose="02020603050405020304" pitchFamily="18" charset="0"/>
              </a:rPr>
              <a:t>EMPLOYEE</a:t>
            </a:r>
            <a:endParaRPr lang="en-US" altLang="en-US" sz="1108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8693" name="Rectangle 5"/>
          <p:cNvSpPr>
            <a:spLocks noChangeArrowheads="1"/>
          </p:cNvSpPr>
          <p:nvPr/>
        </p:nvSpPr>
        <p:spPr bwMode="auto">
          <a:xfrm>
            <a:off x="31376" y="4419600"/>
            <a:ext cx="8991600" cy="119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020" tIns="42510" rIns="85020" bIns="4251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- outside the area of our concern and control.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build="p" autoUpdateAnimBg="0" advAuto="0"/>
      <p:bldP spid="498691" grpId="0" build="p" bldLvl="5" autoUpdateAnimBg="0"/>
      <p:bldP spid="49869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533400" y="1981200"/>
            <a:ext cx="9677400" cy="452596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en-US" sz="2400" b="1" i="1" dirty="0">
                <a:solidFill>
                  <a:schemeClr val="tx1"/>
                </a:solidFill>
              </a:rPr>
              <a:t>Source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pencetus</a:t>
            </a:r>
            <a:r>
              <a:rPr lang="en-US" altLang="en-US" sz="2400" dirty="0" smtClean="0">
                <a:solidFill>
                  <a:schemeClr val="tx1"/>
                </a:solidFill>
              </a:rPr>
              <a:t> data</a:t>
            </a:r>
            <a:r>
              <a:rPr lang="en-US" altLang="en-US" sz="2400" dirty="0">
                <a:solidFill>
                  <a:schemeClr val="tx1"/>
                </a:solidFill>
              </a:rPr>
              <a:t>) or </a:t>
            </a:r>
            <a:r>
              <a:rPr lang="en-US" altLang="en-US" sz="2400" b="1" i="1" dirty="0">
                <a:solidFill>
                  <a:schemeClr val="tx1"/>
                </a:solidFill>
              </a:rPr>
              <a:t>sink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penerima</a:t>
            </a:r>
            <a:r>
              <a:rPr lang="en-US" altLang="en-US" sz="2400" dirty="0" smtClean="0">
                <a:solidFill>
                  <a:schemeClr val="tx1"/>
                </a:solidFill>
              </a:rPr>
              <a:t> data</a:t>
            </a:r>
            <a:r>
              <a:rPr lang="en-US" altLang="en-US" sz="2400" dirty="0">
                <a:solidFill>
                  <a:schemeClr val="tx1"/>
                </a:solidFill>
              </a:rPr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Sumber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utama</a:t>
            </a:r>
            <a:r>
              <a:rPr lang="en-US" altLang="en-US" sz="2400" dirty="0">
                <a:solidFill>
                  <a:schemeClr val="tx1"/>
                </a:solidFill>
              </a:rPr>
              <a:t> di </a:t>
            </a:r>
            <a:r>
              <a:rPr lang="en-US" altLang="en-US" sz="2400" dirty="0" err="1">
                <a:solidFill>
                  <a:schemeClr val="tx1"/>
                </a:solidFill>
              </a:rPr>
              <a:t>sisi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kiri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DFD,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selanjutnya</a:t>
            </a:r>
            <a:r>
              <a:rPr lang="en-US" altLang="en-US" sz="2400" dirty="0" smtClean="0">
                <a:solidFill>
                  <a:schemeClr val="tx1"/>
                </a:solidFill>
              </a:rPr>
              <a:t> di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sisi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kanan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Nama </a:t>
            </a:r>
            <a:r>
              <a:rPr lang="en-US" altLang="en-US" sz="2400" dirty="0" err="1">
                <a:solidFill>
                  <a:schemeClr val="tx1"/>
                </a:solidFill>
              </a:rPr>
              <a:t>dalam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kotak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Juga </a:t>
            </a:r>
            <a:r>
              <a:rPr lang="en-US" altLang="en-US" sz="2400" dirty="0" err="1">
                <a:solidFill>
                  <a:schemeClr val="tx1"/>
                </a:solidFill>
              </a:rPr>
              <a:t>disebut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entitas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eksternal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-1524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67316"/>
            <a:ext cx="8229307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Symbols</a:t>
            </a:r>
            <a:endParaRPr lang="en-US" altLang="en-US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" y="1371600"/>
            <a:ext cx="9134317" cy="41835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store (file)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store di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kamus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data.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berbentuk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computer,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berkas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kartu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lemari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arsip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Perhatikan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bahwa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EMPLOYEE di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yang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sedangkan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EMPLOYEE (terminator)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orang yang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sebenarnya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0740" name="Group 4"/>
          <p:cNvGrpSpPr>
            <a:grpSpLocks/>
          </p:cNvGrpSpPr>
          <p:nvPr/>
        </p:nvGrpSpPr>
        <p:grpSpPr bwMode="auto">
          <a:xfrm>
            <a:off x="6781402" y="1530718"/>
            <a:ext cx="2352915" cy="995316"/>
            <a:chOff x="4416" y="1729"/>
            <a:chExt cx="1482" cy="679"/>
          </a:xfrm>
        </p:grpSpPr>
        <p:sp>
          <p:nvSpPr>
            <p:cNvPr id="500741" name="Text Box 5"/>
            <p:cNvSpPr txBox="1">
              <a:spLocks noChangeArrowheads="1"/>
            </p:cNvSpPr>
            <p:nvPr/>
          </p:nvSpPr>
          <p:spPr bwMode="auto">
            <a:xfrm>
              <a:off x="4578" y="1920"/>
              <a:ext cx="132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216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1108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07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791344"/>
                </p:ext>
              </p:extLst>
            </p:nvPr>
          </p:nvGraphicFramePr>
          <p:xfrm>
            <a:off x="4416" y="1729"/>
            <a:ext cx="1373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Visio" r:id="rId3" imgW="720456" imgH="377600" progId="Visio.Drawing.11">
                    <p:embed/>
                  </p:oleObj>
                </mc:Choice>
                <mc:Fallback>
                  <p:oleObj name="Visio" r:id="rId3" imgW="720456" imgH="3776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729"/>
                          <a:ext cx="1373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8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88938" y="1219200"/>
            <a:ext cx="9232938" cy="41835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Process (bubble, transform)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aktifitas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tugas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Menunjukkan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pekerjaan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dilakukan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terhadap</a:t>
            </a:r>
            <a:r>
              <a:rPr lang="en-US" altLang="en-US" sz="2400" dirty="0">
                <a:solidFill>
                  <a:schemeClr val="tx1"/>
                </a:solidFill>
              </a:rPr>
              <a:t> data.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en-US" sz="2000" dirty="0" err="1" smtClean="0">
                <a:solidFill>
                  <a:schemeClr val="tx1"/>
                </a:solidFill>
              </a:rPr>
              <a:t>Transformasi</a:t>
            </a:r>
            <a:r>
              <a:rPr lang="en-US" altLang="en-US" sz="2000" dirty="0" smtClean="0">
                <a:solidFill>
                  <a:schemeClr val="tx1"/>
                </a:solidFill>
              </a:rPr>
              <a:t> data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masuk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</a:t>
            </a:r>
            <a:r>
              <a:rPr lang="en-US" altLang="en-US" sz="2000" dirty="0" smtClean="0">
                <a:solidFill>
                  <a:schemeClr val="tx1"/>
                </a:solidFill>
              </a:rPr>
              <a:t> data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keluar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Status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perubahan</a:t>
            </a:r>
            <a:r>
              <a:rPr lang="en-US" altLang="en-US" sz="2000" dirty="0" smtClean="0">
                <a:solidFill>
                  <a:schemeClr val="tx1"/>
                </a:solidFill>
              </a:rPr>
              <a:t> (logical</a:t>
            </a:r>
            <a:r>
              <a:rPr lang="en-US" altLang="en-US" sz="2000" dirty="0">
                <a:solidFill>
                  <a:schemeClr val="tx1"/>
                </a:solidFill>
              </a:rPr>
              <a:t>)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isi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chemeClr val="tx1"/>
                </a:solidFill>
              </a:rPr>
              <a:t>format,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000" dirty="0" smtClean="0">
                <a:solidFill>
                  <a:schemeClr val="tx1"/>
                </a:solidFill>
              </a:rPr>
              <a:t> media (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fisik</a:t>
            </a:r>
            <a:r>
              <a:rPr lang="en-US" altLang="en-US" sz="2000" dirty="0" smtClean="0">
                <a:solidFill>
                  <a:schemeClr val="tx1"/>
                </a:solidFill>
              </a:rPr>
              <a:t>).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01763" name="Oval 3"/>
          <p:cNvSpPr>
            <a:spLocks noChangeArrowheads="1"/>
          </p:cNvSpPr>
          <p:nvPr/>
        </p:nvSpPr>
        <p:spPr bwMode="auto">
          <a:xfrm>
            <a:off x="6324600" y="1600200"/>
            <a:ext cx="1827920" cy="161830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PAYCHECK</a:t>
            </a:r>
            <a:endParaRPr lang="en-US" altLang="en-US" sz="1108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457200" y="1752600"/>
            <a:ext cx="9601200" cy="452596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Setiap</a:t>
            </a:r>
            <a:r>
              <a:rPr lang="en-US" altLang="en-US" dirty="0" smtClean="0">
                <a:solidFill>
                  <a:schemeClr val="tx1"/>
                </a:solidFill>
              </a:rPr>
              <a:t> proses </a:t>
            </a:r>
            <a:r>
              <a:rPr lang="en-US" altLang="en-US" dirty="0" err="1" smtClean="0">
                <a:solidFill>
                  <a:schemeClr val="tx1"/>
                </a:solidFill>
              </a:rPr>
              <a:t>memiliki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nomor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unik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dan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nama</a:t>
            </a:r>
            <a:endParaRPr lang="en-US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Nama </a:t>
            </a:r>
            <a:r>
              <a:rPr lang="en-US" altLang="en-US" dirty="0" err="1" smtClean="0">
                <a:solidFill>
                  <a:schemeClr val="tx1"/>
                </a:solidFill>
              </a:rPr>
              <a:t>harus</a:t>
            </a:r>
            <a:r>
              <a:rPr lang="en-US" altLang="en-US" dirty="0" smtClean="0">
                <a:solidFill>
                  <a:schemeClr val="tx1"/>
                </a:solidFill>
              </a:rPr>
              <a:t> kata </a:t>
            </a:r>
            <a:r>
              <a:rPr lang="en-US" altLang="en-US" dirty="0" err="1" smtClean="0">
                <a:solidFill>
                  <a:schemeClr val="tx1"/>
                </a:solidFill>
              </a:rPr>
              <a:t>kerja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aktif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diikuti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oleh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klausa</a:t>
            </a:r>
            <a:r>
              <a:rPr lang="en-US" altLang="en-US" dirty="0" smtClean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4" algn="just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EDIT-CUSTOMER-PAYMENT</a:t>
            </a:r>
          </a:p>
          <a:p>
            <a:pPr lvl="4" algn="just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WRITE-PAYMENT-REPORT</a:t>
            </a:r>
          </a:p>
          <a:p>
            <a:pPr lvl="2"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Jika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tidak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ada</a:t>
            </a:r>
            <a:r>
              <a:rPr lang="en-US" altLang="en-US" dirty="0" smtClean="0">
                <a:solidFill>
                  <a:schemeClr val="tx1"/>
                </a:solidFill>
              </a:rPr>
              <a:t> kata </a:t>
            </a:r>
            <a:r>
              <a:rPr lang="en-US" altLang="en-US" dirty="0" err="1" smtClean="0">
                <a:solidFill>
                  <a:schemeClr val="tx1"/>
                </a:solidFill>
              </a:rPr>
              <a:t>kerja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aktif</a:t>
            </a:r>
            <a:r>
              <a:rPr lang="en-US" altLang="en-US" dirty="0" smtClean="0">
                <a:solidFill>
                  <a:schemeClr val="tx1"/>
                </a:solidFill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</a:rPr>
              <a:t>itu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bukan</a:t>
            </a:r>
            <a:r>
              <a:rPr lang="en-US" altLang="en-US" dirty="0" smtClean="0">
                <a:solidFill>
                  <a:schemeClr val="tx1"/>
                </a:solidFill>
              </a:rPr>
              <a:t> proses!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0" y="-1524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279717"/>
            <a:ext cx="9143999" cy="4502083"/>
          </a:xfrm>
        </p:spPr>
        <p:txBody>
          <a:bodyPr/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Data flow</a:t>
            </a:r>
          </a:p>
          <a:p>
            <a:pPr lvl="1" algn="just"/>
            <a:r>
              <a:rPr lang="en-US" altLang="en-US" sz="2400" dirty="0" err="1" smtClean="0">
                <a:solidFill>
                  <a:schemeClr val="tx1"/>
                </a:solidFill>
              </a:rPr>
              <a:t>Antarmuka</a:t>
            </a:r>
            <a:r>
              <a:rPr lang="en-US" altLang="en-US" sz="2400" dirty="0" smtClean="0">
                <a:solidFill>
                  <a:schemeClr val="tx1"/>
                </a:solidFill>
              </a:rPr>
              <a:t> data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antara</a:t>
            </a:r>
            <a:r>
              <a:rPr lang="en-US" altLang="en-US" sz="2400" dirty="0" smtClean="0">
                <a:solidFill>
                  <a:schemeClr val="tx1"/>
                </a:solidFill>
              </a:rPr>
              <a:t> bubbles</a:t>
            </a:r>
            <a:r>
              <a:rPr lang="en-US" altLang="en-US" sz="2400" dirty="0">
                <a:solidFill>
                  <a:schemeClr val="tx1"/>
                </a:solidFill>
              </a:rPr>
              <a:t>, terminators,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data stores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altLang="en-US" sz="2400" dirty="0" err="1" smtClean="0">
                <a:solidFill>
                  <a:schemeClr val="tx1"/>
                </a:solidFill>
              </a:rPr>
              <a:t>Berupa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paket</a:t>
            </a:r>
            <a:r>
              <a:rPr lang="en-US" altLang="en-US" sz="2400" dirty="0" smtClean="0">
                <a:solidFill>
                  <a:schemeClr val="tx1"/>
                </a:solidFill>
              </a:rPr>
              <a:t> data yang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terkait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secara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logis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dirty="0" err="1" smtClean="0">
                <a:solidFill>
                  <a:srgbClr val="0070C0"/>
                </a:solidFill>
              </a:rPr>
              <a:t>Baik</a:t>
            </a:r>
            <a:r>
              <a:rPr lang="en-US" altLang="en-US" sz="2000" dirty="0" smtClean="0">
                <a:solidFill>
                  <a:schemeClr val="tx1"/>
                </a:solidFill>
              </a:rPr>
              <a:t>--</a:t>
            </a:r>
            <a:r>
              <a:rPr lang="en-US" altLang="en-US" sz="2000" dirty="0">
                <a:solidFill>
                  <a:schemeClr val="tx1"/>
                </a:solidFill>
              </a:rPr>
              <a:t>CUSTOMER-PAYMENT-TRANSACTION</a:t>
            </a:r>
          </a:p>
          <a:p>
            <a:pPr lvl="2" algn="just"/>
            <a:r>
              <a:rPr lang="en-US" altLang="en-US" sz="2000" dirty="0" err="1" smtClean="0">
                <a:solidFill>
                  <a:srgbClr val="FF0000"/>
                </a:solidFill>
              </a:rPr>
              <a:t>Buruk</a:t>
            </a:r>
            <a:r>
              <a:rPr lang="en-US" altLang="en-US" sz="2000" dirty="0" smtClean="0">
                <a:solidFill>
                  <a:schemeClr val="tx1"/>
                </a:solidFill>
              </a:rPr>
              <a:t>--</a:t>
            </a:r>
            <a:r>
              <a:rPr lang="en-US" altLang="en-US" sz="2000" dirty="0">
                <a:solidFill>
                  <a:schemeClr val="tx1"/>
                </a:solidFill>
              </a:rPr>
              <a:t>MISCELLANEOUS-STUFF</a:t>
            </a:r>
          </a:p>
          <a:p>
            <a:pPr lvl="1" algn="just"/>
            <a:r>
              <a:rPr lang="en-US" alt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ada</a:t>
            </a:r>
            <a:r>
              <a:rPr lang="en-US" altLang="en-US" sz="2400" dirty="0" smtClean="0">
                <a:solidFill>
                  <a:schemeClr val="tx1"/>
                </a:solidFill>
              </a:rPr>
              <a:t> data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berlebih</a:t>
            </a:r>
            <a:r>
              <a:rPr lang="en-US" altLang="en-US" sz="2400" dirty="0" smtClean="0">
                <a:solidFill>
                  <a:schemeClr val="tx1"/>
                </a:solidFill>
              </a:rPr>
              <a:t> yang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dipakai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b="1" i="1" dirty="0" smtClean="0">
                <a:solidFill>
                  <a:schemeClr val="tx1"/>
                </a:solidFill>
              </a:rPr>
              <a:t>Tramp data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diterima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dirty="0" smtClean="0">
                <a:solidFill>
                  <a:schemeClr val="tx1"/>
                </a:solidFill>
              </a:rPr>
              <a:t>Data flow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harus</a:t>
            </a:r>
            <a:r>
              <a:rPr lang="en-US" altLang="en-US" sz="2000" dirty="0" smtClean="0">
                <a:solidFill>
                  <a:schemeClr val="tx1"/>
                </a:solidFill>
              </a:rPr>
              <a:t> ramping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punya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arti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468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>
            <a:off x="5205250" y="2162502"/>
            <a:ext cx="3276184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en-US" sz="1662"/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5181600" y="1594035"/>
            <a:ext cx="319996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216" dirty="0">
                <a:solidFill>
                  <a:srgbClr val="FF0000"/>
                </a:solidFill>
                <a:latin typeface="Times New Roman" panose="02020603050405020304" pitchFamily="18" charset="0"/>
              </a:rPr>
              <a:t>DATA-FLOW-NAME</a:t>
            </a:r>
          </a:p>
        </p:txBody>
      </p:sp>
    </p:spTree>
    <p:extLst>
      <p:ext uri="{BB962C8B-B14F-4D97-AF65-F5344CB8AC3E}">
        <p14:creationId xmlns:p14="http://schemas.microsoft.com/office/powerpoint/2010/main" val="11425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Definisi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828800"/>
            <a:ext cx="9144000" cy="4617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Penguraian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kebutuhan-kebutuhan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utuh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bagian-bagian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komponennya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maksud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mengide</a:t>
            </a:r>
            <a:r>
              <a:rPr lang="id-ID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tifikasikan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mengevaluasi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permasalahan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hambatan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diusulkan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perbaikan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.”</a:t>
            </a:r>
          </a:p>
          <a:p>
            <a:pPr marL="502920" indent="-457200" algn="just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457200" y="1728707"/>
            <a:ext cx="9566989" cy="1395493"/>
          </a:xfrm>
        </p:spPr>
        <p:txBody>
          <a:bodyPr/>
          <a:lstStyle/>
          <a:p>
            <a:pPr lvl="1"/>
            <a:r>
              <a:rPr lang="en-US" altLang="en-US" sz="2400" dirty="0" err="1">
                <a:solidFill>
                  <a:schemeClr val="tx1"/>
                </a:solidFill>
              </a:rPr>
              <a:t>Panah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menunjukkan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arah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pergerakan</a:t>
            </a:r>
            <a:r>
              <a:rPr lang="en-US" altLang="en-US" sz="2400" dirty="0">
                <a:solidFill>
                  <a:schemeClr val="tx1"/>
                </a:solidFill>
              </a:rPr>
              <a:t> data.</a:t>
            </a:r>
          </a:p>
          <a:p>
            <a:pPr lvl="1"/>
            <a:r>
              <a:rPr lang="en-US" altLang="en-US" sz="2400" dirty="0" err="1">
                <a:solidFill>
                  <a:schemeClr val="tx1"/>
                </a:solidFill>
              </a:rPr>
              <a:t>Masuk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keluar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data store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38478"/>
            <a:ext cx="8229307" cy="940737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4836" name="Line 4"/>
          <p:cNvSpPr>
            <a:spLocks noChangeShapeType="1"/>
          </p:cNvSpPr>
          <p:nvPr/>
        </p:nvSpPr>
        <p:spPr bwMode="auto">
          <a:xfrm>
            <a:off x="4300817" y="2936473"/>
            <a:ext cx="0" cy="105541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en-US" sz="1662"/>
          </a:p>
        </p:txBody>
      </p:sp>
      <p:sp>
        <p:nvSpPr>
          <p:cNvPr id="504837" name="Line 5"/>
          <p:cNvSpPr>
            <a:spLocks noChangeShapeType="1"/>
          </p:cNvSpPr>
          <p:nvPr/>
        </p:nvSpPr>
        <p:spPr bwMode="auto">
          <a:xfrm flipV="1">
            <a:off x="4986837" y="2936473"/>
            <a:ext cx="0" cy="105541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en-US" sz="1662"/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1414566" y="3069089"/>
            <a:ext cx="2238329" cy="479422"/>
          </a:xfrm>
          <a:prstGeom prst="wedgeRoundRectCallout">
            <a:avLst>
              <a:gd name="adj1" fmla="val 58051"/>
              <a:gd name="adj2" fmla="val 165338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alt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Write to data store</a:t>
            </a: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5546861" y="3069089"/>
            <a:ext cx="2502079" cy="479422"/>
          </a:xfrm>
          <a:prstGeom prst="wedgeRoundRectCallout">
            <a:avLst>
              <a:gd name="adj1" fmla="val -62273"/>
              <a:gd name="adj2" fmla="val 161352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Read from data store</a:t>
            </a:r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-939610" y="5086952"/>
            <a:ext cx="10083610" cy="98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020" tIns="42510" rIns="85020" bIns="4251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2" algn="just">
              <a:lnSpc>
                <a:spcPct val="150000"/>
              </a:lnSpc>
            </a:pPr>
            <a:r>
              <a:rPr lang="en-US" altLang="en-US" sz="2216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Akses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store (request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key)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ditampilkan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hasilnya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saja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216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4841" name="Group 9"/>
          <p:cNvGrpSpPr>
            <a:grpSpLocks/>
          </p:cNvGrpSpPr>
          <p:nvPr/>
        </p:nvGrpSpPr>
        <p:grpSpPr bwMode="auto">
          <a:xfrm>
            <a:off x="3396386" y="3993354"/>
            <a:ext cx="2390808" cy="995315"/>
            <a:chOff x="3942" y="1921"/>
            <a:chExt cx="1506" cy="679"/>
          </a:xfrm>
        </p:grpSpPr>
        <p:sp>
          <p:nvSpPr>
            <p:cNvPr id="504842" name="Text Box 10"/>
            <p:cNvSpPr txBox="1">
              <a:spLocks noChangeArrowheads="1"/>
            </p:cNvSpPr>
            <p:nvPr/>
          </p:nvSpPr>
          <p:spPr bwMode="auto">
            <a:xfrm>
              <a:off x="4128" y="2112"/>
              <a:ext cx="132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216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1108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4843" name="Object 11"/>
            <p:cNvGraphicFramePr>
              <a:graphicFrameLocks noChangeAspect="1"/>
            </p:cNvGraphicFramePr>
            <p:nvPr/>
          </p:nvGraphicFramePr>
          <p:xfrm>
            <a:off x="3942" y="1921"/>
            <a:ext cx="1372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Visio" r:id="rId4" imgW="609905" imgH="319735" progId="Visio.Drawing.6">
                    <p:embed/>
                  </p:oleObj>
                </mc:Choice>
                <mc:Fallback>
                  <p:oleObj name="Visio" r:id="rId4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1921"/>
                          <a:ext cx="1372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49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8" grpId="0" animBg="1" autoUpdateAnimBg="0"/>
      <p:bldP spid="504839" grpId="0" animBg="1" autoUpdateAnimBg="0"/>
      <p:bldP spid="504840" grpId="0" build="p" bldLvl="3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Context Level DFD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Bagian</a:t>
            </a:r>
            <a:r>
              <a:rPr lang="en-US" altLang="en-US" sz="2400" dirty="0">
                <a:solidFill>
                  <a:schemeClr val="tx1"/>
                </a:solidFill>
              </a:rPr>
              <a:t> paling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atas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sebagian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besar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pandangan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abstrak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P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andangan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"</a:t>
            </a:r>
            <a:r>
              <a:rPr lang="en-US" altLang="en-US" sz="2400" dirty="0" err="1">
                <a:solidFill>
                  <a:schemeClr val="tx1"/>
                </a:solidFill>
              </a:rPr>
              <a:t>Luar</a:t>
            </a:r>
            <a:r>
              <a:rPr lang="en-US" altLang="en-US" sz="2400" dirty="0">
                <a:solidFill>
                  <a:schemeClr val="tx1"/>
                </a:solidFill>
              </a:rPr>
              <a:t>"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Menunjukkan</a:t>
            </a:r>
            <a:r>
              <a:rPr lang="en-US" altLang="en-US" sz="2400" dirty="0">
                <a:solidFill>
                  <a:schemeClr val="tx1"/>
                </a:solidFill>
              </a:rPr>
              <a:t> proses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tunggal</a:t>
            </a:r>
            <a:r>
              <a:rPr lang="en-US" altLang="en-US" sz="2400" dirty="0">
                <a:solidFill>
                  <a:schemeClr val="tx1"/>
                </a:solidFill>
              </a:rPr>
              <a:t>, input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output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seluruh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terminator yang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berkomunikasi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Tujuannya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adalah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menggambarkan</a:t>
            </a:r>
            <a:r>
              <a:rPr lang="en-US" altLang="en-US" sz="2400" dirty="0">
                <a:solidFill>
                  <a:schemeClr val="tx1"/>
                </a:solidFill>
              </a:rPr>
              <a:t> domain (</a:t>
            </a:r>
            <a:r>
              <a:rPr lang="en-US" altLang="en-US" sz="2400" dirty="0" err="1">
                <a:solidFill>
                  <a:schemeClr val="tx1"/>
                </a:solidFill>
              </a:rPr>
              <a:t>ruang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lingkup</a:t>
            </a:r>
            <a:r>
              <a:rPr lang="en-US" altLang="en-US" sz="2400" dirty="0">
                <a:solidFill>
                  <a:schemeClr val="tx1"/>
                </a:solidFill>
              </a:rPr>
              <a:t>)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 smtClean="0">
                <a:solidFill>
                  <a:schemeClr val="tx1"/>
                </a:solidFill>
              </a:rPr>
              <a:t>. 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Kadang-kadang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disebut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diagram level 0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build="p" autoUpdateAnimBg="0" advAuto="0"/>
      <p:bldP spid="506883" grpId="0" build="p" bldLvl="5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533400" y="3571652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6629889" y="476778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GENERAL-</a:t>
            </a:r>
          </a:p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6629889" y="2375515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</p:txBody>
      </p:sp>
      <p:sp>
        <p:nvSpPr>
          <p:cNvPr id="507909" name="Oval 5"/>
          <p:cNvSpPr>
            <a:spLocks noChangeArrowheads="1"/>
          </p:cNvSpPr>
          <p:nvPr/>
        </p:nvSpPr>
        <p:spPr bwMode="auto">
          <a:xfrm>
            <a:off x="3657136" y="3571652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  <a:p>
            <a:pPr algn="ctr"/>
            <a:endParaRPr lang="en-US" alt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</a:t>
            </a:r>
          </a:p>
        </p:txBody>
      </p:sp>
      <p:sp>
        <p:nvSpPr>
          <p:cNvPr id="507910" name="Freeform 6"/>
          <p:cNvSpPr>
            <a:spLocks/>
          </p:cNvSpPr>
          <p:nvPr/>
        </p:nvSpPr>
        <p:spPr bwMode="auto">
          <a:xfrm>
            <a:off x="1676766" y="3923457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 flipH="1">
            <a:off x="1676767" y="4275262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1752991" y="2868042"/>
            <a:ext cx="26663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EMPLOYEE-HOURS-WORKED-TRANSACTION</a:t>
            </a:r>
            <a:endParaRPr lang="en-US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3" name="Text Box 9"/>
          <p:cNvSpPr txBox="1">
            <a:spLocks noChangeArrowheads="1"/>
          </p:cNvSpPr>
          <p:nvPr/>
        </p:nvSpPr>
        <p:spPr bwMode="auto">
          <a:xfrm>
            <a:off x="1829216" y="4415985"/>
            <a:ext cx="19041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EMPLOYEE-PAYCHECK</a:t>
            </a:r>
          </a:p>
        </p:txBody>
      </p:sp>
      <p:sp>
        <p:nvSpPr>
          <p:cNvPr id="507914" name="Freeform 10"/>
          <p:cNvSpPr>
            <a:spLocks/>
          </p:cNvSpPr>
          <p:nvPr/>
        </p:nvSpPr>
        <p:spPr bwMode="auto">
          <a:xfrm>
            <a:off x="4636327" y="2727320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5" name="Freeform 11"/>
          <p:cNvSpPr>
            <a:spLocks/>
          </p:cNvSpPr>
          <p:nvPr/>
        </p:nvSpPr>
        <p:spPr bwMode="auto">
          <a:xfrm>
            <a:off x="4829820" y="3079125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6" name="Text Box 12"/>
          <p:cNvSpPr txBox="1">
            <a:spLocks noChangeArrowheads="1"/>
          </p:cNvSpPr>
          <p:nvPr/>
        </p:nvSpPr>
        <p:spPr bwMode="auto">
          <a:xfrm>
            <a:off x="5334073" y="3529142"/>
            <a:ext cx="19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EMPLOYEE-PAY-RATE-TRANSACTION</a:t>
            </a:r>
          </a:p>
        </p:txBody>
      </p:sp>
      <p:sp>
        <p:nvSpPr>
          <p:cNvPr id="507917" name="Text Box 13"/>
          <p:cNvSpPr txBox="1">
            <a:spLocks noChangeArrowheads="1"/>
          </p:cNvSpPr>
          <p:nvPr/>
        </p:nvSpPr>
        <p:spPr bwMode="auto">
          <a:xfrm>
            <a:off x="4419380" y="1981200"/>
            <a:ext cx="228526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EMPLOYEE-MAINTENANCE-AUDIT-TRAIL</a:t>
            </a:r>
          </a:p>
        </p:txBody>
      </p:sp>
      <p:sp>
        <p:nvSpPr>
          <p:cNvPr id="507918" name="Freeform 14"/>
          <p:cNvSpPr>
            <a:spLocks/>
          </p:cNvSpPr>
          <p:nvPr/>
        </p:nvSpPr>
        <p:spPr bwMode="auto">
          <a:xfrm>
            <a:off x="4662712" y="4486345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9" name="Freeform 15"/>
          <p:cNvSpPr>
            <a:spLocks/>
          </p:cNvSpPr>
          <p:nvPr/>
        </p:nvSpPr>
        <p:spPr bwMode="auto">
          <a:xfrm>
            <a:off x="4800503" y="4275262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20" name="Text Box 16"/>
          <p:cNvSpPr txBox="1">
            <a:spLocks noChangeArrowheads="1"/>
          </p:cNvSpPr>
          <p:nvPr/>
        </p:nvSpPr>
        <p:spPr bwMode="auto">
          <a:xfrm>
            <a:off x="4800503" y="5541761"/>
            <a:ext cx="20565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21" name="Text Box 17"/>
          <p:cNvSpPr txBox="1">
            <a:spLocks noChangeArrowheads="1"/>
          </p:cNvSpPr>
          <p:nvPr/>
        </p:nvSpPr>
        <p:spPr bwMode="auto">
          <a:xfrm>
            <a:off x="5334073" y="4345623"/>
            <a:ext cx="1751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GENERAL-LEDGER-ACCOUNT-NUMBER</a:t>
            </a:r>
          </a:p>
        </p:txBody>
      </p:sp>
      <p:sp>
        <p:nvSpPr>
          <p:cNvPr id="507922" name="Text Box 18"/>
          <p:cNvSpPr txBox="1">
            <a:spLocks noChangeArrowheads="1"/>
          </p:cNvSpPr>
          <p:nvPr/>
        </p:nvSpPr>
        <p:spPr bwMode="auto">
          <a:xfrm>
            <a:off x="2133600" y="304800"/>
            <a:ext cx="52572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id-ID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Contoh </a:t>
            </a:r>
            <a:r>
              <a:rPr lang="en-US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Context </a:t>
            </a: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Diagram</a:t>
            </a:r>
            <a:endParaRPr lang="en-US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609845" y="3981073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6706334" y="5177211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</a:t>
            </a:r>
            <a:r>
              <a:rPr lang="en-US" altLang="en-US" sz="1108">
                <a:latin typeface="Times New Roman" panose="02020603050405020304" pitchFamily="18" charset="0"/>
              </a:rPr>
              <a:t>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6706334" y="2784936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3" name="Oval 5"/>
          <p:cNvSpPr>
            <a:spLocks noChangeArrowheads="1"/>
          </p:cNvSpPr>
          <p:nvPr/>
        </p:nvSpPr>
        <p:spPr bwMode="auto">
          <a:xfrm>
            <a:off x="3733581" y="398107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/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4" name="Freeform 6"/>
          <p:cNvSpPr>
            <a:spLocks/>
          </p:cNvSpPr>
          <p:nvPr/>
        </p:nvSpPr>
        <p:spPr bwMode="auto">
          <a:xfrm>
            <a:off x="1753211" y="4332878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35" name="Line 7"/>
          <p:cNvSpPr>
            <a:spLocks noChangeShapeType="1"/>
          </p:cNvSpPr>
          <p:nvPr/>
        </p:nvSpPr>
        <p:spPr bwMode="auto">
          <a:xfrm flipH="1">
            <a:off x="1753212" y="4684683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1829436" y="3277463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1905661" y="4825406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08938" name="Freeform 10"/>
          <p:cNvSpPr>
            <a:spLocks/>
          </p:cNvSpPr>
          <p:nvPr/>
        </p:nvSpPr>
        <p:spPr bwMode="auto">
          <a:xfrm>
            <a:off x="4712772" y="3136741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39" name="Freeform 11"/>
          <p:cNvSpPr>
            <a:spLocks/>
          </p:cNvSpPr>
          <p:nvPr/>
        </p:nvSpPr>
        <p:spPr bwMode="auto">
          <a:xfrm>
            <a:off x="4906265" y="3488546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40" name="Text Box 12"/>
          <p:cNvSpPr txBox="1">
            <a:spLocks noChangeArrowheads="1"/>
          </p:cNvSpPr>
          <p:nvPr/>
        </p:nvSpPr>
        <p:spPr bwMode="auto">
          <a:xfrm>
            <a:off x="5410518" y="3938563"/>
            <a:ext cx="198036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</a:t>
            </a:r>
          </a:p>
        </p:txBody>
      </p:sp>
      <p:sp>
        <p:nvSpPr>
          <p:cNvPr id="508941" name="Text Box 13"/>
          <p:cNvSpPr txBox="1">
            <a:spLocks noChangeArrowheads="1"/>
          </p:cNvSpPr>
          <p:nvPr/>
        </p:nvSpPr>
        <p:spPr bwMode="auto">
          <a:xfrm>
            <a:off x="4495825" y="2390621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08942" name="Freeform 14"/>
          <p:cNvSpPr>
            <a:spLocks/>
          </p:cNvSpPr>
          <p:nvPr/>
        </p:nvSpPr>
        <p:spPr bwMode="auto">
          <a:xfrm>
            <a:off x="4739157" y="4895766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43" name="Freeform 15"/>
          <p:cNvSpPr>
            <a:spLocks/>
          </p:cNvSpPr>
          <p:nvPr/>
        </p:nvSpPr>
        <p:spPr bwMode="auto">
          <a:xfrm>
            <a:off x="4876948" y="4684683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44" name="Text Box 16"/>
          <p:cNvSpPr txBox="1">
            <a:spLocks noChangeArrowheads="1"/>
          </p:cNvSpPr>
          <p:nvPr/>
        </p:nvSpPr>
        <p:spPr bwMode="auto">
          <a:xfrm>
            <a:off x="4876948" y="5951182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8945" name="Text Box 17"/>
          <p:cNvSpPr txBox="1">
            <a:spLocks noChangeArrowheads="1"/>
          </p:cNvSpPr>
          <p:nvPr/>
        </p:nvSpPr>
        <p:spPr bwMode="auto">
          <a:xfrm>
            <a:off x="5410518" y="4755044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08946" name="Text Box 18"/>
          <p:cNvSpPr txBox="1">
            <a:spLocks noChangeArrowheads="1"/>
          </p:cNvSpPr>
          <p:nvPr/>
        </p:nvSpPr>
        <p:spPr bwMode="auto">
          <a:xfrm>
            <a:off x="4038601" y="481127"/>
            <a:ext cx="3809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8947" name="Text Box 19"/>
          <p:cNvSpPr txBox="1">
            <a:spLocks noChangeArrowheads="1"/>
          </p:cNvSpPr>
          <p:nvPr/>
        </p:nvSpPr>
        <p:spPr bwMode="auto">
          <a:xfrm>
            <a:off x="5410518" y="3938563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grpSp>
        <p:nvGrpSpPr>
          <p:cNvPr id="508948" name="Group 20"/>
          <p:cNvGrpSpPr>
            <a:grpSpLocks/>
          </p:cNvGrpSpPr>
          <p:nvPr/>
        </p:nvGrpSpPr>
        <p:grpSpPr bwMode="auto">
          <a:xfrm>
            <a:off x="457396" y="1505244"/>
            <a:ext cx="8229307" cy="3166246"/>
            <a:chOff x="384" y="624"/>
            <a:chExt cx="5184" cy="2160"/>
          </a:xfrm>
        </p:grpSpPr>
        <p:sp>
          <p:nvSpPr>
            <p:cNvPr id="508949" name="AutoShape 21"/>
            <p:cNvSpPr>
              <a:spLocks noChangeArrowheads="1"/>
            </p:cNvSpPr>
            <p:nvPr/>
          </p:nvSpPr>
          <p:spPr bwMode="auto">
            <a:xfrm>
              <a:off x="384" y="1296"/>
              <a:ext cx="1392" cy="432"/>
            </a:xfrm>
            <a:prstGeom prst="wedgeRoundRectCallout">
              <a:avLst>
                <a:gd name="adj1" fmla="val -24782"/>
                <a:gd name="adj2" fmla="val 163426"/>
                <a:gd name="adj3" fmla="val 16667"/>
              </a:avLst>
            </a:prstGeom>
            <a:solidFill>
              <a:schemeClr val="tx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Terminator</a:t>
              </a:r>
            </a:p>
          </p:txBody>
        </p:sp>
        <p:sp>
          <p:nvSpPr>
            <p:cNvPr id="508950" name="AutoShape 22"/>
            <p:cNvSpPr>
              <a:spLocks noChangeArrowheads="1"/>
            </p:cNvSpPr>
            <p:nvPr/>
          </p:nvSpPr>
          <p:spPr bwMode="auto">
            <a:xfrm>
              <a:off x="4176" y="2352"/>
              <a:ext cx="1392" cy="432"/>
            </a:xfrm>
            <a:prstGeom prst="wedgeRoundRectCallout">
              <a:avLst>
                <a:gd name="adj1" fmla="val -6681"/>
                <a:gd name="adj2" fmla="val 116204"/>
                <a:gd name="adj3" fmla="val 16667"/>
              </a:avLst>
            </a:prstGeom>
            <a:solidFill>
              <a:schemeClr val="tx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Terminator</a:t>
              </a:r>
            </a:p>
          </p:txBody>
        </p:sp>
        <p:sp>
          <p:nvSpPr>
            <p:cNvPr id="508951" name="AutoShape 23"/>
            <p:cNvSpPr>
              <a:spLocks noChangeArrowheads="1"/>
            </p:cNvSpPr>
            <p:nvPr/>
          </p:nvSpPr>
          <p:spPr bwMode="auto">
            <a:xfrm>
              <a:off x="3984" y="624"/>
              <a:ext cx="1392" cy="432"/>
            </a:xfrm>
            <a:prstGeom prst="wedgeRoundRectCallout">
              <a:avLst>
                <a:gd name="adj1" fmla="val -4958"/>
                <a:gd name="adj2" fmla="val 132870"/>
                <a:gd name="adj3" fmla="val 16667"/>
              </a:avLst>
            </a:prstGeom>
            <a:solidFill>
              <a:schemeClr val="tx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Terminator</a:t>
              </a:r>
            </a:p>
          </p:txBody>
        </p:sp>
      </p:grpSp>
      <p:sp>
        <p:nvSpPr>
          <p:cNvPr id="508952" name="AutoShape 24"/>
          <p:cNvSpPr>
            <a:spLocks noChangeArrowheads="1"/>
          </p:cNvSpPr>
          <p:nvPr/>
        </p:nvSpPr>
        <p:spPr bwMode="auto">
          <a:xfrm>
            <a:off x="2025267" y="94860"/>
            <a:ext cx="2439182" cy="773971"/>
          </a:xfrm>
          <a:prstGeom prst="wedgeRoundRectCallout">
            <a:avLst>
              <a:gd name="adj1" fmla="val 74174"/>
              <a:gd name="adj2" fmla="val 28974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Clearly labeled</a:t>
            </a:r>
          </a:p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“Context Diagram”</a:t>
            </a:r>
          </a:p>
        </p:txBody>
      </p:sp>
      <p:sp>
        <p:nvSpPr>
          <p:cNvPr id="508953" name="AutoShape 25"/>
          <p:cNvSpPr>
            <a:spLocks noChangeArrowheads="1"/>
          </p:cNvSpPr>
          <p:nvPr/>
        </p:nvSpPr>
        <p:spPr bwMode="auto">
          <a:xfrm>
            <a:off x="2971337" y="1997772"/>
            <a:ext cx="2439182" cy="773971"/>
          </a:xfrm>
          <a:prstGeom prst="wedgeRoundRectCallout">
            <a:avLst>
              <a:gd name="adj1" fmla="val 6250"/>
              <a:gd name="adj2" fmla="val 198106"/>
              <a:gd name="adj3" fmla="val 16667"/>
            </a:avLst>
          </a:prstGeom>
          <a:solidFill>
            <a:schemeClr val="tx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Process bubble</a:t>
            </a:r>
          </a:p>
        </p:txBody>
      </p:sp>
      <p:sp>
        <p:nvSpPr>
          <p:cNvPr id="508954" name="AutoShape 26"/>
          <p:cNvSpPr>
            <a:spLocks noChangeArrowheads="1"/>
          </p:cNvSpPr>
          <p:nvPr/>
        </p:nvSpPr>
        <p:spPr bwMode="auto">
          <a:xfrm>
            <a:off x="2514723" y="5248005"/>
            <a:ext cx="2437716" cy="773971"/>
          </a:xfrm>
          <a:prstGeom prst="wedgeRoundRectCallout">
            <a:avLst>
              <a:gd name="adj1" fmla="val 16407"/>
              <a:gd name="adj2" fmla="val 23106"/>
              <a:gd name="adj3" fmla="val 16667"/>
            </a:avLst>
          </a:prstGeom>
          <a:solidFill>
            <a:schemeClr val="tx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Data flows...</a:t>
            </a:r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8381805" y="6500876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36310BD-11FF-456A-8B55-D046B471B81D}" type="slidenum">
              <a:rPr lang="en-US" altLang="en-US" sz="2216"/>
              <a:pPr algn="ctr">
                <a:spcBef>
                  <a:spcPct val="50000"/>
                </a:spcBef>
              </a:pPr>
              <a:t>33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1143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8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8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8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52" grpId="0" animBg="1" autoUpdateAnimBg="0"/>
      <p:bldP spid="508953" grpId="0" animBg="1" autoUpdateAnimBg="0"/>
      <p:bldP spid="50895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Context Level DFD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Kita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membahas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masing-masing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komponen</a:t>
            </a:r>
            <a:r>
              <a:rPr lang="en-US" altLang="en-US" sz="2400" dirty="0" smtClean="0">
                <a:solidFill>
                  <a:schemeClr val="tx1"/>
                </a:solidFill>
              </a:rPr>
              <a:t> (bubble</a:t>
            </a:r>
            <a:r>
              <a:rPr lang="en-US" altLang="en-US" sz="2400" dirty="0">
                <a:solidFill>
                  <a:schemeClr val="tx1"/>
                </a:solidFill>
              </a:rPr>
              <a:t>, data flow, data store, terminator</a:t>
            </a:r>
            <a:r>
              <a:rPr lang="en-US" altLang="en-US" sz="2400" dirty="0" smtClean="0">
                <a:solidFill>
                  <a:schemeClr val="tx1"/>
                </a:solidFill>
              </a:rPr>
              <a:t>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 dirty="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0981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endParaRPr lang="en-US" altLang="en-US" sz="1108">
              <a:latin typeface="Times New Roman" panose="02020603050405020304" pitchFamily="18" charset="0"/>
            </a:endParaRP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0982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3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latin typeface="Times New Roman" panose="02020603050405020304" pitchFamily="18" charset="0"/>
            </a:endParaRP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0986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7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0990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91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0993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0994" name="Text Box 18"/>
          <p:cNvSpPr txBox="1">
            <a:spLocks noChangeArrowheads="1"/>
          </p:cNvSpPr>
          <p:nvPr/>
        </p:nvSpPr>
        <p:spPr bwMode="auto">
          <a:xfrm>
            <a:off x="5105571" y="63345"/>
            <a:ext cx="266638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0995" name="AutoShape 19"/>
          <p:cNvSpPr>
            <a:spLocks noChangeArrowheads="1"/>
          </p:cNvSpPr>
          <p:nvPr/>
        </p:nvSpPr>
        <p:spPr bwMode="auto">
          <a:xfrm>
            <a:off x="914694" y="473838"/>
            <a:ext cx="5562918" cy="2321913"/>
          </a:xfrm>
          <a:prstGeom prst="wedgeRoundRectCallout">
            <a:avLst>
              <a:gd name="adj1" fmla="val 12074"/>
              <a:gd name="adj2" fmla="val 84977"/>
              <a:gd name="adj3" fmla="val 16667"/>
            </a:avLst>
          </a:prstGeom>
          <a:solidFill>
            <a:schemeClr val="tx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dirty="0">
                <a:solidFill>
                  <a:schemeClr val="bg1"/>
                </a:solidFill>
              </a:rPr>
              <a:t>  </a:t>
            </a:r>
            <a:r>
              <a:rPr lang="en-US" altLang="en-US" sz="2216" b="1" dirty="0">
                <a:solidFill>
                  <a:schemeClr val="bg1"/>
                </a:solidFill>
              </a:rPr>
              <a:t>Process bubbles</a:t>
            </a:r>
            <a:endParaRPr lang="en-US" altLang="en-US" sz="2216" dirty="0">
              <a:solidFill>
                <a:schemeClr val="bg1"/>
              </a:solidFill>
            </a:endParaRPr>
          </a:p>
          <a:p>
            <a:pPr lvl="1">
              <a:buFontTx/>
              <a:buChar char="•"/>
            </a:pPr>
            <a:r>
              <a:rPr lang="sv-SE" altLang="en-US" sz="2216" dirty="0">
                <a:solidFill>
                  <a:schemeClr val="bg1"/>
                </a:solidFill>
              </a:rPr>
              <a:t>Di sini, hanya satu, yang mewakili seluruh sistem.</a:t>
            </a:r>
          </a:p>
          <a:p>
            <a:pPr lvl="1">
              <a:buFontTx/>
              <a:buChar char="•"/>
            </a:pPr>
            <a:r>
              <a:rPr lang="sv-SE" altLang="en-US" sz="2216" dirty="0">
                <a:solidFill>
                  <a:schemeClr val="bg1"/>
                </a:solidFill>
              </a:rPr>
              <a:t>Bernomor 0, atau nomor dihilangkan.</a:t>
            </a:r>
          </a:p>
          <a:p>
            <a:pPr lvl="1">
              <a:buFontTx/>
              <a:buChar char="•"/>
            </a:pPr>
            <a:r>
              <a:rPr lang="sv-SE" altLang="en-US" sz="2216" dirty="0" smtClean="0">
                <a:solidFill>
                  <a:schemeClr val="bg1"/>
                </a:solidFill>
              </a:rPr>
              <a:t>Ada sesuatu </a:t>
            </a:r>
            <a:r>
              <a:rPr lang="sv-SE" altLang="en-US" sz="2216" dirty="0">
                <a:solidFill>
                  <a:schemeClr val="bg1"/>
                </a:solidFill>
              </a:rPr>
              <a:t>yang salah di sini?</a:t>
            </a:r>
            <a:endParaRPr lang="en-US" altLang="en-US" sz="2216" dirty="0">
              <a:solidFill>
                <a:schemeClr val="bg1"/>
              </a:solidFill>
            </a:endParaRPr>
          </a:p>
        </p:txBody>
      </p: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7887BE0D-7913-49BD-9569-E62CF7BB46DA}" type="slidenum">
              <a:rPr lang="en-US" altLang="en-US" sz="2216"/>
              <a:pPr algn="ctr">
                <a:spcBef>
                  <a:spcPct val="50000"/>
                </a:spcBef>
              </a:pPr>
              <a:t>35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0818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95" grpId="0" build="p" bldLvl="2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2005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2006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2010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1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2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2014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5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2018" name="Text Box 18"/>
          <p:cNvSpPr txBox="1">
            <a:spLocks noChangeArrowheads="1"/>
          </p:cNvSpPr>
          <p:nvPr/>
        </p:nvSpPr>
        <p:spPr bwMode="auto">
          <a:xfrm>
            <a:off x="5181795" y="-4764"/>
            <a:ext cx="2742613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152450" y="403476"/>
            <a:ext cx="6781043" cy="3166246"/>
          </a:xfrm>
          <a:prstGeom prst="wedgeRoundRectCallout">
            <a:avLst>
              <a:gd name="adj1" fmla="val -23032"/>
              <a:gd name="adj2" fmla="val 43935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Terminators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Remember, they are outside of our control.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In this case, each terminator is both a source and a sink.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Prime sources on the left and prime sinks on the right.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Can also show above and below.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Shown here, then never again on lower levels.</a:t>
            </a:r>
            <a:endParaRPr lang="en-US" altLang="en-US" sz="2216" dirty="0">
              <a:solidFill>
                <a:schemeClr val="bg1"/>
              </a:solidFill>
            </a:endParaRPr>
          </a:p>
        </p:txBody>
      </p:sp>
      <p:sp>
        <p:nvSpPr>
          <p:cNvPr id="512020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7DB6D61-94C1-4CF6-BB11-36A5A16644AE}" type="slidenum">
              <a:rPr lang="en-US" altLang="en-US" sz="2216"/>
              <a:pPr algn="ctr">
                <a:spcBef>
                  <a:spcPct val="50000"/>
                </a:spcBef>
              </a:pPr>
              <a:t>36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1525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20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1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1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9" grpId="0" build="p" bldLvl="3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3029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3030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1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2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latin typeface="Times New Roman" panose="02020603050405020304" pitchFamily="18" charset="0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3034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5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3038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9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40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13041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3042" name="Text Box 18"/>
          <p:cNvSpPr txBox="1">
            <a:spLocks noChangeArrowheads="1"/>
          </p:cNvSpPr>
          <p:nvPr/>
        </p:nvSpPr>
        <p:spPr bwMode="auto">
          <a:xfrm>
            <a:off x="5181795" y="405536"/>
            <a:ext cx="2742613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043" name="AutoShape 19"/>
          <p:cNvSpPr>
            <a:spLocks noChangeArrowheads="1"/>
          </p:cNvSpPr>
          <p:nvPr/>
        </p:nvSpPr>
        <p:spPr bwMode="auto">
          <a:xfrm>
            <a:off x="305631" y="1560036"/>
            <a:ext cx="5409003" cy="1213727"/>
          </a:xfrm>
          <a:prstGeom prst="wedgeRoundRectCallout">
            <a:avLst>
              <a:gd name="adj1" fmla="val -19444"/>
              <a:gd name="adj2" fmla="val 33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Data stores</a:t>
            </a:r>
          </a:p>
          <a:p>
            <a:pPr lvl="1">
              <a:buFontTx/>
              <a:buChar char="•"/>
            </a:pPr>
            <a:r>
              <a:rPr lang="en-US" altLang="en-US" sz="2216" dirty="0" err="1" smtClean="0">
                <a:solidFill>
                  <a:schemeClr val="bg1"/>
                </a:solidFill>
              </a:rPr>
              <a:t>Bersifat</a:t>
            </a:r>
            <a:r>
              <a:rPr lang="en-US" altLang="en-US" sz="2216" dirty="0" smtClean="0">
                <a:solidFill>
                  <a:schemeClr val="bg1"/>
                </a:solidFill>
              </a:rPr>
              <a:t> internal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untuk</a:t>
            </a:r>
            <a:r>
              <a:rPr lang="en-US" altLang="en-US" sz="2216" dirty="0" smtClean="0">
                <a:solidFill>
                  <a:schemeClr val="bg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sistem</a:t>
            </a:r>
            <a:r>
              <a:rPr lang="en-US" altLang="en-US" sz="2216" dirty="0" smtClean="0">
                <a:solidFill>
                  <a:schemeClr val="bg1"/>
                </a:solidFill>
              </a:rPr>
              <a:t>,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tidak</a:t>
            </a:r>
            <a:r>
              <a:rPr lang="en-US" altLang="en-US" sz="2216" dirty="0" smtClean="0">
                <a:solidFill>
                  <a:schemeClr val="bg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ada</a:t>
            </a:r>
            <a:r>
              <a:rPr lang="en-US" altLang="en-US" sz="2216" dirty="0" smtClean="0">
                <a:solidFill>
                  <a:schemeClr val="bg1"/>
                </a:solidFill>
              </a:rPr>
              <a:t> level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untuk</a:t>
            </a:r>
            <a:r>
              <a:rPr lang="en-US" altLang="en-US" sz="2216" dirty="0" smtClean="0">
                <a:solidFill>
                  <a:schemeClr val="bg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ini</a:t>
            </a:r>
            <a:endParaRPr lang="en-US" altLang="en-US" sz="2216" dirty="0">
              <a:solidFill>
                <a:schemeClr val="bg1"/>
              </a:solidFill>
            </a:endParaRPr>
          </a:p>
        </p:txBody>
      </p:sp>
      <p:sp>
        <p:nvSpPr>
          <p:cNvPr id="513044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8706A09-C76A-49A4-8DCA-2F2B7BC72914}" type="slidenum">
              <a:rPr lang="en-US" altLang="en-US" sz="2216"/>
              <a:pPr algn="ctr">
                <a:spcBef>
                  <a:spcPct val="50000"/>
                </a:spcBef>
              </a:pPr>
              <a:t>37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6470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43" grpId="0" build="p" bldLvl="2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4053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4054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55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latin typeface="Times New Roman" panose="02020603050405020304" pitchFamily="18" charset="0"/>
            </a:endParaRPr>
          </a:p>
        </p:txBody>
      </p:sp>
      <p:sp>
        <p:nvSpPr>
          <p:cNvPr id="514057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4058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59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60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4061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4062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63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64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4066" name="Text Box 18"/>
          <p:cNvSpPr txBox="1">
            <a:spLocks noChangeArrowheads="1"/>
          </p:cNvSpPr>
          <p:nvPr/>
        </p:nvSpPr>
        <p:spPr bwMode="auto">
          <a:xfrm>
            <a:off x="5029347" y="393315"/>
            <a:ext cx="2742613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67" name="AutoShape 19"/>
          <p:cNvSpPr>
            <a:spLocks noChangeArrowheads="1"/>
          </p:cNvSpPr>
          <p:nvPr/>
        </p:nvSpPr>
        <p:spPr bwMode="auto">
          <a:xfrm>
            <a:off x="466142" y="1528952"/>
            <a:ext cx="5409003" cy="1577259"/>
          </a:xfrm>
          <a:prstGeom prst="wedgeRoundRectCallout">
            <a:avLst>
              <a:gd name="adj1" fmla="val -19444"/>
              <a:gd name="adj2" fmla="val 33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Data flows</a:t>
            </a:r>
          </a:p>
          <a:p>
            <a:pPr lvl="1">
              <a:buFontTx/>
              <a:buChar char="•"/>
            </a:pPr>
            <a:r>
              <a:rPr lang="en-US" altLang="en-US" sz="2216" dirty="0" err="1">
                <a:solidFill>
                  <a:schemeClr val="bg1"/>
                </a:solidFill>
              </a:rPr>
              <a:t>Panjang</a:t>
            </a:r>
            <a:r>
              <a:rPr lang="en-US" altLang="en-US" sz="2216" dirty="0">
                <a:solidFill>
                  <a:schemeClr val="bg1"/>
                </a:solidFill>
              </a:rPr>
              <a:t>, </a:t>
            </a:r>
            <a:r>
              <a:rPr lang="en-US" altLang="en-US" sz="2216" dirty="0" err="1">
                <a:solidFill>
                  <a:schemeClr val="bg1"/>
                </a:solidFill>
              </a:rPr>
              <a:t>deskriptif</a:t>
            </a:r>
            <a:r>
              <a:rPr lang="en-US" altLang="en-US" sz="2216" dirty="0">
                <a:solidFill>
                  <a:schemeClr val="bg1"/>
                </a:solidFill>
              </a:rPr>
              <a:t>, </a:t>
            </a:r>
            <a:r>
              <a:rPr lang="en-US" altLang="en-US" sz="2216" dirty="0" err="1">
                <a:solidFill>
                  <a:schemeClr val="bg1"/>
                </a:solidFill>
              </a:rPr>
              <a:t>nama</a:t>
            </a:r>
            <a:r>
              <a:rPr lang="en-US" altLang="en-US" sz="2216" dirty="0">
                <a:solidFill>
                  <a:schemeClr val="bg1"/>
                </a:solidFill>
              </a:rPr>
              <a:t> </a:t>
            </a:r>
            <a:r>
              <a:rPr lang="en-US" altLang="en-US" sz="2216" dirty="0" err="1">
                <a:solidFill>
                  <a:schemeClr val="bg1"/>
                </a:solidFill>
              </a:rPr>
              <a:t>tunggal</a:t>
            </a:r>
            <a:r>
              <a:rPr lang="en-US" altLang="en-US" sz="2216" dirty="0">
                <a:solidFill>
                  <a:schemeClr val="bg1"/>
                </a:solidFill>
              </a:rPr>
              <a:t>.</a:t>
            </a:r>
          </a:p>
          <a:p>
            <a:pPr lvl="1">
              <a:buFontTx/>
              <a:buChar char="•"/>
            </a:pPr>
            <a:r>
              <a:rPr lang="en-US" altLang="en-US" sz="2216" dirty="0" err="1">
                <a:solidFill>
                  <a:schemeClr val="bg1"/>
                </a:solidFill>
              </a:rPr>
              <a:t>Sebuah</a:t>
            </a:r>
            <a:r>
              <a:rPr lang="en-US" altLang="en-US" sz="2216" dirty="0">
                <a:solidFill>
                  <a:schemeClr val="bg1"/>
                </a:solidFill>
              </a:rPr>
              <a:t> "</a:t>
            </a:r>
            <a:r>
              <a:rPr lang="en-US" altLang="en-US" sz="2216" dirty="0" err="1">
                <a:solidFill>
                  <a:schemeClr val="bg1"/>
                </a:solidFill>
              </a:rPr>
              <a:t>paket</a:t>
            </a:r>
            <a:r>
              <a:rPr lang="en-US" altLang="en-US" sz="2216" dirty="0">
                <a:solidFill>
                  <a:schemeClr val="bg1"/>
                </a:solidFill>
              </a:rPr>
              <a:t>" </a:t>
            </a:r>
            <a:r>
              <a:rPr lang="en-US" altLang="en-US" sz="2216" dirty="0" err="1">
                <a:solidFill>
                  <a:schemeClr val="bg1"/>
                </a:solidFill>
              </a:rPr>
              <a:t>dari</a:t>
            </a:r>
            <a:r>
              <a:rPr lang="en-US" altLang="en-US" sz="2216" dirty="0">
                <a:solidFill>
                  <a:schemeClr val="bg1"/>
                </a:solidFill>
              </a:rPr>
              <a:t> data yang </a:t>
            </a:r>
            <a:r>
              <a:rPr lang="en-US" altLang="en-US" sz="2216" dirty="0" err="1">
                <a:solidFill>
                  <a:schemeClr val="bg1"/>
                </a:solidFill>
              </a:rPr>
              <a:t>terkait</a:t>
            </a:r>
            <a:r>
              <a:rPr lang="en-US" altLang="en-US" sz="2216" dirty="0">
                <a:solidFill>
                  <a:schemeClr val="bg1"/>
                </a:solidFill>
              </a:rPr>
              <a:t> </a:t>
            </a:r>
            <a:r>
              <a:rPr lang="en-US" altLang="en-US" sz="2216" dirty="0" err="1">
                <a:solidFill>
                  <a:schemeClr val="bg1"/>
                </a:solidFill>
              </a:rPr>
              <a:t>secara</a:t>
            </a:r>
            <a:r>
              <a:rPr lang="en-US" altLang="en-US" sz="2216" dirty="0">
                <a:solidFill>
                  <a:schemeClr val="bg1"/>
                </a:solidFill>
              </a:rPr>
              <a:t> </a:t>
            </a:r>
            <a:r>
              <a:rPr lang="en-US" altLang="en-US" sz="2216" dirty="0" err="1">
                <a:solidFill>
                  <a:schemeClr val="bg1"/>
                </a:solidFill>
              </a:rPr>
              <a:t>logis</a:t>
            </a:r>
            <a:r>
              <a:rPr lang="en-US" altLang="en-US" sz="2216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4068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35115AE-899B-4BEA-80D3-61369F9883BD}" type="slidenum">
              <a:rPr lang="en-US" altLang="en-US" sz="2216"/>
              <a:pPr algn="ctr">
                <a:spcBef>
                  <a:spcPct val="50000"/>
                </a:spcBef>
              </a:pPr>
              <a:t>38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55529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40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7" grpId="0" build="p" bldLvl="2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5077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5078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79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5082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3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5086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7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8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5090" name="Text Box 18"/>
          <p:cNvSpPr txBox="1">
            <a:spLocks noChangeArrowheads="1"/>
          </p:cNvSpPr>
          <p:nvPr/>
        </p:nvSpPr>
        <p:spPr bwMode="auto">
          <a:xfrm>
            <a:off x="5329202" y="464008"/>
            <a:ext cx="259016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91" name="AutoShape 19"/>
          <p:cNvSpPr>
            <a:spLocks noChangeArrowheads="1"/>
          </p:cNvSpPr>
          <p:nvPr/>
        </p:nvSpPr>
        <p:spPr bwMode="auto">
          <a:xfrm>
            <a:off x="399784" y="1171832"/>
            <a:ext cx="5409003" cy="486664"/>
          </a:xfrm>
          <a:prstGeom prst="wedgeRoundRectCallout">
            <a:avLst>
              <a:gd name="adj1" fmla="val -19444"/>
              <a:gd name="adj2" fmla="val 33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Adakah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 yang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salah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dengan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ini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?</a:t>
            </a:r>
            <a:endParaRPr lang="en-US" altLang="en-US" sz="2216" b="1" dirty="0">
              <a:solidFill>
                <a:schemeClr val="bg1"/>
              </a:solidFill>
            </a:endParaRPr>
          </a:p>
        </p:txBody>
      </p:sp>
      <p:grpSp>
        <p:nvGrpSpPr>
          <p:cNvPr id="515092" name="Group 20"/>
          <p:cNvGrpSpPr>
            <a:grpSpLocks/>
          </p:cNvGrpSpPr>
          <p:nvPr/>
        </p:nvGrpSpPr>
        <p:grpSpPr bwMode="auto">
          <a:xfrm>
            <a:off x="4322578" y="5602872"/>
            <a:ext cx="2452201" cy="567287"/>
            <a:chOff x="2723" y="3643"/>
            <a:chExt cx="1545" cy="387"/>
          </a:xfrm>
        </p:grpSpPr>
        <p:sp>
          <p:nvSpPr>
            <p:cNvPr id="515093" name="AutoShape 21"/>
            <p:cNvSpPr>
              <a:spLocks noChangeArrowheads="1"/>
            </p:cNvSpPr>
            <p:nvPr/>
          </p:nvSpPr>
          <p:spPr bwMode="auto">
            <a:xfrm rot="18225387">
              <a:off x="2730" y="3636"/>
              <a:ext cx="250" cy="264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62"/>
            </a:p>
          </p:txBody>
        </p:sp>
        <p:sp>
          <p:nvSpPr>
            <p:cNvPr id="515094" name="Rectangle 22"/>
            <p:cNvSpPr>
              <a:spLocks noChangeArrowheads="1"/>
            </p:cNvSpPr>
            <p:nvPr/>
          </p:nvSpPr>
          <p:spPr bwMode="auto">
            <a:xfrm>
              <a:off x="3168" y="3793"/>
              <a:ext cx="1100" cy="23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662"/>
            </a:p>
          </p:txBody>
        </p:sp>
      </p:grpSp>
      <p:grpSp>
        <p:nvGrpSpPr>
          <p:cNvPr id="515095" name="Group 23"/>
          <p:cNvGrpSpPr>
            <a:grpSpLocks/>
          </p:cNvGrpSpPr>
          <p:nvPr/>
        </p:nvGrpSpPr>
        <p:grpSpPr bwMode="auto">
          <a:xfrm>
            <a:off x="4017784" y="1733009"/>
            <a:ext cx="2383600" cy="637648"/>
            <a:chOff x="2531" y="1003"/>
            <a:chExt cx="1501" cy="435"/>
          </a:xfrm>
        </p:grpSpPr>
        <p:sp>
          <p:nvSpPr>
            <p:cNvPr id="515096" name="AutoShape 24"/>
            <p:cNvSpPr>
              <a:spLocks noChangeArrowheads="1"/>
            </p:cNvSpPr>
            <p:nvPr/>
          </p:nvSpPr>
          <p:spPr bwMode="auto">
            <a:xfrm rot="18225387">
              <a:off x="2538" y="996"/>
              <a:ext cx="250" cy="264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62"/>
            </a:p>
          </p:txBody>
        </p:sp>
        <p:sp>
          <p:nvSpPr>
            <p:cNvPr id="515097" name="Rectangle 25"/>
            <p:cNvSpPr>
              <a:spLocks noChangeArrowheads="1"/>
            </p:cNvSpPr>
            <p:nvPr/>
          </p:nvSpPr>
          <p:spPr bwMode="auto">
            <a:xfrm>
              <a:off x="2928" y="1201"/>
              <a:ext cx="1104" cy="23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662"/>
            </a:p>
          </p:txBody>
        </p:sp>
      </p:grpSp>
      <p:sp>
        <p:nvSpPr>
          <p:cNvPr id="515098" name="Text Box 26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FE0794B2-10A5-4C5A-9FB1-0A1242220BA5}" type="slidenum">
              <a:rPr lang="en-US" altLang="en-US" sz="2216"/>
              <a:pPr algn="ctr">
                <a:spcBef>
                  <a:spcPct val="50000"/>
                </a:spcBef>
              </a:pPr>
              <a:t>39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306117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50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91" grpId="0" build="p" bldLvl="2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Definisi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554480"/>
            <a:ext cx="8153400" cy="4617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ctr">
              <a:lnSpc>
                <a:spcPct val="150000"/>
              </a:lnSpc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endPara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on </a:t>
            </a:r>
            <a:r>
              <a:rPr lang="en-US" sz="3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</a:p>
          <a:p>
            <a:pPr marL="502920" indent="-457200" algn="ctr">
              <a:lnSpc>
                <a:spcPct val="150000"/>
              </a:lnSpc>
              <a:buAutoNum type="arabicPeriod"/>
            </a:pPr>
            <a:endPara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Context Level DFD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860" y="1752600"/>
            <a:ext cx="9179859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/>
              <a:t>Duplicate data flow names acceptable if two or more </a:t>
            </a:r>
            <a:r>
              <a:rPr lang="en-US" altLang="en-US" sz="2400" i="1" dirty="0"/>
              <a:t>identical</a:t>
            </a:r>
            <a:r>
              <a:rPr lang="en-US" altLang="en-US" sz="2400" dirty="0"/>
              <a:t> copies of the same item going to two or more destinations.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To show how the system relates to the  world, we must show each copy.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On level below, treat as a single data flow.</a:t>
            </a:r>
          </a:p>
          <a:p>
            <a:pPr lvl="2" algn="just">
              <a:lnSpc>
                <a:spcPct val="150000"/>
              </a:lnSpc>
            </a:pPr>
            <a:r>
              <a:rPr lang="en-US" altLang="en-US" dirty="0"/>
              <a:t>Whether one or multiple copies is irrelevant except to outside world; we process the same regardless.</a:t>
            </a:r>
          </a:p>
        </p:txBody>
      </p:sp>
    </p:spTree>
    <p:extLst>
      <p:ext uri="{BB962C8B-B14F-4D97-AF65-F5344CB8AC3E}">
        <p14:creationId xmlns:p14="http://schemas.microsoft.com/office/powerpoint/2010/main" val="13419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en-US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en-US" sz="4000" dirty="0" err="1" smtClean="0">
                <a:solidFill>
                  <a:schemeClr val="bg1"/>
                </a:solidFill>
              </a:rPr>
              <a:t>Terimakasih</a:t>
            </a:r>
            <a:r>
              <a:rPr lang="en-US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en-US" sz="4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Langkah-Langkah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752600"/>
            <a:ext cx="9144000" cy="4617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Identifikasi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Pemahaman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of Analysis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894" y="2286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Langkah-Langkah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49306" y="1935480"/>
            <a:ext cx="9144000" cy="4922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Identifikasi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Kegiatan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bertujuan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masalah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dipecahkan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didapat</a:t>
            </a:r>
            <a:endParaRPr lang="id-ID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Pemahaman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Mempelajari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prosedur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manual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929" y="2286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Langkah-Langkah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17929" y="1981200"/>
            <a:ext cx="9161929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of Analysis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Membentuk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pemahaman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model-model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alat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bantu)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perancangan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hasil-hasil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langkah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Pendekatan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905000"/>
            <a:ext cx="91440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Terstruktur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Oriented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 RPL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berfokus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rekayasa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Berorientasi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OO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 RPLL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berfokus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rekayasa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atribut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method)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relasinya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Definisi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Terstruktur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76200" y="1828800"/>
            <a:ext cx="9107214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Mengasumsikan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entitas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terpisah</a:t>
            </a:r>
            <a:endParaRPr lang="en-US" sz="24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dimodelkan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mendefinisikan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atribut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relasi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dimiliki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Proses-prose</a:t>
            </a:r>
            <a:r>
              <a:rPr lang="id-ID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memanipulasi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dimodelkan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menggambarkan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bagaimana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proses-proses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tersebut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aliran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melalui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1645</TotalTime>
  <Words>1601</Words>
  <Application>Microsoft Office PowerPoint</Application>
  <PresentationFormat>On-screen Show (4:3)</PresentationFormat>
  <Paragraphs>345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Symbol</vt:lpstr>
      <vt:lpstr>Tahoma</vt:lpstr>
      <vt:lpstr>Times New Roman</vt:lpstr>
      <vt:lpstr>Wingdings</vt:lpstr>
      <vt:lpstr>templateslideRPL</vt:lpstr>
      <vt:lpstr>Visio</vt:lpstr>
      <vt:lpstr>Analysis Modeling (1) </vt:lpstr>
      <vt:lpstr>Kenapa Analisis Kebutuhan</vt:lpstr>
      <vt:lpstr>Definisi Analisis Kebutuhan</vt:lpstr>
      <vt:lpstr>Definisi Analisis Kebutuhan</vt:lpstr>
      <vt:lpstr>Langkah-Langkah Analisis Kebutuhan</vt:lpstr>
      <vt:lpstr>Langkah-Langkah Analisis Kebutuhan</vt:lpstr>
      <vt:lpstr>Langkah-Langkah Analisis Kebutuhan</vt:lpstr>
      <vt:lpstr>Pendekatan Analisis Kebutuhan</vt:lpstr>
      <vt:lpstr>Definisi Analisis Terstruktur</vt:lpstr>
      <vt:lpstr>Analysis Model (1)</vt:lpstr>
      <vt:lpstr>Analysis Model</vt:lpstr>
      <vt:lpstr>Analysis Model Guidelines (1)</vt:lpstr>
      <vt:lpstr>Analysis Model Guidelines (2)</vt:lpstr>
      <vt:lpstr>Analysis Model Objectives</vt:lpstr>
      <vt:lpstr>Analysis Model Rules of Thumb</vt:lpstr>
      <vt:lpstr>Analysis Model Rules of Thumb</vt:lpstr>
      <vt:lpstr>Structured Analysis Model Elements (1)</vt:lpstr>
      <vt:lpstr>Structured Analysis Model Elements (2)</vt:lpstr>
      <vt:lpstr>DFD</vt:lpstr>
      <vt:lpstr>Dekomposisi Fungsional &amp; DFD</vt:lpstr>
      <vt:lpstr>Functional Modeling and Information Flow (DFD)</vt:lpstr>
      <vt:lpstr>Elemen DFD</vt:lpstr>
      <vt:lpstr>Notasi pada DFD</vt:lpstr>
      <vt:lpstr>Symbols</vt:lpstr>
      <vt:lpstr>Symbols</vt:lpstr>
      <vt:lpstr>Symbols</vt:lpstr>
      <vt:lpstr>Symbols</vt:lpstr>
      <vt:lpstr>Symbols</vt:lpstr>
      <vt:lpstr>Symbols</vt:lpstr>
      <vt:lpstr>Symbols</vt:lpstr>
      <vt:lpstr>Context Level DFD</vt:lpstr>
      <vt:lpstr>PowerPoint Presentation</vt:lpstr>
      <vt:lpstr>PowerPoint Presentation</vt:lpstr>
      <vt:lpstr>Context Level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Level DFD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Egi</dc:creator>
  <cp:lastModifiedBy>User</cp:lastModifiedBy>
  <cp:revision>148</cp:revision>
  <dcterms:created xsi:type="dcterms:W3CDTF">2016-02-11T06:11:04Z</dcterms:created>
  <dcterms:modified xsi:type="dcterms:W3CDTF">2021-04-06T06:21:48Z</dcterms:modified>
</cp:coreProperties>
</file>