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4"/>
  </p:notes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3" r:id="rId11"/>
    <p:sldId id="438" r:id="rId12"/>
    <p:sldId id="404" r:id="rId13"/>
    <p:sldId id="439" r:id="rId14"/>
    <p:sldId id="405" r:id="rId15"/>
    <p:sldId id="406" r:id="rId16"/>
    <p:sldId id="440" r:id="rId17"/>
    <p:sldId id="407" r:id="rId18"/>
    <p:sldId id="435" r:id="rId19"/>
    <p:sldId id="461" r:id="rId20"/>
    <p:sldId id="460" r:id="rId21"/>
    <p:sldId id="408" r:id="rId22"/>
    <p:sldId id="462" r:id="rId23"/>
    <p:sldId id="445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514" r:id="rId59"/>
    <p:sldId id="515" r:id="rId60"/>
    <p:sldId id="516" r:id="rId61"/>
    <p:sldId id="524" r:id="rId62"/>
    <p:sldId id="525" r:id="rId63"/>
    <p:sldId id="526" r:id="rId64"/>
    <p:sldId id="527" r:id="rId65"/>
    <p:sldId id="528" r:id="rId66"/>
    <p:sldId id="529" r:id="rId67"/>
    <p:sldId id="530" r:id="rId68"/>
    <p:sldId id="531" r:id="rId69"/>
    <p:sldId id="532" r:id="rId70"/>
    <p:sldId id="533" r:id="rId71"/>
    <p:sldId id="534" r:id="rId72"/>
    <p:sldId id="535" r:id="rId73"/>
    <p:sldId id="536" r:id="rId74"/>
    <p:sldId id="537" r:id="rId75"/>
    <p:sldId id="538" r:id="rId76"/>
    <p:sldId id="521" r:id="rId77"/>
    <p:sldId id="517" r:id="rId78"/>
    <p:sldId id="518" r:id="rId79"/>
    <p:sldId id="519" r:id="rId80"/>
    <p:sldId id="520" r:id="rId81"/>
    <p:sldId id="539" r:id="rId82"/>
    <p:sldId id="540" r:id="rId83"/>
    <p:sldId id="541" r:id="rId84"/>
    <p:sldId id="542" r:id="rId85"/>
    <p:sldId id="543" r:id="rId86"/>
    <p:sldId id="544" r:id="rId87"/>
    <p:sldId id="545" r:id="rId88"/>
    <p:sldId id="546" r:id="rId89"/>
    <p:sldId id="547" r:id="rId90"/>
    <p:sldId id="548" r:id="rId91"/>
    <p:sldId id="549" r:id="rId92"/>
    <p:sldId id="550" r:id="rId93"/>
    <p:sldId id="551" r:id="rId94"/>
    <p:sldId id="552" r:id="rId95"/>
    <p:sldId id="553" r:id="rId96"/>
    <p:sldId id="554" r:id="rId97"/>
    <p:sldId id="555" r:id="rId98"/>
    <p:sldId id="556" r:id="rId99"/>
    <p:sldId id="557" r:id="rId100"/>
    <p:sldId id="558" r:id="rId101"/>
    <p:sldId id="559" r:id="rId102"/>
    <p:sldId id="560" r:id="rId103"/>
    <p:sldId id="561" r:id="rId104"/>
    <p:sldId id="562" r:id="rId105"/>
    <p:sldId id="563" r:id="rId106"/>
    <p:sldId id="564" r:id="rId107"/>
    <p:sldId id="565" r:id="rId108"/>
    <p:sldId id="566" r:id="rId109"/>
    <p:sldId id="567" r:id="rId110"/>
    <p:sldId id="568" r:id="rId111"/>
    <p:sldId id="569" r:id="rId112"/>
    <p:sldId id="409" r:id="rId113"/>
    <p:sldId id="410" r:id="rId114"/>
    <p:sldId id="441" r:id="rId115"/>
    <p:sldId id="411" r:id="rId116"/>
    <p:sldId id="442" r:id="rId117"/>
    <p:sldId id="443" r:id="rId118"/>
    <p:sldId id="413" r:id="rId119"/>
    <p:sldId id="414" r:id="rId120"/>
    <p:sldId id="415" r:id="rId121"/>
    <p:sldId id="416" r:id="rId122"/>
    <p:sldId id="300" r:id="rId1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94" autoAdjust="0"/>
    <p:restoredTop sz="97153" autoAdjust="0"/>
  </p:normalViewPr>
  <p:slideViewPr>
    <p:cSldViewPr>
      <p:cViewPr varScale="1">
        <p:scale>
          <a:sx n="87" d="100"/>
          <a:sy n="87" d="100"/>
        </p:scale>
        <p:origin x="13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3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684A-EADA-4FEC-93E3-F783D62ED04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C5076-DAAA-46BE-ACFA-6B2B008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5076-DAAA-46BE-ACFA-6B2B008DAB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26A86F-A869-4A1A-A2FD-877E02B83775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ECABC-DE74-49E0-A982-FAFCBA62B363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E17F28-8602-45B7-A67A-32D3515A3CDC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7" y="274638"/>
            <a:ext cx="822930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347" y="1600200"/>
            <a:ext cx="4044293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61" y="1600200"/>
            <a:ext cx="4044292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836" y="6243638"/>
            <a:ext cx="2132818" cy="457200"/>
          </a:xfrm>
        </p:spPr>
        <p:txBody>
          <a:bodyPr/>
          <a:lstStyle>
            <a:lvl1pPr>
              <a:defRPr/>
            </a:lvl1pPr>
          </a:lstStyle>
          <a:p>
            <a:fld id="{B9C2E8B6-F32E-4A62-A7A3-9D4298E2E2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347" y="6243638"/>
            <a:ext cx="2132819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3736" y="6243638"/>
            <a:ext cx="2896528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7A6AA1-8C2C-47FB-82D8-FBE37E6BB2F0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DCC20B-BB7C-417B-AD70-9A3F876A11E4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3DC53-3F86-4948-99A9-63F53CA3717A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29CEAA-B7F1-4930-8FF1-4B1191DC6480}" type="datetime1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6510C-FAE0-4120-BE0B-653B0AB4D4C3}" type="datetime1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26B92-AEE8-4C00-9B6C-16328F292985}" type="datetime1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39687A-A1CF-4CF7-9B86-0ED27E139020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64C838-59C5-4F07-8C43-F6EB75FD9A1E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3DF12333-EE05-44E1-BD9A-8A2275B3F933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762000"/>
            <a:ext cx="7772400" cy="147002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Analysis Modeling (1)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2400" y="3505200"/>
            <a:ext cx="6324600" cy="1752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TIM RPL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Program </a:t>
            </a:r>
            <a:r>
              <a:rPr lang="en-US" sz="2800" dirty="0" err="1" smtClean="0">
                <a:solidFill>
                  <a:schemeClr val="tx1"/>
                </a:solidFill>
              </a:rPr>
              <a:t>Studi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Teknik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Informatika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552" y="228600"/>
            <a:ext cx="8229307" cy="872183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Analysis </a:t>
            </a:r>
            <a:r>
              <a:rPr lang="en-US" altLang="en-US" dirty="0" smtClean="0">
                <a:solidFill>
                  <a:schemeClr val="bg1"/>
                </a:solidFill>
              </a:rPr>
              <a:t>Model</a:t>
            </a:r>
            <a:r>
              <a:rPr lang="id-ID" altLang="en-US" dirty="0" smtClean="0">
                <a:solidFill>
                  <a:schemeClr val="bg1"/>
                </a:solidFill>
              </a:rPr>
              <a:t> (1)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850837"/>
            <a:ext cx="9148482" cy="4397563"/>
          </a:xfrm>
        </p:spPr>
        <p:txBody>
          <a:bodyPr/>
          <a:lstStyle/>
          <a:p>
            <a:pPr algn="just"/>
            <a:r>
              <a:rPr lang="id-ID" altLang="en-US" sz="2800" dirty="0">
                <a:solidFill>
                  <a:schemeClr val="tx1"/>
                </a:solidFill>
              </a:rPr>
              <a:t>Representasi teknis yang pertama dari sebuah </a:t>
            </a:r>
            <a:r>
              <a:rPr lang="id-ID" altLang="en-US" sz="2800" dirty="0" smtClean="0">
                <a:solidFill>
                  <a:schemeClr val="tx1"/>
                </a:solidFill>
              </a:rPr>
              <a:t>sistem</a:t>
            </a:r>
          </a:p>
          <a:p>
            <a:pPr algn="just"/>
            <a:endParaRPr lang="id-ID" alt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id-ID" altLang="en-US" sz="2800" dirty="0" smtClean="0">
                <a:solidFill>
                  <a:schemeClr val="tx1"/>
                </a:solidFill>
              </a:rPr>
              <a:t>Menggunakan kombinasi dari teks dan diagram untuk merepresentasikan kebutuhan perangkat lunak </a:t>
            </a:r>
            <a:r>
              <a:rPr lang="en-GB" altLang="en-US" sz="2800" dirty="0">
                <a:solidFill>
                  <a:schemeClr val="tx1"/>
                </a:solidFill>
              </a:rPr>
              <a:t>(</a:t>
            </a:r>
            <a:r>
              <a:rPr lang="en-GB" altLang="en-US" sz="2800" i="1" dirty="0">
                <a:solidFill>
                  <a:schemeClr val="tx1"/>
                </a:solidFill>
              </a:rPr>
              <a:t>data, function, and behaviour</a:t>
            </a:r>
            <a:r>
              <a:rPr lang="en-GB" altLang="en-US" sz="2800" dirty="0" smtClean="0">
                <a:solidFill>
                  <a:schemeClr val="tx1"/>
                </a:solidFill>
              </a:rPr>
              <a:t>)</a:t>
            </a:r>
            <a:r>
              <a:rPr lang="id-ID" altLang="en-US" sz="2800" dirty="0" smtClean="0">
                <a:solidFill>
                  <a:schemeClr val="tx1"/>
                </a:solidFill>
              </a:rPr>
              <a:t> dalam suatu cara yang dapat dipahami</a:t>
            </a: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Clues that we </a:t>
            </a:r>
            <a:br>
              <a:rPr lang="en-US" sz="3200" b="1" dirty="0"/>
            </a:br>
            <a:r>
              <a:rPr lang="en-US" sz="3200" b="1" dirty="0"/>
              <a:t>haven't partitioned far enough</a:t>
            </a:r>
            <a:endParaRPr lang="en-US" sz="32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process difficult to name.</a:t>
            </a:r>
          </a:p>
          <a:p>
            <a:r>
              <a:rPr lang="en-US"/>
              <a:t>A single process has many inputs and/or many outputs.</a:t>
            </a:r>
          </a:p>
        </p:txBody>
      </p:sp>
    </p:spTree>
    <p:extLst>
      <p:ext uri="{BB962C8B-B14F-4D97-AF65-F5344CB8AC3E}">
        <p14:creationId xmlns:p14="http://schemas.microsoft.com/office/powerpoint/2010/main" val="352016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7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 build="p" autoUpdateAnimBg="0" advAuto="0"/>
      <p:bldP spid="577539" grpId="0" build="p" bldLvl="5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Creating a DFD</a:t>
            </a:r>
            <a:endParaRPr lang="en-US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terminators and their data flows, and use them to create a Context Diagram.</a:t>
            </a:r>
          </a:p>
          <a:p>
            <a:r>
              <a:rPr lang="en-US" dirty="0"/>
              <a:t>Repeat until system completely partitioned to functional primitives:</a:t>
            </a:r>
          </a:p>
          <a:p>
            <a:pPr lvl="1"/>
            <a:r>
              <a:rPr lang="en-US" dirty="0"/>
              <a:t>Do first draft of a single diagram, with processes and data flows.</a:t>
            </a:r>
          </a:p>
          <a:p>
            <a:pPr lvl="1"/>
            <a:r>
              <a:rPr lang="en-US" dirty="0"/>
              <a:t>Do several more drafts of the diagram.</a:t>
            </a:r>
          </a:p>
          <a:p>
            <a:pPr lvl="1"/>
            <a:r>
              <a:rPr lang="en-US" dirty="0"/>
              <a:t>Draw last version neatly.</a:t>
            </a:r>
          </a:p>
        </p:txBody>
      </p:sp>
    </p:spTree>
    <p:extLst>
      <p:ext uri="{BB962C8B-B14F-4D97-AF65-F5344CB8AC3E}">
        <p14:creationId xmlns:p14="http://schemas.microsoft.com/office/powerpoint/2010/main" val="290843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8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2" grpId="0" build="p" autoUpdateAnimBg="0" advAuto="0"/>
      <p:bldP spid="578563" grpId="0" build="p" bldLvl="5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Creating a DFD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Redraw all diagrams for clarity, incorporating any changes.</a:t>
            </a:r>
          </a:p>
          <a:p>
            <a:r>
              <a:rPr lang="en-US"/>
              <a:t>Walk through the diagrams with the project team. Return to prior steps if problems are encountered.</a:t>
            </a:r>
          </a:p>
          <a:p>
            <a:r>
              <a:rPr lang="en-US"/>
              <a:t>Walk through with the users. Return to prior steps if problems are encountered.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Miscellaneous</a:t>
            </a:r>
            <a:endParaRPr lang="en-US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data movement, not physical movement of goods.</a:t>
            </a:r>
          </a:p>
          <a:p>
            <a:r>
              <a:rPr lang="en-US"/>
              <a:t>Use a CASE tool, a graphics package, or, if hand-drawn, use pencil, not ink.</a:t>
            </a:r>
          </a:p>
        </p:txBody>
      </p:sp>
    </p:spTree>
    <p:extLst>
      <p:ext uri="{BB962C8B-B14F-4D97-AF65-F5344CB8AC3E}">
        <p14:creationId xmlns:p14="http://schemas.microsoft.com/office/powerpoint/2010/main" val="24030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build="p" autoUpdateAnimBg="0" advAuto="0"/>
      <p:bldP spid="580611" grpId="0" build="p" bldLvl="5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Miscellaneous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47" y="1740336"/>
            <a:ext cx="8229307" cy="1395493"/>
          </a:xfrm>
        </p:spPr>
        <p:txBody>
          <a:bodyPr/>
          <a:lstStyle/>
          <a:p>
            <a:r>
              <a:rPr lang="en-US"/>
              <a:t>Minimize crossed lines.  When necessary, show as follows:</a:t>
            </a:r>
          </a:p>
          <a:p>
            <a:endParaRPr lang="en-US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686021" y="4062249"/>
            <a:ext cx="7771960" cy="204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020" tIns="42510" rIns="85020" bIns="4251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955" i="1"/>
              <a:t>Don't</a:t>
            </a:r>
            <a:r>
              <a:rPr lang="en-US" sz="2955"/>
              <a:t> connect data flows to right side of a data store:</a:t>
            </a:r>
          </a:p>
        </p:txBody>
      </p:sp>
      <p:grpSp>
        <p:nvGrpSpPr>
          <p:cNvPr id="581637" name="Group 5"/>
          <p:cNvGrpSpPr>
            <a:grpSpLocks/>
          </p:cNvGrpSpPr>
          <p:nvPr/>
        </p:nvGrpSpPr>
        <p:grpSpPr bwMode="auto">
          <a:xfrm>
            <a:off x="5334245" y="2725390"/>
            <a:ext cx="1675471" cy="1266498"/>
            <a:chOff x="3360" y="1680"/>
            <a:chExt cx="1056" cy="864"/>
          </a:xfrm>
        </p:grpSpPr>
        <p:sp>
          <p:nvSpPr>
            <p:cNvPr id="581638" name="Line 6"/>
            <p:cNvSpPr>
              <a:spLocks noChangeShapeType="1"/>
            </p:cNvSpPr>
            <p:nvPr/>
          </p:nvSpPr>
          <p:spPr bwMode="auto">
            <a:xfrm>
              <a:off x="3360" y="2112"/>
              <a:ext cx="4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81639" name="Line 7"/>
            <p:cNvSpPr>
              <a:spLocks noChangeShapeType="1"/>
            </p:cNvSpPr>
            <p:nvPr/>
          </p:nvSpPr>
          <p:spPr bwMode="auto">
            <a:xfrm>
              <a:off x="3984" y="2112"/>
              <a:ext cx="4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81640" name="Line 8"/>
            <p:cNvSpPr>
              <a:spLocks noChangeShapeType="1"/>
            </p:cNvSpPr>
            <p:nvPr/>
          </p:nvSpPr>
          <p:spPr bwMode="auto">
            <a:xfrm>
              <a:off x="3888" y="1680"/>
              <a:ext cx="0" cy="86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</p:grpSp>
      <p:grpSp>
        <p:nvGrpSpPr>
          <p:cNvPr id="581641" name="Group 9"/>
          <p:cNvGrpSpPr>
            <a:grpSpLocks/>
          </p:cNvGrpSpPr>
          <p:nvPr/>
        </p:nvGrpSpPr>
        <p:grpSpPr bwMode="auto">
          <a:xfrm>
            <a:off x="3885981" y="4976942"/>
            <a:ext cx="4038429" cy="844332"/>
            <a:chOff x="2448" y="3216"/>
            <a:chExt cx="2544" cy="576"/>
          </a:xfrm>
        </p:grpSpPr>
        <p:sp>
          <p:nvSpPr>
            <p:cNvPr id="581642" name="Text Box 10"/>
            <p:cNvSpPr txBox="1">
              <a:spLocks noChangeArrowheads="1"/>
            </p:cNvSpPr>
            <p:nvPr/>
          </p:nvSpPr>
          <p:spPr bwMode="auto">
            <a:xfrm>
              <a:off x="2520" y="3360"/>
              <a:ext cx="132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16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  <a:endParaRPr lang="en-US" sz="1108">
                <a:latin typeface="Times New Roman" panose="02020603050405020304" pitchFamily="18" charset="0"/>
              </a:endParaRPr>
            </a:p>
          </p:txBody>
        </p:sp>
        <p:grpSp>
          <p:nvGrpSpPr>
            <p:cNvPr id="581643" name="Group 11"/>
            <p:cNvGrpSpPr>
              <a:grpSpLocks/>
            </p:cNvGrpSpPr>
            <p:nvPr/>
          </p:nvGrpSpPr>
          <p:grpSpPr bwMode="auto">
            <a:xfrm>
              <a:off x="2448" y="3216"/>
              <a:ext cx="2544" cy="576"/>
              <a:chOff x="2448" y="3216"/>
              <a:chExt cx="2544" cy="576"/>
            </a:xfrm>
          </p:grpSpPr>
          <p:sp>
            <p:nvSpPr>
              <p:cNvPr id="581644" name="Freeform 12"/>
              <p:cNvSpPr>
                <a:spLocks/>
              </p:cNvSpPr>
              <p:nvPr/>
            </p:nvSpPr>
            <p:spPr bwMode="auto">
              <a:xfrm>
                <a:off x="2448" y="3216"/>
                <a:ext cx="1296" cy="576"/>
              </a:xfrm>
              <a:custGeom>
                <a:avLst/>
                <a:gdLst>
                  <a:gd name="T0" fmla="*/ 864 w 864"/>
                  <a:gd name="T1" fmla="*/ 0 h 336"/>
                  <a:gd name="T2" fmla="*/ 0 w 864"/>
                  <a:gd name="T3" fmla="*/ 0 h 336"/>
                  <a:gd name="T4" fmla="*/ 0 w 864"/>
                  <a:gd name="T5" fmla="*/ 336 h 336"/>
                  <a:gd name="T6" fmla="*/ 864 w 864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4" h="336">
                    <a:moveTo>
                      <a:pt x="864" y="0"/>
                    </a:moveTo>
                    <a:lnTo>
                      <a:pt x="0" y="0"/>
                    </a:lnTo>
                    <a:lnTo>
                      <a:pt x="0" y="336"/>
                    </a:lnTo>
                    <a:lnTo>
                      <a:pt x="864" y="336"/>
                    </a:lnTo>
                  </a:path>
                </a:pathLst>
              </a:custGeom>
              <a:noFill/>
              <a:ln w="12700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 sz="1662"/>
              </a:p>
            </p:txBody>
          </p:sp>
          <p:sp>
            <p:nvSpPr>
              <p:cNvPr id="581645" name="Line 13"/>
              <p:cNvSpPr>
                <a:spLocks noChangeShapeType="1"/>
              </p:cNvSpPr>
              <p:nvPr/>
            </p:nvSpPr>
            <p:spPr bwMode="auto">
              <a:xfrm flipH="1">
                <a:off x="3792" y="3360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Ins="8443" anchor="ctr">
                <a:spAutoFit/>
              </a:bodyPr>
              <a:lstStyle/>
              <a:p>
                <a:endParaRPr lang="id-ID" sz="1662"/>
              </a:p>
            </p:txBody>
          </p:sp>
          <p:sp>
            <p:nvSpPr>
              <p:cNvPr id="581646" name="Line 14"/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Ins="8443" anchor="ctr">
                <a:spAutoFit/>
              </a:bodyPr>
              <a:lstStyle/>
              <a:p>
                <a:endParaRPr lang="id-ID" sz="1662"/>
              </a:p>
            </p:txBody>
          </p:sp>
        </p:grpSp>
      </p:grpSp>
      <p:grpSp>
        <p:nvGrpSpPr>
          <p:cNvPr id="581647" name="Group 15"/>
          <p:cNvGrpSpPr>
            <a:grpSpLocks/>
          </p:cNvGrpSpPr>
          <p:nvPr/>
        </p:nvGrpSpPr>
        <p:grpSpPr bwMode="auto">
          <a:xfrm>
            <a:off x="6248937" y="4765859"/>
            <a:ext cx="1446871" cy="1336859"/>
            <a:chOff x="3840" y="3072"/>
            <a:chExt cx="912" cy="912"/>
          </a:xfrm>
        </p:grpSpPr>
        <p:sp>
          <p:nvSpPr>
            <p:cNvPr id="581648" name="Oval 16"/>
            <p:cNvSpPr>
              <a:spLocks noChangeArrowheads="1"/>
            </p:cNvSpPr>
            <p:nvPr/>
          </p:nvSpPr>
          <p:spPr bwMode="auto">
            <a:xfrm>
              <a:off x="3840" y="3361"/>
              <a:ext cx="89" cy="334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81649" name="Line 17"/>
            <p:cNvSpPr>
              <a:spLocks noChangeShapeType="1"/>
            </p:cNvSpPr>
            <p:nvPr/>
          </p:nvSpPr>
          <p:spPr bwMode="auto">
            <a:xfrm flipH="1">
              <a:off x="3840" y="3072"/>
              <a:ext cx="912" cy="9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8443" anchor="ctr">
              <a:spAutoFit/>
            </a:bodyPr>
            <a:lstStyle/>
            <a:p>
              <a:endParaRPr lang="id-ID" sz="1662"/>
            </a:p>
          </p:txBody>
        </p:sp>
      </p:grpSp>
    </p:spTree>
    <p:extLst>
      <p:ext uri="{BB962C8B-B14F-4D97-AF65-F5344CB8AC3E}">
        <p14:creationId xmlns:p14="http://schemas.microsoft.com/office/powerpoint/2010/main" val="28514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 bldLvl="5" autoUpdateAnimBg="0"/>
      <p:bldP spid="581636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686021" y="4343693"/>
            <a:ext cx="4419552" cy="17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020" tIns="42510" rIns="85020" bIns="4251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955"/>
              <a:t>Indicate multiple copies of a data store by placing extra lines in the symbol: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Miscellaneous</a:t>
            </a:r>
          </a:p>
        </p:txBody>
      </p:sp>
      <p:sp>
        <p:nvSpPr>
          <p:cNvPr id="582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6021" y="1881058"/>
            <a:ext cx="3047512" cy="914693"/>
          </a:xfrm>
        </p:spPr>
        <p:txBody>
          <a:bodyPr/>
          <a:lstStyle/>
          <a:p>
            <a:r>
              <a:rPr lang="en-US"/>
              <a:t>Always write horizontally:</a:t>
            </a:r>
          </a:p>
          <a:p>
            <a:endParaRPr lang="en-US"/>
          </a:p>
        </p:txBody>
      </p:sp>
      <p:grpSp>
        <p:nvGrpSpPr>
          <p:cNvPr id="582661" name="Group 5"/>
          <p:cNvGrpSpPr>
            <a:grpSpLocks/>
          </p:cNvGrpSpPr>
          <p:nvPr/>
        </p:nvGrpSpPr>
        <p:grpSpPr bwMode="auto">
          <a:xfrm>
            <a:off x="6325163" y="4343693"/>
            <a:ext cx="2666389" cy="1970108"/>
            <a:chOff x="3984" y="2784"/>
            <a:chExt cx="1680" cy="1344"/>
          </a:xfrm>
        </p:grpSpPr>
        <p:sp>
          <p:nvSpPr>
            <p:cNvPr id="582662" name="Line 6"/>
            <p:cNvSpPr>
              <a:spLocks noChangeShapeType="1"/>
            </p:cNvSpPr>
            <p:nvPr/>
          </p:nvSpPr>
          <p:spPr bwMode="auto">
            <a:xfrm>
              <a:off x="4368" y="2784"/>
              <a:ext cx="0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82663" name="Line 7"/>
            <p:cNvSpPr>
              <a:spLocks noChangeShapeType="1"/>
            </p:cNvSpPr>
            <p:nvPr/>
          </p:nvSpPr>
          <p:spPr bwMode="auto">
            <a:xfrm>
              <a:off x="4080" y="3552"/>
              <a:ext cx="0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82664" name="Text Box 8"/>
            <p:cNvSpPr txBox="1">
              <a:spLocks noChangeArrowheads="1"/>
            </p:cNvSpPr>
            <p:nvPr/>
          </p:nvSpPr>
          <p:spPr bwMode="auto">
            <a:xfrm>
              <a:off x="4344" y="2928"/>
              <a:ext cx="132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16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  <a:endParaRPr lang="en-US" sz="1108">
                <a:latin typeface="Times New Roman" panose="02020603050405020304" pitchFamily="18" charset="0"/>
              </a:endParaRPr>
            </a:p>
          </p:txBody>
        </p:sp>
        <p:sp>
          <p:nvSpPr>
            <p:cNvPr id="582665" name="Freeform 9"/>
            <p:cNvSpPr>
              <a:spLocks/>
            </p:cNvSpPr>
            <p:nvPr/>
          </p:nvSpPr>
          <p:spPr bwMode="auto">
            <a:xfrm>
              <a:off x="4272" y="2784"/>
              <a:ext cx="1296" cy="57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82666" name="Text Box 10"/>
            <p:cNvSpPr txBox="1">
              <a:spLocks noChangeArrowheads="1"/>
            </p:cNvSpPr>
            <p:nvPr/>
          </p:nvSpPr>
          <p:spPr bwMode="auto">
            <a:xfrm>
              <a:off x="4056" y="3696"/>
              <a:ext cx="132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16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  <a:endParaRPr lang="en-US" sz="1108">
                <a:latin typeface="Times New Roman" panose="02020603050405020304" pitchFamily="18" charset="0"/>
              </a:endParaRPr>
            </a:p>
          </p:txBody>
        </p:sp>
        <p:sp>
          <p:nvSpPr>
            <p:cNvPr id="582667" name="Freeform 11"/>
            <p:cNvSpPr>
              <a:spLocks/>
            </p:cNvSpPr>
            <p:nvPr/>
          </p:nvSpPr>
          <p:spPr bwMode="auto">
            <a:xfrm>
              <a:off x="3984" y="3552"/>
              <a:ext cx="1296" cy="57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</p:grpSp>
      <p:sp>
        <p:nvSpPr>
          <p:cNvPr id="582668" name="AutoShape 12"/>
          <p:cNvSpPr>
            <a:spLocks noChangeArrowheads="1"/>
          </p:cNvSpPr>
          <p:nvPr/>
        </p:nvSpPr>
        <p:spPr bwMode="auto">
          <a:xfrm>
            <a:off x="4190879" y="4029686"/>
            <a:ext cx="2085910" cy="856688"/>
          </a:xfrm>
          <a:prstGeom prst="wedgeRoundRectCallout">
            <a:avLst>
              <a:gd name="adj1" fmla="val 57306"/>
              <a:gd name="adj2" fmla="val 130676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 algn="ctr"/>
            <a:r>
              <a:rPr 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Two copies </a:t>
            </a:r>
          </a:p>
          <a:p>
            <a:pPr algn="ctr"/>
            <a:r>
              <a:rPr 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on the diagram</a:t>
            </a:r>
          </a:p>
        </p:txBody>
      </p:sp>
      <p:grpSp>
        <p:nvGrpSpPr>
          <p:cNvPr id="582669" name="Group 13"/>
          <p:cNvGrpSpPr>
            <a:grpSpLocks/>
          </p:cNvGrpSpPr>
          <p:nvPr/>
        </p:nvGrpSpPr>
        <p:grpSpPr bwMode="auto">
          <a:xfrm>
            <a:off x="4343328" y="1803368"/>
            <a:ext cx="4724448" cy="1835250"/>
            <a:chOff x="2112" y="1051"/>
            <a:chExt cx="2976" cy="1252"/>
          </a:xfrm>
        </p:grpSpPr>
        <p:sp>
          <p:nvSpPr>
            <p:cNvPr id="582670" name="Oval 14"/>
            <p:cNvSpPr>
              <a:spLocks noChangeArrowheads="1"/>
            </p:cNvSpPr>
            <p:nvPr/>
          </p:nvSpPr>
          <p:spPr bwMode="auto">
            <a:xfrm>
              <a:off x="3120" y="1969"/>
              <a:ext cx="89" cy="3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82671" name="Line 15"/>
            <p:cNvSpPr>
              <a:spLocks noChangeShapeType="1"/>
            </p:cNvSpPr>
            <p:nvPr/>
          </p:nvSpPr>
          <p:spPr bwMode="auto">
            <a:xfrm>
              <a:off x="3504" y="110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82672" name="Line 16"/>
            <p:cNvSpPr>
              <a:spLocks noChangeShapeType="1"/>
            </p:cNvSpPr>
            <p:nvPr/>
          </p:nvSpPr>
          <p:spPr bwMode="auto">
            <a:xfrm flipV="1">
              <a:off x="3840" y="1152"/>
              <a:ext cx="72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82673" name="Line 17"/>
            <p:cNvSpPr>
              <a:spLocks noChangeShapeType="1"/>
            </p:cNvSpPr>
            <p:nvPr/>
          </p:nvSpPr>
          <p:spPr bwMode="auto">
            <a:xfrm>
              <a:off x="2160" y="2160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82674" name="Text Box 18"/>
            <p:cNvSpPr txBox="1">
              <a:spLocks noChangeArrowheads="1"/>
            </p:cNvSpPr>
            <p:nvPr/>
          </p:nvSpPr>
          <p:spPr bwMode="auto">
            <a:xfrm>
              <a:off x="2112" y="1627"/>
              <a:ext cx="96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8443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16">
                  <a:latin typeface="Times New Roman" panose="02020603050405020304" pitchFamily="18" charset="0"/>
                </a:rPr>
                <a:t>DATA-FLOW-2</a:t>
              </a:r>
            </a:p>
          </p:txBody>
        </p:sp>
        <p:sp>
          <p:nvSpPr>
            <p:cNvPr id="582675" name="Text Box 19"/>
            <p:cNvSpPr txBox="1">
              <a:spLocks noChangeArrowheads="1"/>
            </p:cNvSpPr>
            <p:nvPr/>
          </p:nvSpPr>
          <p:spPr bwMode="auto">
            <a:xfrm>
              <a:off x="2592" y="1051"/>
              <a:ext cx="96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8443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16">
                  <a:latin typeface="Times New Roman" panose="02020603050405020304" pitchFamily="18" charset="0"/>
                </a:rPr>
                <a:t>DATA-FLOW-1</a:t>
              </a:r>
            </a:p>
          </p:txBody>
        </p:sp>
        <p:sp>
          <p:nvSpPr>
            <p:cNvPr id="582676" name="Text Box 20"/>
            <p:cNvSpPr txBox="1">
              <a:spLocks noChangeArrowheads="1"/>
            </p:cNvSpPr>
            <p:nvPr/>
          </p:nvSpPr>
          <p:spPr bwMode="auto">
            <a:xfrm>
              <a:off x="4128" y="1483"/>
              <a:ext cx="96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8443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16">
                  <a:latin typeface="Times New Roman" panose="02020603050405020304" pitchFamily="18" charset="0"/>
                </a:rPr>
                <a:t>DATA-FLOW-3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8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8" grpId="0" build="p" autoUpdateAnimBg="0"/>
      <p:bldP spid="582660" grpId="0" build="p" bldLvl="5" autoUpdateAnimBg="0"/>
      <p:bldP spid="582668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Editing Patterns</a:t>
            </a:r>
            <a:endParaRPr lang="en-US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Different ways to edit potentially dirty data from the outside world...</a:t>
            </a:r>
          </a:p>
        </p:txBody>
      </p:sp>
    </p:spTree>
    <p:extLst>
      <p:ext uri="{BB962C8B-B14F-4D97-AF65-F5344CB8AC3E}">
        <p14:creationId xmlns:p14="http://schemas.microsoft.com/office/powerpoint/2010/main" val="10541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build="p" autoUpdateAnimBg="0" advAuto="0"/>
      <p:bldP spid="583683" grpId="0" build="p" bldLvl="5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Editing Patterns</a:t>
            </a:r>
          </a:p>
        </p:txBody>
      </p:sp>
      <p:sp>
        <p:nvSpPr>
          <p:cNvPr id="584707" name="Oval 3"/>
          <p:cNvSpPr>
            <a:spLocks noChangeAspect="1" noChangeArrowheads="1"/>
          </p:cNvSpPr>
          <p:nvPr/>
        </p:nvSpPr>
        <p:spPr bwMode="auto">
          <a:xfrm>
            <a:off x="2058061" y="1810697"/>
            <a:ext cx="989452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84708" name="Oval 4"/>
          <p:cNvSpPr>
            <a:spLocks noChangeAspect="1" noChangeArrowheads="1"/>
          </p:cNvSpPr>
          <p:nvPr/>
        </p:nvSpPr>
        <p:spPr bwMode="auto">
          <a:xfrm>
            <a:off x="3352410" y="2936473"/>
            <a:ext cx="990918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584709" name="Oval 5"/>
          <p:cNvSpPr>
            <a:spLocks noChangeAspect="1" noChangeArrowheads="1"/>
          </p:cNvSpPr>
          <p:nvPr/>
        </p:nvSpPr>
        <p:spPr bwMode="auto">
          <a:xfrm>
            <a:off x="4648225" y="3991888"/>
            <a:ext cx="990918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584710" name="Oval 6"/>
          <p:cNvSpPr>
            <a:spLocks noChangeAspect="1" noChangeArrowheads="1"/>
          </p:cNvSpPr>
          <p:nvPr/>
        </p:nvSpPr>
        <p:spPr bwMode="auto">
          <a:xfrm>
            <a:off x="6020265" y="5117664"/>
            <a:ext cx="989451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PHONE</a:t>
            </a:r>
            <a:endParaRPr lang="en-US" sz="2216">
              <a:latin typeface="Times New Roman" panose="02020603050405020304" pitchFamily="18" charset="0"/>
            </a:endParaRPr>
          </a:p>
        </p:txBody>
      </p:sp>
      <p:sp>
        <p:nvSpPr>
          <p:cNvPr id="584711" name="Line 7"/>
          <p:cNvSpPr>
            <a:spLocks noChangeShapeType="1"/>
          </p:cNvSpPr>
          <p:nvPr/>
        </p:nvSpPr>
        <p:spPr bwMode="auto">
          <a:xfrm>
            <a:off x="304898" y="2232863"/>
            <a:ext cx="1676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4712" name="Line 8"/>
          <p:cNvSpPr>
            <a:spLocks noChangeShapeType="1"/>
          </p:cNvSpPr>
          <p:nvPr/>
        </p:nvSpPr>
        <p:spPr bwMode="auto">
          <a:xfrm>
            <a:off x="2895063" y="2584668"/>
            <a:ext cx="533571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4713" name="Line 9"/>
          <p:cNvSpPr>
            <a:spLocks noChangeShapeType="1"/>
          </p:cNvSpPr>
          <p:nvPr/>
        </p:nvSpPr>
        <p:spPr bwMode="auto">
          <a:xfrm>
            <a:off x="4190879" y="3710444"/>
            <a:ext cx="533571" cy="4221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84714" name="Line 10"/>
          <p:cNvSpPr>
            <a:spLocks noChangeShapeType="1"/>
          </p:cNvSpPr>
          <p:nvPr/>
        </p:nvSpPr>
        <p:spPr bwMode="auto">
          <a:xfrm>
            <a:off x="5486694" y="4765859"/>
            <a:ext cx="609795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4715" name="Line 11"/>
          <p:cNvSpPr>
            <a:spLocks noChangeShapeType="1"/>
          </p:cNvSpPr>
          <p:nvPr/>
        </p:nvSpPr>
        <p:spPr bwMode="auto">
          <a:xfrm>
            <a:off x="7009716" y="5610191"/>
            <a:ext cx="1753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4716" name="Freeform 12"/>
          <p:cNvSpPr>
            <a:spLocks/>
          </p:cNvSpPr>
          <p:nvPr/>
        </p:nvSpPr>
        <p:spPr bwMode="auto">
          <a:xfrm>
            <a:off x="1168287" y="2609588"/>
            <a:ext cx="1042222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4717" name="Text Box 13"/>
          <p:cNvSpPr txBox="1">
            <a:spLocks noChangeArrowheads="1"/>
          </p:cNvSpPr>
          <p:nvPr/>
        </p:nvSpPr>
        <p:spPr bwMode="auto">
          <a:xfrm>
            <a:off x="1067143" y="2373585"/>
            <a:ext cx="167547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INVALID-CUSTOMER-NUMBER</a:t>
            </a:r>
          </a:p>
        </p:txBody>
      </p:sp>
      <p:sp>
        <p:nvSpPr>
          <p:cNvPr id="584718" name="Freeform 14"/>
          <p:cNvSpPr>
            <a:spLocks/>
          </p:cNvSpPr>
          <p:nvPr/>
        </p:nvSpPr>
        <p:spPr bwMode="auto">
          <a:xfrm>
            <a:off x="2464103" y="3735364"/>
            <a:ext cx="1040757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4719" name="Text Box 15"/>
          <p:cNvSpPr txBox="1">
            <a:spLocks noChangeArrowheads="1"/>
          </p:cNvSpPr>
          <p:nvPr/>
        </p:nvSpPr>
        <p:spPr bwMode="auto">
          <a:xfrm>
            <a:off x="2286734" y="3541871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INVALID-CUSTOMER-NAME</a:t>
            </a:r>
          </a:p>
        </p:txBody>
      </p:sp>
      <p:sp>
        <p:nvSpPr>
          <p:cNvPr id="584720" name="Freeform 16"/>
          <p:cNvSpPr>
            <a:spLocks/>
          </p:cNvSpPr>
          <p:nvPr/>
        </p:nvSpPr>
        <p:spPr bwMode="auto">
          <a:xfrm>
            <a:off x="3834676" y="4861140"/>
            <a:ext cx="1042223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4721" name="Text Box 17"/>
          <p:cNvSpPr txBox="1">
            <a:spLocks noChangeArrowheads="1"/>
          </p:cNvSpPr>
          <p:nvPr/>
        </p:nvSpPr>
        <p:spPr bwMode="auto">
          <a:xfrm>
            <a:off x="3657308" y="4625137"/>
            <a:ext cx="1676937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INVALID-CUSTOMER-ADDRESS</a:t>
            </a:r>
          </a:p>
        </p:txBody>
      </p:sp>
      <p:sp>
        <p:nvSpPr>
          <p:cNvPr id="584722" name="Freeform 18"/>
          <p:cNvSpPr>
            <a:spLocks/>
          </p:cNvSpPr>
          <p:nvPr/>
        </p:nvSpPr>
        <p:spPr bwMode="auto">
          <a:xfrm>
            <a:off x="5054267" y="5916555"/>
            <a:ext cx="1042223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4723" name="Text Box 19"/>
          <p:cNvSpPr txBox="1">
            <a:spLocks noChangeArrowheads="1"/>
          </p:cNvSpPr>
          <p:nvPr/>
        </p:nvSpPr>
        <p:spPr bwMode="auto">
          <a:xfrm>
            <a:off x="4953123" y="5680552"/>
            <a:ext cx="1219591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INVALID-CUSTOMER-PHONE</a:t>
            </a:r>
          </a:p>
        </p:txBody>
      </p:sp>
      <p:sp>
        <p:nvSpPr>
          <p:cNvPr id="584724" name="Text Box 20"/>
          <p:cNvSpPr txBox="1">
            <a:spLocks noChangeArrowheads="1"/>
          </p:cNvSpPr>
          <p:nvPr/>
        </p:nvSpPr>
        <p:spPr bwMode="auto">
          <a:xfrm>
            <a:off x="3123737" y="2443946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CUSTOMER-NAME</a:t>
            </a:r>
          </a:p>
        </p:txBody>
      </p:sp>
      <p:sp>
        <p:nvSpPr>
          <p:cNvPr id="584725" name="Text Box 21"/>
          <p:cNvSpPr txBox="1">
            <a:spLocks noChangeArrowheads="1"/>
          </p:cNvSpPr>
          <p:nvPr/>
        </p:nvSpPr>
        <p:spPr bwMode="auto">
          <a:xfrm>
            <a:off x="4419552" y="3499362"/>
            <a:ext cx="167693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CUSTOMER-ADDRESS</a:t>
            </a:r>
          </a:p>
        </p:txBody>
      </p:sp>
      <p:sp>
        <p:nvSpPr>
          <p:cNvPr id="584726" name="Text Box 22"/>
          <p:cNvSpPr txBox="1">
            <a:spLocks noChangeArrowheads="1"/>
          </p:cNvSpPr>
          <p:nvPr/>
        </p:nvSpPr>
        <p:spPr bwMode="auto">
          <a:xfrm>
            <a:off x="5715367" y="4625137"/>
            <a:ext cx="121812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CUSTOMER-PHONE</a:t>
            </a:r>
          </a:p>
        </p:txBody>
      </p:sp>
      <p:sp>
        <p:nvSpPr>
          <p:cNvPr id="584727" name="Text Box 23"/>
          <p:cNvSpPr txBox="1">
            <a:spLocks noChangeArrowheads="1"/>
          </p:cNvSpPr>
          <p:nvPr/>
        </p:nvSpPr>
        <p:spPr bwMode="auto">
          <a:xfrm>
            <a:off x="0" y="1974653"/>
            <a:ext cx="1753162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NEW-CUSTOMER</a:t>
            </a:r>
          </a:p>
        </p:txBody>
      </p:sp>
      <p:sp>
        <p:nvSpPr>
          <p:cNvPr id="584728" name="Text Box 24"/>
          <p:cNvSpPr txBox="1">
            <a:spLocks noChangeArrowheads="1"/>
          </p:cNvSpPr>
          <p:nvPr/>
        </p:nvSpPr>
        <p:spPr bwMode="auto">
          <a:xfrm>
            <a:off x="7085941" y="5267694"/>
            <a:ext cx="1753162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VALID-NEW-CUSTOMER</a:t>
            </a:r>
          </a:p>
        </p:txBody>
      </p:sp>
      <p:grpSp>
        <p:nvGrpSpPr>
          <p:cNvPr id="584729" name="Group 25"/>
          <p:cNvGrpSpPr>
            <a:grpSpLocks/>
          </p:cNvGrpSpPr>
          <p:nvPr/>
        </p:nvGrpSpPr>
        <p:grpSpPr bwMode="auto">
          <a:xfrm>
            <a:off x="1676939" y="2172141"/>
            <a:ext cx="5105571" cy="3498773"/>
            <a:chOff x="1056" y="1008"/>
            <a:chExt cx="3600" cy="2640"/>
          </a:xfrm>
        </p:grpSpPr>
        <p:sp>
          <p:nvSpPr>
            <p:cNvPr id="584730" name="Oval 26"/>
            <p:cNvSpPr>
              <a:spLocks noChangeArrowheads="1"/>
            </p:cNvSpPr>
            <p:nvPr/>
          </p:nvSpPr>
          <p:spPr bwMode="auto">
            <a:xfrm>
              <a:off x="1104" y="2143"/>
              <a:ext cx="100" cy="369"/>
            </a:xfrm>
            <a:prstGeom prst="ellipse">
              <a:avLst/>
            </a:prstGeom>
            <a:noFill/>
            <a:ln w="2540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84731" name="Line 27"/>
            <p:cNvSpPr>
              <a:spLocks noChangeShapeType="1"/>
            </p:cNvSpPr>
            <p:nvPr/>
          </p:nvSpPr>
          <p:spPr bwMode="auto">
            <a:xfrm flipH="1">
              <a:off x="1056" y="1008"/>
              <a:ext cx="3600" cy="2640"/>
            </a:xfrm>
            <a:prstGeom prst="line">
              <a:avLst/>
            </a:prstGeom>
            <a:noFill/>
            <a:ln w="2540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</p:grpSp>
      <p:sp>
        <p:nvSpPr>
          <p:cNvPr id="584732" name="Text Box 28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D04A3298-6E95-4382-A647-43E3C8E58B6C}" type="slidenum">
              <a:rPr lang="en-US" sz="2216"/>
              <a:pPr algn="ctr">
                <a:spcBef>
                  <a:spcPct val="50000"/>
                </a:spcBef>
              </a:pPr>
              <a:t>107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4342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4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4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4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4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Editing Patterns</a:t>
            </a:r>
          </a:p>
        </p:txBody>
      </p:sp>
      <p:sp>
        <p:nvSpPr>
          <p:cNvPr id="585731" name="Oval 3"/>
          <p:cNvSpPr>
            <a:spLocks noChangeAspect="1" noChangeArrowheads="1"/>
          </p:cNvSpPr>
          <p:nvPr/>
        </p:nvSpPr>
        <p:spPr bwMode="auto">
          <a:xfrm>
            <a:off x="2058061" y="1810697"/>
            <a:ext cx="989452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85732" name="Oval 4"/>
          <p:cNvSpPr>
            <a:spLocks noChangeAspect="1" noChangeArrowheads="1"/>
          </p:cNvSpPr>
          <p:nvPr/>
        </p:nvSpPr>
        <p:spPr bwMode="auto">
          <a:xfrm>
            <a:off x="3352410" y="2936473"/>
            <a:ext cx="990918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585733" name="Oval 5"/>
          <p:cNvSpPr>
            <a:spLocks noChangeAspect="1" noChangeArrowheads="1"/>
          </p:cNvSpPr>
          <p:nvPr/>
        </p:nvSpPr>
        <p:spPr bwMode="auto">
          <a:xfrm>
            <a:off x="4648225" y="3991888"/>
            <a:ext cx="990918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585734" name="Oval 6"/>
          <p:cNvSpPr>
            <a:spLocks noChangeAspect="1" noChangeArrowheads="1"/>
          </p:cNvSpPr>
          <p:nvPr/>
        </p:nvSpPr>
        <p:spPr bwMode="auto">
          <a:xfrm>
            <a:off x="6020265" y="5117664"/>
            <a:ext cx="989451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PHONE</a:t>
            </a:r>
            <a:endParaRPr lang="en-US" sz="2216">
              <a:latin typeface="Times New Roman" panose="02020603050405020304" pitchFamily="18" charset="0"/>
            </a:endParaRPr>
          </a:p>
        </p:txBody>
      </p:sp>
      <p:sp>
        <p:nvSpPr>
          <p:cNvPr id="585735" name="Line 7"/>
          <p:cNvSpPr>
            <a:spLocks noChangeShapeType="1"/>
          </p:cNvSpPr>
          <p:nvPr/>
        </p:nvSpPr>
        <p:spPr bwMode="auto">
          <a:xfrm>
            <a:off x="304898" y="2232863"/>
            <a:ext cx="1676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5736" name="Line 8"/>
          <p:cNvSpPr>
            <a:spLocks noChangeShapeType="1"/>
          </p:cNvSpPr>
          <p:nvPr/>
        </p:nvSpPr>
        <p:spPr bwMode="auto">
          <a:xfrm>
            <a:off x="2895063" y="2584668"/>
            <a:ext cx="533571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5737" name="Line 9"/>
          <p:cNvSpPr>
            <a:spLocks noChangeShapeType="1"/>
          </p:cNvSpPr>
          <p:nvPr/>
        </p:nvSpPr>
        <p:spPr bwMode="auto">
          <a:xfrm>
            <a:off x="4190879" y="3710444"/>
            <a:ext cx="533571" cy="4221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85738" name="Line 10"/>
          <p:cNvSpPr>
            <a:spLocks noChangeShapeType="1"/>
          </p:cNvSpPr>
          <p:nvPr/>
        </p:nvSpPr>
        <p:spPr bwMode="auto">
          <a:xfrm>
            <a:off x="5486694" y="4765859"/>
            <a:ext cx="609795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5739" name="Line 11"/>
          <p:cNvSpPr>
            <a:spLocks noChangeShapeType="1"/>
          </p:cNvSpPr>
          <p:nvPr/>
        </p:nvSpPr>
        <p:spPr bwMode="auto">
          <a:xfrm>
            <a:off x="7009716" y="5610191"/>
            <a:ext cx="1753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5740" name="Freeform 12"/>
          <p:cNvSpPr>
            <a:spLocks/>
          </p:cNvSpPr>
          <p:nvPr/>
        </p:nvSpPr>
        <p:spPr bwMode="auto">
          <a:xfrm>
            <a:off x="1168287" y="2609588"/>
            <a:ext cx="1042222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1067143" y="2373585"/>
            <a:ext cx="167547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INVALID-CUSTOMER-NUMBER</a:t>
            </a:r>
          </a:p>
        </p:txBody>
      </p:sp>
      <p:sp>
        <p:nvSpPr>
          <p:cNvPr id="585742" name="Freeform 14"/>
          <p:cNvSpPr>
            <a:spLocks/>
          </p:cNvSpPr>
          <p:nvPr/>
        </p:nvSpPr>
        <p:spPr bwMode="auto">
          <a:xfrm>
            <a:off x="2464103" y="3735364"/>
            <a:ext cx="1040757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5743" name="Text Box 15"/>
          <p:cNvSpPr txBox="1">
            <a:spLocks noChangeArrowheads="1"/>
          </p:cNvSpPr>
          <p:nvPr/>
        </p:nvSpPr>
        <p:spPr bwMode="auto">
          <a:xfrm>
            <a:off x="2286734" y="3541871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INVALID-CUSTOMER-NAME</a:t>
            </a:r>
          </a:p>
        </p:txBody>
      </p:sp>
      <p:sp>
        <p:nvSpPr>
          <p:cNvPr id="585744" name="Freeform 16"/>
          <p:cNvSpPr>
            <a:spLocks/>
          </p:cNvSpPr>
          <p:nvPr/>
        </p:nvSpPr>
        <p:spPr bwMode="auto">
          <a:xfrm>
            <a:off x="3834676" y="4861140"/>
            <a:ext cx="1042223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5745" name="Text Box 17"/>
          <p:cNvSpPr txBox="1">
            <a:spLocks noChangeArrowheads="1"/>
          </p:cNvSpPr>
          <p:nvPr/>
        </p:nvSpPr>
        <p:spPr bwMode="auto">
          <a:xfrm>
            <a:off x="3657308" y="4625137"/>
            <a:ext cx="1676937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INVALID-CUSTOMER-ADDRESS</a:t>
            </a:r>
          </a:p>
        </p:txBody>
      </p:sp>
      <p:sp>
        <p:nvSpPr>
          <p:cNvPr id="585746" name="Freeform 18"/>
          <p:cNvSpPr>
            <a:spLocks/>
          </p:cNvSpPr>
          <p:nvPr/>
        </p:nvSpPr>
        <p:spPr bwMode="auto">
          <a:xfrm>
            <a:off x="5054267" y="5916555"/>
            <a:ext cx="1042223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5747" name="Text Box 19"/>
          <p:cNvSpPr txBox="1">
            <a:spLocks noChangeArrowheads="1"/>
          </p:cNvSpPr>
          <p:nvPr/>
        </p:nvSpPr>
        <p:spPr bwMode="auto">
          <a:xfrm>
            <a:off x="4953123" y="5680552"/>
            <a:ext cx="1219591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INVALID-CUSTOMER-PHONE</a:t>
            </a:r>
          </a:p>
        </p:txBody>
      </p:sp>
      <p:sp>
        <p:nvSpPr>
          <p:cNvPr id="585748" name="Text Box 20"/>
          <p:cNvSpPr txBox="1">
            <a:spLocks noChangeArrowheads="1"/>
          </p:cNvSpPr>
          <p:nvPr/>
        </p:nvSpPr>
        <p:spPr bwMode="auto">
          <a:xfrm>
            <a:off x="3123737" y="2443946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accent2"/>
                </a:solidFill>
                <a:latin typeface="Times New Roman" panose="02020603050405020304" pitchFamily="18" charset="0"/>
              </a:rPr>
              <a:t>NEW-CUSTOMER</a:t>
            </a:r>
          </a:p>
        </p:txBody>
      </p:sp>
      <p:sp>
        <p:nvSpPr>
          <p:cNvPr id="585749" name="Text Box 21"/>
          <p:cNvSpPr txBox="1">
            <a:spLocks noChangeArrowheads="1"/>
          </p:cNvSpPr>
          <p:nvPr/>
        </p:nvSpPr>
        <p:spPr bwMode="auto">
          <a:xfrm>
            <a:off x="4419552" y="3499362"/>
            <a:ext cx="167693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accent2"/>
                </a:solidFill>
                <a:latin typeface="Times New Roman" panose="02020603050405020304" pitchFamily="18" charset="0"/>
              </a:rPr>
              <a:t>NEW-CUSTOMER</a:t>
            </a:r>
          </a:p>
        </p:txBody>
      </p:sp>
      <p:sp>
        <p:nvSpPr>
          <p:cNvPr id="585750" name="Text Box 22"/>
          <p:cNvSpPr txBox="1">
            <a:spLocks noChangeArrowheads="1"/>
          </p:cNvSpPr>
          <p:nvPr/>
        </p:nvSpPr>
        <p:spPr bwMode="auto">
          <a:xfrm>
            <a:off x="5715367" y="4625138"/>
            <a:ext cx="121812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accent2"/>
                </a:solidFill>
                <a:latin typeface="Times New Roman" panose="02020603050405020304" pitchFamily="18" charset="0"/>
              </a:rPr>
              <a:t>NEW-CUSTOMER</a:t>
            </a:r>
          </a:p>
        </p:txBody>
      </p:sp>
      <p:sp>
        <p:nvSpPr>
          <p:cNvPr id="585751" name="Text Box 23"/>
          <p:cNvSpPr txBox="1">
            <a:spLocks noChangeArrowheads="1"/>
          </p:cNvSpPr>
          <p:nvPr/>
        </p:nvSpPr>
        <p:spPr bwMode="auto">
          <a:xfrm>
            <a:off x="0" y="1974653"/>
            <a:ext cx="1753162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NEW-CUSTOMER</a:t>
            </a:r>
          </a:p>
        </p:txBody>
      </p:sp>
      <p:sp>
        <p:nvSpPr>
          <p:cNvPr id="585752" name="Text Box 24"/>
          <p:cNvSpPr txBox="1">
            <a:spLocks noChangeArrowheads="1"/>
          </p:cNvSpPr>
          <p:nvPr/>
        </p:nvSpPr>
        <p:spPr bwMode="auto">
          <a:xfrm>
            <a:off x="7085941" y="5267694"/>
            <a:ext cx="1753162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VALID-NEW-CUSTOMER</a:t>
            </a:r>
          </a:p>
        </p:txBody>
      </p:sp>
      <p:grpSp>
        <p:nvGrpSpPr>
          <p:cNvPr id="585753" name="Group 25"/>
          <p:cNvGrpSpPr>
            <a:grpSpLocks/>
          </p:cNvGrpSpPr>
          <p:nvPr/>
        </p:nvGrpSpPr>
        <p:grpSpPr bwMode="auto">
          <a:xfrm>
            <a:off x="1753163" y="2163466"/>
            <a:ext cx="5029347" cy="3445762"/>
            <a:chOff x="1056" y="1008"/>
            <a:chExt cx="3600" cy="2640"/>
          </a:xfrm>
        </p:grpSpPr>
        <p:sp>
          <p:nvSpPr>
            <p:cNvPr id="585754" name="Oval 26"/>
            <p:cNvSpPr>
              <a:spLocks noChangeArrowheads="1"/>
            </p:cNvSpPr>
            <p:nvPr/>
          </p:nvSpPr>
          <p:spPr bwMode="auto">
            <a:xfrm>
              <a:off x="1104" y="2140"/>
              <a:ext cx="102" cy="375"/>
            </a:xfrm>
            <a:prstGeom prst="ellipse">
              <a:avLst/>
            </a:prstGeom>
            <a:noFill/>
            <a:ln w="2540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85755" name="Line 27"/>
            <p:cNvSpPr>
              <a:spLocks noChangeShapeType="1"/>
            </p:cNvSpPr>
            <p:nvPr/>
          </p:nvSpPr>
          <p:spPr bwMode="auto">
            <a:xfrm flipH="1">
              <a:off x="1056" y="1008"/>
              <a:ext cx="3600" cy="2640"/>
            </a:xfrm>
            <a:prstGeom prst="line">
              <a:avLst/>
            </a:prstGeom>
            <a:noFill/>
            <a:ln w="2540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</p:grpSp>
      <p:sp>
        <p:nvSpPr>
          <p:cNvPr id="585756" name="Text Box 28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D6C4AD23-DA90-40FB-9FD8-44BF5BBDEE05}" type="slidenum">
              <a:rPr lang="en-US" sz="2216"/>
              <a:pPr algn="ctr">
                <a:spcBef>
                  <a:spcPct val="50000"/>
                </a:spcBef>
              </a:pPr>
              <a:t>108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1040638160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Editing Patterns</a:t>
            </a:r>
          </a:p>
        </p:txBody>
      </p:sp>
      <p:sp>
        <p:nvSpPr>
          <p:cNvPr id="586755" name="Oval 3"/>
          <p:cNvSpPr>
            <a:spLocks noChangeAspect="1" noChangeArrowheads="1"/>
          </p:cNvSpPr>
          <p:nvPr/>
        </p:nvSpPr>
        <p:spPr bwMode="auto">
          <a:xfrm>
            <a:off x="4114654" y="3217917"/>
            <a:ext cx="990918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CUSTOMER</a:t>
            </a:r>
          </a:p>
        </p:txBody>
      </p:sp>
      <p:sp>
        <p:nvSpPr>
          <p:cNvPr id="586756" name="Line 4"/>
          <p:cNvSpPr>
            <a:spLocks noChangeShapeType="1"/>
          </p:cNvSpPr>
          <p:nvPr/>
        </p:nvSpPr>
        <p:spPr bwMode="auto">
          <a:xfrm>
            <a:off x="304899" y="3640083"/>
            <a:ext cx="38097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381123" y="3296853"/>
            <a:ext cx="1753162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NEW-CUSTOMER</a:t>
            </a:r>
          </a:p>
        </p:txBody>
      </p:sp>
      <p:sp>
        <p:nvSpPr>
          <p:cNvPr id="586758" name="Line 6"/>
          <p:cNvSpPr>
            <a:spLocks noChangeShapeType="1"/>
          </p:cNvSpPr>
          <p:nvPr/>
        </p:nvSpPr>
        <p:spPr bwMode="auto">
          <a:xfrm>
            <a:off x="5105572" y="3640083"/>
            <a:ext cx="36573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86759" name="Text Box 7"/>
          <p:cNvSpPr txBox="1">
            <a:spLocks noChangeArrowheads="1"/>
          </p:cNvSpPr>
          <p:nvPr/>
        </p:nvSpPr>
        <p:spPr bwMode="auto">
          <a:xfrm>
            <a:off x="6630061" y="3311512"/>
            <a:ext cx="2895062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VALID-NEW-CUSTOMER</a:t>
            </a:r>
          </a:p>
        </p:txBody>
      </p:sp>
      <p:sp>
        <p:nvSpPr>
          <p:cNvPr id="586760" name="Text Box 8"/>
          <p:cNvSpPr txBox="1">
            <a:spLocks noChangeArrowheads="1"/>
          </p:cNvSpPr>
          <p:nvPr/>
        </p:nvSpPr>
        <p:spPr bwMode="auto">
          <a:xfrm>
            <a:off x="381123" y="2197511"/>
            <a:ext cx="3599062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216">
                <a:latin typeface="Times New Roman" panose="02020603050405020304" pitchFamily="18" charset="0"/>
              </a:rPr>
              <a:t>Acceptable editing pattern: </a:t>
            </a:r>
          </a:p>
          <a:p>
            <a:r>
              <a:rPr lang="en-US" sz="2216">
                <a:latin typeface="Times New Roman" panose="02020603050405020304" pitchFamily="18" charset="0"/>
              </a:rPr>
              <a:t>Showing upper level bubble...</a:t>
            </a:r>
          </a:p>
        </p:txBody>
      </p:sp>
      <p:sp>
        <p:nvSpPr>
          <p:cNvPr id="586761" name="Text Box 9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66512D2-37EF-4A31-A653-B09A5C4E7240}" type="slidenum">
              <a:rPr lang="en-US" sz="2216"/>
              <a:pPr algn="ctr">
                <a:spcBef>
                  <a:spcPct val="50000"/>
                </a:spcBef>
              </a:pPr>
              <a:t>109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12198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552" y="228600"/>
            <a:ext cx="8229307" cy="872183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850837"/>
            <a:ext cx="9148482" cy="4397563"/>
          </a:xfrm>
        </p:spPr>
        <p:txBody>
          <a:bodyPr/>
          <a:lstStyle/>
          <a:p>
            <a:pPr algn="just"/>
            <a:r>
              <a:rPr lang="id-ID" altLang="en-US" sz="2800" dirty="0" smtClean="0">
                <a:solidFill>
                  <a:schemeClr val="tx1"/>
                </a:solidFill>
              </a:rPr>
              <a:t>Membantu membuat menjadi lebih mudah untuk menemukan ketidakkonsistensian kebutuhan dan hal tidak dicantumkan (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omissions</a:t>
            </a:r>
            <a:r>
              <a:rPr lang="id-ID" altLang="en-US" sz="28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GB" altLang="en-US" sz="2800" dirty="0">
              <a:solidFill>
                <a:schemeClr val="tx1"/>
              </a:solidFill>
            </a:endParaRPr>
          </a:p>
          <a:p>
            <a:pPr algn="just"/>
            <a:r>
              <a:rPr lang="id-ID" altLang="en-US" sz="2800" dirty="0" smtClean="0">
                <a:solidFill>
                  <a:schemeClr val="tx1"/>
                </a:solidFill>
              </a:rPr>
              <a:t>Dua tipe yang umumnya digunakan</a:t>
            </a:r>
            <a:r>
              <a:rPr lang="en-GB" altLang="en-US" sz="2800" dirty="0" smtClean="0">
                <a:solidFill>
                  <a:schemeClr val="tx1"/>
                </a:solidFill>
              </a:rPr>
              <a:t>: </a:t>
            </a:r>
            <a:endParaRPr lang="en-GB" altLang="en-US" sz="2800" dirty="0">
              <a:solidFill>
                <a:schemeClr val="tx1"/>
              </a:solidFill>
            </a:endParaRPr>
          </a:p>
          <a:p>
            <a:pPr lvl="1" algn="just"/>
            <a:r>
              <a:rPr lang="id-ID" altLang="en-US" sz="2400" dirty="0" smtClean="0">
                <a:solidFill>
                  <a:schemeClr val="tx1"/>
                </a:solidFill>
              </a:rPr>
              <a:t>S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tructured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>
                <a:solidFill>
                  <a:schemeClr val="tx1"/>
                </a:solidFill>
              </a:rPr>
              <a:t>analysis </a:t>
            </a:r>
            <a:r>
              <a:rPr lang="id-ID" altLang="en-US" sz="2400" dirty="0" smtClean="0">
                <a:solidFill>
                  <a:schemeClr val="tx1"/>
                </a:solidFill>
              </a:rPr>
              <a:t>(Analisa Terstruktur) </a:t>
            </a:r>
            <a:r>
              <a:rPr lang="en-GB" altLang="en-US" sz="2400" dirty="0" smtClean="0">
                <a:solidFill>
                  <a:schemeClr val="tx1"/>
                </a:solidFill>
              </a:rPr>
              <a:t>and 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algn="just"/>
            <a:r>
              <a:rPr lang="id-ID" altLang="en-US" sz="2400" dirty="0">
                <a:solidFill>
                  <a:schemeClr val="tx1"/>
                </a:solidFill>
              </a:rPr>
              <a:t>O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bject</a:t>
            </a:r>
            <a:r>
              <a:rPr lang="en-GB" altLang="en-US" sz="2400" dirty="0" smtClean="0">
                <a:solidFill>
                  <a:schemeClr val="tx1"/>
                </a:solidFill>
              </a:rPr>
              <a:t>-oriented analysis</a:t>
            </a:r>
            <a:r>
              <a:rPr lang="id-ID" altLang="en-US" sz="2400" dirty="0" smtClean="0">
                <a:solidFill>
                  <a:schemeClr val="tx1"/>
                </a:solidFill>
              </a:rPr>
              <a:t> (Analisa Berorientasi Objek)</a:t>
            </a:r>
            <a:r>
              <a:rPr lang="en-GB" altLang="en-US" sz="2400" dirty="0" smtClean="0">
                <a:solidFill>
                  <a:schemeClr val="tx1"/>
                </a:solidFill>
              </a:rPr>
              <a:t>. 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Editing Patterns</a:t>
            </a:r>
          </a:p>
        </p:txBody>
      </p:sp>
      <p:sp>
        <p:nvSpPr>
          <p:cNvPr id="587779" name="Oval 3"/>
          <p:cNvSpPr>
            <a:spLocks noChangeAspect="1" noChangeArrowheads="1"/>
          </p:cNvSpPr>
          <p:nvPr/>
        </p:nvSpPr>
        <p:spPr bwMode="auto">
          <a:xfrm>
            <a:off x="2058061" y="1810697"/>
            <a:ext cx="989452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87780" name="Oval 4"/>
          <p:cNvSpPr>
            <a:spLocks noChangeAspect="1" noChangeArrowheads="1"/>
          </p:cNvSpPr>
          <p:nvPr/>
        </p:nvSpPr>
        <p:spPr bwMode="auto">
          <a:xfrm>
            <a:off x="3352410" y="2936473"/>
            <a:ext cx="990918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587781" name="Oval 5"/>
          <p:cNvSpPr>
            <a:spLocks noChangeAspect="1" noChangeArrowheads="1"/>
          </p:cNvSpPr>
          <p:nvPr/>
        </p:nvSpPr>
        <p:spPr bwMode="auto">
          <a:xfrm>
            <a:off x="4648225" y="3991888"/>
            <a:ext cx="990918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587782" name="Oval 6"/>
          <p:cNvSpPr>
            <a:spLocks noChangeAspect="1" noChangeArrowheads="1"/>
          </p:cNvSpPr>
          <p:nvPr/>
        </p:nvSpPr>
        <p:spPr bwMode="auto">
          <a:xfrm>
            <a:off x="6020265" y="5117664"/>
            <a:ext cx="989451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PHONE</a:t>
            </a:r>
            <a:endParaRPr lang="en-US" sz="2216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7783" name="Line 7"/>
          <p:cNvSpPr>
            <a:spLocks noChangeShapeType="1"/>
          </p:cNvSpPr>
          <p:nvPr/>
        </p:nvSpPr>
        <p:spPr bwMode="auto">
          <a:xfrm>
            <a:off x="304898" y="2232863"/>
            <a:ext cx="1676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7784" name="Line 8"/>
          <p:cNvSpPr>
            <a:spLocks noChangeShapeType="1"/>
          </p:cNvSpPr>
          <p:nvPr/>
        </p:nvSpPr>
        <p:spPr bwMode="auto">
          <a:xfrm>
            <a:off x="7009716" y="5610191"/>
            <a:ext cx="1753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7785" name="Freeform 9"/>
          <p:cNvSpPr>
            <a:spLocks/>
          </p:cNvSpPr>
          <p:nvPr/>
        </p:nvSpPr>
        <p:spPr bwMode="auto">
          <a:xfrm>
            <a:off x="1168287" y="2609588"/>
            <a:ext cx="1042222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7786" name="Text Box 10"/>
          <p:cNvSpPr txBox="1">
            <a:spLocks noChangeArrowheads="1"/>
          </p:cNvSpPr>
          <p:nvPr/>
        </p:nvSpPr>
        <p:spPr bwMode="auto">
          <a:xfrm>
            <a:off x="1067143" y="2373585"/>
            <a:ext cx="167547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INVALID-CUSTOMER-NUMBER</a:t>
            </a:r>
          </a:p>
        </p:txBody>
      </p:sp>
      <p:sp>
        <p:nvSpPr>
          <p:cNvPr id="587787" name="Freeform 11"/>
          <p:cNvSpPr>
            <a:spLocks/>
          </p:cNvSpPr>
          <p:nvPr/>
        </p:nvSpPr>
        <p:spPr bwMode="auto">
          <a:xfrm>
            <a:off x="2464103" y="3735364"/>
            <a:ext cx="1040757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7788" name="Text Box 12"/>
          <p:cNvSpPr txBox="1">
            <a:spLocks noChangeArrowheads="1"/>
          </p:cNvSpPr>
          <p:nvPr/>
        </p:nvSpPr>
        <p:spPr bwMode="auto">
          <a:xfrm>
            <a:off x="2286734" y="3541871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INVALID-CUSTOMER-NAME</a:t>
            </a:r>
          </a:p>
        </p:txBody>
      </p:sp>
      <p:sp>
        <p:nvSpPr>
          <p:cNvPr id="587789" name="Freeform 13"/>
          <p:cNvSpPr>
            <a:spLocks/>
          </p:cNvSpPr>
          <p:nvPr/>
        </p:nvSpPr>
        <p:spPr bwMode="auto">
          <a:xfrm>
            <a:off x="3834676" y="4861140"/>
            <a:ext cx="1042223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7790" name="Text Box 14"/>
          <p:cNvSpPr txBox="1">
            <a:spLocks noChangeArrowheads="1"/>
          </p:cNvSpPr>
          <p:nvPr/>
        </p:nvSpPr>
        <p:spPr bwMode="auto">
          <a:xfrm>
            <a:off x="3657308" y="4625137"/>
            <a:ext cx="1676937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INVALID-CUSTOMER-ADDRESS</a:t>
            </a:r>
          </a:p>
        </p:txBody>
      </p:sp>
      <p:sp>
        <p:nvSpPr>
          <p:cNvPr id="587791" name="Freeform 15"/>
          <p:cNvSpPr>
            <a:spLocks/>
          </p:cNvSpPr>
          <p:nvPr/>
        </p:nvSpPr>
        <p:spPr bwMode="auto">
          <a:xfrm>
            <a:off x="5054267" y="5916555"/>
            <a:ext cx="1042223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7792" name="Text Box 16"/>
          <p:cNvSpPr txBox="1">
            <a:spLocks noChangeArrowheads="1"/>
          </p:cNvSpPr>
          <p:nvPr/>
        </p:nvSpPr>
        <p:spPr bwMode="auto">
          <a:xfrm>
            <a:off x="4953123" y="5680552"/>
            <a:ext cx="1219591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INVALID-CUSTOMER-PHONE</a:t>
            </a:r>
          </a:p>
        </p:txBody>
      </p:sp>
      <p:sp>
        <p:nvSpPr>
          <p:cNvPr id="587793" name="Text Box 17"/>
          <p:cNvSpPr txBox="1">
            <a:spLocks noChangeArrowheads="1"/>
          </p:cNvSpPr>
          <p:nvPr/>
        </p:nvSpPr>
        <p:spPr bwMode="auto">
          <a:xfrm>
            <a:off x="381123" y="1805118"/>
            <a:ext cx="175316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NEW-CUSTOMER-NUMBER</a:t>
            </a:r>
          </a:p>
        </p:txBody>
      </p:sp>
      <p:sp>
        <p:nvSpPr>
          <p:cNvPr id="587794" name="Line 18"/>
          <p:cNvSpPr>
            <a:spLocks noChangeShapeType="1"/>
          </p:cNvSpPr>
          <p:nvPr/>
        </p:nvSpPr>
        <p:spPr bwMode="auto">
          <a:xfrm>
            <a:off x="5639143" y="4414054"/>
            <a:ext cx="31237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7795" name="Line 19"/>
          <p:cNvSpPr>
            <a:spLocks noChangeShapeType="1"/>
          </p:cNvSpPr>
          <p:nvPr/>
        </p:nvSpPr>
        <p:spPr bwMode="auto">
          <a:xfrm>
            <a:off x="4343327" y="3358639"/>
            <a:ext cx="44195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7796" name="Line 20"/>
          <p:cNvSpPr>
            <a:spLocks noChangeShapeType="1"/>
          </p:cNvSpPr>
          <p:nvPr/>
        </p:nvSpPr>
        <p:spPr bwMode="auto">
          <a:xfrm>
            <a:off x="3047512" y="2232863"/>
            <a:ext cx="57153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87797" name="Line 21"/>
          <p:cNvSpPr>
            <a:spLocks noChangeShapeType="1"/>
          </p:cNvSpPr>
          <p:nvPr/>
        </p:nvSpPr>
        <p:spPr bwMode="auto">
          <a:xfrm>
            <a:off x="304899" y="3358639"/>
            <a:ext cx="3047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7798" name="Line 22"/>
          <p:cNvSpPr>
            <a:spLocks noChangeShapeType="1"/>
          </p:cNvSpPr>
          <p:nvPr/>
        </p:nvSpPr>
        <p:spPr bwMode="auto">
          <a:xfrm>
            <a:off x="304899" y="4414054"/>
            <a:ext cx="43433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304899" y="5610191"/>
            <a:ext cx="57153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381123" y="3085770"/>
            <a:ext cx="2361492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NEW-CUSTOMER-NAME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381123" y="4155844"/>
            <a:ext cx="2361492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NEW-CUSTOMER-ADDRESS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381123" y="5351981"/>
            <a:ext cx="327618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NEW-CUSTOMER-PHONE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6933492" y="5303608"/>
            <a:ext cx="2286733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VALID-CUSTOMER-PHONE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6630061" y="4198353"/>
            <a:ext cx="23614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VALID-CUSTOMER-ADDRESS</a:t>
            </a:r>
          </a:p>
        </p:txBody>
      </p:sp>
      <p:sp>
        <p:nvSpPr>
          <p:cNvPr id="587805" name="Text Box 29"/>
          <p:cNvSpPr txBox="1">
            <a:spLocks noChangeArrowheads="1"/>
          </p:cNvSpPr>
          <p:nvPr/>
        </p:nvSpPr>
        <p:spPr bwMode="auto">
          <a:xfrm>
            <a:off x="6858734" y="3100429"/>
            <a:ext cx="23614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VALID-CUSTOMER-NAME</a:t>
            </a:r>
          </a:p>
        </p:txBody>
      </p:sp>
      <p:sp>
        <p:nvSpPr>
          <p:cNvPr id="587806" name="Text Box 30"/>
          <p:cNvSpPr txBox="1">
            <a:spLocks noChangeArrowheads="1"/>
          </p:cNvSpPr>
          <p:nvPr/>
        </p:nvSpPr>
        <p:spPr bwMode="auto">
          <a:xfrm>
            <a:off x="6630061" y="1889633"/>
            <a:ext cx="2895062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VALID-CUSTOMER-NUMBER</a:t>
            </a:r>
          </a:p>
        </p:txBody>
      </p:sp>
      <p:sp>
        <p:nvSpPr>
          <p:cNvPr id="587807" name="Oval 31"/>
          <p:cNvSpPr>
            <a:spLocks noChangeArrowheads="1"/>
          </p:cNvSpPr>
          <p:nvPr/>
        </p:nvSpPr>
        <p:spPr bwMode="auto">
          <a:xfrm>
            <a:off x="457347" y="3360149"/>
            <a:ext cx="141917" cy="489507"/>
          </a:xfrm>
          <a:prstGeom prst="ellips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7808" name="Oval 32"/>
          <p:cNvSpPr>
            <a:spLocks noChangeArrowheads="1"/>
          </p:cNvSpPr>
          <p:nvPr/>
        </p:nvSpPr>
        <p:spPr bwMode="auto">
          <a:xfrm>
            <a:off x="7924410" y="3500871"/>
            <a:ext cx="141917" cy="489507"/>
          </a:xfrm>
          <a:prstGeom prst="ellips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grpSp>
        <p:nvGrpSpPr>
          <p:cNvPr id="587809" name="Group 33"/>
          <p:cNvGrpSpPr>
            <a:grpSpLocks/>
          </p:cNvGrpSpPr>
          <p:nvPr/>
        </p:nvGrpSpPr>
        <p:grpSpPr bwMode="auto">
          <a:xfrm>
            <a:off x="1050407" y="599902"/>
            <a:ext cx="3234774" cy="856059"/>
            <a:chOff x="662" y="230"/>
            <a:chExt cx="2037" cy="584"/>
          </a:xfrm>
        </p:grpSpPr>
        <p:sp>
          <p:nvSpPr>
            <p:cNvPr id="587810" name="AutoShape 34"/>
            <p:cNvSpPr>
              <a:spLocks noChangeArrowheads="1"/>
            </p:cNvSpPr>
            <p:nvPr/>
          </p:nvSpPr>
          <p:spPr bwMode="auto">
            <a:xfrm>
              <a:off x="816" y="358"/>
              <a:ext cx="1727" cy="327"/>
            </a:xfrm>
            <a:prstGeom prst="wedgeRoundRectCallout">
              <a:avLst>
                <a:gd name="adj1" fmla="val -50454"/>
                <a:gd name="adj2" fmla="val 145884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pPr algn="ctr"/>
              <a:r>
                <a:rPr 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Parallel decomposition</a:t>
              </a:r>
            </a:p>
          </p:txBody>
        </p:sp>
        <p:sp>
          <p:nvSpPr>
            <p:cNvPr id="587811" name="AutoShape 35"/>
            <p:cNvSpPr>
              <a:spLocks noChangeArrowheads="1"/>
            </p:cNvSpPr>
            <p:nvPr/>
          </p:nvSpPr>
          <p:spPr bwMode="auto">
            <a:xfrm>
              <a:off x="662" y="230"/>
              <a:ext cx="2037" cy="584"/>
            </a:xfrm>
            <a:prstGeom prst="wedgeRoundRectCallout">
              <a:avLst>
                <a:gd name="adj1" fmla="val 141241"/>
                <a:gd name="adj2" fmla="val 211171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pPr algn="ctr"/>
              <a:r>
                <a:rPr 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Parallel decomposition:</a:t>
              </a:r>
            </a:p>
            <a:p>
              <a:pPr algn="ctr"/>
              <a:r>
                <a:rPr 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Acceptable editing pattern.</a:t>
              </a:r>
            </a:p>
          </p:txBody>
        </p:sp>
      </p:grpSp>
      <p:sp>
        <p:nvSpPr>
          <p:cNvPr id="587812" name="Text Box 36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FF14C700-5F51-40EA-AEA2-33F401815350}" type="slidenum">
              <a:rPr lang="en-US" sz="2216"/>
              <a:pPr algn="ctr">
                <a:spcBef>
                  <a:spcPct val="50000"/>
                </a:spcBef>
              </a:pPr>
              <a:t>110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155512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8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8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07" grpId="0" animBg="1"/>
      <p:bldP spid="58780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Editing Patterns</a:t>
            </a:r>
          </a:p>
        </p:txBody>
      </p:sp>
      <p:sp>
        <p:nvSpPr>
          <p:cNvPr id="588803" name="Oval 3"/>
          <p:cNvSpPr>
            <a:spLocks noChangeAspect="1" noChangeArrowheads="1"/>
          </p:cNvSpPr>
          <p:nvPr/>
        </p:nvSpPr>
        <p:spPr bwMode="auto">
          <a:xfrm>
            <a:off x="2058061" y="1810697"/>
            <a:ext cx="989452" cy="91469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CUSTOMER-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>
            <a:off x="304898" y="2232863"/>
            <a:ext cx="1676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8805" name="Line 5"/>
          <p:cNvSpPr>
            <a:spLocks noChangeShapeType="1"/>
          </p:cNvSpPr>
          <p:nvPr/>
        </p:nvSpPr>
        <p:spPr bwMode="auto">
          <a:xfrm>
            <a:off x="7009716" y="5610191"/>
            <a:ext cx="1753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8806" name="Freeform 6"/>
          <p:cNvSpPr>
            <a:spLocks/>
          </p:cNvSpPr>
          <p:nvPr/>
        </p:nvSpPr>
        <p:spPr bwMode="auto">
          <a:xfrm>
            <a:off x="1168287" y="2609588"/>
            <a:ext cx="1042222" cy="397246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1067143" y="2373585"/>
            <a:ext cx="167547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INVALID-CUSTOMER-NUMBER</a:t>
            </a:r>
          </a:p>
        </p:txBody>
      </p:sp>
      <p:grpSp>
        <p:nvGrpSpPr>
          <p:cNvPr id="588808" name="Group 8"/>
          <p:cNvGrpSpPr>
            <a:grpSpLocks/>
          </p:cNvGrpSpPr>
          <p:nvPr/>
        </p:nvGrpSpPr>
        <p:grpSpPr bwMode="auto">
          <a:xfrm>
            <a:off x="4953123" y="2936474"/>
            <a:ext cx="2056593" cy="1209330"/>
            <a:chOff x="1440" y="1824"/>
            <a:chExt cx="1296" cy="825"/>
          </a:xfrm>
        </p:grpSpPr>
        <p:sp>
          <p:nvSpPr>
            <p:cNvPr id="588809" name="Oval 9"/>
            <p:cNvSpPr>
              <a:spLocks noChangeAspect="1" noChangeArrowheads="1"/>
            </p:cNvSpPr>
            <p:nvPr/>
          </p:nvSpPr>
          <p:spPr bwMode="auto">
            <a:xfrm>
              <a:off x="2112" y="1824"/>
              <a:ext cx="624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/>
            <a:lstStyle/>
            <a:p>
              <a:pPr algn="ctr"/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EDIT-</a:t>
              </a:r>
            </a:p>
            <a:p>
              <a:pPr algn="ctr"/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CUSTOMER-</a:t>
              </a:r>
            </a:p>
            <a:p>
              <a:pPr algn="ctr"/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NAME</a:t>
              </a:r>
            </a:p>
          </p:txBody>
        </p:sp>
        <p:sp>
          <p:nvSpPr>
            <p:cNvPr id="588810" name="Freeform 10"/>
            <p:cNvSpPr>
              <a:spLocks/>
            </p:cNvSpPr>
            <p:nvPr/>
          </p:nvSpPr>
          <p:spPr bwMode="auto">
            <a:xfrm>
              <a:off x="1552" y="2369"/>
              <a:ext cx="656" cy="271"/>
            </a:xfrm>
            <a:custGeom>
              <a:avLst/>
              <a:gdLst>
                <a:gd name="T0" fmla="*/ 656 w 656"/>
                <a:gd name="T1" fmla="*/ 0 h 386"/>
                <a:gd name="T2" fmla="*/ 368 w 656"/>
                <a:gd name="T3" fmla="*/ 384 h 386"/>
                <a:gd name="T4" fmla="*/ 0 w 656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6" h="386">
                  <a:moveTo>
                    <a:pt x="656" y="0"/>
                  </a:moveTo>
                  <a:lnTo>
                    <a:pt x="368" y="384"/>
                  </a:lnTo>
                  <a:lnTo>
                    <a:pt x="0" y="38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88811" name="Text Box 11"/>
            <p:cNvSpPr txBox="1">
              <a:spLocks noChangeArrowheads="1"/>
            </p:cNvSpPr>
            <p:nvPr/>
          </p:nvSpPr>
          <p:spPr bwMode="auto">
            <a:xfrm>
              <a:off x="1440" y="2237"/>
              <a:ext cx="81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INVALID-CUSTOMER-NAME</a:t>
              </a:r>
            </a:p>
          </p:txBody>
        </p:sp>
      </p:grpSp>
      <p:grpSp>
        <p:nvGrpSpPr>
          <p:cNvPr id="588812" name="Group 12"/>
          <p:cNvGrpSpPr>
            <a:grpSpLocks/>
          </p:cNvGrpSpPr>
          <p:nvPr/>
        </p:nvGrpSpPr>
        <p:grpSpPr bwMode="auto">
          <a:xfrm>
            <a:off x="5029347" y="3991888"/>
            <a:ext cx="1980369" cy="1266498"/>
            <a:chOff x="2304" y="2544"/>
            <a:chExt cx="1248" cy="864"/>
          </a:xfrm>
        </p:grpSpPr>
        <p:sp>
          <p:nvSpPr>
            <p:cNvPr id="588813" name="Oval 13"/>
            <p:cNvSpPr>
              <a:spLocks noChangeAspect="1" noChangeArrowheads="1"/>
            </p:cNvSpPr>
            <p:nvPr/>
          </p:nvSpPr>
          <p:spPr bwMode="auto">
            <a:xfrm>
              <a:off x="2928" y="2544"/>
              <a:ext cx="624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/>
            <a:lstStyle/>
            <a:p>
              <a:pPr algn="ctr"/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EDIT-</a:t>
              </a:r>
            </a:p>
            <a:p>
              <a:pPr algn="ctr"/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CUSTOMER-</a:t>
              </a:r>
            </a:p>
            <a:p>
              <a:pPr algn="ctr"/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588814" name="Freeform 14"/>
            <p:cNvSpPr>
              <a:spLocks/>
            </p:cNvSpPr>
            <p:nvPr/>
          </p:nvSpPr>
          <p:spPr bwMode="auto">
            <a:xfrm>
              <a:off x="2416" y="3137"/>
              <a:ext cx="656" cy="271"/>
            </a:xfrm>
            <a:custGeom>
              <a:avLst/>
              <a:gdLst>
                <a:gd name="T0" fmla="*/ 656 w 656"/>
                <a:gd name="T1" fmla="*/ 0 h 386"/>
                <a:gd name="T2" fmla="*/ 368 w 656"/>
                <a:gd name="T3" fmla="*/ 384 h 386"/>
                <a:gd name="T4" fmla="*/ 0 w 656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6" h="386">
                  <a:moveTo>
                    <a:pt x="656" y="0"/>
                  </a:moveTo>
                  <a:lnTo>
                    <a:pt x="368" y="384"/>
                  </a:lnTo>
                  <a:lnTo>
                    <a:pt x="0" y="38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88815" name="Text Box 15"/>
            <p:cNvSpPr txBox="1">
              <a:spLocks noChangeArrowheads="1"/>
            </p:cNvSpPr>
            <p:nvPr/>
          </p:nvSpPr>
          <p:spPr bwMode="auto">
            <a:xfrm>
              <a:off x="2304" y="2976"/>
              <a:ext cx="105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INVALID-CUSTOMER-ADDRESS</a:t>
              </a:r>
            </a:p>
          </p:txBody>
        </p:sp>
      </p:grpSp>
      <p:grpSp>
        <p:nvGrpSpPr>
          <p:cNvPr id="588816" name="Group 16"/>
          <p:cNvGrpSpPr>
            <a:grpSpLocks/>
          </p:cNvGrpSpPr>
          <p:nvPr/>
        </p:nvGrpSpPr>
        <p:grpSpPr bwMode="auto">
          <a:xfrm>
            <a:off x="4953123" y="5117664"/>
            <a:ext cx="2056593" cy="1196137"/>
            <a:chOff x="3120" y="3312"/>
            <a:chExt cx="1296" cy="816"/>
          </a:xfrm>
        </p:grpSpPr>
        <p:sp>
          <p:nvSpPr>
            <p:cNvPr id="588817" name="Oval 17"/>
            <p:cNvSpPr>
              <a:spLocks noChangeAspect="1" noChangeArrowheads="1"/>
            </p:cNvSpPr>
            <p:nvPr/>
          </p:nvSpPr>
          <p:spPr bwMode="auto">
            <a:xfrm>
              <a:off x="3792" y="3312"/>
              <a:ext cx="624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/>
            <a:lstStyle/>
            <a:p>
              <a:pPr algn="ctr"/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EDIT-</a:t>
              </a:r>
            </a:p>
            <a:p>
              <a:pPr algn="ctr"/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CUSTOMER-</a:t>
              </a:r>
            </a:p>
            <a:p>
              <a:pPr algn="ctr"/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PHONE</a:t>
              </a:r>
              <a:endParaRPr lang="en-US" sz="2216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8818" name="Freeform 18"/>
            <p:cNvSpPr>
              <a:spLocks/>
            </p:cNvSpPr>
            <p:nvPr/>
          </p:nvSpPr>
          <p:spPr bwMode="auto">
            <a:xfrm>
              <a:off x="3184" y="3857"/>
              <a:ext cx="656" cy="271"/>
            </a:xfrm>
            <a:custGeom>
              <a:avLst/>
              <a:gdLst>
                <a:gd name="T0" fmla="*/ 656 w 656"/>
                <a:gd name="T1" fmla="*/ 0 h 386"/>
                <a:gd name="T2" fmla="*/ 368 w 656"/>
                <a:gd name="T3" fmla="*/ 384 h 386"/>
                <a:gd name="T4" fmla="*/ 0 w 656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6" h="386">
                  <a:moveTo>
                    <a:pt x="656" y="0"/>
                  </a:moveTo>
                  <a:lnTo>
                    <a:pt x="368" y="384"/>
                  </a:lnTo>
                  <a:lnTo>
                    <a:pt x="0" y="38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88819" name="Text Box 19"/>
            <p:cNvSpPr txBox="1">
              <a:spLocks noChangeArrowheads="1"/>
            </p:cNvSpPr>
            <p:nvPr/>
          </p:nvSpPr>
          <p:spPr bwMode="auto">
            <a:xfrm>
              <a:off x="3120" y="3696"/>
              <a:ext cx="76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INVALID-CUSTOMER-PHONE</a:t>
              </a:r>
            </a:p>
          </p:txBody>
        </p:sp>
      </p:grpSp>
      <p:sp>
        <p:nvSpPr>
          <p:cNvPr id="588820" name="Text Box 20"/>
          <p:cNvSpPr txBox="1">
            <a:spLocks noChangeArrowheads="1"/>
          </p:cNvSpPr>
          <p:nvPr/>
        </p:nvSpPr>
        <p:spPr bwMode="auto">
          <a:xfrm>
            <a:off x="381123" y="1974653"/>
            <a:ext cx="1753162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NEW-CUSTOMER</a:t>
            </a:r>
          </a:p>
        </p:txBody>
      </p:sp>
      <p:sp>
        <p:nvSpPr>
          <p:cNvPr id="588821" name="Line 21"/>
          <p:cNvSpPr>
            <a:spLocks noChangeShapeType="1"/>
          </p:cNvSpPr>
          <p:nvPr/>
        </p:nvSpPr>
        <p:spPr bwMode="auto">
          <a:xfrm>
            <a:off x="7009716" y="4414054"/>
            <a:ext cx="1753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88822" name="Line 22"/>
          <p:cNvSpPr>
            <a:spLocks noChangeShapeType="1"/>
          </p:cNvSpPr>
          <p:nvPr/>
        </p:nvSpPr>
        <p:spPr bwMode="auto">
          <a:xfrm>
            <a:off x="7009716" y="3358639"/>
            <a:ext cx="1753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88823" name="Line 23"/>
          <p:cNvSpPr>
            <a:spLocks noChangeShapeType="1"/>
          </p:cNvSpPr>
          <p:nvPr/>
        </p:nvSpPr>
        <p:spPr bwMode="auto">
          <a:xfrm>
            <a:off x="3047512" y="2232863"/>
            <a:ext cx="5715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88824" name="Text Box 24"/>
          <p:cNvSpPr txBox="1">
            <a:spLocks noChangeArrowheads="1"/>
          </p:cNvSpPr>
          <p:nvPr/>
        </p:nvSpPr>
        <p:spPr bwMode="auto">
          <a:xfrm>
            <a:off x="2895064" y="3142938"/>
            <a:ext cx="236295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NEW-CUSTOMER-NAME</a:t>
            </a:r>
          </a:p>
        </p:txBody>
      </p:sp>
      <p:sp>
        <p:nvSpPr>
          <p:cNvPr id="588825" name="Text Box 25"/>
          <p:cNvSpPr txBox="1">
            <a:spLocks noChangeArrowheads="1"/>
          </p:cNvSpPr>
          <p:nvPr/>
        </p:nvSpPr>
        <p:spPr bwMode="auto">
          <a:xfrm>
            <a:off x="2590166" y="4127992"/>
            <a:ext cx="236295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NEW-CUSTOMER-ADDRESS</a:t>
            </a:r>
          </a:p>
        </p:txBody>
      </p:sp>
      <p:sp>
        <p:nvSpPr>
          <p:cNvPr id="588826" name="Text Box 26"/>
          <p:cNvSpPr txBox="1">
            <a:spLocks noChangeArrowheads="1"/>
          </p:cNvSpPr>
          <p:nvPr/>
        </p:nvSpPr>
        <p:spPr bwMode="auto">
          <a:xfrm>
            <a:off x="2361492" y="5253768"/>
            <a:ext cx="327765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NEW-CUSTOMER-PHONE</a:t>
            </a:r>
          </a:p>
        </p:txBody>
      </p:sp>
      <p:sp>
        <p:nvSpPr>
          <p:cNvPr id="588827" name="Text Box 27"/>
          <p:cNvSpPr txBox="1">
            <a:spLocks noChangeArrowheads="1"/>
          </p:cNvSpPr>
          <p:nvPr/>
        </p:nvSpPr>
        <p:spPr bwMode="auto">
          <a:xfrm>
            <a:off x="6933492" y="5303608"/>
            <a:ext cx="2286733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VALID-CUSTOMER-PHONE</a:t>
            </a:r>
          </a:p>
        </p:txBody>
      </p:sp>
      <p:sp>
        <p:nvSpPr>
          <p:cNvPr id="588828" name="Text Box 28"/>
          <p:cNvSpPr txBox="1">
            <a:spLocks noChangeArrowheads="1"/>
          </p:cNvSpPr>
          <p:nvPr/>
        </p:nvSpPr>
        <p:spPr bwMode="auto">
          <a:xfrm>
            <a:off x="7085941" y="3915818"/>
            <a:ext cx="2362957" cy="51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</a:t>
            </a:r>
          </a:p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CUSTOMER-ADDRESS</a:t>
            </a:r>
          </a:p>
        </p:txBody>
      </p:sp>
      <p:sp>
        <p:nvSpPr>
          <p:cNvPr id="588829" name="Text Box 29"/>
          <p:cNvSpPr txBox="1">
            <a:spLocks noChangeArrowheads="1"/>
          </p:cNvSpPr>
          <p:nvPr/>
        </p:nvSpPr>
        <p:spPr bwMode="auto">
          <a:xfrm>
            <a:off x="7390839" y="2860403"/>
            <a:ext cx="2362957" cy="51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</a:t>
            </a:r>
          </a:p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CUSTOMER-NAME</a:t>
            </a:r>
          </a:p>
        </p:txBody>
      </p:sp>
      <p:sp>
        <p:nvSpPr>
          <p:cNvPr id="588830" name="Text Box 30"/>
          <p:cNvSpPr txBox="1">
            <a:spLocks noChangeArrowheads="1"/>
          </p:cNvSpPr>
          <p:nvPr/>
        </p:nvSpPr>
        <p:spPr bwMode="auto">
          <a:xfrm>
            <a:off x="6630061" y="1889633"/>
            <a:ext cx="2895062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VALID-CUSTOMER-NUMBER</a:t>
            </a:r>
          </a:p>
        </p:txBody>
      </p:sp>
      <p:sp>
        <p:nvSpPr>
          <p:cNvPr id="588831" name="Line 31"/>
          <p:cNvSpPr>
            <a:spLocks noChangeShapeType="1"/>
          </p:cNvSpPr>
          <p:nvPr/>
        </p:nvSpPr>
        <p:spPr bwMode="auto">
          <a:xfrm>
            <a:off x="2818839" y="2655029"/>
            <a:ext cx="0" cy="7739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88832" name="Line 32"/>
          <p:cNvSpPr>
            <a:spLocks noChangeShapeType="1"/>
          </p:cNvSpPr>
          <p:nvPr/>
        </p:nvSpPr>
        <p:spPr bwMode="auto">
          <a:xfrm flipH="1">
            <a:off x="2552054" y="2725390"/>
            <a:ext cx="0" cy="16886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88833" name="Line 33"/>
          <p:cNvSpPr>
            <a:spLocks noChangeShapeType="1"/>
          </p:cNvSpPr>
          <p:nvPr/>
        </p:nvSpPr>
        <p:spPr bwMode="auto">
          <a:xfrm flipH="1">
            <a:off x="2286733" y="2655029"/>
            <a:ext cx="0" cy="28848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88834" name="Line 34"/>
          <p:cNvSpPr>
            <a:spLocks noChangeShapeType="1"/>
          </p:cNvSpPr>
          <p:nvPr/>
        </p:nvSpPr>
        <p:spPr bwMode="auto">
          <a:xfrm>
            <a:off x="2818839" y="3429000"/>
            <a:ext cx="320142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8835" name="Line 35"/>
          <p:cNvSpPr>
            <a:spLocks noChangeShapeType="1"/>
          </p:cNvSpPr>
          <p:nvPr/>
        </p:nvSpPr>
        <p:spPr bwMode="auto">
          <a:xfrm>
            <a:off x="2552054" y="4414054"/>
            <a:ext cx="3468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88836" name="Line 36"/>
          <p:cNvSpPr>
            <a:spLocks noChangeShapeType="1"/>
          </p:cNvSpPr>
          <p:nvPr/>
        </p:nvSpPr>
        <p:spPr bwMode="auto">
          <a:xfrm>
            <a:off x="2286734" y="5539830"/>
            <a:ext cx="373353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8837" name="Oval 37"/>
          <p:cNvSpPr>
            <a:spLocks noChangeArrowheads="1"/>
          </p:cNvSpPr>
          <p:nvPr/>
        </p:nvSpPr>
        <p:spPr bwMode="auto">
          <a:xfrm>
            <a:off x="7924410" y="3500871"/>
            <a:ext cx="141917" cy="489507"/>
          </a:xfrm>
          <a:prstGeom prst="ellips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88838" name="AutoShape 38"/>
          <p:cNvSpPr>
            <a:spLocks noChangeArrowheads="1"/>
          </p:cNvSpPr>
          <p:nvPr/>
        </p:nvSpPr>
        <p:spPr bwMode="auto">
          <a:xfrm>
            <a:off x="3781594" y="1993152"/>
            <a:ext cx="2743236" cy="479422"/>
          </a:xfrm>
          <a:prstGeom prst="wedgeRoundRectCallout">
            <a:avLst>
              <a:gd name="adj1" fmla="val 86324"/>
              <a:gd name="adj2" fmla="val 123102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pPr algn="ctr"/>
            <a:r>
              <a:rPr 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Parallel decomposition</a:t>
            </a:r>
          </a:p>
        </p:txBody>
      </p:sp>
      <p:sp>
        <p:nvSpPr>
          <p:cNvPr id="588839" name="AutoShape 39"/>
          <p:cNvSpPr>
            <a:spLocks noChangeArrowheads="1"/>
          </p:cNvSpPr>
          <p:nvPr/>
        </p:nvSpPr>
        <p:spPr bwMode="auto">
          <a:xfrm>
            <a:off x="209619" y="458864"/>
            <a:ext cx="4017371" cy="856688"/>
          </a:xfrm>
          <a:prstGeom prst="wedgeRoundRectCallout">
            <a:avLst>
              <a:gd name="adj1" fmla="val 6282"/>
              <a:gd name="adj2" fmla="val 114009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pPr>
              <a:buFontTx/>
              <a:buChar char="•"/>
            </a:pPr>
            <a:r>
              <a:rPr 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 Some tramp data.</a:t>
            </a:r>
          </a:p>
          <a:p>
            <a:pPr>
              <a:buFontTx/>
              <a:buChar char="•"/>
            </a:pPr>
            <a:r>
              <a:rPr 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 Acceptable for first bubble only.</a:t>
            </a:r>
          </a:p>
        </p:txBody>
      </p:sp>
      <p:sp>
        <p:nvSpPr>
          <p:cNvPr id="588840" name="Text Box 4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8DB2A6AE-827E-4CBA-9056-8BF13C5AC83E}" type="slidenum">
              <a:rPr lang="en-US" sz="2216"/>
              <a:pPr algn="ctr">
                <a:spcBef>
                  <a:spcPct val="50000"/>
                </a:spcBef>
              </a:pPr>
              <a:t>111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184846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8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8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37" grpId="0" animBg="1"/>
      <p:bldP spid="588838" grpId="0" animBg="1" autoUpdateAnimBg="0"/>
      <p:bldP spid="588839" grpId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Data </a:t>
            </a:r>
            <a:r>
              <a:rPr lang="en-GB" altLang="en-US" dirty="0" err="1">
                <a:solidFill>
                  <a:schemeClr val="bg1"/>
                </a:solidFill>
              </a:rPr>
              <a:t>Modeling</a:t>
            </a:r>
            <a:r>
              <a:rPr lang="en-GB" altLang="en-US" dirty="0">
                <a:solidFill>
                  <a:schemeClr val="bg1"/>
                </a:solidFill>
              </a:rPr>
              <a:t> (ERD)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186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altLang="en-US" sz="2800" dirty="0">
                <a:solidFill>
                  <a:schemeClr val="tx1"/>
                </a:solidFill>
              </a:rPr>
              <a:t>Elements:</a:t>
            </a:r>
          </a:p>
          <a:p>
            <a:pPr lvl="1" algn="just">
              <a:lnSpc>
                <a:spcPct val="150000"/>
              </a:lnSpc>
            </a:pPr>
            <a:r>
              <a:rPr lang="en-GB" altLang="en-US" sz="2400" b="1" dirty="0">
                <a:solidFill>
                  <a:schemeClr val="tx1"/>
                </a:solidFill>
              </a:rPr>
              <a:t>Data object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smtClean="0">
                <a:solidFill>
                  <a:schemeClr val="tx1"/>
                </a:solidFill>
              </a:rPr>
              <a:t>– </a:t>
            </a:r>
            <a:r>
              <a:rPr lang="id-ID" altLang="en-US" sz="2400" dirty="0" smtClean="0">
                <a:solidFill>
                  <a:schemeClr val="tx1"/>
                </a:solidFill>
              </a:rPr>
              <a:t>setiap orang, organisasi, peralatan, atau produk perangkat lunak yang menghasilkan atau menggunakan informasi</a:t>
            </a:r>
          </a:p>
          <a:p>
            <a:pPr lvl="1" algn="just">
              <a:lnSpc>
                <a:spcPct val="150000"/>
              </a:lnSpc>
            </a:pPr>
            <a:r>
              <a:rPr lang="en-GB" altLang="en-US" sz="2400" b="1" dirty="0" smtClean="0">
                <a:solidFill>
                  <a:schemeClr val="tx1"/>
                </a:solidFill>
              </a:rPr>
              <a:t>Attributes</a:t>
            </a:r>
            <a:r>
              <a:rPr lang="en-GB" altLang="en-US" sz="2400" dirty="0" smtClean="0">
                <a:solidFill>
                  <a:schemeClr val="tx1"/>
                </a:solidFill>
              </a:rPr>
              <a:t> – </a:t>
            </a:r>
            <a:r>
              <a:rPr lang="id-ID" altLang="en-US" sz="2400" dirty="0" smtClean="0">
                <a:solidFill>
                  <a:schemeClr val="tx1"/>
                </a:solidFill>
              </a:rPr>
              <a:t>nama suatu contoh objek data, menggambarkan karakteristik atau membuat refrensi untuk objek data lainnya</a:t>
            </a:r>
          </a:p>
          <a:p>
            <a:pPr lvl="1" algn="just">
              <a:lnSpc>
                <a:spcPct val="150000"/>
              </a:lnSpc>
            </a:pPr>
            <a:r>
              <a:rPr lang="en-GB" altLang="en-US" sz="2400" b="1" dirty="0" smtClean="0">
                <a:solidFill>
                  <a:schemeClr val="tx1"/>
                </a:solidFill>
              </a:rPr>
              <a:t>Relationships</a:t>
            </a:r>
            <a:r>
              <a:rPr lang="id-ID" altLang="en-US" sz="2400" b="1" dirty="0" smtClean="0">
                <a:solidFill>
                  <a:schemeClr val="tx1"/>
                </a:solidFill>
              </a:rPr>
              <a:t>  </a:t>
            </a:r>
            <a:r>
              <a:rPr lang="en-GB" altLang="en-US" sz="2400" dirty="0" smtClean="0">
                <a:solidFill>
                  <a:schemeClr val="tx1"/>
                </a:solidFill>
              </a:rPr>
              <a:t>–</a:t>
            </a:r>
            <a:r>
              <a:rPr lang="id-ID" altLang="en-US" sz="2400" dirty="0" smtClean="0">
                <a:solidFill>
                  <a:schemeClr val="tx1"/>
                </a:solidFill>
              </a:rPr>
              <a:t> menunjukkan cara dimana objek data terhubung ke objek data lainnya </a:t>
            </a:r>
            <a:endParaRPr lang="id-ID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6096000" y="6378762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solidFill>
                  <a:schemeClr val="bg1"/>
                </a:solidFill>
              </a:rPr>
              <a:t>Behavioral</a:t>
            </a:r>
            <a:r>
              <a:rPr lang="en-GB" altLang="en-US" dirty="0">
                <a:solidFill>
                  <a:schemeClr val="bg1"/>
                </a:solidFill>
              </a:rPr>
              <a:t> </a:t>
            </a:r>
            <a:r>
              <a:rPr lang="en-GB" altLang="en-US" dirty="0" err="1">
                <a:solidFill>
                  <a:schemeClr val="bg1"/>
                </a:solidFill>
              </a:rPr>
              <a:t>Modeling</a:t>
            </a:r>
            <a:r>
              <a:rPr lang="en-GB" altLang="en-US" dirty="0">
                <a:solidFill>
                  <a:schemeClr val="bg1"/>
                </a:solidFill>
              </a:rPr>
              <a:t> (STD</a:t>
            </a:r>
            <a:r>
              <a:rPr lang="en-GB" altLang="en-US" dirty="0" smtClean="0">
                <a:solidFill>
                  <a:schemeClr val="bg1"/>
                </a:solidFill>
              </a:rPr>
              <a:t>)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46237"/>
            <a:ext cx="91440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2400" dirty="0">
                <a:solidFill>
                  <a:schemeClr val="tx1"/>
                </a:solidFill>
              </a:rPr>
              <a:t>State </a:t>
            </a:r>
            <a:r>
              <a:rPr lang="id-ID" altLang="en-US" sz="2400" dirty="0" smtClean="0">
                <a:solidFill>
                  <a:schemeClr val="tx1"/>
                </a:solidFill>
              </a:rPr>
              <a:t>T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ransition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id-ID" altLang="en-US" sz="2400" dirty="0" smtClean="0">
                <a:solidFill>
                  <a:schemeClr val="tx1"/>
                </a:solidFill>
              </a:rPr>
              <a:t>D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iagrams</a:t>
            </a:r>
            <a:r>
              <a:rPr lang="id-ID" altLang="en-US" sz="2400" dirty="0" smtClean="0">
                <a:solidFill>
                  <a:schemeClr val="tx1"/>
                </a:solidFill>
              </a:rPr>
              <a:t> (STD) menggambarkan status/kondisi sistem dan kejadian yang memicu perubahan status/kondisi</a:t>
            </a:r>
          </a:p>
          <a:p>
            <a:pPr>
              <a:lnSpc>
                <a:spcPct val="150000"/>
              </a:lnSpc>
            </a:pPr>
            <a:endParaRPr lang="id-ID" alt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STD menunjukkan aksi (ex: </a:t>
            </a:r>
            <a:r>
              <a:rPr lang="en-GB" altLang="en-US" sz="2400" dirty="0">
                <a:solidFill>
                  <a:schemeClr val="tx1"/>
                </a:solidFill>
              </a:rPr>
              <a:t>process </a:t>
            </a:r>
            <a:r>
              <a:rPr lang="en-GB" altLang="en-US" sz="2400" dirty="0" smtClean="0">
                <a:solidFill>
                  <a:schemeClr val="tx1"/>
                </a:solidFill>
              </a:rPr>
              <a:t>activation</a:t>
            </a:r>
            <a:r>
              <a:rPr lang="id-ID" altLang="en-US" sz="2400" dirty="0" smtClean="0">
                <a:solidFill>
                  <a:schemeClr val="tx1"/>
                </a:solidFill>
              </a:rPr>
              <a:t>) yang diambil sebagai suatu konsekuensi dari suatu kejadian tertentu</a:t>
            </a:r>
          </a:p>
          <a:p>
            <a:pPr>
              <a:lnSpc>
                <a:spcPct val="15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096000" y="6369797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Roger S. Pressman</a:t>
            </a:r>
            <a:endParaRPr lang="en-US" altLang="en-US" sz="1662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solidFill>
                  <a:schemeClr val="bg1"/>
                </a:solidFill>
              </a:rPr>
              <a:t>Behavioral</a:t>
            </a:r>
            <a:r>
              <a:rPr lang="en-GB" altLang="en-US" dirty="0">
                <a:solidFill>
                  <a:schemeClr val="bg1"/>
                </a:solidFill>
              </a:rPr>
              <a:t> </a:t>
            </a:r>
            <a:r>
              <a:rPr lang="en-GB" altLang="en-US" dirty="0" err="1">
                <a:solidFill>
                  <a:schemeClr val="bg1"/>
                </a:solidFill>
              </a:rPr>
              <a:t>Modeling</a:t>
            </a:r>
            <a:r>
              <a:rPr lang="en-GB" altLang="en-US" dirty="0">
                <a:solidFill>
                  <a:schemeClr val="bg1"/>
                </a:solidFill>
              </a:rPr>
              <a:t> (STD)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46237"/>
            <a:ext cx="91440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Suatu kondisi (</a:t>
            </a:r>
            <a:r>
              <a:rPr lang="en-GB" altLang="en-US" sz="2400" i="1" dirty="0" smtClean="0">
                <a:solidFill>
                  <a:schemeClr val="tx1"/>
                </a:solidFill>
              </a:rPr>
              <a:t>state</a:t>
            </a:r>
            <a:r>
              <a:rPr lang="id-ID" altLang="en-US" sz="2400" dirty="0" smtClean="0">
                <a:solidFill>
                  <a:schemeClr val="tx1"/>
                </a:solidFill>
              </a:rPr>
              <a:t>)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id-ID" altLang="en-US" sz="2400" dirty="0" smtClean="0">
                <a:solidFill>
                  <a:schemeClr val="tx1"/>
                </a:solidFill>
              </a:rPr>
              <a:t>adalah setiap mode yang dapat diamati dari perilaku</a:t>
            </a:r>
          </a:p>
          <a:p>
            <a:pPr>
              <a:lnSpc>
                <a:spcPct val="150000"/>
              </a:lnSpc>
            </a:pPr>
            <a:endParaRPr lang="id-ID" alt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altLang="en-US" sz="2400" dirty="0" err="1" smtClean="0">
                <a:solidFill>
                  <a:schemeClr val="tx1"/>
                </a:solidFill>
              </a:rPr>
              <a:t>Hatley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>
                <a:solidFill>
                  <a:schemeClr val="tx1"/>
                </a:solidFill>
              </a:rPr>
              <a:t>and </a:t>
            </a:r>
            <a:r>
              <a:rPr lang="en-GB" altLang="en-US" sz="2400" dirty="0" err="1">
                <a:solidFill>
                  <a:schemeClr val="tx1"/>
                </a:solidFill>
              </a:rPr>
              <a:t>Pirbhai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i="1" dirty="0">
                <a:solidFill>
                  <a:schemeClr val="tx1"/>
                </a:solidFill>
              </a:rPr>
              <a:t>control flow diagrams</a:t>
            </a:r>
            <a:r>
              <a:rPr lang="en-GB" altLang="en-US" sz="2400" dirty="0">
                <a:solidFill>
                  <a:schemeClr val="tx1"/>
                </a:solidFill>
              </a:rPr>
              <a:t> (CFD) and UML </a:t>
            </a:r>
            <a:r>
              <a:rPr lang="en-GB" altLang="en-US" sz="2400" i="1" dirty="0">
                <a:solidFill>
                  <a:schemeClr val="tx1"/>
                </a:solidFill>
              </a:rPr>
              <a:t>sequence diagrams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id-ID" altLang="en-US" sz="2400" dirty="0" smtClean="0">
                <a:solidFill>
                  <a:schemeClr val="tx1"/>
                </a:solidFill>
              </a:rPr>
              <a:t>dapat juga digunakan untuk memodelkan perilaku (</a:t>
            </a:r>
            <a:r>
              <a:rPr lang="en-GB" altLang="en-US" sz="2400" i="1" dirty="0" smtClean="0">
                <a:solidFill>
                  <a:schemeClr val="tx1"/>
                </a:solidFill>
              </a:rPr>
              <a:t>behavioural modelling</a:t>
            </a:r>
            <a:r>
              <a:rPr lang="id-ID" altLang="en-US" sz="2400" dirty="0" smtClean="0">
                <a:solidFill>
                  <a:schemeClr val="tx1"/>
                </a:solidFill>
              </a:rPr>
              <a:t>)</a:t>
            </a:r>
            <a:endParaRPr lang="en-GB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096000" y="6369797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Roger S. Pressman</a:t>
            </a:r>
            <a:endParaRPr lang="en-US" altLang="en-US" sz="1662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Behavioral Modeling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30387"/>
            <a:ext cx="9144000" cy="4525963"/>
          </a:xfrm>
        </p:spPr>
        <p:txBody>
          <a:bodyPr/>
          <a:lstStyle/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Mendeskripsikan</a:t>
            </a:r>
            <a:r>
              <a:rPr lang="en-US" altLang="en-US" sz="2800" dirty="0">
                <a:solidFill>
                  <a:schemeClr val="tx1"/>
                </a:solidFill>
              </a:rPr>
              <a:t> status </a:t>
            </a:r>
            <a:r>
              <a:rPr lang="en-US" altLang="en-US" sz="2800" dirty="0" err="1">
                <a:solidFill>
                  <a:schemeClr val="tx1"/>
                </a:solidFill>
              </a:rPr>
              <a:t>sistem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dapat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muncul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ketika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perangkat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lunak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digunakan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id-ID" altLang="en-US" sz="2800" dirty="0" smtClean="0">
                <a:solidFill>
                  <a:schemeClr val="tx1"/>
                </a:solidFill>
              </a:rPr>
              <a:t>M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endeskripsikan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id-ID" altLang="en-US" sz="2800" dirty="0" smtClean="0">
                <a:solidFill>
                  <a:schemeClr val="tx1"/>
                </a:solidFill>
              </a:rPr>
              <a:t>perilaku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sistem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 smtClean="0">
                <a:solidFill>
                  <a:schemeClr val="tx1"/>
                </a:solidFill>
              </a:rPr>
              <a:t>Tools</a:t>
            </a:r>
            <a:r>
              <a:rPr lang="en-US" altLang="en-US" sz="2800" dirty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</a:rPr>
              <a:t>State Transition Diagram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</a:rPr>
              <a:t>Control </a:t>
            </a:r>
            <a:r>
              <a:rPr lang="en-US" altLang="en-US" sz="2400" dirty="0" smtClean="0">
                <a:solidFill>
                  <a:schemeClr val="tx1"/>
                </a:solidFill>
              </a:rPr>
              <a:t>Specification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Umumnya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digunakan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pada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sistem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waktu-nyata</a:t>
            </a:r>
            <a:r>
              <a:rPr lang="id-ID" altLang="en-US" sz="2800" dirty="0" smtClean="0">
                <a:solidFill>
                  <a:schemeClr val="tx1"/>
                </a:solidFill>
              </a:rPr>
              <a:t> (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real-time system</a:t>
            </a:r>
            <a:r>
              <a:rPr lang="id-ID" altLang="en-US" sz="2800" dirty="0" smtClean="0">
                <a:solidFill>
                  <a:schemeClr val="tx1"/>
                </a:solidFill>
              </a:rPr>
              <a:t>)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just"/>
            <a:endParaRPr lang="en-GB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900621" y="65492"/>
            <a:ext cx="7176823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State Transition Diagram</a:t>
            </a: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50573" y="1753873"/>
            <a:ext cx="7176823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Contoh</a:t>
            </a:r>
            <a:r>
              <a:rPr lang="en-US" altLang="en-US" sz="2000" dirty="0">
                <a:latin typeface="Tahoma" panose="020B0604030504040204" pitchFamily="34" charset="0"/>
              </a:rPr>
              <a:t> STD </a:t>
            </a:r>
            <a:r>
              <a:rPr lang="en-US" altLang="en-US" sz="2000" dirty="0" err="1">
                <a:latin typeface="Tahoma" panose="020B0604030504040204" pitchFamily="34" charset="0"/>
              </a:rPr>
              <a:t>untuk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mesin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otomatis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penjual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endParaRPr lang="en-US" altLang="en-US" dirty="0">
              <a:latin typeface="Tahoma" panose="020B0604030504040204" pitchFamily="34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en-US" sz="1800" dirty="0">
                <a:latin typeface="Tahoma" panose="020B0604030504040204" pitchFamily="34" charset="0"/>
              </a:rPr>
              <a:t>      (</a:t>
            </a:r>
            <a:r>
              <a:rPr lang="en-US" altLang="en-US" sz="1800" dirty="0" err="1">
                <a:latin typeface="Tahoma" panose="020B0604030504040204" pitchFamily="34" charset="0"/>
              </a:rPr>
              <a:t>tidak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ada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hubungannya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dengan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contoh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sebelumnya</a:t>
            </a:r>
            <a:r>
              <a:rPr lang="en-US" altLang="en-US" sz="1800" dirty="0">
                <a:latin typeface="Tahoma" panose="020B0604030504040204" pitchFamily="34" charset="0"/>
              </a:rPr>
              <a:t>):</a:t>
            </a:r>
            <a:endParaRPr lang="en-US" altLang="en-US" sz="2800" dirty="0">
              <a:latin typeface="Tahoma" panose="020B0604030504040204" pitchFamily="34" charset="0"/>
            </a:endParaRPr>
          </a:p>
        </p:txBody>
      </p:sp>
      <p:grpSp>
        <p:nvGrpSpPr>
          <p:cNvPr id="508932" name="Group 4"/>
          <p:cNvGrpSpPr>
            <a:grpSpLocks/>
          </p:cNvGrpSpPr>
          <p:nvPr/>
        </p:nvGrpSpPr>
        <p:grpSpPr bwMode="auto">
          <a:xfrm>
            <a:off x="152400" y="2590801"/>
            <a:ext cx="8712427" cy="3962400"/>
            <a:chOff x="1296" y="5472"/>
            <a:chExt cx="12960" cy="4896"/>
          </a:xfrm>
        </p:grpSpPr>
        <p:grpSp>
          <p:nvGrpSpPr>
            <p:cNvPr id="508933" name="Group 5"/>
            <p:cNvGrpSpPr>
              <a:grpSpLocks/>
            </p:cNvGrpSpPr>
            <p:nvPr/>
          </p:nvGrpSpPr>
          <p:grpSpPr bwMode="auto">
            <a:xfrm>
              <a:off x="3600" y="5472"/>
              <a:ext cx="10656" cy="4896"/>
              <a:chOff x="2736" y="5472"/>
              <a:chExt cx="10656" cy="4896"/>
            </a:xfrm>
          </p:grpSpPr>
          <p:sp>
            <p:nvSpPr>
              <p:cNvPr id="508934" name="Text Box 6"/>
              <p:cNvSpPr txBox="1">
                <a:spLocks noChangeArrowheads="1"/>
              </p:cNvSpPr>
              <p:nvPr/>
            </p:nvSpPr>
            <p:spPr bwMode="auto">
              <a:xfrm>
                <a:off x="8496" y="8640"/>
                <a:ext cx="2160" cy="5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923">
                    <a:latin typeface="Times New Roman" panose="02020603050405020304" pitchFamily="18" charset="0"/>
                  </a:rPr>
                  <a:t>Minuman tersedia = 0</a:t>
                </a:r>
              </a:p>
            </p:txBody>
          </p:sp>
          <p:sp>
            <p:nvSpPr>
              <p:cNvPr id="508935" name="Text Box 7"/>
              <p:cNvSpPr txBox="1">
                <a:spLocks noChangeArrowheads="1"/>
              </p:cNvSpPr>
              <p:nvPr/>
            </p:nvSpPr>
            <p:spPr bwMode="auto">
              <a:xfrm>
                <a:off x="7344" y="5904"/>
                <a:ext cx="1728" cy="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923">
                    <a:latin typeface="Times New Roman" panose="02020603050405020304" pitchFamily="18" charset="0"/>
                  </a:rPr>
                  <a:t>Terima koin baru</a:t>
                </a:r>
              </a:p>
            </p:txBody>
          </p:sp>
          <p:sp>
            <p:nvSpPr>
              <p:cNvPr id="508936" name="Text Box 8"/>
              <p:cNvSpPr txBox="1">
                <a:spLocks noChangeArrowheads="1"/>
              </p:cNvSpPr>
              <p:nvPr/>
            </p:nvSpPr>
            <p:spPr bwMode="auto">
              <a:xfrm>
                <a:off x="5616" y="6378"/>
                <a:ext cx="1872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en-US" sz="1108" dirty="0" err="1">
                    <a:latin typeface="Times New Roman" panose="02020603050405020304" pitchFamily="18" charset="0"/>
                  </a:rPr>
                  <a:t>Menunggu</a:t>
                </a:r>
                <a:r>
                  <a:rPr lang="en-US" altLang="en-US" sz="1108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108" dirty="0" err="1">
                    <a:latin typeface="Times New Roman" panose="02020603050405020304" pitchFamily="18" charset="0"/>
                  </a:rPr>
                  <a:t>koin</a:t>
                </a:r>
                <a:endParaRPr lang="en-US" altLang="en-US" sz="2216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8937" name="Text Box 9"/>
              <p:cNvSpPr txBox="1">
                <a:spLocks noChangeArrowheads="1"/>
              </p:cNvSpPr>
              <p:nvPr/>
            </p:nvSpPr>
            <p:spPr bwMode="auto">
              <a:xfrm>
                <a:off x="5184" y="8064"/>
                <a:ext cx="3024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en-US" sz="1108">
                    <a:latin typeface="Times New Roman" panose="02020603050405020304" pitchFamily="18" charset="0"/>
                  </a:rPr>
                  <a:t>Menunggu masukan pilihan</a:t>
                </a:r>
              </a:p>
            </p:txBody>
          </p:sp>
          <p:sp>
            <p:nvSpPr>
              <p:cNvPr id="508938" name="Text Box 10"/>
              <p:cNvSpPr txBox="1">
                <a:spLocks noChangeArrowheads="1"/>
              </p:cNvSpPr>
              <p:nvPr/>
            </p:nvSpPr>
            <p:spPr bwMode="auto">
              <a:xfrm>
                <a:off x="5184" y="9792"/>
                <a:ext cx="2880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en-US" sz="1108">
                    <a:latin typeface="Times New Roman" panose="02020603050405020304" pitchFamily="18" charset="0"/>
                  </a:rPr>
                  <a:t>Mengeluarkan minuman</a:t>
                </a:r>
                <a:endParaRPr lang="en-US" altLang="en-US" sz="2216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8939" name="Line 11"/>
              <p:cNvSpPr>
                <a:spLocks noChangeShapeType="1"/>
              </p:cNvSpPr>
              <p:nvPr/>
            </p:nvSpPr>
            <p:spPr bwMode="auto">
              <a:xfrm>
                <a:off x="6480" y="561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0" name="Line 12"/>
              <p:cNvSpPr>
                <a:spLocks noChangeShapeType="1"/>
              </p:cNvSpPr>
              <p:nvPr/>
            </p:nvSpPr>
            <p:spPr bwMode="auto">
              <a:xfrm>
                <a:off x="6912" y="5904"/>
                <a:ext cx="20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1" name="Text Box 13"/>
              <p:cNvSpPr txBox="1">
                <a:spLocks noChangeArrowheads="1"/>
              </p:cNvSpPr>
              <p:nvPr/>
            </p:nvSpPr>
            <p:spPr bwMode="auto">
              <a:xfrm>
                <a:off x="10944" y="8064"/>
                <a:ext cx="2160" cy="8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en-US" sz="1108">
                    <a:latin typeface="Times New Roman" panose="02020603050405020304" pitchFamily="18" charset="0"/>
                  </a:rPr>
                  <a:t>Mengembalikan pembayaran</a:t>
                </a:r>
              </a:p>
            </p:txBody>
          </p:sp>
          <p:sp>
            <p:nvSpPr>
              <p:cNvPr id="508942" name="Text Box 14"/>
              <p:cNvSpPr txBox="1">
                <a:spLocks noChangeArrowheads="1"/>
              </p:cNvSpPr>
              <p:nvPr/>
            </p:nvSpPr>
            <p:spPr bwMode="auto">
              <a:xfrm>
                <a:off x="7488" y="5472"/>
                <a:ext cx="1296" cy="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923">
                    <a:latin typeface="Times New Roman" panose="02020603050405020304" pitchFamily="18" charset="0"/>
                  </a:rPr>
                  <a:t>inisialisasi</a:t>
                </a:r>
              </a:p>
            </p:txBody>
          </p:sp>
          <p:sp>
            <p:nvSpPr>
              <p:cNvPr id="508943" name="Line 15"/>
              <p:cNvSpPr>
                <a:spLocks noChangeShapeType="1"/>
              </p:cNvSpPr>
              <p:nvPr/>
            </p:nvSpPr>
            <p:spPr bwMode="auto">
              <a:xfrm>
                <a:off x="6480" y="6912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4" name="Line 16"/>
              <p:cNvSpPr>
                <a:spLocks noChangeShapeType="1"/>
              </p:cNvSpPr>
              <p:nvPr/>
            </p:nvSpPr>
            <p:spPr bwMode="auto">
              <a:xfrm>
                <a:off x="6480" y="8640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5" name="Line 17"/>
              <p:cNvSpPr>
                <a:spLocks noChangeShapeType="1"/>
              </p:cNvSpPr>
              <p:nvPr/>
            </p:nvSpPr>
            <p:spPr bwMode="auto">
              <a:xfrm flipH="1">
                <a:off x="2736" y="10080"/>
                <a:ext cx="24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6" name="Line 18"/>
              <p:cNvSpPr>
                <a:spLocks noChangeShapeType="1"/>
              </p:cNvSpPr>
              <p:nvPr/>
            </p:nvSpPr>
            <p:spPr bwMode="auto">
              <a:xfrm flipV="1">
                <a:off x="2736" y="6768"/>
                <a:ext cx="0" cy="3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7" name="Line 19"/>
              <p:cNvSpPr>
                <a:spLocks noChangeShapeType="1"/>
              </p:cNvSpPr>
              <p:nvPr/>
            </p:nvSpPr>
            <p:spPr bwMode="auto">
              <a:xfrm>
                <a:off x="2736" y="6768"/>
                <a:ext cx="2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8" name="Line 20"/>
              <p:cNvSpPr>
                <a:spLocks noChangeShapeType="1"/>
              </p:cNvSpPr>
              <p:nvPr/>
            </p:nvSpPr>
            <p:spPr bwMode="auto">
              <a:xfrm flipV="1">
                <a:off x="12096" y="6768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9" name="Line 21"/>
              <p:cNvSpPr>
                <a:spLocks noChangeShapeType="1"/>
              </p:cNvSpPr>
              <p:nvPr/>
            </p:nvSpPr>
            <p:spPr bwMode="auto">
              <a:xfrm flipH="1">
                <a:off x="7488" y="6768"/>
                <a:ext cx="46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50" name="Line 22"/>
              <p:cNvSpPr>
                <a:spLocks noChangeShapeType="1"/>
              </p:cNvSpPr>
              <p:nvPr/>
            </p:nvSpPr>
            <p:spPr bwMode="auto">
              <a:xfrm>
                <a:off x="8208" y="8208"/>
                <a:ext cx="27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51" name="Line 23"/>
              <p:cNvSpPr>
                <a:spLocks noChangeShapeType="1"/>
              </p:cNvSpPr>
              <p:nvPr/>
            </p:nvSpPr>
            <p:spPr bwMode="auto">
              <a:xfrm>
                <a:off x="8208" y="8496"/>
                <a:ext cx="27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grpSp>
            <p:nvGrpSpPr>
              <p:cNvPr id="508952" name="Group 24"/>
              <p:cNvGrpSpPr>
                <a:grpSpLocks/>
              </p:cNvGrpSpPr>
              <p:nvPr/>
            </p:nvGrpSpPr>
            <p:grpSpPr bwMode="auto">
              <a:xfrm>
                <a:off x="8352" y="7632"/>
                <a:ext cx="2304" cy="432"/>
                <a:chOff x="8352" y="7632"/>
                <a:chExt cx="2304" cy="432"/>
              </a:xfrm>
            </p:grpSpPr>
            <p:sp>
              <p:nvSpPr>
                <p:cNvPr id="50895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8352" y="7632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Kembalikan pembayaran</a:t>
                  </a:r>
                </a:p>
              </p:txBody>
            </p:sp>
            <p:sp>
              <p:nvSpPr>
                <p:cNvPr id="508954" name="Line 26"/>
                <p:cNvSpPr>
                  <a:spLocks noChangeShapeType="1"/>
                </p:cNvSpPr>
                <p:nvPr/>
              </p:nvSpPr>
              <p:spPr bwMode="auto">
                <a:xfrm>
                  <a:off x="8496" y="7632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662"/>
                </a:p>
              </p:txBody>
            </p:sp>
          </p:grpSp>
          <p:sp>
            <p:nvSpPr>
              <p:cNvPr id="508955" name="Text Box 27"/>
              <p:cNvSpPr txBox="1">
                <a:spLocks noChangeArrowheads="1"/>
              </p:cNvSpPr>
              <p:nvPr/>
            </p:nvSpPr>
            <p:spPr bwMode="auto">
              <a:xfrm>
                <a:off x="8208" y="7200"/>
                <a:ext cx="3168" cy="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923">
                    <a:latin typeface="Times New Roman" panose="02020603050405020304" pitchFamily="18" charset="0"/>
                  </a:rPr>
                  <a:t>Permintaan pengembalian koin</a:t>
                </a:r>
              </a:p>
            </p:txBody>
          </p:sp>
          <p:grpSp>
            <p:nvGrpSpPr>
              <p:cNvPr id="508956" name="Group 28"/>
              <p:cNvGrpSpPr>
                <a:grpSpLocks/>
              </p:cNvGrpSpPr>
              <p:nvPr/>
            </p:nvGrpSpPr>
            <p:grpSpPr bwMode="auto">
              <a:xfrm>
                <a:off x="8496" y="9072"/>
                <a:ext cx="2304" cy="432"/>
                <a:chOff x="8352" y="7632"/>
                <a:chExt cx="2304" cy="432"/>
              </a:xfrm>
            </p:grpSpPr>
            <p:sp>
              <p:nvSpPr>
                <p:cNvPr id="50895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52" y="7632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Kembalikan pembayaran</a:t>
                  </a:r>
                </a:p>
              </p:txBody>
            </p:sp>
            <p:sp>
              <p:nvSpPr>
                <p:cNvPr id="508958" name="Line 30"/>
                <p:cNvSpPr>
                  <a:spLocks noChangeShapeType="1"/>
                </p:cNvSpPr>
                <p:nvPr/>
              </p:nvSpPr>
              <p:spPr bwMode="auto">
                <a:xfrm>
                  <a:off x="8496" y="7632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662"/>
                </a:p>
              </p:txBody>
            </p:sp>
          </p:grpSp>
          <p:grpSp>
            <p:nvGrpSpPr>
              <p:cNvPr id="508959" name="Group 31"/>
              <p:cNvGrpSpPr>
                <a:grpSpLocks/>
              </p:cNvGrpSpPr>
              <p:nvPr/>
            </p:nvGrpSpPr>
            <p:grpSpPr bwMode="auto">
              <a:xfrm>
                <a:off x="10512" y="5760"/>
                <a:ext cx="2880" cy="864"/>
                <a:chOff x="10512" y="5760"/>
                <a:chExt cx="2880" cy="864"/>
              </a:xfrm>
            </p:grpSpPr>
            <p:sp>
              <p:nvSpPr>
                <p:cNvPr id="5089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0800" y="6192"/>
                  <a:ext cx="2592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Terima koin baru</a:t>
                  </a:r>
                </a:p>
              </p:txBody>
            </p:sp>
            <p:sp>
              <p:nvSpPr>
                <p:cNvPr id="508961" name="Line 33"/>
                <p:cNvSpPr>
                  <a:spLocks noChangeShapeType="1"/>
                </p:cNvSpPr>
                <p:nvPr/>
              </p:nvSpPr>
              <p:spPr bwMode="auto">
                <a:xfrm>
                  <a:off x="10512" y="6192"/>
                  <a:ext cx="2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662"/>
                </a:p>
              </p:txBody>
            </p:sp>
            <p:sp>
              <p:nvSpPr>
                <p:cNvPr id="50896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0656" y="5760"/>
                  <a:ext cx="2592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Pembayaran dikembalikan</a:t>
                  </a:r>
                </a:p>
              </p:txBody>
            </p:sp>
          </p:grpSp>
          <p:grpSp>
            <p:nvGrpSpPr>
              <p:cNvPr id="508963" name="Group 35"/>
              <p:cNvGrpSpPr>
                <a:grpSpLocks/>
              </p:cNvGrpSpPr>
              <p:nvPr/>
            </p:nvGrpSpPr>
            <p:grpSpPr bwMode="auto">
              <a:xfrm>
                <a:off x="3456" y="7056"/>
                <a:ext cx="2880" cy="864"/>
                <a:chOff x="10512" y="5760"/>
                <a:chExt cx="2880" cy="864"/>
              </a:xfrm>
            </p:grpSpPr>
            <p:sp>
              <p:nvSpPr>
                <p:cNvPr id="5089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0800" y="6192"/>
                  <a:ext cx="2592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Terima permintaan</a:t>
                  </a:r>
                </a:p>
              </p:txBody>
            </p:sp>
            <p:sp>
              <p:nvSpPr>
                <p:cNvPr id="508965" name="Line 37"/>
                <p:cNvSpPr>
                  <a:spLocks noChangeShapeType="1"/>
                </p:cNvSpPr>
                <p:nvPr/>
              </p:nvSpPr>
              <p:spPr bwMode="auto">
                <a:xfrm>
                  <a:off x="10512" y="6192"/>
                  <a:ext cx="2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662"/>
                </a:p>
              </p:txBody>
            </p:sp>
            <p:sp>
              <p:nvSpPr>
                <p:cNvPr id="50896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656" y="5760"/>
                  <a:ext cx="2592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Koin sah terdeteksi</a:t>
                  </a:r>
                </a:p>
              </p:txBody>
            </p:sp>
          </p:grpSp>
          <p:grpSp>
            <p:nvGrpSpPr>
              <p:cNvPr id="508967" name="Group 39"/>
              <p:cNvGrpSpPr>
                <a:grpSpLocks/>
              </p:cNvGrpSpPr>
              <p:nvPr/>
            </p:nvGrpSpPr>
            <p:grpSpPr bwMode="auto">
              <a:xfrm>
                <a:off x="3456" y="8784"/>
                <a:ext cx="2880" cy="864"/>
                <a:chOff x="10512" y="5760"/>
                <a:chExt cx="2880" cy="864"/>
              </a:xfrm>
            </p:grpSpPr>
            <p:sp>
              <p:nvSpPr>
                <p:cNvPr id="50896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800" y="6192"/>
                  <a:ext cx="2592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Keluarkan minuman</a:t>
                  </a:r>
                </a:p>
              </p:txBody>
            </p:sp>
            <p:sp>
              <p:nvSpPr>
                <p:cNvPr id="508969" name="Line 41"/>
                <p:cNvSpPr>
                  <a:spLocks noChangeShapeType="1"/>
                </p:cNvSpPr>
                <p:nvPr/>
              </p:nvSpPr>
              <p:spPr bwMode="auto">
                <a:xfrm>
                  <a:off x="10512" y="6192"/>
                  <a:ext cx="2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662"/>
                </a:p>
              </p:txBody>
            </p:sp>
            <p:sp>
              <p:nvSpPr>
                <p:cNvPr id="50897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656" y="5760"/>
                  <a:ext cx="2592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Pembayaran mencukupi</a:t>
                  </a:r>
                </a:p>
              </p:txBody>
            </p:sp>
          </p:grpSp>
        </p:grpSp>
        <p:grpSp>
          <p:nvGrpSpPr>
            <p:cNvPr id="508971" name="Group 43"/>
            <p:cNvGrpSpPr>
              <a:grpSpLocks/>
            </p:cNvGrpSpPr>
            <p:nvPr/>
          </p:nvGrpSpPr>
          <p:grpSpPr bwMode="auto">
            <a:xfrm>
              <a:off x="1296" y="7920"/>
              <a:ext cx="2304" cy="864"/>
              <a:chOff x="576" y="7632"/>
              <a:chExt cx="2304" cy="864"/>
            </a:xfrm>
          </p:grpSpPr>
          <p:sp>
            <p:nvSpPr>
              <p:cNvPr id="508972" name="Text Box 44"/>
              <p:cNvSpPr txBox="1">
                <a:spLocks noChangeArrowheads="1"/>
              </p:cNvSpPr>
              <p:nvPr/>
            </p:nvSpPr>
            <p:spPr bwMode="auto">
              <a:xfrm>
                <a:off x="720" y="8064"/>
                <a:ext cx="1728" cy="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923">
                    <a:latin typeface="Times New Roman" panose="02020603050405020304" pitchFamily="18" charset="0"/>
                  </a:rPr>
                  <a:t>Terima koin baru</a:t>
                </a:r>
              </a:p>
            </p:txBody>
          </p:sp>
          <p:sp>
            <p:nvSpPr>
              <p:cNvPr id="508973" name="Line 45"/>
              <p:cNvSpPr>
                <a:spLocks noChangeShapeType="1"/>
              </p:cNvSpPr>
              <p:nvPr/>
            </p:nvSpPr>
            <p:spPr bwMode="auto">
              <a:xfrm>
                <a:off x="720" y="8064"/>
                <a:ext cx="18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74" name="Text Box 46"/>
              <p:cNvSpPr txBox="1">
                <a:spLocks noChangeArrowheads="1"/>
              </p:cNvSpPr>
              <p:nvPr/>
            </p:nvSpPr>
            <p:spPr bwMode="auto">
              <a:xfrm>
                <a:off x="576" y="7632"/>
                <a:ext cx="2304" cy="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923">
                    <a:latin typeface="Times New Roman" panose="02020603050405020304" pitchFamily="18" charset="0"/>
                  </a:rPr>
                  <a:t>Minuman dikeluarkan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900621" y="65492"/>
            <a:ext cx="7176823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State Transition Diagram</a:t>
            </a: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50573" y="1753873"/>
            <a:ext cx="5512027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 b="1" dirty="0">
                <a:latin typeface="Tahoma" panose="020B0604030504040204" pitchFamily="34" charset="0"/>
              </a:rPr>
              <a:t>State:</a:t>
            </a: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Menunggu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koin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Menunggu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masukan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pilihan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Mengeluarkan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Mengembalikan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pembayaran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 b="1" dirty="0">
                <a:latin typeface="Tahoma" panose="020B0604030504040204" pitchFamily="34" charset="0"/>
              </a:rPr>
              <a:t>Event:</a:t>
            </a: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Inisialisasi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Koin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sah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terdeteksi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Pembayaran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dianggap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cukup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dikeluarkan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Permintaan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pengembalian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koin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habis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Pembayaran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dikembalikan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1753873"/>
            <a:ext cx="3276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 dirty="0">
                <a:latin typeface="Tahoma" panose="020B0604030504040204" pitchFamily="34" charset="0"/>
              </a:rPr>
              <a:t>Action: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Menerima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koin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baru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id-ID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Menerima</a:t>
            </a:r>
            <a:r>
              <a:rPr lang="id-ID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permintaan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id-ID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Mengeluarkan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id-ID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Mengembalikan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pembayaran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endParaRPr lang="id-ID" sz="2000" dirty="0"/>
          </a:p>
        </p:txBody>
      </p:sp>
      <p:pic>
        <p:nvPicPr>
          <p:cNvPr id="52" name="Picture 2" descr="C:\Users\USER\Pictures\Notasi_ST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63619"/>
            <a:ext cx="3276600" cy="16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9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/>
          </p:cNvSpPr>
          <p:nvPr/>
        </p:nvSpPr>
        <p:spPr bwMode="auto">
          <a:xfrm>
            <a:off x="702145" y="35859"/>
            <a:ext cx="7176823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Data Dictionary (1)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955" dirty="0" err="1">
                <a:latin typeface="Tahoma" panose="020B0604030504040204" pitchFamily="34" charset="0"/>
              </a:rPr>
              <a:t>Menyimpan</a:t>
            </a:r>
            <a:r>
              <a:rPr lang="en-US" altLang="en-US" sz="2955" dirty="0">
                <a:latin typeface="Tahoma" panose="020B0604030504040204" pitchFamily="34" charset="0"/>
              </a:rPr>
              <a:t> </a:t>
            </a:r>
            <a:r>
              <a:rPr lang="en-US" altLang="en-US" sz="2955" dirty="0" err="1">
                <a:latin typeface="Tahoma" panose="020B0604030504040204" pitchFamily="34" charset="0"/>
              </a:rPr>
              <a:t>semua</a:t>
            </a:r>
            <a:r>
              <a:rPr lang="en-US" altLang="en-US" sz="2955" dirty="0">
                <a:latin typeface="Tahoma" panose="020B0604030504040204" pitchFamily="34" charset="0"/>
              </a:rPr>
              <a:t> </a:t>
            </a:r>
            <a:r>
              <a:rPr lang="en-US" altLang="en-US" sz="2955" dirty="0" err="1">
                <a:latin typeface="Tahoma" panose="020B0604030504040204" pitchFamily="34" charset="0"/>
              </a:rPr>
              <a:t>objek</a:t>
            </a:r>
            <a:r>
              <a:rPr lang="en-US" altLang="en-US" sz="2955" dirty="0">
                <a:latin typeface="Tahoma" panose="020B0604030504040204" pitchFamily="34" charset="0"/>
              </a:rPr>
              <a:t> data yang </a:t>
            </a:r>
            <a:r>
              <a:rPr lang="en-US" altLang="en-US" sz="2955" dirty="0" err="1">
                <a:latin typeface="Tahoma" panose="020B0604030504040204" pitchFamily="34" charset="0"/>
              </a:rPr>
              <a:t>dibutuhkan</a:t>
            </a:r>
            <a:r>
              <a:rPr lang="en-US" altLang="en-US" sz="2955" dirty="0">
                <a:latin typeface="Tahoma" panose="020B0604030504040204" pitchFamily="34" charset="0"/>
              </a:rPr>
              <a:t> </a:t>
            </a:r>
            <a:r>
              <a:rPr lang="en-US" altLang="en-US" sz="2955" dirty="0" err="1">
                <a:latin typeface="Tahoma" panose="020B0604030504040204" pitchFamily="34" charset="0"/>
              </a:rPr>
              <a:t>dan</a:t>
            </a:r>
            <a:r>
              <a:rPr lang="en-US" altLang="en-US" sz="2955" dirty="0">
                <a:latin typeface="Tahoma" panose="020B0604030504040204" pitchFamily="34" charset="0"/>
              </a:rPr>
              <a:t> </a:t>
            </a:r>
            <a:r>
              <a:rPr lang="en-US" altLang="en-US" sz="2955" dirty="0" err="1">
                <a:latin typeface="Tahoma" panose="020B0604030504040204" pitchFamily="34" charset="0"/>
              </a:rPr>
              <a:t>dihasilkan</a:t>
            </a:r>
            <a:r>
              <a:rPr lang="en-US" altLang="en-US" sz="2955" dirty="0">
                <a:latin typeface="Tahoma" panose="020B0604030504040204" pitchFamily="34" charset="0"/>
              </a:rPr>
              <a:t> </a:t>
            </a:r>
            <a:r>
              <a:rPr lang="en-US" altLang="en-US" sz="2955" dirty="0" err="1">
                <a:latin typeface="Tahoma" panose="020B0604030504040204" pitchFamily="34" charset="0"/>
              </a:rPr>
              <a:t>oleh</a:t>
            </a:r>
            <a:r>
              <a:rPr lang="en-US" altLang="en-US" sz="2955" dirty="0">
                <a:latin typeface="Tahoma" panose="020B0604030504040204" pitchFamily="34" charset="0"/>
              </a:rPr>
              <a:t> PL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n-US" altLang="en-US" sz="2586" dirty="0" err="1">
                <a:latin typeface="Tahoma" panose="020B0604030504040204" pitchFamily="34" charset="0"/>
              </a:rPr>
              <a:t>objek</a:t>
            </a:r>
            <a:r>
              <a:rPr lang="en-US" altLang="en-US" sz="2586" dirty="0">
                <a:latin typeface="Tahoma" panose="020B0604030504040204" pitchFamily="34" charset="0"/>
              </a:rPr>
              <a:t> data yang </a:t>
            </a:r>
            <a:r>
              <a:rPr lang="en-US" altLang="en-US" sz="2586" dirty="0" err="1">
                <a:latin typeface="Tahoma" panose="020B0604030504040204" pitchFamily="34" charset="0"/>
              </a:rPr>
              <a:t>muncul</a:t>
            </a:r>
            <a:r>
              <a:rPr lang="en-US" altLang="en-US" sz="2586" dirty="0">
                <a:latin typeface="Tahoma" panose="020B0604030504040204" pitchFamily="34" charset="0"/>
              </a:rPr>
              <a:t> </a:t>
            </a:r>
            <a:r>
              <a:rPr lang="en-US" altLang="en-US" sz="2586" dirty="0" err="1">
                <a:latin typeface="Tahoma" panose="020B0604030504040204" pitchFamily="34" charset="0"/>
              </a:rPr>
              <a:t>pada</a:t>
            </a:r>
            <a:r>
              <a:rPr lang="en-US" altLang="en-US" sz="2586" dirty="0">
                <a:latin typeface="Tahoma" panose="020B0604030504040204" pitchFamily="34" charset="0"/>
              </a:rPr>
              <a:t>:</a:t>
            </a:r>
          </a:p>
          <a:p>
            <a:pPr lvl="2" algn="just">
              <a:spcBef>
                <a:spcPct val="20000"/>
              </a:spcBef>
              <a:buFontTx/>
              <a:buChar char="•"/>
            </a:pPr>
            <a:r>
              <a:rPr lang="en-US" altLang="en-US" sz="2216" dirty="0">
                <a:latin typeface="Tahoma" panose="020B0604030504040204" pitchFamily="34" charset="0"/>
              </a:rPr>
              <a:t>ERD</a:t>
            </a:r>
          </a:p>
          <a:p>
            <a:pPr lvl="2" algn="just">
              <a:spcBef>
                <a:spcPct val="20000"/>
              </a:spcBef>
              <a:buFontTx/>
              <a:buChar char="•"/>
            </a:pPr>
            <a:r>
              <a:rPr lang="en-US" altLang="en-US" sz="2216" dirty="0">
                <a:latin typeface="Tahoma" panose="020B0604030504040204" pitchFamily="34" charset="0"/>
              </a:rPr>
              <a:t>DFD</a:t>
            </a:r>
          </a:p>
          <a:p>
            <a:pPr lvl="2" algn="just">
              <a:spcBef>
                <a:spcPct val="20000"/>
              </a:spcBef>
              <a:buFontTx/>
              <a:buChar char="•"/>
            </a:pPr>
            <a:r>
              <a:rPr lang="en-US" altLang="en-US" sz="2216" dirty="0">
                <a:latin typeface="Tahoma" panose="020B0604030504040204" pitchFamily="34" charset="0"/>
              </a:rPr>
              <a:t>STD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n-US" altLang="en-US" sz="2586" dirty="0" err="1">
                <a:latin typeface="Tahoma" panose="020B0604030504040204" pitchFamily="34" charset="0"/>
              </a:rPr>
              <a:t>harus</a:t>
            </a:r>
            <a:r>
              <a:rPr lang="en-US" altLang="en-US" sz="2586" dirty="0">
                <a:latin typeface="Tahoma" panose="020B0604030504040204" pitchFamily="34" charset="0"/>
              </a:rPr>
              <a:t> </a:t>
            </a:r>
            <a:r>
              <a:rPr lang="en-US" altLang="en-US" sz="2586" dirty="0" err="1">
                <a:latin typeface="Tahoma" panose="020B0604030504040204" pitchFamily="34" charset="0"/>
              </a:rPr>
              <a:t>selengkap</a:t>
            </a:r>
            <a:r>
              <a:rPr lang="en-US" altLang="en-US" sz="2586" dirty="0">
                <a:latin typeface="Tahoma" panose="020B0604030504040204" pitchFamily="34" charset="0"/>
              </a:rPr>
              <a:t> </a:t>
            </a:r>
            <a:r>
              <a:rPr lang="en-US" altLang="en-US" sz="2586" dirty="0" err="1">
                <a:latin typeface="Tahoma" panose="020B0604030504040204" pitchFamily="34" charset="0"/>
              </a:rPr>
              <a:t>dan</a:t>
            </a:r>
            <a:r>
              <a:rPr lang="en-US" altLang="en-US" sz="2586" dirty="0">
                <a:latin typeface="Tahoma" panose="020B0604030504040204" pitchFamily="34" charset="0"/>
              </a:rPr>
              <a:t> </a:t>
            </a:r>
            <a:r>
              <a:rPr lang="en-US" altLang="en-US" sz="2586" dirty="0" err="1">
                <a:latin typeface="Tahoma" panose="020B0604030504040204" pitchFamily="34" charset="0"/>
              </a:rPr>
              <a:t>serinci</a:t>
            </a:r>
            <a:r>
              <a:rPr lang="en-US" altLang="en-US" sz="2586" dirty="0">
                <a:latin typeface="Tahoma" panose="020B0604030504040204" pitchFamily="34" charset="0"/>
              </a:rPr>
              <a:t> </a:t>
            </a:r>
            <a:r>
              <a:rPr lang="en-US" altLang="en-US" sz="2586" dirty="0" err="1">
                <a:latin typeface="Tahoma" panose="020B0604030504040204" pitchFamily="34" charset="0"/>
              </a:rPr>
              <a:t>mungkin</a:t>
            </a:r>
            <a:endParaRPr lang="en-US" altLang="en-US" sz="2586" dirty="0">
              <a:latin typeface="Tahoma" panose="020B0604030504040204" pitchFamily="34" charset="0"/>
            </a:endParaRPr>
          </a:p>
          <a:p>
            <a:pPr lvl="2" algn="just">
              <a:spcBef>
                <a:spcPct val="20000"/>
              </a:spcBef>
              <a:buFontTx/>
              <a:buChar char="•"/>
            </a:pPr>
            <a:r>
              <a:rPr lang="en-US" altLang="en-US" sz="2216" dirty="0" err="1">
                <a:latin typeface="Tahoma" panose="020B0604030504040204" pitchFamily="34" charset="0"/>
              </a:rPr>
              <a:t>contoh</a:t>
            </a:r>
            <a:r>
              <a:rPr lang="en-US" altLang="en-US" sz="2216" dirty="0">
                <a:latin typeface="Tahoma" panose="020B0604030504040204" pitchFamily="34" charset="0"/>
              </a:rPr>
              <a:t>: Nama = </a:t>
            </a:r>
            <a:r>
              <a:rPr lang="en-US" altLang="en-US" sz="2216" dirty="0" err="1">
                <a:latin typeface="Tahoma" panose="020B0604030504040204" pitchFamily="34" charset="0"/>
              </a:rPr>
              <a:t>nama_depan</a:t>
            </a:r>
            <a:r>
              <a:rPr lang="en-US" altLang="en-US" sz="2216" dirty="0">
                <a:latin typeface="Tahoma" panose="020B0604030504040204" pitchFamily="34" charset="0"/>
              </a:rPr>
              <a:t> + </a:t>
            </a:r>
            <a:r>
              <a:rPr lang="en-US" altLang="en-US" sz="2216" dirty="0" err="1">
                <a:latin typeface="Tahoma" panose="020B0604030504040204" pitchFamily="34" charset="0"/>
              </a:rPr>
              <a:t>nama_belakang</a:t>
            </a:r>
            <a:endParaRPr lang="en-US" altLang="en-US" sz="2216"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ChangeArrowheads="1"/>
          </p:cNvSpPr>
          <p:nvPr/>
        </p:nvSpPr>
        <p:spPr bwMode="auto">
          <a:xfrm>
            <a:off x="990600" y="114665"/>
            <a:ext cx="7176823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Data Dictionary (2)</a:t>
            </a:r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-76200" y="1524000"/>
            <a:ext cx="9166412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586" dirty="0" err="1">
                <a:latin typeface="Tahoma" panose="020B0604030504040204" pitchFamily="34" charset="0"/>
              </a:rPr>
              <a:t>Berisi</a:t>
            </a:r>
            <a:r>
              <a:rPr lang="en-US" altLang="en-US" sz="2586" dirty="0">
                <a:latin typeface="Tahoma" panose="020B0604030504040204" pitchFamily="34" charset="0"/>
              </a:rPr>
              <a:t>:</a:t>
            </a:r>
            <a:endParaRPr lang="en-US" altLang="en-US" sz="2955" dirty="0">
              <a:latin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Tx/>
              <a:buChar char="–"/>
            </a:pPr>
            <a:r>
              <a:rPr lang="en-US" altLang="en-US" sz="2216" dirty="0">
                <a:latin typeface="Tahoma" panose="020B0604030504040204" pitchFamily="34" charset="0"/>
              </a:rPr>
              <a:t>Name</a:t>
            </a:r>
            <a:endParaRPr lang="en-US" altLang="en-US" sz="2586" dirty="0">
              <a:latin typeface="Tahoma" panose="020B0604030504040204" pitchFamily="34" charset="0"/>
            </a:endParaRPr>
          </a:p>
          <a:p>
            <a:pPr lvl="2" algn="just">
              <a:lnSpc>
                <a:spcPct val="150000"/>
              </a:lnSpc>
              <a:buFontTx/>
              <a:buChar char="•"/>
            </a:pPr>
            <a:r>
              <a:rPr lang="en-US" altLang="en-US" sz="1847" dirty="0" err="1">
                <a:latin typeface="Tahoma" panose="020B0604030504040204" pitchFamily="34" charset="0"/>
              </a:rPr>
              <a:t>nama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utama</a:t>
            </a:r>
            <a:r>
              <a:rPr lang="en-US" altLang="en-US" sz="1847" dirty="0">
                <a:latin typeface="Tahoma" panose="020B0604030504040204" pitchFamily="34" charset="0"/>
              </a:rPr>
              <a:t> yang </a:t>
            </a:r>
            <a:r>
              <a:rPr lang="en-US" altLang="en-US" sz="1847" dirty="0" err="1">
                <a:latin typeface="Tahoma" panose="020B0604030504040204" pitchFamily="34" charset="0"/>
              </a:rPr>
              <a:t>muncul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pada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objek</a:t>
            </a:r>
            <a:r>
              <a:rPr lang="en-US" altLang="en-US" sz="1847" dirty="0">
                <a:latin typeface="Tahoma" panose="020B0604030504040204" pitchFamily="34" charset="0"/>
              </a:rPr>
              <a:t> data, data store, </a:t>
            </a:r>
            <a:r>
              <a:rPr lang="en-US" altLang="en-US" sz="1847" dirty="0" err="1">
                <a:latin typeface="Tahoma" panose="020B0604030504040204" pitchFamily="34" charset="0"/>
              </a:rPr>
              <a:t>atau</a:t>
            </a:r>
            <a:r>
              <a:rPr lang="en-US" altLang="en-US" sz="1847" dirty="0">
                <a:latin typeface="Tahoma" panose="020B0604030504040204" pitchFamily="34" charset="0"/>
              </a:rPr>
              <a:t> external entity</a:t>
            </a:r>
          </a:p>
          <a:p>
            <a:pPr lvl="1" algn="just">
              <a:lnSpc>
                <a:spcPct val="150000"/>
              </a:lnSpc>
              <a:buFontTx/>
              <a:buChar char="–"/>
            </a:pPr>
            <a:r>
              <a:rPr lang="en-US" altLang="en-US" sz="2216" dirty="0">
                <a:latin typeface="Tahoma" panose="020B0604030504040204" pitchFamily="34" charset="0"/>
              </a:rPr>
              <a:t>Alias</a:t>
            </a:r>
            <a:endParaRPr lang="en-US" altLang="en-US" sz="2586" dirty="0">
              <a:latin typeface="Tahoma" panose="020B0604030504040204" pitchFamily="34" charset="0"/>
            </a:endParaRPr>
          </a:p>
          <a:p>
            <a:pPr lvl="2" algn="just">
              <a:lnSpc>
                <a:spcPct val="150000"/>
              </a:lnSpc>
              <a:buFontTx/>
              <a:buChar char="•"/>
            </a:pPr>
            <a:r>
              <a:rPr lang="en-US" altLang="en-US" sz="1847" dirty="0" err="1">
                <a:latin typeface="Tahoma" panose="020B0604030504040204" pitchFamily="34" charset="0"/>
              </a:rPr>
              <a:t>nama</a:t>
            </a:r>
            <a:r>
              <a:rPr lang="en-US" altLang="en-US" sz="1847" dirty="0">
                <a:latin typeface="Tahoma" panose="020B0604030504040204" pitchFamily="34" charset="0"/>
              </a:rPr>
              <a:t> lain yang </a:t>
            </a:r>
            <a:r>
              <a:rPr lang="en-US" altLang="en-US" sz="1847" dirty="0" err="1">
                <a:latin typeface="Tahoma" panose="020B0604030504040204" pitchFamily="34" charset="0"/>
              </a:rPr>
              <a:t>digunakan</a:t>
            </a:r>
            <a:endParaRPr lang="en-US" altLang="en-US" sz="2216" dirty="0">
              <a:latin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Tx/>
              <a:buChar char="–"/>
            </a:pPr>
            <a:r>
              <a:rPr lang="en-US" altLang="en-US" sz="2216" dirty="0">
                <a:latin typeface="Tahoma" panose="020B0604030504040204" pitchFamily="34" charset="0"/>
              </a:rPr>
              <a:t>Where-used/how-used</a:t>
            </a:r>
          </a:p>
          <a:p>
            <a:pPr lvl="2" algn="just">
              <a:lnSpc>
                <a:spcPct val="150000"/>
              </a:lnSpc>
              <a:buFontTx/>
              <a:buChar char="•"/>
            </a:pPr>
            <a:r>
              <a:rPr lang="en-US" altLang="en-US" sz="1847" dirty="0" err="1">
                <a:latin typeface="Tahoma" panose="020B0604030504040204" pitchFamily="34" charset="0"/>
              </a:rPr>
              <a:t>daftar</a:t>
            </a:r>
            <a:r>
              <a:rPr lang="en-US" altLang="en-US" sz="1847" dirty="0">
                <a:latin typeface="Tahoma" panose="020B0604030504040204" pitchFamily="34" charset="0"/>
              </a:rPr>
              <a:t> proses yang </a:t>
            </a:r>
            <a:r>
              <a:rPr lang="en-US" altLang="en-US" sz="1847" dirty="0" err="1">
                <a:latin typeface="Tahoma" panose="020B0604030504040204" pitchFamily="34" charset="0"/>
              </a:rPr>
              <a:t>menggunakan</a:t>
            </a:r>
            <a:r>
              <a:rPr lang="en-US" altLang="en-US" sz="1847" dirty="0">
                <a:latin typeface="Tahoma" panose="020B0604030504040204" pitchFamily="34" charset="0"/>
              </a:rPr>
              <a:t> data </a:t>
            </a:r>
            <a:r>
              <a:rPr lang="en-US" altLang="en-US" sz="1847" dirty="0" err="1">
                <a:latin typeface="Tahoma" panose="020B0604030504040204" pitchFamily="34" charset="0"/>
              </a:rPr>
              <a:t>dan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bagaimana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menggunakannya</a:t>
            </a:r>
            <a:endParaRPr lang="en-US" altLang="en-US" sz="1847" dirty="0">
              <a:latin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Tx/>
              <a:buChar char="–"/>
            </a:pPr>
            <a:r>
              <a:rPr lang="en-US" altLang="en-US" sz="2216" dirty="0">
                <a:latin typeface="Tahoma" panose="020B0604030504040204" pitchFamily="34" charset="0"/>
              </a:rPr>
              <a:t>Content description</a:t>
            </a:r>
          </a:p>
          <a:p>
            <a:pPr lvl="2" algn="just">
              <a:lnSpc>
                <a:spcPct val="150000"/>
              </a:lnSpc>
              <a:buFontTx/>
              <a:buChar char="•"/>
            </a:pPr>
            <a:r>
              <a:rPr lang="en-US" altLang="en-US" sz="1847" dirty="0" err="1">
                <a:latin typeface="Tahoma" panose="020B0604030504040204" pitchFamily="34" charset="0"/>
              </a:rPr>
              <a:t>notasi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untuk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merepresentasikan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isi</a:t>
            </a:r>
            <a:r>
              <a:rPr lang="en-US" altLang="en-US" sz="1847" dirty="0">
                <a:latin typeface="Tahoma" panose="020B0604030504040204" pitchFamily="34" charset="0"/>
              </a:rPr>
              <a:t> data</a:t>
            </a:r>
          </a:p>
          <a:p>
            <a:pPr lvl="1" algn="just">
              <a:lnSpc>
                <a:spcPct val="150000"/>
              </a:lnSpc>
              <a:buFontTx/>
              <a:buChar char="–"/>
            </a:pPr>
            <a:r>
              <a:rPr lang="en-US" altLang="en-US" sz="2216" dirty="0">
                <a:latin typeface="Tahoma" panose="020B0604030504040204" pitchFamily="34" charset="0"/>
              </a:rPr>
              <a:t>Supplementary information</a:t>
            </a:r>
            <a:endParaRPr lang="en-US" altLang="en-US" sz="2586" dirty="0">
              <a:latin typeface="Tahoma" panose="020B0604030504040204" pitchFamily="34" charset="0"/>
            </a:endParaRPr>
          </a:p>
          <a:p>
            <a:pPr lvl="2" algn="just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altLang="en-US" sz="2216"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Analysis Model </a:t>
            </a:r>
            <a:r>
              <a:rPr lang="en-GB" altLang="en-US" dirty="0" smtClean="0">
                <a:solidFill>
                  <a:schemeClr val="bg1"/>
                </a:solidFill>
              </a:rPr>
              <a:t>Guidelines</a:t>
            </a:r>
            <a:r>
              <a:rPr lang="id-ID" altLang="en-US" dirty="0" smtClean="0">
                <a:solidFill>
                  <a:schemeClr val="bg1"/>
                </a:solidFill>
              </a:rPr>
              <a:t> (1)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805783"/>
            <a:ext cx="9148482" cy="418648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Produk analisis harus </a:t>
            </a:r>
            <a:r>
              <a:rPr lang="en-GB" altLang="en-US" sz="2800" b="1" i="1" u="sng" dirty="0">
                <a:solidFill>
                  <a:schemeClr val="tx1"/>
                </a:solidFill>
              </a:rPr>
              <a:t>highly maintainable</a:t>
            </a:r>
            <a:r>
              <a:rPr lang="id-ID" altLang="en-US" sz="2800" dirty="0" smtClean="0">
                <a:solidFill>
                  <a:schemeClr val="tx1"/>
                </a:solidFill>
              </a:rPr>
              <a:t>, khususnya spesifikasi kebutuhan perangkat lunak (</a:t>
            </a:r>
            <a:r>
              <a:rPr lang="en-GB" altLang="en-US" sz="2800" i="1" dirty="0">
                <a:solidFill>
                  <a:schemeClr val="tx1"/>
                </a:solidFill>
              </a:rPr>
              <a:t>software requirements 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specification</a:t>
            </a:r>
            <a:r>
              <a:rPr lang="id-ID" altLang="en-US" sz="2800" dirty="0" smtClean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90000"/>
              </a:lnSpc>
            </a:pPr>
            <a:endParaRPr lang="id-ID" altLang="en-US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Ukuran masalah harus dapat ditangani dan dibagi menggunakan suatu metode yang efektif </a:t>
            </a:r>
          </a:p>
          <a:p>
            <a:pPr algn="just">
              <a:lnSpc>
                <a:spcPct val="9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u="sng" dirty="0" smtClean="0">
                <a:solidFill>
                  <a:schemeClr val="tx1"/>
                </a:solidFill>
              </a:rPr>
              <a:t>Grafis harus digunakan bila memungkinkan</a:t>
            </a:r>
          </a:p>
          <a:p>
            <a:pPr algn="just">
              <a:lnSpc>
                <a:spcPct val="90000"/>
              </a:lnSpc>
            </a:pPr>
            <a:endParaRPr lang="id-ID" altLang="en-US" sz="2800" u="sng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Pertimbangkan perbedaan antara logika </a:t>
            </a:r>
            <a:r>
              <a:rPr lang="en-GB" altLang="en-US" sz="2800" dirty="0">
                <a:solidFill>
                  <a:schemeClr val="tx1"/>
                </a:solidFill>
              </a:rPr>
              <a:t>(</a:t>
            </a:r>
            <a:r>
              <a:rPr lang="en-GB" altLang="en-US" sz="2800" i="1" dirty="0">
                <a:solidFill>
                  <a:schemeClr val="tx1"/>
                </a:solidFill>
              </a:rPr>
              <a:t>essential</a:t>
            </a:r>
            <a:r>
              <a:rPr lang="en-GB" altLang="en-US" sz="2800" dirty="0" smtClean="0">
                <a:solidFill>
                  <a:schemeClr val="tx1"/>
                </a:solidFill>
              </a:rPr>
              <a:t>)</a:t>
            </a:r>
            <a:r>
              <a:rPr lang="id-ID" altLang="en-US" sz="2800" dirty="0" smtClean="0">
                <a:solidFill>
                  <a:schemeClr val="tx1"/>
                </a:solidFill>
              </a:rPr>
              <a:t> dan fisik </a:t>
            </a:r>
            <a:r>
              <a:rPr lang="en-GB" altLang="en-US" sz="2800" dirty="0" smtClean="0">
                <a:solidFill>
                  <a:schemeClr val="tx1"/>
                </a:solidFill>
              </a:rPr>
              <a:t>(</a:t>
            </a:r>
            <a:r>
              <a:rPr lang="en-GB" altLang="en-US" sz="2800" i="1" dirty="0">
                <a:solidFill>
                  <a:schemeClr val="tx1"/>
                </a:solidFill>
              </a:rPr>
              <a:t>implementation</a:t>
            </a:r>
            <a:r>
              <a:rPr lang="en-GB" altLang="en-US" sz="2800" dirty="0" smtClean="0">
                <a:solidFill>
                  <a:schemeClr val="tx1"/>
                </a:solidFill>
              </a:rPr>
              <a:t>)</a:t>
            </a:r>
            <a:endParaRPr lang="id-ID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597391" y="0"/>
            <a:ext cx="8021155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Data Dictionary (3)</a:t>
            </a:r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633250" y="2092141"/>
            <a:ext cx="8021155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1662">
                <a:latin typeface="Tahoma" panose="020B0604030504040204" pitchFamily="34" charset="0"/>
              </a:rPr>
              <a:t>Notasi: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</a:t>
            </a:r>
            <a:r>
              <a:rPr lang="en-US" altLang="en-US" sz="1662" b="1">
                <a:latin typeface="Tahoma" panose="020B0604030504040204" pitchFamily="34" charset="0"/>
              </a:rPr>
              <a:t>Jenis</a:t>
            </a:r>
            <a:r>
              <a:rPr lang="en-US" altLang="en-US" sz="1662">
                <a:latin typeface="Tahoma" panose="020B0604030504040204" pitchFamily="34" charset="0"/>
              </a:rPr>
              <a:t>		</a:t>
            </a:r>
            <a:r>
              <a:rPr lang="en-US" altLang="en-US" sz="1662" b="1">
                <a:latin typeface="Tahoma" panose="020B0604030504040204" pitchFamily="34" charset="0"/>
              </a:rPr>
              <a:t>Notasi</a:t>
            </a:r>
            <a:r>
              <a:rPr lang="en-US" altLang="en-US" sz="1662">
                <a:latin typeface="Tahoma" panose="020B0604030504040204" pitchFamily="34" charset="0"/>
              </a:rPr>
              <a:t>		</a:t>
            </a:r>
            <a:r>
              <a:rPr lang="en-US" altLang="en-US" sz="1662" b="1">
                <a:latin typeface="Tahoma" panose="020B0604030504040204" pitchFamily="34" charset="0"/>
              </a:rPr>
              <a:t>Arti</a:t>
            </a:r>
            <a:r>
              <a:rPr lang="en-US" altLang="en-US" sz="1662">
                <a:latin typeface="Tahoma" panose="020B060403050404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======================================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		=		Terdiri atas	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urutan		+		dan	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pilihan		[    |    ]		atau	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pengulangan	{       } </a:t>
            </a:r>
            <a:r>
              <a:rPr lang="en-US" altLang="en-US" sz="1662" baseline="30000">
                <a:latin typeface="Tahoma" panose="020B0604030504040204" pitchFamily="34" charset="0"/>
              </a:rPr>
              <a:t>n</a:t>
            </a:r>
            <a:r>
              <a:rPr lang="en-US" altLang="en-US" sz="1662">
                <a:latin typeface="Tahoma" panose="020B0604030504040204" pitchFamily="34" charset="0"/>
              </a:rPr>
              <a:t>		Pengulangan sebanyak n kali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		(     )		Data optional	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		*    *		pembatas komentar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ChangeArrowheads="1"/>
          </p:cNvSpPr>
          <p:nvPr/>
        </p:nvSpPr>
        <p:spPr bwMode="auto">
          <a:xfrm>
            <a:off x="838200" y="31376"/>
            <a:ext cx="7176823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Data Dictionary (4)</a:t>
            </a: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0" y="2092141"/>
            <a:ext cx="9144000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 err="1">
                <a:latin typeface="Tahoma" panose="020B0604030504040204" pitchFamily="34" charset="0"/>
              </a:rPr>
              <a:t>Contoh</a:t>
            </a:r>
            <a:r>
              <a:rPr lang="en-US" altLang="en-US" sz="2800" dirty="0">
                <a:latin typeface="Tahoma" panose="020B0604030504040204" pitchFamily="34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 err="1">
                <a:latin typeface="Tahoma" panose="020B0604030504040204" pitchFamily="34" charset="0"/>
              </a:rPr>
              <a:t>nama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mahasiswa</a:t>
            </a:r>
            <a:r>
              <a:rPr lang="en-US" altLang="en-US" dirty="0">
                <a:latin typeface="Tahoma" panose="020B0604030504040204" pitchFamily="34" charset="0"/>
              </a:rPr>
              <a:t> = </a:t>
            </a:r>
            <a:r>
              <a:rPr lang="en-US" altLang="en-US" dirty="0" err="1">
                <a:latin typeface="Tahoma" panose="020B0604030504040204" pitchFamily="34" charset="0"/>
              </a:rPr>
              <a:t>nama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depan</a:t>
            </a:r>
            <a:r>
              <a:rPr lang="en-US" altLang="en-US" dirty="0">
                <a:latin typeface="Tahoma" panose="020B0604030504040204" pitchFamily="34" charset="0"/>
              </a:rPr>
              <a:t> + </a:t>
            </a:r>
            <a:r>
              <a:rPr lang="en-US" altLang="en-US" dirty="0" err="1" smtClean="0">
                <a:latin typeface="Tahoma" panose="020B0604030504040204" pitchFamily="34" charset="0"/>
              </a:rPr>
              <a:t>nama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belakang</a:t>
            </a:r>
            <a:endParaRPr lang="en-US" altLang="en-US" dirty="0">
              <a:latin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 err="1">
                <a:latin typeface="Tahoma" panose="020B0604030504040204" pitchFamily="34" charset="0"/>
              </a:rPr>
              <a:t>jenis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kelamin</a:t>
            </a:r>
            <a:r>
              <a:rPr lang="en-US" altLang="en-US" dirty="0">
                <a:latin typeface="Tahoma" panose="020B0604030504040204" pitchFamily="34" charset="0"/>
              </a:rPr>
              <a:t> =   [</a:t>
            </a:r>
            <a:r>
              <a:rPr lang="en-US" altLang="en-US" dirty="0" err="1">
                <a:latin typeface="Tahoma" panose="020B0604030504040204" pitchFamily="34" charset="0"/>
              </a:rPr>
              <a:t>perempuan</a:t>
            </a:r>
            <a:r>
              <a:rPr lang="en-US" altLang="en-US" dirty="0">
                <a:latin typeface="Tahoma" panose="020B0604030504040204" pitchFamily="34" charset="0"/>
              </a:rPr>
              <a:t> | </a:t>
            </a:r>
            <a:r>
              <a:rPr lang="en-US" altLang="en-US" dirty="0" err="1">
                <a:latin typeface="Tahoma" panose="020B0604030504040204" pitchFamily="34" charset="0"/>
              </a:rPr>
              <a:t>laki-laki</a:t>
            </a:r>
            <a:r>
              <a:rPr lang="en-US" altLang="en-US" dirty="0">
                <a:latin typeface="Tahoma" panose="020B0604030504040204" pitchFamily="34" charset="0"/>
              </a:rPr>
              <a:t>]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 err="1">
                <a:latin typeface="Tahoma" panose="020B0604030504040204" pitchFamily="34" charset="0"/>
              </a:rPr>
              <a:t>nomor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telepon</a:t>
            </a:r>
            <a:r>
              <a:rPr lang="en-US" altLang="en-US" dirty="0">
                <a:latin typeface="Tahoma" panose="020B0604030504040204" pitchFamily="34" charset="0"/>
              </a:rPr>
              <a:t> =  (</a:t>
            </a:r>
            <a:r>
              <a:rPr lang="en-US" altLang="en-US" dirty="0" err="1">
                <a:latin typeface="Tahoma" panose="020B0604030504040204" pitchFamily="34" charset="0"/>
              </a:rPr>
              <a:t>kode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negara</a:t>
            </a:r>
            <a:r>
              <a:rPr lang="en-US" altLang="en-US" dirty="0">
                <a:latin typeface="Tahoma" panose="020B0604030504040204" pitchFamily="34" charset="0"/>
              </a:rPr>
              <a:t>) + </a:t>
            </a:r>
            <a:r>
              <a:rPr lang="en-US" altLang="en-US" dirty="0" err="1">
                <a:latin typeface="Tahoma" panose="020B0604030504040204" pitchFamily="34" charset="0"/>
              </a:rPr>
              <a:t>kode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wilayah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+ </a:t>
            </a:r>
            <a:r>
              <a:rPr lang="en-US" altLang="en-US" dirty="0" err="1">
                <a:latin typeface="Tahoma" panose="020B0604030504040204" pitchFamily="34" charset="0"/>
              </a:rPr>
              <a:t>nomor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en-US" sz="4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en-US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en-US" sz="4000" dirty="0" err="1" smtClean="0">
                <a:solidFill>
                  <a:schemeClr val="bg1"/>
                </a:solidFill>
              </a:rPr>
              <a:t>Terimakasih</a:t>
            </a:r>
            <a:r>
              <a:rPr lang="en-US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en-US" sz="4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Analysis Model </a:t>
            </a:r>
            <a:r>
              <a:rPr lang="en-GB" altLang="en-US" dirty="0" smtClean="0">
                <a:solidFill>
                  <a:schemeClr val="bg1"/>
                </a:solidFill>
              </a:rPr>
              <a:t>Guidelines</a:t>
            </a:r>
            <a:r>
              <a:rPr lang="id-ID" altLang="en-US" dirty="0" smtClean="0">
                <a:solidFill>
                  <a:schemeClr val="bg1"/>
                </a:solidFill>
              </a:rPr>
              <a:t> (2)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805783"/>
            <a:ext cx="9148482" cy="41864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Temukan sesuatu yang membantu pembagian kebutuhan dan pembagian dokumen sebelum spesifikasi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Merancang suatu cara untuk menelusuri dan mengevaluasi antar muka pengguna 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id-ID" altLang="en-US" sz="2800" dirty="0" smtClean="0">
                <a:solidFill>
                  <a:schemeClr val="tx1"/>
                </a:solidFill>
              </a:rPr>
              <a:t>(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user interfaces</a:t>
            </a:r>
            <a:r>
              <a:rPr lang="id-ID" altLang="en-US" sz="28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Merancang alat-alat (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tools</a:t>
            </a:r>
            <a:r>
              <a:rPr lang="id-ID" altLang="en-US" sz="2800" dirty="0" smtClean="0">
                <a:solidFill>
                  <a:schemeClr val="tx1"/>
                </a:solidFill>
              </a:rPr>
              <a:t>) yang lebih menggambarkan logika dan kebijakan daripada teks narasi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Analysis Model Objectives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Menggambarkan apa yang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customer</a:t>
            </a:r>
            <a:r>
              <a:rPr lang="id-ID" altLang="en-US" sz="2400" dirty="0" smtClean="0">
                <a:solidFill>
                  <a:schemeClr val="tx1"/>
                </a:solidFill>
              </a:rPr>
              <a:t> butuhkan</a:t>
            </a:r>
          </a:p>
          <a:p>
            <a:pPr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Menetapkan suatu dasar untuk penciptaan suatu desain perangkat lunak</a:t>
            </a:r>
          </a:p>
          <a:p>
            <a:pPr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Merangcang suatu kumpulan kebutuhan yang dapat divalidasi, sekali software dibangun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solidFill>
                  <a:schemeClr val="bg1"/>
                </a:solidFill>
              </a:rPr>
              <a:t>Analysis Model Rules of Thumb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412" y="1757120"/>
            <a:ext cx="9166412" cy="41864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Model harus </a:t>
            </a:r>
            <a:r>
              <a:rPr lang="id-ID" altLang="en-US" sz="2800" b="1" dirty="0" smtClean="0">
                <a:solidFill>
                  <a:schemeClr val="tx1"/>
                </a:solidFill>
              </a:rPr>
              <a:t>fokus pada kebutuhan yang terlihat </a:t>
            </a:r>
            <a:r>
              <a:rPr lang="id-ID" altLang="en-US" sz="2800" dirty="0" smtClean="0">
                <a:solidFill>
                  <a:schemeClr val="tx1"/>
                </a:solidFill>
              </a:rPr>
              <a:t>dalam masalah atau domain bisnis dan dapat ditulis sebagai suatu tingkat abstraksi yang relatif tinggi</a:t>
            </a:r>
          </a:p>
          <a:p>
            <a:pPr>
              <a:lnSpc>
                <a:spcPct val="90000"/>
              </a:lnSpc>
            </a:pPr>
            <a:endParaRPr lang="id-ID" alt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id-ID" altLang="en-US" sz="2800" b="1" dirty="0" smtClean="0">
                <a:solidFill>
                  <a:schemeClr val="tx1"/>
                </a:solidFill>
              </a:rPr>
              <a:t>Setiap elemen model analisis harus menambah pemahaman kebutuhan</a:t>
            </a:r>
            <a:r>
              <a:rPr lang="id-ID" altLang="en-US" sz="2800" dirty="0" smtClean="0">
                <a:solidFill>
                  <a:schemeClr val="tx1"/>
                </a:solidFill>
              </a:rPr>
              <a:t> dan menyediakan wawasan ke dalam domain informasi, fungsi dan perilaku sistem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solidFill>
                  <a:schemeClr val="bg1"/>
                </a:solidFill>
              </a:rPr>
              <a:t>Analysis Model Rules of Thumb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412" y="1757120"/>
            <a:ext cx="9166412" cy="418648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Tunda pertimbangan infrastruktur dan non-functional model sampai desain 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endParaRPr lang="id-ID" altLang="en-US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Meminimalkan 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coupling</a:t>
            </a:r>
            <a:r>
              <a:rPr lang="id-ID" altLang="en-US" sz="2800" dirty="0" smtClean="0">
                <a:solidFill>
                  <a:schemeClr val="tx1"/>
                </a:solidFill>
              </a:rPr>
              <a:t> seluruh sistem</a:t>
            </a:r>
          </a:p>
          <a:p>
            <a:pPr algn="just">
              <a:lnSpc>
                <a:spcPct val="90000"/>
              </a:lnSpc>
            </a:pPr>
            <a:endParaRPr lang="id-ID" altLang="en-US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Pastikan model analisis menyediakan nilai untuk seluruh 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stakeholder</a:t>
            </a:r>
            <a:endParaRPr lang="id-ID" altLang="en-US" sz="28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id-ID" altLang="en-US" sz="28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Jaga model sesimple mungkin</a:t>
            </a:r>
            <a:endParaRPr lang="en-GB" altLang="en-US" sz="28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GB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5945"/>
            <a:ext cx="7696200" cy="1143000"/>
          </a:xfrm>
        </p:spPr>
        <p:txBody>
          <a:bodyPr/>
          <a:lstStyle/>
          <a:p>
            <a:r>
              <a:rPr lang="en-GB" altLang="en-US" sz="3200" dirty="0">
                <a:solidFill>
                  <a:schemeClr val="bg1"/>
                </a:solidFill>
              </a:rPr>
              <a:t>Structured Analysis Model </a:t>
            </a:r>
            <a:r>
              <a:rPr lang="en-GB" altLang="en-US" sz="3200" dirty="0" smtClean="0">
                <a:solidFill>
                  <a:schemeClr val="bg1"/>
                </a:solidFill>
              </a:rPr>
              <a:t>Elements</a:t>
            </a:r>
            <a:r>
              <a:rPr lang="id-ID" altLang="en-US" sz="3200" dirty="0" smtClean="0">
                <a:solidFill>
                  <a:schemeClr val="bg1"/>
                </a:solidFill>
              </a:rPr>
              <a:t> (1)</a:t>
            </a:r>
            <a:endParaRPr lang="en-GB" altLang="en-US" sz="3200" dirty="0">
              <a:solidFill>
                <a:schemeClr val="bg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8889"/>
            <a:ext cx="9144000" cy="418648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GB" altLang="en-US" b="1" dirty="0">
                <a:solidFill>
                  <a:schemeClr val="tx1"/>
                </a:solidFill>
              </a:rPr>
              <a:t>Data dictionary</a:t>
            </a:r>
          </a:p>
          <a:p>
            <a:pPr lvl="1" algn="just">
              <a:lnSpc>
                <a:spcPct val="8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Memuat deskripsi dari seluruh data </a:t>
            </a:r>
            <a:r>
              <a:rPr lang="id-ID" altLang="en-US" dirty="0">
                <a:solidFill>
                  <a:schemeClr val="tx1"/>
                </a:solidFill>
              </a:rPr>
              <a:t>objek yang digunakan atau dihasilkan oleh perangkat lunak </a:t>
            </a:r>
            <a:endParaRPr lang="id-ID" alt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80000"/>
              </a:lnSpc>
            </a:pPr>
            <a:endParaRPr lang="en-GB" altLang="en-US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GB" altLang="en-US" b="1" dirty="0">
                <a:solidFill>
                  <a:schemeClr val="tx1"/>
                </a:solidFill>
              </a:rPr>
              <a:t>Data flow diagram (DFD)</a:t>
            </a:r>
          </a:p>
          <a:p>
            <a:pPr lvl="1" algn="just">
              <a:lnSpc>
                <a:spcPct val="8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Menyediakan suatu indikasi bagaimana data ditransformasikan ketika data-data tersebut bergerak melalui sistem; juga menggambarkan fungsi-fungsi yang mengubah aliran data (suatu fungsi direpresentasikan pada suatu DFD menggunakan suatu spesifikasi proses ata</a:t>
            </a:r>
            <a:r>
              <a:rPr lang="en-US" altLang="en-US" dirty="0" smtClean="0">
                <a:solidFill>
                  <a:schemeClr val="tx1"/>
                </a:solidFill>
              </a:rPr>
              <a:t>u</a:t>
            </a:r>
            <a:r>
              <a:rPr lang="id-ID" altLang="en-US" dirty="0" smtClean="0">
                <a:solidFill>
                  <a:schemeClr val="tx1"/>
                </a:solidFill>
              </a:rPr>
              <a:t> PSPEC)</a:t>
            </a:r>
          </a:p>
          <a:p>
            <a:pPr lvl="1" algn="just">
              <a:lnSpc>
                <a:spcPct val="80000"/>
              </a:lnSpc>
            </a:pP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019800" y="6392905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5945"/>
            <a:ext cx="7696200" cy="1143000"/>
          </a:xfrm>
        </p:spPr>
        <p:txBody>
          <a:bodyPr/>
          <a:lstStyle/>
          <a:p>
            <a:r>
              <a:rPr lang="en-GB" altLang="en-US" sz="3200" dirty="0">
                <a:solidFill>
                  <a:schemeClr val="bg1"/>
                </a:solidFill>
              </a:rPr>
              <a:t>Structured Analysis Model </a:t>
            </a:r>
            <a:r>
              <a:rPr lang="en-GB" altLang="en-US" sz="3200" dirty="0" smtClean="0">
                <a:solidFill>
                  <a:schemeClr val="bg1"/>
                </a:solidFill>
              </a:rPr>
              <a:t>Elements</a:t>
            </a:r>
            <a:r>
              <a:rPr lang="id-ID" altLang="en-US" sz="3200" dirty="0" smtClean="0">
                <a:solidFill>
                  <a:schemeClr val="bg1"/>
                </a:solidFill>
              </a:rPr>
              <a:t> (2)</a:t>
            </a:r>
            <a:endParaRPr lang="en-GB" altLang="en-US" sz="3200" dirty="0">
              <a:solidFill>
                <a:schemeClr val="bg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8889"/>
            <a:ext cx="9144000" cy="418648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GB" altLang="en-US" b="1" dirty="0" smtClean="0">
                <a:solidFill>
                  <a:schemeClr val="tx1"/>
                </a:solidFill>
              </a:rPr>
              <a:t>Entity </a:t>
            </a:r>
            <a:r>
              <a:rPr lang="en-GB" altLang="en-US" b="1" dirty="0">
                <a:solidFill>
                  <a:schemeClr val="tx1"/>
                </a:solidFill>
              </a:rPr>
              <a:t>relationship diagram (ERD)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Menggambarkan hubungan antar objek data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endParaRPr lang="id-ID" alt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80000"/>
              </a:lnSpc>
            </a:pPr>
            <a:endParaRPr lang="en-GB" altLang="en-US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GB" altLang="en-US" b="1" dirty="0">
                <a:solidFill>
                  <a:schemeClr val="tx1"/>
                </a:solidFill>
              </a:rPr>
              <a:t>State diagram (SD) </a:t>
            </a:r>
          </a:p>
          <a:p>
            <a:pPr lvl="1" algn="just">
              <a:lnSpc>
                <a:spcPct val="8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Mengindikasikan bagaimana sistem diperilakukan sebagai suatu konsekuensi dari kejadian luar (</a:t>
            </a:r>
            <a:r>
              <a:rPr lang="en-GB" altLang="en-US" i="1" dirty="0">
                <a:solidFill>
                  <a:schemeClr val="tx1"/>
                </a:solidFill>
              </a:rPr>
              <a:t>external </a:t>
            </a:r>
            <a:r>
              <a:rPr lang="en-GB" altLang="en-US" i="1" dirty="0" smtClean="0">
                <a:solidFill>
                  <a:schemeClr val="tx1"/>
                </a:solidFill>
              </a:rPr>
              <a:t>events</a:t>
            </a:r>
            <a:r>
              <a:rPr lang="id-ID" altLang="en-US" dirty="0" smtClean="0">
                <a:solidFill>
                  <a:schemeClr val="tx1"/>
                </a:solidFill>
              </a:rPr>
              <a:t>), status/kondisi (</a:t>
            </a:r>
            <a:r>
              <a:rPr lang="id-ID" altLang="en-US" i="1" dirty="0" smtClean="0">
                <a:solidFill>
                  <a:schemeClr val="tx1"/>
                </a:solidFill>
              </a:rPr>
              <a:t>state</a:t>
            </a:r>
            <a:r>
              <a:rPr lang="id-ID" altLang="en-US" dirty="0" smtClean="0">
                <a:solidFill>
                  <a:schemeClr val="tx1"/>
                </a:solidFill>
              </a:rPr>
              <a:t>) digunakan untuk merepresentasikan model perilaku. </a:t>
            </a:r>
            <a:r>
              <a:rPr lang="id-ID" altLang="en-US" i="1" dirty="0" smtClean="0">
                <a:solidFill>
                  <a:schemeClr val="tx1"/>
                </a:solidFill>
              </a:rPr>
              <a:t>Arcs</a:t>
            </a:r>
            <a:r>
              <a:rPr lang="id-ID" altLang="en-US" dirty="0" smtClean="0">
                <a:solidFill>
                  <a:schemeClr val="tx1"/>
                </a:solidFill>
              </a:rPr>
              <a:t>/busur diberi label dengan kejadian yang memicu perubahan dari satu </a:t>
            </a:r>
            <a:r>
              <a:rPr lang="id-ID" altLang="en-US" i="1" dirty="0" smtClean="0">
                <a:solidFill>
                  <a:schemeClr val="tx1"/>
                </a:solidFill>
              </a:rPr>
              <a:t>state</a:t>
            </a:r>
            <a:r>
              <a:rPr lang="id-ID" altLang="en-US" dirty="0" smtClean="0">
                <a:solidFill>
                  <a:schemeClr val="tx1"/>
                </a:solidFill>
              </a:rPr>
              <a:t> ke </a:t>
            </a:r>
            <a:r>
              <a:rPr lang="id-ID" altLang="en-US" i="1" dirty="0" smtClean="0">
                <a:solidFill>
                  <a:schemeClr val="tx1"/>
                </a:solidFill>
              </a:rPr>
              <a:t>state</a:t>
            </a:r>
            <a:r>
              <a:rPr lang="id-ID" altLang="en-US" dirty="0" smtClean="0">
                <a:solidFill>
                  <a:schemeClr val="tx1"/>
                </a:solidFill>
              </a:rPr>
              <a:t> lainnya (Control information dimuat pada control spesification or CSPEC)   </a:t>
            </a: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019800" y="6392905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DFD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ctr">
              <a:lnSpc>
                <a:spcPct val="150000"/>
              </a:lnSpc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DFD (Data Flow Diagram)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9" y="1524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Kenapa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5" t="32237" r="31016" b="11513"/>
          <a:stretch/>
        </p:blipFill>
        <p:spPr bwMode="auto">
          <a:xfrm>
            <a:off x="708959" y="1905000"/>
            <a:ext cx="7340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14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 smtClean="0">
                <a:solidFill>
                  <a:schemeClr val="bg1"/>
                </a:solidFill>
              </a:rPr>
              <a:t>Dekomposisi Fungsional &amp; DFD</a:t>
            </a:r>
            <a:endParaRPr lang="id-ID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tx1"/>
                </a:solidFill>
              </a:rPr>
              <a:t>Dekomposisi Fungsional adalah proses untuk menemukan bagian yang paling mendasar dari suatu sistem, seperti mendefinisikan semua bagian dari mobil sehingga dapat dibangun</a:t>
            </a: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r>
              <a:rPr lang="id-ID" sz="2800" i="1" dirty="0" smtClean="0">
                <a:solidFill>
                  <a:schemeClr val="tx1"/>
                </a:solidFill>
              </a:rPr>
              <a:t>Tools</a:t>
            </a:r>
            <a:r>
              <a:rPr lang="id-ID" sz="2800" dirty="0" smtClean="0">
                <a:solidFill>
                  <a:schemeClr val="tx1"/>
                </a:solidFill>
              </a:rPr>
              <a:t> yang dapat digunakan untuk melakukan Dekomposisi Fungsional adalah Data Flow Diagram (DFD)</a:t>
            </a:r>
            <a:endParaRPr lang="id-ID" sz="2800" dirty="0">
              <a:solidFill>
                <a:schemeClr val="tx1"/>
              </a:solidFill>
            </a:endParaRP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endParaRPr lang="id-ID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7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8" y="318521"/>
            <a:ext cx="8229307" cy="731461"/>
          </a:xfrm>
        </p:spPr>
        <p:txBody>
          <a:bodyPr/>
          <a:lstStyle/>
          <a:p>
            <a:r>
              <a:rPr lang="en-GB" altLang="en-US" sz="2770" dirty="0">
                <a:solidFill>
                  <a:schemeClr val="bg1"/>
                </a:solidFill>
              </a:rPr>
              <a:t>Functional </a:t>
            </a:r>
            <a:r>
              <a:rPr lang="en-GB" altLang="en-US" sz="2770" dirty="0" err="1">
                <a:solidFill>
                  <a:schemeClr val="bg1"/>
                </a:solidFill>
              </a:rPr>
              <a:t>Modeling</a:t>
            </a:r>
            <a:r>
              <a:rPr lang="en-GB" altLang="en-US" sz="2770" dirty="0">
                <a:solidFill>
                  <a:schemeClr val="bg1"/>
                </a:solidFill>
              </a:rPr>
              <a:t> and Information Flow (DFD)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186480"/>
          </a:xfrm>
        </p:spPr>
        <p:txBody>
          <a:bodyPr/>
          <a:lstStyle/>
          <a:p>
            <a:r>
              <a:rPr lang="id-ID" altLang="en-US" sz="2400" dirty="0" smtClean="0">
                <a:solidFill>
                  <a:schemeClr val="tx1"/>
                </a:solidFill>
              </a:rPr>
              <a:t>Menunjukkan hubungan-hubungan entitas-entitas ekstenal, proses-proses atau perubahan,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data items</a:t>
            </a:r>
            <a:r>
              <a:rPr lang="id-ID" altLang="en-US" sz="2400" dirty="0" smtClean="0">
                <a:solidFill>
                  <a:schemeClr val="tx1"/>
                </a:solidFill>
              </a:rPr>
              <a:t>, dan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data stores</a:t>
            </a:r>
          </a:p>
          <a:p>
            <a:endParaRPr lang="id-ID" altLang="en-US" sz="2400" dirty="0" smtClean="0">
              <a:solidFill>
                <a:schemeClr val="tx1"/>
              </a:solidFill>
            </a:endParaRPr>
          </a:p>
          <a:p>
            <a:r>
              <a:rPr lang="id-ID" altLang="en-US" sz="2400" dirty="0" smtClean="0">
                <a:solidFill>
                  <a:schemeClr val="tx1"/>
                </a:solidFill>
              </a:rPr>
              <a:t>DFD tidak dapat menunjukkan prosedur secara rinci (ex: </a:t>
            </a:r>
            <a:r>
              <a:rPr lang="en-GB" altLang="en-US" sz="2400" i="1" dirty="0">
                <a:solidFill>
                  <a:schemeClr val="tx1"/>
                </a:solidFill>
              </a:rPr>
              <a:t>conditionals or </a:t>
            </a:r>
            <a:r>
              <a:rPr lang="en-GB" altLang="en-US" sz="2400" i="1" dirty="0" smtClean="0">
                <a:solidFill>
                  <a:schemeClr val="tx1"/>
                </a:solidFill>
              </a:rPr>
              <a:t>loops</a:t>
            </a:r>
            <a:r>
              <a:rPr lang="id-ID" altLang="en-US" sz="2400" dirty="0" smtClean="0">
                <a:solidFill>
                  <a:schemeClr val="tx1"/>
                </a:solidFill>
              </a:rPr>
              <a:t>) hanya aliran data yang melalui perangkat lunak </a:t>
            </a:r>
          </a:p>
          <a:p>
            <a:endParaRPr lang="id-ID" altLang="en-US" sz="2400" dirty="0">
              <a:solidFill>
                <a:schemeClr val="tx1"/>
              </a:solidFill>
            </a:endParaRPr>
          </a:p>
          <a:p>
            <a:r>
              <a:rPr lang="id-ID" sz="2400" dirty="0">
                <a:solidFill>
                  <a:schemeClr val="tx1"/>
                </a:solidFill>
              </a:rPr>
              <a:t>Sebuah DFD adalah alat yang menunjukkan bagaimana data masuk dan keluar pada proses tertentu</a:t>
            </a:r>
            <a:endParaRPr lang="en-GB" altLang="en-US" sz="2400" dirty="0">
              <a:solidFill>
                <a:schemeClr val="tx1"/>
              </a:solidFill>
            </a:endParaRPr>
          </a:p>
          <a:p>
            <a:endParaRPr lang="id-ID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1960" cy="527708"/>
          </a:xfrm>
        </p:spPr>
        <p:txBody>
          <a:bodyPr/>
          <a:lstStyle/>
          <a:p>
            <a:r>
              <a:rPr lang="en-GB" altLang="en-US" b="1" dirty="0" err="1" smtClean="0">
                <a:solidFill>
                  <a:schemeClr val="bg1"/>
                </a:solidFill>
              </a:rPr>
              <a:t>Elemen</a:t>
            </a:r>
            <a:r>
              <a:rPr lang="en-GB" altLang="en-US" b="1" dirty="0" smtClean="0">
                <a:solidFill>
                  <a:schemeClr val="bg1"/>
                </a:solidFill>
              </a:rPr>
              <a:t> DFD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78454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GB" altLang="en-US" dirty="0" err="1" smtClean="0">
                <a:solidFill>
                  <a:schemeClr val="tx1"/>
                </a:solidFill>
              </a:rPr>
              <a:t>Empat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unsur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utama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dari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notasi</a:t>
            </a:r>
            <a:r>
              <a:rPr lang="en-GB" altLang="en-US" dirty="0" smtClean="0">
                <a:solidFill>
                  <a:schemeClr val="tx1"/>
                </a:solidFill>
              </a:rPr>
              <a:t> DFD</a:t>
            </a:r>
            <a:endParaRPr lang="en-GB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GB" altLang="en-US" dirty="0">
                <a:solidFill>
                  <a:srgbClr val="FF0000"/>
                </a:solidFill>
              </a:rPr>
              <a:t>Data </a:t>
            </a:r>
            <a:r>
              <a:rPr lang="en-GB" altLang="en-US" dirty="0" smtClean="0">
                <a:solidFill>
                  <a:srgbClr val="FF0000"/>
                </a:solidFill>
              </a:rPr>
              <a:t>Flow</a:t>
            </a:r>
            <a:r>
              <a:rPr lang="en-GB" altLang="en-US" dirty="0" smtClean="0">
                <a:solidFill>
                  <a:schemeClr val="tx1"/>
                </a:solidFill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</a:rPr>
              <a:t>dilengkapi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dengan</a:t>
            </a:r>
            <a:r>
              <a:rPr lang="en-GB" altLang="en-US" dirty="0" smtClean="0">
                <a:solidFill>
                  <a:schemeClr val="tx1"/>
                </a:solidFill>
              </a:rPr>
              <a:t> label </a:t>
            </a:r>
            <a:r>
              <a:rPr lang="en-GB" altLang="en-US" dirty="0" err="1" smtClean="0">
                <a:solidFill>
                  <a:schemeClr val="tx1"/>
                </a:solidFill>
              </a:rPr>
              <a:t>untuk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menunjukkan</a:t>
            </a:r>
            <a:r>
              <a:rPr lang="en-GB" altLang="en-US" dirty="0" smtClean="0">
                <a:solidFill>
                  <a:schemeClr val="tx1"/>
                </a:solidFill>
              </a:rPr>
              <a:t> data </a:t>
            </a:r>
            <a:r>
              <a:rPr lang="en-GB" altLang="en-US" dirty="0" err="1" smtClean="0">
                <a:solidFill>
                  <a:schemeClr val="tx1"/>
                </a:solidFill>
              </a:rPr>
              <a:t>apa</a:t>
            </a:r>
            <a:r>
              <a:rPr lang="en-GB" altLang="en-US" dirty="0" smtClean="0">
                <a:solidFill>
                  <a:schemeClr val="tx1"/>
                </a:solidFill>
              </a:rPr>
              <a:t> yang </a:t>
            </a:r>
            <a:r>
              <a:rPr lang="en-GB" altLang="en-US" dirty="0" err="1" smtClean="0">
                <a:solidFill>
                  <a:schemeClr val="tx1"/>
                </a:solidFill>
              </a:rPr>
              <a:t>mengalir</a:t>
            </a:r>
            <a:endParaRPr lang="en-GB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GB" altLang="en-US" dirty="0" smtClean="0">
                <a:solidFill>
                  <a:srgbClr val="FF0000"/>
                </a:solidFill>
              </a:rPr>
              <a:t>Proses</a:t>
            </a:r>
            <a:r>
              <a:rPr lang="en-GB" altLang="en-US" dirty="0" smtClean="0">
                <a:solidFill>
                  <a:schemeClr val="tx1"/>
                </a:solidFill>
              </a:rPr>
              <a:t>, yang </a:t>
            </a:r>
            <a:r>
              <a:rPr lang="en-GB" altLang="en-US" dirty="0" err="1" smtClean="0">
                <a:solidFill>
                  <a:schemeClr val="tx1"/>
                </a:solidFill>
              </a:rPr>
              <a:t>menangani</a:t>
            </a:r>
            <a:r>
              <a:rPr lang="en-GB" altLang="en-US" dirty="0" smtClean="0">
                <a:solidFill>
                  <a:schemeClr val="tx1"/>
                </a:solidFill>
              </a:rPr>
              <a:t> data</a:t>
            </a:r>
          </a:p>
          <a:p>
            <a:pPr lvl="2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GB" altLang="en-US" dirty="0" smtClean="0">
                <a:solidFill>
                  <a:srgbClr val="FF0000"/>
                </a:solidFill>
              </a:rPr>
              <a:t>Data store</a:t>
            </a:r>
            <a:r>
              <a:rPr lang="en-GB" altLang="en-US" dirty="0" smtClean="0">
                <a:solidFill>
                  <a:schemeClr val="tx1"/>
                </a:solidFill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</a:rPr>
              <a:t>berada</a:t>
            </a:r>
            <a:r>
              <a:rPr lang="en-GB" altLang="en-US" dirty="0" smtClean="0">
                <a:solidFill>
                  <a:schemeClr val="tx1"/>
                </a:solidFill>
              </a:rPr>
              <a:t> di </a:t>
            </a:r>
            <a:r>
              <a:rPr lang="en-GB" altLang="en-US" dirty="0" err="1" smtClean="0">
                <a:solidFill>
                  <a:schemeClr val="tx1"/>
                </a:solidFill>
              </a:rPr>
              <a:t>dalam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sistem</a:t>
            </a:r>
            <a:r>
              <a:rPr lang="en-GB" altLang="en-US" dirty="0" smtClean="0">
                <a:solidFill>
                  <a:schemeClr val="tx1"/>
                </a:solidFill>
              </a:rPr>
              <a:t> (diary, </a:t>
            </a:r>
            <a:r>
              <a:rPr lang="en-GB" altLang="en-US" dirty="0" err="1" smtClean="0">
                <a:solidFill>
                  <a:schemeClr val="tx1"/>
                </a:solidFill>
              </a:rPr>
              <a:t>arsip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atau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berkas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komputer</a:t>
            </a:r>
            <a:r>
              <a:rPr lang="en-GB" altLang="en-US" dirty="0" smtClean="0">
                <a:solidFill>
                  <a:schemeClr val="tx1"/>
                </a:solidFill>
              </a:rPr>
              <a:t>)</a:t>
            </a:r>
            <a:endParaRPr lang="en-GB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GB" altLang="en-US" dirty="0">
                <a:solidFill>
                  <a:srgbClr val="FF0000"/>
                </a:solidFill>
              </a:rPr>
              <a:t>External/Outside entities/Terminator</a:t>
            </a:r>
            <a:r>
              <a:rPr lang="en-GB" altLang="en-US" dirty="0">
                <a:solidFill>
                  <a:schemeClr val="tx1"/>
                </a:solidFill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</a:rPr>
              <a:t>sumber</a:t>
            </a:r>
            <a:r>
              <a:rPr lang="en-GB" altLang="en-US" dirty="0" smtClean="0">
                <a:solidFill>
                  <a:schemeClr val="tx1"/>
                </a:solidFill>
              </a:rPr>
              <a:t> di </a:t>
            </a:r>
            <a:r>
              <a:rPr lang="en-GB" altLang="en-US" dirty="0" err="1" smtClean="0">
                <a:solidFill>
                  <a:schemeClr val="tx1"/>
                </a:solidFill>
              </a:rPr>
              <a:t>luar</a:t>
            </a:r>
            <a:r>
              <a:rPr lang="en-GB" altLang="en-US" dirty="0" smtClean="0">
                <a:solidFill>
                  <a:schemeClr val="tx1"/>
                </a:solidFill>
              </a:rPr>
              <a:t> data</a:t>
            </a:r>
            <a:endParaRPr lang="en-GB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GB" altLang="en-US" sz="2586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0053" y="1407984"/>
            <a:ext cx="5540905" cy="516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Notasi pada DFD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40336"/>
            <a:ext cx="6993593" cy="4186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Terminator/External Entities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Orang </a:t>
            </a:r>
            <a:r>
              <a:rPr lang="en-US" altLang="en-US" sz="2400" dirty="0" err="1">
                <a:solidFill>
                  <a:schemeClr val="tx1"/>
                </a:solidFill>
              </a:rPr>
              <a:t>atau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organisasi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terletak</a:t>
            </a:r>
            <a:r>
              <a:rPr lang="en-US" altLang="en-US" sz="2400" dirty="0">
                <a:solidFill>
                  <a:schemeClr val="tx1"/>
                </a:solidFill>
              </a:rPr>
              <a:t> di </a:t>
            </a:r>
            <a:r>
              <a:rPr lang="en-US" altLang="en-US" sz="2400" dirty="0" err="1">
                <a:solidFill>
                  <a:schemeClr val="tx1"/>
                </a:solidFill>
              </a:rPr>
              <a:t>luar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pencetus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penerima</a:t>
            </a:r>
            <a:r>
              <a:rPr lang="en-US" altLang="en-US" sz="2400" dirty="0">
                <a:solidFill>
                  <a:schemeClr val="tx1"/>
                </a:solidFill>
              </a:rPr>
              <a:t> data.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7238389" y="2162502"/>
            <a:ext cx="1524489" cy="140722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47">
                <a:solidFill>
                  <a:schemeClr val="accent2"/>
                </a:solidFill>
                <a:latin typeface="Times New Roman" panose="02020603050405020304" pitchFamily="18" charset="0"/>
              </a:rPr>
              <a:t>EMPLOYEE</a:t>
            </a:r>
            <a:endParaRPr lang="en-US" altLang="en-US" sz="1108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8693" name="Rectangle 5"/>
          <p:cNvSpPr>
            <a:spLocks noChangeArrowheads="1"/>
          </p:cNvSpPr>
          <p:nvPr/>
        </p:nvSpPr>
        <p:spPr bwMode="auto">
          <a:xfrm>
            <a:off x="31376" y="4419600"/>
            <a:ext cx="8991600" cy="119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020" tIns="42510" rIns="85020" bIns="4251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- outside the area of our concern and control.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8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8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build="p" autoUpdateAnimBg="0" advAuto="0"/>
      <p:bldP spid="498691" grpId="0" build="p" bldLvl="5" autoUpdateAnimBg="0"/>
      <p:bldP spid="49869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533400" y="1981200"/>
            <a:ext cx="9677400" cy="452596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altLang="en-US" sz="2400" b="1" i="1" dirty="0">
                <a:solidFill>
                  <a:schemeClr val="tx1"/>
                </a:solidFill>
              </a:rPr>
              <a:t>Source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pencetus</a:t>
            </a:r>
            <a:r>
              <a:rPr lang="en-US" altLang="en-US" sz="2400" dirty="0" smtClean="0">
                <a:solidFill>
                  <a:schemeClr val="tx1"/>
                </a:solidFill>
              </a:rPr>
              <a:t> data</a:t>
            </a:r>
            <a:r>
              <a:rPr lang="en-US" altLang="en-US" sz="2400" dirty="0">
                <a:solidFill>
                  <a:schemeClr val="tx1"/>
                </a:solidFill>
              </a:rPr>
              <a:t>) or </a:t>
            </a:r>
            <a:r>
              <a:rPr lang="en-US" altLang="en-US" sz="2400" b="1" i="1" dirty="0">
                <a:solidFill>
                  <a:schemeClr val="tx1"/>
                </a:solidFill>
              </a:rPr>
              <a:t>sink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penerima</a:t>
            </a:r>
            <a:r>
              <a:rPr lang="en-US" altLang="en-US" sz="2400" dirty="0" smtClean="0">
                <a:solidFill>
                  <a:schemeClr val="tx1"/>
                </a:solidFill>
              </a:rPr>
              <a:t> data</a:t>
            </a:r>
            <a:r>
              <a:rPr lang="en-US" altLang="en-US" sz="2400" dirty="0">
                <a:solidFill>
                  <a:schemeClr val="tx1"/>
                </a:solidFill>
              </a:rPr>
              <a:t>).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</a:rPr>
              <a:t>Sumber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utama</a:t>
            </a:r>
            <a:r>
              <a:rPr lang="en-US" altLang="en-US" sz="2400" dirty="0">
                <a:solidFill>
                  <a:schemeClr val="tx1"/>
                </a:solidFill>
              </a:rPr>
              <a:t> di </a:t>
            </a:r>
            <a:r>
              <a:rPr lang="en-US" altLang="en-US" sz="2400" dirty="0" err="1">
                <a:solidFill>
                  <a:schemeClr val="tx1"/>
                </a:solidFill>
              </a:rPr>
              <a:t>sisi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kiri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DFD,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selanjutnya</a:t>
            </a:r>
            <a:r>
              <a:rPr lang="en-US" altLang="en-US" sz="2400" dirty="0" smtClean="0">
                <a:solidFill>
                  <a:schemeClr val="tx1"/>
                </a:solidFill>
              </a:rPr>
              <a:t> di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sisi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kanan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Nama </a:t>
            </a:r>
            <a:r>
              <a:rPr lang="en-US" altLang="en-US" sz="2400" dirty="0" err="1">
                <a:solidFill>
                  <a:schemeClr val="tx1"/>
                </a:solidFill>
              </a:rPr>
              <a:t>dalam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kotak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Juga </a:t>
            </a:r>
            <a:r>
              <a:rPr lang="en-US" altLang="en-US" sz="2400" dirty="0" err="1">
                <a:solidFill>
                  <a:schemeClr val="tx1"/>
                </a:solidFill>
              </a:rPr>
              <a:t>disebut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entitas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eksternal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-152400"/>
            <a:ext cx="7696200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67316"/>
            <a:ext cx="8229307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Symbols</a:t>
            </a:r>
            <a:endParaRPr lang="en-US" altLang="en-US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" y="1371600"/>
            <a:ext cx="9134317" cy="41835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store (file) 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Sama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store di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kamus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data.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Bisa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berbentuk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computer,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berkas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kartu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lemari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arsip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dll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Perhatikan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bahwa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EMPLOYEE di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menyimpan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yang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berisi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sedangkan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EMPLOYEE (terminator)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orang yang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sebenarnya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0740" name="Group 4"/>
          <p:cNvGrpSpPr>
            <a:grpSpLocks/>
          </p:cNvGrpSpPr>
          <p:nvPr/>
        </p:nvGrpSpPr>
        <p:grpSpPr bwMode="auto">
          <a:xfrm>
            <a:off x="6781402" y="1530718"/>
            <a:ext cx="2352915" cy="995316"/>
            <a:chOff x="4416" y="1729"/>
            <a:chExt cx="1482" cy="679"/>
          </a:xfrm>
        </p:grpSpPr>
        <p:sp>
          <p:nvSpPr>
            <p:cNvPr id="500741" name="Text Box 5"/>
            <p:cNvSpPr txBox="1">
              <a:spLocks noChangeArrowheads="1"/>
            </p:cNvSpPr>
            <p:nvPr/>
          </p:nvSpPr>
          <p:spPr bwMode="auto">
            <a:xfrm>
              <a:off x="4578" y="1920"/>
              <a:ext cx="132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216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</a:t>
              </a:r>
              <a:endParaRPr lang="en-US" altLang="en-US" sz="1108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074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9791344"/>
                </p:ext>
              </p:extLst>
            </p:nvPr>
          </p:nvGraphicFramePr>
          <p:xfrm>
            <a:off x="4416" y="1729"/>
            <a:ext cx="1373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Visio" r:id="rId3" imgW="720456" imgH="377600" progId="Visio.Drawing.11">
                    <p:embed/>
                  </p:oleObj>
                </mc:Choice>
                <mc:Fallback>
                  <p:oleObj name="Visio" r:id="rId3" imgW="720456" imgH="3776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729"/>
                          <a:ext cx="1373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98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88938" y="1219200"/>
            <a:ext cx="9232938" cy="41835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Process (bubble, transform)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</a:rPr>
              <a:t>Sebuah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aktifitas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tugas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fungsi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Menunjukkan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pekerjaan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dilakukan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terhadap</a:t>
            </a:r>
            <a:r>
              <a:rPr lang="en-US" altLang="en-US" sz="2400" dirty="0">
                <a:solidFill>
                  <a:schemeClr val="tx1"/>
                </a:solidFill>
              </a:rPr>
              <a:t> data.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altLang="en-US" sz="2000" dirty="0" err="1" smtClean="0">
                <a:solidFill>
                  <a:schemeClr val="tx1"/>
                </a:solidFill>
              </a:rPr>
              <a:t>Transformasi</a:t>
            </a:r>
            <a:r>
              <a:rPr lang="en-US" altLang="en-US" sz="2000" dirty="0" smtClean="0">
                <a:solidFill>
                  <a:schemeClr val="tx1"/>
                </a:solidFill>
              </a:rPr>
              <a:t> data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masuk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</a:t>
            </a:r>
            <a:r>
              <a:rPr lang="en-US" altLang="en-US" sz="2000" dirty="0" smtClean="0">
                <a:solidFill>
                  <a:schemeClr val="tx1"/>
                </a:solidFill>
              </a:rPr>
              <a:t> data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keluar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Status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perubahan</a:t>
            </a:r>
            <a:r>
              <a:rPr lang="en-US" altLang="en-US" sz="2000" dirty="0" smtClean="0">
                <a:solidFill>
                  <a:schemeClr val="tx1"/>
                </a:solidFill>
              </a:rPr>
              <a:t> (logical</a:t>
            </a:r>
            <a:r>
              <a:rPr lang="en-US" altLang="en-US" sz="2000" dirty="0">
                <a:solidFill>
                  <a:schemeClr val="tx1"/>
                </a:solidFill>
              </a:rPr>
              <a:t>)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isi</a:t>
            </a:r>
            <a:r>
              <a:rPr lang="en-US" altLang="en-US" sz="2000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>
                <a:solidFill>
                  <a:schemeClr val="tx1"/>
                </a:solidFill>
              </a:rPr>
              <a:t>format,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2000" dirty="0" smtClean="0">
                <a:solidFill>
                  <a:schemeClr val="tx1"/>
                </a:solidFill>
              </a:rPr>
              <a:t> media (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fisik</a:t>
            </a:r>
            <a:r>
              <a:rPr lang="en-US" altLang="en-US" sz="2000" dirty="0" smtClean="0">
                <a:solidFill>
                  <a:schemeClr val="tx1"/>
                </a:solidFill>
              </a:rPr>
              <a:t>).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01763" name="Oval 3"/>
          <p:cNvSpPr>
            <a:spLocks noChangeArrowheads="1"/>
          </p:cNvSpPr>
          <p:nvPr/>
        </p:nvSpPr>
        <p:spPr bwMode="auto">
          <a:xfrm>
            <a:off x="6324600" y="1600200"/>
            <a:ext cx="1827920" cy="1618303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47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847" dirty="0">
                <a:solidFill>
                  <a:schemeClr val="accent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847" dirty="0">
                <a:solidFill>
                  <a:schemeClr val="accent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847" dirty="0">
                <a:solidFill>
                  <a:schemeClr val="accent2"/>
                </a:solidFill>
                <a:latin typeface="Times New Roman" panose="02020603050405020304" pitchFamily="18" charset="0"/>
              </a:rPr>
              <a:t>PAYCHECK</a:t>
            </a:r>
            <a:endParaRPr lang="en-US" altLang="en-US" sz="1108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7696200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457200" y="1752600"/>
            <a:ext cx="9601200" cy="452596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altLang="en-US" dirty="0" err="1" smtClean="0">
                <a:solidFill>
                  <a:schemeClr val="tx1"/>
                </a:solidFill>
              </a:rPr>
              <a:t>Setiap</a:t>
            </a:r>
            <a:r>
              <a:rPr lang="en-US" altLang="en-US" dirty="0" smtClean="0">
                <a:solidFill>
                  <a:schemeClr val="tx1"/>
                </a:solidFill>
              </a:rPr>
              <a:t> proses </a:t>
            </a:r>
            <a:r>
              <a:rPr lang="en-US" altLang="en-US" dirty="0" err="1" smtClean="0">
                <a:solidFill>
                  <a:schemeClr val="tx1"/>
                </a:solidFill>
              </a:rPr>
              <a:t>memiliki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nomor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unik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dan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nama</a:t>
            </a:r>
            <a:endParaRPr lang="en-US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Nama </a:t>
            </a:r>
            <a:r>
              <a:rPr lang="en-US" altLang="en-US" dirty="0" err="1" smtClean="0">
                <a:solidFill>
                  <a:schemeClr val="tx1"/>
                </a:solidFill>
              </a:rPr>
              <a:t>harus</a:t>
            </a:r>
            <a:r>
              <a:rPr lang="en-US" altLang="en-US" dirty="0" smtClean="0">
                <a:solidFill>
                  <a:schemeClr val="tx1"/>
                </a:solidFill>
              </a:rPr>
              <a:t> kata </a:t>
            </a:r>
            <a:r>
              <a:rPr lang="en-US" altLang="en-US" dirty="0" err="1" smtClean="0">
                <a:solidFill>
                  <a:schemeClr val="tx1"/>
                </a:solidFill>
              </a:rPr>
              <a:t>kerja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aktif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diikuti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oleh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klausa</a:t>
            </a:r>
            <a:r>
              <a:rPr lang="en-US" altLang="en-US" dirty="0" smtClean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4" algn="just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EDIT-CUSTOMER-PAYMENT</a:t>
            </a:r>
          </a:p>
          <a:p>
            <a:pPr lvl="4" algn="just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WRITE-PAYMENT-REPORT</a:t>
            </a:r>
          </a:p>
          <a:p>
            <a:pPr lvl="2" algn="just">
              <a:lnSpc>
                <a:spcPct val="150000"/>
              </a:lnSpc>
            </a:pPr>
            <a:r>
              <a:rPr lang="en-US" altLang="en-US" dirty="0" err="1" smtClean="0">
                <a:solidFill>
                  <a:schemeClr val="tx1"/>
                </a:solidFill>
              </a:rPr>
              <a:t>Jika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tidak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ada</a:t>
            </a:r>
            <a:r>
              <a:rPr lang="en-US" altLang="en-US" dirty="0" smtClean="0">
                <a:solidFill>
                  <a:schemeClr val="tx1"/>
                </a:solidFill>
              </a:rPr>
              <a:t> kata </a:t>
            </a:r>
            <a:r>
              <a:rPr lang="en-US" altLang="en-US" dirty="0" err="1" smtClean="0">
                <a:solidFill>
                  <a:schemeClr val="tx1"/>
                </a:solidFill>
              </a:rPr>
              <a:t>kerja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aktif</a:t>
            </a:r>
            <a:r>
              <a:rPr lang="en-US" altLang="en-US" dirty="0" smtClean="0">
                <a:solidFill>
                  <a:schemeClr val="tx1"/>
                </a:solidFill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</a:rPr>
              <a:t>itu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bukan</a:t>
            </a:r>
            <a:r>
              <a:rPr lang="en-US" altLang="en-US" dirty="0" smtClean="0">
                <a:solidFill>
                  <a:schemeClr val="tx1"/>
                </a:solidFill>
              </a:rPr>
              <a:t> proses!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0" y="-152400"/>
            <a:ext cx="7696200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279717"/>
            <a:ext cx="9143999" cy="4502083"/>
          </a:xfrm>
        </p:spPr>
        <p:txBody>
          <a:bodyPr/>
          <a:lstStyle/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Data flow</a:t>
            </a:r>
          </a:p>
          <a:p>
            <a:pPr lvl="1" algn="just"/>
            <a:r>
              <a:rPr lang="en-US" altLang="en-US" sz="2400" dirty="0" err="1" smtClean="0">
                <a:solidFill>
                  <a:schemeClr val="tx1"/>
                </a:solidFill>
              </a:rPr>
              <a:t>Antarmuka</a:t>
            </a:r>
            <a:r>
              <a:rPr lang="en-US" altLang="en-US" sz="2400" dirty="0" smtClean="0">
                <a:solidFill>
                  <a:schemeClr val="tx1"/>
                </a:solidFill>
              </a:rPr>
              <a:t> data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antara</a:t>
            </a:r>
            <a:r>
              <a:rPr lang="en-US" altLang="en-US" sz="2400" dirty="0" smtClean="0">
                <a:solidFill>
                  <a:schemeClr val="tx1"/>
                </a:solidFill>
              </a:rPr>
              <a:t> bubbles</a:t>
            </a:r>
            <a:r>
              <a:rPr lang="en-US" altLang="en-US" sz="2400" dirty="0">
                <a:solidFill>
                  <a:schemeClr val="tx1"/>
                </a:solidFill>
              </a:rPr>
              <a:t>, terminators,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data stores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altLang="en-US" sz="2400" dirty="0" err="1" smtClean="0">
                <a:solidFill>
                  <a:schemeClr val="tx1"/>
                </a:solidFill>
              </a:rPr>
              <a:t>Berupa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paket</a:t>
            </a:r>
            <a:r>
              <a:rPr lang="en-US" altLang="en-US" sz="2400" dirty="0" smtClean="0">
                <a:solidFill>
                  <a:schemeClr val="tx1"/>
                </a:solidFill>
              </a:rPr>
              <a:t> data yang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terkait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secara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logis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2" algn="just"/>
            <a:r>
              <a:rPr lang="en-US" altLang="en-US" sz="2000" dirty="0" err="1" smtClean="0">
                <a:solidFill>
                  <a:srgbClr val="0070C0"/>
                </a:solidFill>
              </a:rPr>
              <a:t>Baik</a:t>
            </a:r>
            <a:r>
              <a:rPr lang="en-US" altLang="en-US" sz="2000" dirty="0" smtClean="0">
                <a:solidFill>
                  <a:schemeClr val="tx1"/>
                </a:solidFill>
              </a:rPr>
              <a:t>--</a:t>
            </a:r>
            <a:r>
              <a:rPr lang="en-US" altLang="en-US" sz="2000" dirty="0">
                <a:solidFill>
                  <a:schemeClr val="tx1"/>
                </a:solidFill>
              </a:rPr>
              <a:t>CUSTOMER-PAYMENT-TRANSACTION</a:t>
            </a:r>
          </a:p>
          <a:p>
            <a:pPr lvl="2" algn="just"/>
            <a:r>
              <a:rPr lang="en-US" altLang="en-US" sz="2000" dirty="0" err="1" smtClean="0">
                <a:solidFill>
                  <a:srgbClr val="FF0000"/>
                </a:solidFill>
              </a:rPr>
              <a:t>Buruk</a:t>
            </a:r>
            <a:r>
              <a:rPr lang="en-US" altLang="en-US" sz="2000" dirty="0" smtClean="0">
                <a:solidFill>
                  <a:schemeClr val="tx1"/>
                </a:solidFill>
              </a:rPr>
              <a:t>--</a:t>
            </a:r>
            <a:r>
              <a:rPr lang="en-US" altLang="en-US" sz="2000" dirty="0">
                <a:solidFill>
                  <a:schemeClr val="tx1"/>
                </a:solidFill>
              </a:rPr>
              <a:t>MISCELLANEOUS-STUFF</a:t>
            </a:r>
          </a:p>
          <a:p>
            <a:pPr lvl="1" algn="just"/>
            <a:r>
              <a:rPr lang="en-US" altLang="en-US" sz="2400" dirty="0" err="1" smtClean="0">
                <a:solidFill>
                  <a:schemeClr val="tx1"/>
                </a:solidFill>
              </a:rPr>
              <a:t>Tidak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ada</a:t>
            </a:r>
            <a:r>
              <a:rPr lang="en-US" altLang="en-US" sz="2400" dirty="0" smtClean="0">
                <a:solidFill>
                  <a:schemeClr val="tx1"/>
                </a:solidFill>
              </a:rPr>
              <a:t> data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berlebih</a:t>
            </a:r>
            <a:r>
              <a:rPr lang="en-US" altLang="en-US" sz="2400" dirty="0" smtClean="0">
                <a:solidFill>
                  <a:schemeClr val="tx1"/>
                </a:solidFill>
              </a:rPr>
              <a:t> yang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dipakai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2" algn="just"/>
            <a:r>
              <a:rPr lang="en-US" altLang="en-US" sz="2000" b="1" i="1" dirty="0" smtClean="0">
                <a:solidFill>
                  <a:schemeClr val="tx1"/>
                </a:solidFill>
              </a:rPr>
              <a:t>Tramp data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diterima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2" algn="just"/>
            <a:r>
              <a:rPr lang="en-US" altLang="en-US" sz="2000" dirty="0" smtClean="0">
                <a:solidFill>
                  <a:schemeClr val="tx1"/>
                </a:solidFill>
              </a:rPr>
              <a:t>Data flow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harus</a:t>
            </a:r>
            <a:r>
              <a:rPr lang="en-US" altLang="en-US" sz="2000" dirty="0" smtClean="0">
                <a:solidFill>
                  <a:schemeClr val="tx1"/>
                </a:solidFill>
              </a:rPr>
              <a:t> ramping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punya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arti</a:t>
            </a:r>
            <a:r>
              <a:rPr lang="en-US" altLang="en-US" sz="2000" dirty="0" smtClean="0">
                <a:solidFill>
                  <a:schemeClr val="tx1"/>
                </a:solidFill>
              </a:rPr>
              <a:t>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46800"/>
            <a:ext cx="7696200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>
            <a:off x="5205250" y="2162502"/>
            <a:ext cx="3276184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en-US" sz="1662"/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5181600" y="1594035"/>
            <a:ext cx="319996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216" dirty="0">
                <a:solidFill>
                  <a:srgbClr val="FF0000"/>
                </a:solidFill>
                <a:latin typeface="Times New Roman" panose="02020603050405020304" pitchFamily="18" charset="0"/>
              </a:rPr>
              <a:t>DATA-FLOW-NAME</a:t>
            </a:r>
          </a:p>
        </p:txBody>
      </p:sp>
    </p:spTree>
    <p:extLst>
      <p:ext uri="{BB962C8B-B14F-4D97-AF65-F5344CB8AC3E}">
        <p14:creationId xmlns:p14="http://schemas.microsoft.com/office/powerpoint/2010/main" val="11425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Definisi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828800"/>
            <a:ext cx="9144000" cy="4617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Penguraian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kebutuhan-kebutuhan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utuh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bagian-bagian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komponennya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maksud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mengide</a:t>
            </a:r>
            <a:r>
              <a:rPr lang="id-ID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tifikasikan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mengevaluasi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permasalahan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hambatan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sehingga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diusulkan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perbaikan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.”</a:t>
            </a:r>
          </a:p>
          <a:p>
            <a:pPr marL="502920" indent="-457200" algn="just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457200" y="1728707"/>
            <a:ext cx="9566989" cy="1395493"/>
          </a:xfrm>
        </p:spPr>
        <p:txBody>
          <a:bodyPr/>
          <a:lstStyle/>
          <a:p>
            <a:pPr lvl="1"/>
            <a:r>
              <a:rPr lang="en-US" altLang="en-US" sz="2400" dirty="0" err="1">
                <a:solidFill>
                  <a:schemeClr val="tx1"/>
                </a:solidFill>
              </a:rPr>
              <a:t>Panah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menunjukkan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arah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pergerakan</a:t>
            </a:r>
            <a:r>
              <a:rPr lang="en-US" altLang="en-US" sz="2400" dirty="0">
                <a:solidFill>
                  <a:schemeClr val="tx1"/>
                </a:solidFill>
              </a:rPr>
              <a:t> data.</a:t>
            </a:r>
          </a:p>
          <a:p>
            <a:pPr lvl="1"/>
            <a:r>
              <a:rPr lang="en-US" altLang="en-US" sz="2400" dirty="0" err="1">
                <a:solidFill>
                  <a:schemeClr val="tx1"/>
                </a:solidFill>
              </a:rPr>
              <a:t>Masuk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keluar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data store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/>
            <a:endParaRPr lang="en-US" altLang="en-US" sz="2400" dirty="0">
              <a:solidFill>
                <a:schemeClr val="tx1"/>
              </a:solidFill>
            </a:endParaRPr>
          </a:p>
          <a:p>
            <a:pPr lvl="1"/>
            <a:endParaRPr lang="en-US" altLang="en-US" sz="2400" dirty="0">
              <a:solidFill>
                <a:schemeClr val="tx1"/>
              </a:solidFill>
            </a:endParaRPr>
          </a:p>
          <a:p>
            <a:pPr lvl="1"/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38478"/>
            <a:ext cx="8229307" cy="940737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4836" name="Line 4"/>
          <p:cNvSpPr>
            <a:spLocks noChangeShapeType="1"/>
          </p:cNvSpPr>
          <p:nvPr/>
        </p:nvSpPr>
        <p:spPr bwMode="auto">
          <a:xfrm>
            <a:off x="4300817" y="2936473"/>
            <a:ext cx="0" cy="105541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en-US" sz="1662"/>
          </a:p>
        </p:txBody>
      </p:sp>
      <p:sp>
        <p:nvSpPr>
          <p:cNvPr id="504837" name="Line 5"/>
          <p:cNvSpPr>
            <a:spLocks noChangeShapeType="1"/>
          </p:cNvSpPr>
          <p:nvPr/>
        </p:nvSpPr>
        <p:spPr bwMode="auto">
          <a:xfrm flipV="1">
            <a:off x="4986837" y="2936473"/>
            <a:ext cx="0" cy="105541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en-US" sz="1662"/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auto">
          <a:xfrm>
            <a:off x="1414566" y="3069089"/>
            <a:ext cx="2238329" cy="479422"/>
          </a:xfrm>
          <a:prstGeom prst="wedgeRoundRectCallout">
            <a:avLst>
              <a:gd name="adj1" fmla="val 58051"/>
              <a:gd name="adj2" fmla="val 165338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pPr algn="ctr"/>
            <a:r>
              <a:rPr lang="en-US" alt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Write to data store</a:t>
            </a: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5546861" y="3069089"/>
            <a:ext cx="2502079" cy="479422"/>
          </a:xfrm>
          <a:prstGeom prst="wedgeRoundRectCallout">
            <a:avLst>
              <a:gd name="adj1" fmla="val -62273"/>
              <a:gd name="adj2" fmla="val 161352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Read from data store</a:t>
            </a:r>
          </a:p>
        </p:txBody>
      </p:sp>
      <p:sp>
        <p:nvSpPr>
          <p:cNvPr id="504840" name="Rectangle 8"/>
          <p:cNvSpPr>
            <a:spLocks noChangeArrowheads="1"/>
          </p:cNvSpPr>
          <p:nvPr/>
        </p:nvSpPr>
        <p:spPr bwMode="auto">
          <a:xfrm>
            <a:off x="-939610" y="5086952"/>
            <a:ext cx="10083610" cy="98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020" tIns="42510" rIns="85020" bIns="4251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2" algn="just">
              <a:lnSpc>
                <a:spcPct val="150000"/>
              </a:lnSpc>
            </a:pPr>
            <a:r>
              <a:rPr lang="en-US" altLang="en-US" sz="2216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Akses</a:t>
            </a:r>
            <a:r>
              <a:rPr lang="en-US" altLang="en-US" sz="2216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store (request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key)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ditampilkan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hasilnya</a:t>
            </a:r>
            <a:r>
              <a:rPr lang="en-US" altLang="en-US" sz="2216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saja</a:t>
            </a:r>
            <a:r>
              <a:rPr lang="en-US" altLang="en-US" sz="2216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216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4841" name="Group 9"/>
          <p:cNvGrpSpPr>
            <a:grpSpLocks/>
          </p:cNvGrpSpPr>
          <p:nvPr/>
        </p:nvGrpSpPr>
        <p:grpSpPr bwMode="auto">
          <a:xfrm>
            <a:off x="3396386" y="3993354"/>
            <a:ext cx="2390808" cy="995315"/>
            <a:chOff x="3942" y="1921"/>
            <a:chExt cx="1506" cy="679"/>
          </a:xfrm>
        </p:grpSpPr>
        <p:sp>
          <p:nvSpPr>
            <p:cNvPr id="504842" name="Text Box 10"/>
            <p:cNvSpPr txBox="1">
              <a:spLocks noChangeArrowheads="1"/>
            </p:cNvSpPr>
            <p:nvPr/>
          </p:nvSpPr>
          <p:spPr bwMode="auto">
            <a:xfrm>
              <a:off x="4128" y="2112"/>
              <a:ext cx="132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216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</a:t>
              </a:r>
              <a:endParaRPr lang="en-US" altLang="en-US" sz="1108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4843" name="Object 11"/>
            <p:cNvGraphicFramePr>
              <a:graphicFrameLocks noChangeAspect="1"/>
            </p:cNvGraphicFramePr>
            <p:nvPr/>
          </p:nvGraphicFramePr>
          <p:xfrm>
            <a:off x="3942" y="1921"/>
            <a:ext cx="1372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Visio" r:id="rId4" imgW="609905" imgH="319735" progId="Visio.Drawing.6">
                    <p:embed/>
                  </p:oleObj>
                </mc:Choice>
                <mc:Fallback>
                  <p:oleObj name="Visio" r:id="rId4" imgW="609905" imgH="31973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" y="1921"/>
                          <a:ext cx="1372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649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8" grpId="0" animBg="1" autoUpdateAnimBg="0"/>
      <p:bldP spid="504839" grpId="0" animBg="1" autoUpdateAnimBg="0"/>
      <p:bldP spid="504840" grpId="0" build="p" bldLvl="3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Context Level DFD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Bagian</a:t>
            </a:r>
            <a:r>
              <a:rPr lang="en-US" altLang="en-US" sz="2400" dirty="0">
                <a:solidFill>
                  <a:schemeClr val="tx1"/>
                </a:solidFill>
              </a:rPr>
              <a:t> paling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atas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sebagian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besar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pandangan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abstrak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P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andangan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"</a:t>
            </a:r>
            <a:r>
              <a:rPr lang="en-US" altLang="en-US" sz="2400" dirty="0" err="1">
                <a:solidFill>
                  <a:schemeClr val="tx1"/>
                </a:solidFill>
              </a:rPr>
              <a:t>Luar</a:t>
            </a:r>
            <a:r>
              <a:rPr lang="en-US" altLang="en-US" sz="2400" dirty="0">
                <a:solidFill>
                  <a:schemeClr val="tx1"/>
                </a:solidFill>
              </a:rPr>
              <a:t>"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Menunjukkan</a:t>
            </a:r>
            <a:r>
              <a:rPr lang="en-US" altLang="en-US" sz="2400" dirty="0">
                <a:solidFill>
                  <a:schemeClr val="tx1"/>
                </a:solidFill>
              </a:rPr>
              <a:t> proses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tunggal</a:t>
            </a:r>
            <a:r>
              <a:rPr lang="en-US" altLang="en-US" sz="2400" dirty="0">
                <a:solidFill>
                  <a:schemeClr val="tx1"/>
                </a:solidFill>
              </a:rPr>
              <a:t>, input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output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seluruh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terminator yang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berkomunikasi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</a:rPr>
              <a:t>Tujuannya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adalah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menggambarkan</a:t>
            </a:r>
            <a:r>
              <a:rPr lang="en-US" altLang="en-US" sz="2400" dirty="0">
                <a:solidFill>
                  <a:schemeClr val="tx1"/>
                </a:solidFill>
              </a:rPr>
              <a:t> domain (</a:t>
            </a:r>
            <a:r>
              <a:rPr lang="en-US" altLang="en-US" sz="2400" dirty="0" err="1">
                <a:solidFill>
                  <a:schemeClr val="tx1"/>
                </a:solidFill>
              </a:rPr>
              <a:t>ruang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lingkup</a:t>
            </a:r>
            <a:r>
              <a:rPr lang="en-US" altLang="en-US" sz="2400" dirty="0">
                <a:solidFill>
                  <a:schemeClr val="tx1"/>
                </a:solidFill>
              </a:rPr>
              <a:t>)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 smtClean="0">
                <a:solidFill>
                  <a:schemeClr val="tx1"/>
                </a:solidFill>
              </a:rPr>
              <a:t>. 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Kadang-kadang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disebut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diagram level 0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2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build="p" autoUpdateAnimBg="0" advAuto="0"/>
      <p:bldP spid="506883" grpId="0" build="p" bldLvl="5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ChangeArrowheads="1"/>
          </p:cNvSpPr>
          <p:nvPr/>
        </p:nvSpPr>
        <p:spPr bwMode="auto">
          <a:xfrm>
            <a:off x="533400" y="3571652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</a:t>
            </a:r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6629889" y="476778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GENERAL-</a:t>
            </a:r>
          </a:p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6629889" y="2375515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</p:txBody>
      </p:sp>
      <p:sp>
        <p:nvSpPr>
          <p:cNvPr id="507909" name="Oval 5"/>
          <p:cNvSpPr>
            <a:spLocks noChangeArrowheads="1"/>
          </p:cNvSpPr>
          <p:nvPr/>
        </p:nvSpPr>
        <p:spPr bwMode="auto">
          <a:xfrm>
            <a:off x="3657136" y="3571652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  <a:p>
            <a:pPr algn="ctr"/>
            <a:endParaRPr lang="en-US" alt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</a:t>
            </a:r>
          </a:p>
        </p:txBody>
      </p:sp>
      <p:sp>
        <p:nvSpPr>
          <p:cNvPr id="507910" name="Freeform 6"/>
          <p:cNvSpPr>
            <a:spLocks/>
          </p:cNvSpPr>
          <p:nvPr/>
        </p:nvSpPr>
        <p:spPr bwMode="auto">
          <a:xfrm>
            <a:off x="1676766" y="3923457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auto">
          <a:xfrm flipH="1">
            <a:off x="1676767" y="4275262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2" name="Text Box 8"/>
          <p:cNvSpPr txBox="1">
            <a:spLocks noChangeArrowheads="1"/>
          </p:cNvSpPr>
          <p:nvPr/>
        </p:nvSpPr>
        <p:spPr bwMode="auto">
          <a:xfrm>
            <a:off x="1752991" y="2868042"/>
            <a:ext cx="26663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EMPLOYEE-HOURS-WORKED-TRANSACTION</a:t>
            </a:r>
            <a:endParaRPr lang="en-US" alt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3" name="Text Box 9"/>
          <p:cNvSpPr txBox="1">
            <a:spLocks noChangeArrowheads="1"/>
          </p:cNvSpPr>
          <p:nvPr/>
        </p:nvSpPr>
        <p:spPr bwMode="auto">
          <a:xfrm>
            <a:off x="1829216" y="4415985"/>
            <a:ext cx="19041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EMPLOYEE-PAYCHECK</a:t>
            </a:r>
          </a:p>
        </p:txBody>
      </p:sp>
      <p:sp>
        <p:nvSpPr>
          <p:cNvPr id="507914" name="Freeform 10"/>
          <p:cNvSpPr>
            <a:spLocks/>
          </p:cNvSpPr>
          <p:nvPr/>
        </p:nvSpPr>
        <p:spPr bwMode="auto">
          <a:xfrm>
            <a:off x="4636327" y="2727320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5" name="Freeform 11"/>
          <p:cNvSpPr>
            <a:spLocks/>
          </p:cNvSpPr>
          <p:nvPr/>
        </p:nvSpPr>
        <p:spPr bwMode="auto">
          <a:xfrm>
            <a:off x="4829820" y="3079125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6" name="Text Box 12"/>
          <p:cNvSpPr txBox="1">
            <a:spLocks noChangeArrowheads="1"/>
          </p:cNvSpPr>
          <p:nvPr/>
        </p:nvSpPr>
        <p:spPr bwMode="auto">
          <a:xfrm>
            <a:off x="5334073" y="3529142"/>
            <a:ext cx="19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EMPLOYEE-PAY-RATE-TRANSACTION</a:t>
            </a:r>
          </a:p>
        </p:txBody>
      </p:sp>
      <p:sp>
        <p:nvSpPr>
          <p:cNvPr id="507917" name="Text Box 13"/>
          <p:cNvSpPr txBox="1">
            <a:spLocks noChangeArrowheads="1"/>
          </p:cNvSpPr>
          <p:nvPr/>
        </p:nvSpPr>
        <p:spPr bwMode="auto">
          <a:xfrm>
            <a:off x="4419380" y="1981200"/>
            <a:ext cx="228526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EMPLOYEE-MAINTENANCE-AUDIT-TRAIL</a:t>
            </a:r>
          </a:p>
        </p:txBody>
      </p:sp>
      <p:sp>
        <p:nvSpPr>
          <p:cNvPr id="507918" name="Freeform 14"/>
          <p:cNvSpPr>
            <a:spLocks/>
          </p:cNvSpPr>
          <p:nvPr/>
        </p:nvSpPr>
        <p:spPr bwMode="auto">
          <a:xfrm>
            <a:off x="4662712" y="4486345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9" name="Freeform 15"/>
          <p:cNvSpPr>
            <a:spLocks/>
          </p:cNvSpPr>
          <p:nvPr/>
        </p:nvSpPr>
        <p:spPr bwMode="auto">
          <a:xfrm>
            <a:off x="4800503" y="4275262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20" name="Text Box 16"/>
          <p:cNvSpPr txBox="1">
            <a:spLocks noChangeArrowheads="1"/>
          </p:cNvSpPr>
          <p:nvPr/>
        </p:nvSpPr>
        <p:spPr bwMode="auto">
          <a:xfrm>
            <a:off x="4800503" y="5541761"/>
            <a:ext cx="20565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21" name="Text Box 17"/>
          <p:cNvSpPr txBox="1">
            <a:spLocks noChangeArrowheads="1"/>
          </p:cNvSpPr>
          <p:nvPr/>
        </p:nvSpPr>
        <p:spPr bwMode="auto">
          <a:xfrm>
            <a:off x="5334073" y="4345623"/>
            <a:ext cx="1751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GENERAL-LEDGER-ACCOUNT-NUMBER</a:t>
            </a:r>
          </a:p>
        </p:txBody>
      </p:sp>
      <p:sp>
        <p:nvSpPr>
          <p:cNvPr id="507922" name="Text Box 18"/>
          <p:cNvSpPr txBox="1">
            <a:spLocks noChangeArrowheads="1"/>
          </p:cNvSpPr>
          <p:nvPr/>
        </p:nvSpPr>
        <p:spPr bwMode="auto">
          <a:xfrm>
            <a:off x="2133600" y="304800"/>
            <a:ext cx="52572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id-ID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Contoh </a:t>
            </a:r>
            <a:r>
              <a:rPr lang="en-US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Context </a:t>
            </a: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Diagram</a:t>
            </a:r>
            <a:endParaRPr lang="en-US" altLang="en-US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609845" y="3981073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6706334" y="5177211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</a:t>
            </a:r>
            <a:r>
              <a:rPr lang="en-US" altLang="en-US" sz="1108">
                <a:latin typeface="Times New Roman" panose="02020603050405020304" pitchFamily="18" charset="0"/>
              </a:rPr>
              <a:t>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LEDGER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6706334" y="2784936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MANAGEMENT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08933" name="Oval 5"/>
          <p:cNvSpPr>
            <a:spLocks noChangeArrowheads="1"/>
          </p:cNvSpPr>
          <p:nvPr/>
        </p:nvSpPr>
        <p:spPr bwMode="auto">
          <a:xfrm>
            <a:off x="3733581" y="398107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  <a:p>
            <a:pPr algn="ctr"/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08934" name="Freeform 6"/>
          <p:cNvSpPr>
            <a:spLocks/>
          </p:cNvSpPr>
          <p:nvPr/>
        </p:nvSpPr>
        <p:spPr bwMode="auto">
          <a:xfrm>
            <a:off x="1753211" y="4332878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35" name="Line 7"/>
          <p:cNvSpPr>
            <a:spLocks noChangeShapeType="1"/>
          </p:cNvSpPr>
          <p:nvPr/>
        </p:nvSpPr>
        <p:spPr bwMode="auto">
          <a:xfrm flipH="1">
            <a:off x="1753212" y="4684683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1829436" y="3277463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1905661" y="4825406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08938" name="Freeform 10"/>
          <p:cNvSpPr>
            <a:spLocks/>
          </p:cNvSpPr>
          <p:nvPr/>
        </p:nvSpPr>
        <p:spPr bwMode="auto">
          <a:xfrm>
            <a:off x="4712772" y="3136741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39" name="Freeform 11"/>
          <p:cNvSpPr>
            <a:spLocks/>
          </p:cNvSpPr>
          <p:nvPr/>
        </p:nvSpPr>
        <p:spPr bwMode="auto">
          <a:xfrm>
            <a:off x="4906265" y="3488546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40" name="Text Box 12"/>
          <p:cNvSpPr txBox="1">
            <a:spLocks noChangeArrowheads="1"/>
          </p:cNvSpPr>
          <p:nvPr/>
        </p:nvSpPr>
        <p:spPr bwMode="auto">
          <a:xfrm>
            <a:off x="5410518" y="3938563"/>
            <a:ext cx="1980369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</a:t>
            </a:r>
          </a:p>
        </p:txBody>
      </p:sp>
      <p:sp>
        <p:nvSpPr>
          <p:cNvPr id="508941" name="Text Box 13"/>
          <p:cNvSpPr txBox="1">
            <a:spLocks noChangeArrowheads="1"/>
          </p:cNvSpPr>
          <p:nvPr/>
        </p:nvSpPr>
        <p:spPr bwMode="auto">
          <a:xfrm>
            <a:off x="4495825" y="2390621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08942" name="Freeform 14"/>
          <p:cNvSpPr>
            <a:spLocks/>
          </p:cNvSpPr>
          <p:nvPr/>
        </p:nvSpPr>
        <p:spPr bwMode="auto">
          <a:xfrm>
            <a:off x="4739157" y="4895766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43" name="Freeform 15"/>
          <p:cNvSpPr>
            <a:spLocks/>
          </p:cNvSpPr>
          <p:nvPr/>
        </p:nvSpPr>
        <p:spPr bwMode="auto">
          <a:xfrm>
            <a:off x="4876948" y="4684683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44" name="Text Box 16"/>
          <p:cNvSpPr txBox="1">
            <a:spLocks noChangeArrowheads="1"/>
          </p:cNvSpPr>
          <p:nvPr/>
        </p:nvSpPr>
        <p:spPr bwMode="auto">
          <a:xfrm>
            <a:off x="4876948" y="5951182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8945" name="Text Box 17"/>
          <p:cNvSpPr txBox="1">
            <a:spLocks noChangeArrowheads="1"/>
          </p:cNvSpPr>
          <p:nvPr/>
        </p:nvSpPr>
        <p:spPr bwMode="auto">
          <a:xfrm>
            <a:off x="5410518" y="4755044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08946" name="Text Box 18"/>
          <p:cNvSpPr txBox="1">
            <a:spLocks noChangeArrowheads="1"/>
          </p:cNvSpPr>
          <p:nvPr/>
        </p:nvSpPr>
        <p:spPr bwMode="auto">
          <a:xfrm>
            <a:off x="4038601" y="481127"/>
            <a:ext cx="38096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8947" name="Text Box 19"/>
          <p:cNvSpPr txBox="1">
            <a:spLocks noChangeArrowheads="1"/>
          </p:cNvSpPr>
          <p:nvPr/>
        </p:nvSpPr>
        <p:spPr bwMode="auto">
          <a:xfrm>
            <a:off x="5410518" y="3938563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grpSp>
        <p:nvGrpSpPr>
          <p:cNvPr id="508948" name="Group 20"/>
          <p:cNvGrpSpPr>
            <a:grpSpLocks/>
          </p:cNvGrpSpPr>
          <p:nvPr/>
        </p:nvGrpSpPr>
        <p:grpSpPr bwMode="auto">
          <a:xfrm>
            <a:off x="457396" y="1505244"/>
            <a:ext cx="8229307" cy="3166246"/>
            <a:chOff x="384" y="624"/>
            <a:chExt cx="5184" cy="2160"/>
          </a:xfrm>
        </p:grpSpPr>
        <p:sp>
          <p:nvSpPr>
            <p:cNvPr id="508949" name="AutoShape 21"/>
            <p:cNvSpPr>
              <a:spLocks noChangeArrowheads="1"/>
            </p:cNvSpPr>
            <p:nvPr/>
          </p:nvSpPr>
          <p:spPr bwMode="auto">
            <a:xfrm>
              <a:off x="384" y="1296"/>
              <a:ext cx="1392" cy="432"/>
            </a:xfrm>
            <a:prstGeom prst="wedgeRoundRectCallout">
              <a:avLst>
                <a:gd name="adj1" fmla="val -24782"/>
                <a:gd name="adj2" fmla="val 163426"/>
                <a:gd name="adj3" fmla="val 16667"/>
              </a:avLst>
            </a:prstGeom>
            <a:solidFill>
              <a:schemeClr val="tx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Terminator</a:t>
              </a:r>
            </a:p>
          </p:txBody>
        </p:sp>
        <p:sp>
          <p:nvSpPr>
            <p:cNvPr id="508950" name="AutoShape 22"/>
            <p:cNvSpPr>
              <a:spLocks noChangeArrowheads="1"/>
            </p:cNvSpPr>
            <p:nvPr/>
          </p:nvSpPr>
          <p:spPr bwMode="auto">
            <a:xfrm>
              <a:off x="4176" y="2352"/>
              <a:ext cx="1392" cy="432"/>
            </a:xfrm>
            <a:prstGeom prst="wedgeRoundRectCallout">
              <a:avLst>
                <a:gd name="adj1" fmla="val -6681"/>
                <a:gd name="adj2" fmla="val 116204"/>
                <a:gd name="adj3" fmla="val 16667"/>
              </a:avLst>
            </a:prstGeom>
            <a:solidFill>
              <a:schemeClr val="tx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Terminator</a:t>
              </a:r>
            </a:p>
          </p:txBody>
        </p:sp>
        <p:sp>
          <p:nvSpPr>
            <p:cNvPr id="508951" name="AutoShape 23"/>
            <p:cNvSpPr>
              <a:spLocks noChangeArrowheads="1"/>
            </p:cNvSpPr>
            <p:nvPr/>
          </p:nvSpPr>
          <p:spPr bwMode="auto">
            <a:xfrm>
              <a:off x="3984" y="624"/>
              <a:ext cx="1392" cy="432"/>
            </a:xfrm>
            <a:prstGeom prst="wedgeRoundRectCallout">
              <a:avLst>
                <a:gd name="adj1" fmla="val -4958"/>
                <a:gd name="adj2" fmla="val 132870"/>
                <a:gd name="adj3" fmla="val 16667"/>
              </a:avLst>
            </a:prstGeom>
            <a:solidFill>
              <a:schemeClr val="tx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Terminator</a:t>
              </a:r>
            </a:p>
          </p:txBody>
        </p:sp>
      </p:grpSp>
      <p:sp>
        <p:nvSpPr>
          <p:cNvPr id="508952" name="AutoShape 24"/>
          <p:cNvSpPr>
            <a:spLocks noChangeArrowheads="1"/>
          </p:cNvSpPr>
          <p:nvPr/>
        </p:nvSpPr>
        <p:spPr bwMode="auto">
          <a:xfrm>
            <a:off x="2025267" y="94860"/>
            <a:ext cx="2439182" cy="773971"/>
          </a:xfrm>
          <a:prstGeom prst="wedgeRoundRectCallout">
            <a:avLst>
              <a:gd name="adj1" fmla="val 74174"/>
              <a:gd name="adj2" fmla="val 28974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Clearly labeled</a:t>
            </a:r>
          </a:p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“Context Diagram”</a:t>
            </a:r>
          </a:p>
        </p:txBody>
      </p:sp>
      <p:sp>
        <p:nvSpPr>
          <p:cNvPr id="508953" name="AutoShape 25"/>
          <p:cNvSpPr>
            <a:spLocks noChangeArrowheads="1"/>
          </p:cNvSpPr>
          <p:nvPr/>
        </p:nvSpPr>
        <p:spPr bwMode="auto">
          <a:xfrm>
            <a:off x="2971337" y="1997772"/>
            <a:ext cx="2439182" cy="773971"/>
          </a:xfrm>
          <a:prstGeom prst="wedgeRoundRectCallout">
            <a:avLst>
              <a:gd name="adj1" fmla="val 6250"/>
              <a:gd name="adj2" fmla="val 198106"/>
              <a:gd name="adj3" fmla="val 16667"/>
            </a:avLst>
          </a:prstGeom>
          <a:solidFill>
            <a:schemeClr val="tx1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Process bubble</a:t>
            </a:r>
          </a:p>
        </p:txBody>
      </p:sp>
      <p:sp>
        <p:nvSpPr>
          <p:cNvPr id="508954" name="AutoShape 26"/>
          <p:cNvSpPr>
            <a:spLocks noChangeArrowheads="1"/>
          </p:cNvSpPr>
          <p:nvPr/>
        </p:nvSpPr>
        <p:spPr bwMode="auto">
          <a:xfrm>
            <a:off x="2514723" y="5248005"/>
            <a:ext cx="2437716" cy="773971"/>
          </a:xfrm>
          <a:prstGeom prst="wedgeRoundRectCallout">
            <a:avLst>
              <a:gd name="adj1" fmla="val 16407"/>
              <a:gd name="adj2" fmla="val 23106"/>
              <a:gd name="adj3" fmla="val 16667"/>
            </a:avLst>
          </a:prstGeom>
          <a:solidFill>
            <a:schemeClr val="tx1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Data flows...</a:t>
            </a:r>
          </a:p>
        </p:txBody>
      </p:sp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8381805" y="6500876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B36310BD-11FF-456A-8B55-D046B471B81D}" type="slidenum">
              <a:rPr lang="en-US" altLang="en-US" sz="2216"/>
              <a:pPr algn="ctr">
                <a:spcBef>
                  <a:spcPct val="50000"/>
                </a:spcBef>
              </a:pPr>
              <a:t>33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1143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8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8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08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8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52" grpId="0" animBg="1" autoUpdateAnimBg="0"/>
      <p:bldP spid="508953" grpId="0" animBg="1" autoUpdateAnimBg="0"/>
      <p:bldP spid="50895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Context Level DFD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Kita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akan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membahas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masing-masing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komponen</a:t>
            </a:r>
            <a:r>
              <a:rPr lang="en-US" altLang="en-US" sz="2400" dirty="0" smtClean="0">
                <a:solidFill>
                  <a:schemeClr val="tx1"/>
                </a:solidFill>
              </a:rPr>
              <a:t> (bubble</a:t>
            </a:r>
            <a:r>
              <a:rPr lang="en-US" altLang="en-US" sz="2400" dirty="0">
                <a:solidFill>
                  <a:schemeClr val="tx1"/>
                </a:solidFill>
              </a:rPr>
              <a:t>, data flow, data store, terminator</a:t>
            </a:r>
            <a:r>
              <a:rPr lang="en-US" altLang="en-US" sz="2400" dirty="0" smtClean="0">
                <a:solidFill>
                  <a:schemeClr val="tx1"/>
                </a:solidFill>
              </a:rPr>
              <a:t>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 dirty="0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0981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0</a:t>
            </a:r>
          </a:p>
          <a:p>
            <a:pPr algn="ctr"/>
            <a:endParaRPr lang="en-US" altLang="en-US" sz="1108">
              <a:latin typeface="Times New Roman" panose="02020603050405020304" pitchFamily="18" charset="0"/>
            </a:endParaRP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0982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83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84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latin typeface="Times New Roman" panose="02020603050405020304" pitchFamily="18" charset="0"/>
            </a:endParaRPr>
          </a:p>
        </p:txBody>
      </p:sp>
      <p:sp>
        <p:nvSpPr>
          <p:cNvPr id="510985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0986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87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88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0990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91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92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0993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0994" name="Text Box 18"/>
          <p:cNvSpPr txBox="1">
            <a:spLocks noChangeArrowheads="1"/>
          </p:cNvSpPr>
          <p:nvPr/>
        </p:nvSpPr>
        <p:spPr bwMode="auto">
          <a:xfrm>
            <a:off x="5105571" y="63345"/>
            <a:ext cx="266638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0995" name="AutoShape 19"/>
          <p:cNvSpPr>
            <a:spLocks noChangeArrowheads="1"/>
          </p:cNvSpPr>
          <p:nvPr/>
        </p:nvSpPr>
        <p:spPr bwMode="auto">
          <a:xfrm>
            <a:off x="914694" y="473838"/>
            <a:ext cx="5562918" cy="2321913"/>
          </a:xfrm>
          <a:prstGeom prst="wedgeRoundRectCallout">
            <a:avLst>
              <a:gd name="adj1" fmla="val 12074"/>
              <a:gd name="adj2" fmla="val 84977"/>
              <a:gd name="adj3" fmla="val 16667"/>
            </a:avLst>
          </a:prstGeom>
          <a:solidFill>
            <a:schemeClr val="tx1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dirty="0">
                <a:solidFill>
                  <a:schemeClr val="bg1"/>
                </a:solidFill>
              </a:rPr>
              <a:t>  </a:t>
            </a:r>
            <a:r>
              <a:rPr lang="en-US" altLang="en-US" sz="2216" b="1" dirty="0">
                <a:solidFill>
                  <a:schemeClr val="bg1"/>
                </a:solidFill>
              </a:rPr>
              <a:t>Process bubbles</a:t>
            </a:r>
            <a:endParaRPr lang="en-US" altLang="en-US" sz="2216" dirty="0">
              <a:solidFill>
                <a:schemeClr val="bg1"/>
              </a:solidFill>
            </a:endParaRPr>
          </a:p>
          <a:p>
            <a:pPr lvl="1">
              <a:buFontTx/>
              <a:buChar char="•"/>
            </a:pPr>
            <a:r>
              <a:rPr lang="sv-SE" altLang="en-US" sz="2216" dirty="0">
                <a:solidFill>
                  <a:schemeClr val="bg1"/>
                </a:solidFill>
              </a:rPr>
              <a:t>Di sini, hanya satu, yang mewakili seluruh sistem.</a:t>
            </a:r>
          </a:p>
          <a:p>
            <a:pPr lvl="1">
              <a:buFontTx/>
              <a:buChar char="•"/>
            </a:pPr>
            <a:r>
              <a:rPr lang="sv-SE" altLang="en-US" sz="2216" dirty="0">
                <a:solidFill>
                  <a:schemeClr val="bg1"/>
                </a:solidFill>
              </a:rPr>
              <a:t>Bernomor 0, atau nomor dihilangkan.</a:t>
            </a:r>
          </a:p>
          <a:p>
            <a:pPr lvl="1">
              <a:buFontTx/>
              <a:buChar char="•"/>
            </a:pPr>
            <a:r>
              <a:rPr lang="sv-SE" altLang="en-US" sz="2216" dirty="0" smtClean="0">
                <a:solidFill>
                  <a:schemeClr val="bg1"/>
                </a:solidFill>
              </a:rPr>
              <a:t>Ada sesuatu </a:t>
            </a:r>
            <a:r>
              <a:rPr lang="sv-SE" altLang="en-US" sz="2216" dirty="0">
                <a:solidFill>
                  <a:schemeClr val="bg1"/>
                </a:solidFill>
              </a:rPr>
              <a:t>yang salah di sini?</a:t>
            </a:r>
            <a:endParaRPr lang="en-US" altLang="en-US" sz="2216" dirty="0">
              <a:solidFill>
                <a:schemeClr val="bg1"/>
              </a:solidFill>
            </a:endParaRPr>
          </a:p>
        </p:txBody>
      </p:sp>
      <p:sp>
        <p:nvSpPr>
          <p:cNvPr id="510996" name="Text Box 2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7887BE0D-7913-49BD-9569-E62CF7BB46DA}" type="slidenum">
              <a:rPr lang="en-US" altLang="en-US" sz="2216"/>
              <a:pPr algn="ctr">
                <a:spcBef>
                  <a:spcPct val="50000"/>
                </a:spcBef>
              </a:pPr>
              <a:t>35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0818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95" grpId="0" build="p" bldLvl="2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2003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2005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2006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07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08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2010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11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12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2014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15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16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17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2018" name="Text Box 18"/>
          <p:cNvSpPr txBox="1">
            <a:spLocks noChangeArrowheads="1"/>
          </p:cNvSpPr>
          <p:nvPr/>
        </p:nvSpPr>
        <p:spPr bwMode="auto">
          <a:xfrm>
            <a:off x="5181795" y="-4764"/>
            <a:ext cx="2742613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19" name="AutoShape 19"/>
          <p:cNvSpPr>
            <a:spLocks noChangeArrowheads="1"/>
          </p:cNvSpPr>
          <p:nvPr/>
        </p:nvSpPr>
        <p:spPr bwMode="auto">
          <a:xfrm>
            <a:off x="152450" y="403476"/>
            <a:ext cx="6781043" cy="3166246"/>
          </a:xfrm>
          <a:prstGeom prst="wedgeRoundRectCallout">
            <a:avLst>
              <a:gd name="adj1" fmla="val -23032"/>
              <a:gd name="adj2" fmla="val 43935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Terminators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Remember, they are outside of our control.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In this case, each terminator is both a source and a sink.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Prime sources on the left and prime sinks on the right.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Can also show above and below.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Shown here, then never again on lower levels.</a:t>
            </a:r>
            <a:endParaRPr lang="en-US" altLang="en-US" sz="2216" dirty="0">
              <a:solidFill>
                <a:schemeClr val="bg1"/>
              </a:solidFill>
            </a:endParaRPr>
          </a:p>
        </p:txBody>
      </p:sp>
      <p:sp>
        <p:nvSpPr>
          <p:cNvPr id="512020" name="Text Box 2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7DB6D61-94C1-4CF6-BB11-36A5A16644AE}" type="slidenum">
              <a:rPr lang="en-US" altLang="en-US" sz="2216"/>
              <a:pPr algn="ctr">
                <a:spcBef>
                  <a:spcPct val="50000"/>
                </a:spcBef>
              </a:pPr>
              <a:t>36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15253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20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1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1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1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19" grpId="0" build="p" bldLvl="3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3029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3030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1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2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latin typeface="Times New Roman" panose="02020603050405020304" pitchFamily="18" charset="0"/>
            </a:endParaRP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3034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5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6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3037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3038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9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40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13041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3042" name="Text Box 18"/>
          <p:cNvSpPr txBox="1">
            <a:spLocks noChangeArrowheads="1"/>
          </p:cNvSpPr>
          <p:nvPr/>
        </p:nvSpPr>
        <p:spPr bwMode="auto">
          <a:xfrm>
            <a:off x="5181795" y="405536"/>
            <a:ext cx="2742613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043" name="AutoShape 19"/>
          <p:cNvSpPr>
            <a:spLocks noChangeArrowheads="1"/>
          </p:cNvSpPr>
          <p:nvPr/>
        </p:nvSpPr>
        <p:spPr bwMode="auto">
          <a:xfrm>
            <a:off x="305631" y="1560036"/>
            <a:ext cx="5409003" cy="1213727"/>
          </a:xfrm>
          <a:prstGeom prst="wedgeRoundRectCallout">
            <a:avLst>
              <a:gd name="adj1" fmla="val -19444"/>
              <a:gd name="adj2" fmla="val 33250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Data stores</a:t>
            </a:r>
          </a:p>
          <a:p>
            <a:pPr lvl="1">
              <a:buFontTx/>
              <a:buChar char="•"/>
            </a:pPr>
            <a:r>
              <a:rPr lang="en-US" altLang="en-US" sz="2216" dirty="0" err="1" smtClean="0">
                <a:solidFill>
                  <a:schemeClr val="bg1"/>
                </a:solidFill>
              </a:rPr>
              <a:t>Bersifat</a:t>
            </a:r>
            <a:r>
              <a:rPr lang="en-US" altLang="en-US" sz="2216" dirty="0" smtClean="0">
                <a:solidFill>
                  <a:schemeClr val="bg1"/>
                </a:solidFill>
              </a:rPr>
              <a:t> internal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untuk</a:t>
            </a:r>
            <a:r>
              <a:rPr lang="en-US" altLang="en-US" sz="2216" dirty="0" smtClean="0">
                <a:solidFill>
                  <a:schemeClr val="bg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sistem</a:t>
            </a:r>
            <a:r>
              <a:rPr lang="en-US" altLang="en-US" sz="2216" dirty="0" smtClean="0">
                <a:solidFill>
                  <a:schemeClr val="bg1"/>
                </a:solidFill>
              </a:rPr>
              <a:t>,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tidak</a:t>
            </a:r>
            <a:r>
              <a:rPr lang="en-US" altLang="en-US" sz="2216" dirty="0" smtClean="0">
                <a:solidFill>
                  <a:schemeClr val="bg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ada</a:t>
            </a:r>
            <a:r>
              <a:rPr lang="en-US" altLang="en-US" sz="2216" dirty="0" smtClean="0">
                <a:solidFill>
                  <a:schemeClr val="bg1"/>
                </a:solidFill>
              </a:rPr>
              <a:t> level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untuk</a:t>
            </a:r>
            <a:r>
              <a:rPr lang="en-US" altLang="en-US" sz="2216" dirty="0" smtClean="0">
                <a:solidFill>
                  <a:schemeClr val="bg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ini</a:t>
            </a:r>
            <a:endParaRPr lang="en-US" altLang="en-US" sz="2216" dirty="0">
              <a:solidFill>
                <a:schemeClr val="bg1"/>
              </a:solidFill>
            </a:endParaRPr>
          </a:p>
        </p:txBody>
      </p:sp>
      <p:sp>
        <p:nvSpPr>
          <p:cNvPr id="513044" name="Text Box 2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B8706A09-C76A-49A4-8DCA-2F2B7BC72914}" type="slidenum">
              <a:rPr lang="en-US" altLang="en-US" sz="2216"/>
              <a:pPr algn="ctr">
                <a:spcBef>
                  <a:spcPct val="50000"/>
                </a:spcBef>
              </a:pPr>
              <a:t>37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6470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43" grpId="0" build="p" bldLvl="2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4053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4054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55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56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latin typeface="Times New Roman" panose="02020603050405020304" pitchFamily="18" charset="0"/>
            </a:endParaRPr>
          </a:p>
        </p:txBody>
      </p:sp>
      <p:sp>
        <p:nvSpPr>
          <p:cNvPr id="514057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4058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59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60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4061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4062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63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64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14065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4066" name="Text Box 18"/>
          <p:cNvSpPr txBox="1">
            <a:spLocks noChangeArrowheads="1"/>
          </p:cNvSpPr>
          <p:nvPr/>
        </p:nvSpPr>
        <p:spPr bwMode="auto">
          <a:xfrm>
            <a:off x="5029347" y="393315"/>
            <a:ext cx="2742613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067" name="AutoShape 19"/>
          <p:cNvSpPr>
            <a:spLocks noChangeArrowheads="1"/>
          </p:cNvSpPr>
          <p:nvPr/>
        </p:nvSpPr>
        <p:spPr bwMode="auto">
          <a:xfrm>
            <a:off x="466142" y="1528952"/>
            <a:ext cx="5409003" cy="1577259"/>
          </a:xfrm>
          <a:prstGeom prst="wedgeRoundRectCallout">
            <a:avLst>
              <a:gd name="adj1" fmla="val -19444"/>
              <a:gd name="adj2" fmla="val 33250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Data flows</a:t>
            </a:r>
          </a:p>
          <a:p>
            <a:pPr lvl="1">
              <a:buFontTx/>
              <a:buChar char="•"/>
            </a:pPr>
            <a:r>
              <a:rPr lang="en-US" altLang="en-US" sz="2216" dirty="0" err="1">
                <a:solidFill>
                  <a:schemeClr val="bg1"/>
                </a:solidFill>
              </a:rPr>
              <a:t>Panjang</a:t>
            </a:r>
            <a:r>
              <a:rPr lang="en-US" altLang="en-US" sz="2216" dirty="0">
                <a:solidFill>
                  <a:schemeClr val="bg1"/>
                </a:solidFill>
              </a:rPr>
              <a:t>, </a:t>
            </a:r>
            <a:r>
              <a:rPr lang="en-US" altLang="en-US" sz="2216" dirty="0" err="1">
                <a:solidFill>
                  <a:schemeClr val="bg1"/>
                </a:solidFill>
              </a:rPr>
              <a:t>deskriptif</a:t>
            </a:r>
            <a:r>
              <a:rPr lang="en-US" altLang="en-US" sz="2216" dirty="0">
                <a:solidFill>
                  <a:schemeClr val="bg1"/>
                </a:solidFill>
              </a:rPr>
              <a:t>, </a:t>
            </a:r>
            <a:r>
              <a:rPr lang="en-US" altLang="en-US" sz="2216" dirty="0" err="1">
                <a:solidFill>
                  <a:schemeClr val="bg1"/>
                </a:solidFill>
              </a:rPr>
              <a:t>nama</a:t>
            </a:r>
            <a:r>
              <a:rPr lang="en-US" altLang="en-US" sz="2216" dirty="0">
                <a:solidFill>
                  <a:schemeClr val="bg1"/>
                </a:solidFill>
              </a:rPr>
              <a:t> </a:t>
            </a:r>
            <a:r>
              <a:rPr lang="en-US" altLang="en-US" sz="2216" dirty="0" err="1">
                <a:solidFill>
                  <a:schemeClr val="bg1"/>
                </a:solidFill>
              </a:rPr>
              <a:t>tunggal</a:t>
            </a:r>
            <a:r>
              <a:rPr lang="en-US" altLang="en-US" sz="2216" dirty="0">
                <a:solidFill>
                  <a:schemeClr val="bg1"/>
                </a:solidFill>
              </a:rPr>
              <a:t>.</a:t>
            </a:r>
          </a:p>
          <a:p>
            <a:pPr lvl="1">
              <a:buFontTx/>
              <a:buChar char="•"/>
            </a:pPr>
            <a:r>
              <a:rPr lang="en-US" altLang="en-US" sz="2216" dirty="0" err="1">
                <a:solidFill>
                  <a:schemeClr val="bg1"/>
                </a:solidFill>
              </a:rPr>
              <a:t>Sebuah</a:t>
            </a:r>
            <a:r>
              <a:rPr lang="en-US" altLang="en-US" sz="2216" dirty="0">
                <a:solidFill>
                  <a:schemeClr val="bg1"/>
                </a:solidFill>
              </a:rPr>
              <a:t> "</a:t>
            </a:r>
            <a:r>
              <a:rPr lang="en-US" altLang="en-US" sz="2216" dirty="0" err="1">
                <a:solidFill>
                  <a:schemeClr val="bg1"/>
                </a:solidFill>
              </a:rPr>
              <a:t>paket</a:t>
            </a:r>
            <a:r>
              <a:rPr lang="en-US" altLang="en-US" sz="2216" dirty="0">
                <a:solidFill>
                  <a:schemeClr val="bg1"/>
                </a:solidFill>
              </a:rPr>
              <a:t>" </a:t>
            </a:r>
            <a:r>
              <a:rPr lang="en-US" altLang="en-US" sz="2216" dirty="0" err="1">
                <a:solidFill>
                  <a:schemeClr val="bg1"/>
                </a:solidFill>
              </a:rPr>
              <a:t>dari</a:t>
            </a:r>
            <a:r>
              <a:rPr lang="en-US" altLang="en-US" sz="2216" dirty="0">
                <a:solidFill>
                  <a:schemeClr val="bg1"/>
                </a:solidFill>
              </a:rPr>
              <a:t> data yang </a:t>
            </a:r>
            <a:r>
              <a:rPr lang="en-US" altLang="en-US" sz="2216" dirty="0" err="1">
                <a:solidFill>
                  <a:schemeClr val="bg1"/>
                </a:solidFill>
              </a:rPr>
              <a:t>terkait</a:t>
            </a:r>
            <a:r>
              <a:rPr lang="en-US" altLang="en-US" sz="2216" dirty="0">
                <a:solidFill>
                  <a:schemeClr val="bg1"/>
                </a:solidFill>
              </a:rPr>
              <a:t> </a:t>
            </a:r>
            <a:r>
              <a:rPr lang="en-US" altLang="en-US" sz="2216" dirty="0" err="1">
                <a:solidFill>
                  <a:schemeClr val="bg1"/>
                </a:solidFill>
              </a:rPr>
              <a:t>secara</a:t>
            </a:r>
            <a:r>
              <a:rPr lang="en-US" altLang="en-US" sz="2216" dirty="0">
                <a:solidFill>
                  <a:schemeClr val="bg1"/>
                </a:solidFill>
              </a:rPr>
              <a:t> </a:t>
            </a:r>
            <a:r>
              <a:rPr lang="en-US" altLang="en-US" sz="2216" dirty="0" err="1">
                <a:solidFill>
                  <a:schemeClr val="bg1"/>
                </a:solidFill>
              </a:rPr>
              <a:t>logis</a:t>
            </a:r>
            <a:r>
              <a:rPr lang="en-US" altLang="en-US" sz="2216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4068" name="Text Box 2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B35115AE-899B-4BEA-80D3-61369F9883BD}" type="slidenum">
              <a:rPr lang="en-US" altLang="en-US" sz="2216"/>
              <a:pPr algn="ctr">
                <a:spcBef>
                  <a:spcPct val="50000"/>
                </a:spcBef>
              </a:pPr>
              <a:t>38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55529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40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67" grpId="0" build="p" bldLvl="2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5075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5077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5078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79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0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5082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3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4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5085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 dirty="0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 dirty="0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5086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7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8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 dirty="0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 dirty="0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5090" name="Text Box 18"/>
          <p:cNvSpPr txBox="1">
            <a:spLocks noChangeArrowheads="1"/>
          </p:cNvSpPr>
          <p:nvPr/>
        </p:nvSpPr>
        <p:spPr bwMode="auto">
          <a:xfrm>
            <a:off x="5329202" y="464008"/>
            <a:ext cx="259016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091" name="AutoShape 19"/>
          <p:cNvSpPr>
            <a:spLocks noChangeArrowheads="1"/>
          </p:cNvSpPr>
          <p:nvPr/>
        </p:nvSpPr>
        <p:spPr bwMode="auto">
          <a:xfrm>
            <a:off x="399784" y="1171832"/>
            <a:ext cx="5409003" cy="486664"/>
          </a:xfrm>
          <a:prstGeom prst="wedgeRoundRectCallout">
            <a:avLst>
              <a:gd name="adj1" fmla="val -19444"/>
              <a:gd name="adj2" fmla="val 33250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</a:t>
            </a:r>
            <a:r>
              <a:rPr lang="en-US" altLang="en-US" sz="2216" b="1" dirty="0" err="1" smtClean="0">
                <a:solidFill>
                  <a:schemeClr val="bg1"/>
                </a:solidFill>
              </a:rPr>
              <a:t>Adakah</a:t>
            </a:r>
            <a:r>
              <a:rPr lang="en-US" altLang="en-US" sz="2216" b="1" dirty="0" smtClean="0">
                <a:solidFill>
                  <a:schemeClr val="bg1"/>
                </a:solidFill>
              </a:rPr>
              <a:t> yang </a:t>
            </a:r>
            <a:r>
              <a:rPr lang="en-US" altLang="en-US" sz="2216" b="1" dirty="0" err="1" smtClean="0">
                <a:solidFill>
                  <a:schemeClr val="bg1"/>
                </a:solidFill>
              </a:rPr>
              <a:t>salah</a:t>
            </a:r>
            <a:r>
              <a:rPr lang="en-US" altLang="en-US" sz="2216" b="1" dirty="0" smtClean="0">
                <a:solidFill>
                  <a:schemeClr val="bg1"/>
                </a:solidFill>
              </a:rPr>
              <a:t> </a:t>
            </a:r>
            <a:r>
              <a:rPr lang="en-US" altLang="en-US" sz="2216" b="1" dirty="0" err="1" smtClean="0">
                <a:solidFill>
                  <a:schemeClr val="bg1"/>
                </a:solidFill>
              </a:rPr>
              <a:t>dengan</a:t>
            </a:r>
            <a:r>
              <a:rPr lang="en-US" altLang="en-US" sz="2216" b="1" dirty="0" smtClean="0">
                <a:solidFill>
                  <a:schemeClr val="bg1"/>
                </a:solidFill>
              </a:rPr>
              <a:t> </a:t>
            </a:r>
            <a:r>
              <a:rPr lang="en-US" altLang="en-US" sz="2216" b="1" dirty="0" err="1" smtClean="0">
                <a:solidFill>
                  <a:schemeClr val="bg1"/>
                </a:solidFill>
              </a:rPr>
              <a:t>ini</a:t>
            </a:r>
            <a:r>
              <a:rPr lang="en-US" altLang="en-US" sz="2216" b="1" dirty="0" smtClean="0">
                <a:solidFill>
                  <a:schemeClr val="bg1"/>
                </a:solidFill>
              </a:rPr>
              <a:t>?</a:t>
            </a:r>
            <a:endParaRPr lang="en-US" altLang="en-US" sz="2216" b="1" dirty="0">
              <a:solidFill>
                <a:schemeClr val="bg1"/>
              </a:solidFill>
            </a:endParaRPr>
          </a:p>
        </p:txBody>
      </p:sp>
      <p:grpSp>
        <p:nvGrpSpPr>
          <p:cNvPr id="515092" name="Group 20"/>
          <p:cNvGrpSpPr>
            <a:grpSpLocks/>
          </p:cNvGrpSpPr>
          <p:nvPr/>
        </p:nvGrpSpPr>
        <p:grpSpPr bwMode="auto">
          <a:xfrm>
            <a:off x="4322578" y="5602872"/>
            <a:ext cx="2452201" cy="567287"/>
            <a:chOff x="2723" y="3643"/>
            <a:chExt cx="1545" cy="387"/>
          </a:xfrm>
        </p:grpSpPr>
        <p:sp>
          <p:nvSpPr>
            <p:cNvPr id="515093" name="AutoShape 21"/>
            <p:cNvSpPr>
              <a:spLocks noChangeArrowheads="1"/>
            </p:cNvSpPr>
            <p:nvPr/>
          </p:nvSpPr>
          <p:spPr bwMode="auto">
            <a:xfrm rot="18225387">
              <a:off x="2730" y="3636"/>
              <a:ext cx="250" cy="264"/>
            </a:xfrm>
            <a:prstGeom prst="downArrow">
              <a:avLst>
                <a:gd name="adj1" fmla="val 50000"/>
                <a:gd name="adj2" fmla="val 39286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62"/>
            </a:p>
          </p:txBody>
        </p:sp>
        <p:sp>
          <p:nvSpPr>
            <p:cNvPr id="515094" name="Rectangle 22"/>
            <p:cNvSpPr>
              <a:spLocks noChangeArrowheads="1"/>
            </p:cNvSpPr>
            <p:nvPr/>
          </p:nvSpPr>
          <p:spPr bwMode="auto">
            <a:xfrm>
              <a:off x="3168" y="3793"/>
              <a:ext cx="1100" cy="237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662"/>
            </a:p>
          </p:txBody>
        </p:sp>
      </p:grpSp>
      <p:grpSp>
        <p:nvGrpSpPr>
          <p:cNvPr id="515095" name="Group 23"/>
          <p:cNvGrpSpPr>
            <a:grpSpLocks/>
          </p:cNvGrpSpPr>
          <p:nvPr/>
        </p:nvGrpSpPr>
        <p:grpSpPr bwMode="auto">
          <a:xfrm>
            <a:off x="4017784" y="1733009"/>
            <a:ext cx="2383600" cy="637648"/>
            <a:chOff x="2531" y="1003"/>
            <a:chExt cx="1501" cy="435"/>
          </a:xfrm>
        </p:grpSpPr>
        <p:sp>
          <p:nvSpPr>
            <p:cNvPr id="515096" name="AutoShape 24"/>
            <p:cNvSpPr>
              <a:spLocks noChangeArrowheads="1"/>
            </p:cNvSpPr>
            <p:nvPr/>
          </p:nvSpPr>
          <p:spPr bwMode="auto">
            <a:xfrm rot="18225387">
              <a:off x="2538" y="996"/>
              <a:ext cx="250" cy="264"/>
            </a:xfrm>
            <a:prstGeom prst="downArrow">
              <a:avLst>
                <a:gd name="adj1" fmla="val 50000"/>
                <a:gd name="adj2" fmla="val 39286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62"/>
            </a:p>
          </p:txBody>
        </p:sp>
        <p:sp>
          <p:nvSpPr>
            <p:cNvPr id="515097" name="Rectangle 25"/>
            <p:cNvSpPr>
              <a:spLocks noChangeArrowheads="1"/>
            </p:cNvSpPr>
            <p:nvPr/>
          </p:nvSpPr>
          <p:spPr bwMode="auto">
            <a:xfrm>
              <a:off x="2928" y="1201"/>
              <a:ext cx="1104" cy="237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662"/>
            </a:p>
          </p:txBody>
        </p:sp>
      </p:grpSp>
      <p:sp>
        <p:nvSpPr>
          <p:cNvPr id="515098" name="Text Box 26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FE0794B2-10A5-4C5A-9FB1-0A1242220BA5}" type="slidenum">
              <a:rPr lang="en-US" altLang="en-US" sz="2216"/>
              <a:pPr algn="ctr">
                <a:spcBef>
                  <a:spcPct val="50000"/>
                </a:spcBef>
              </a:pPr>
              <a:t>39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306117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50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91" grpId="0" build="p" bldLvl="2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Definisi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554480"/>
            <a:ext cx="8153400" cy="4617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ctr">
              <a:lnSpc>
                <a:spcPct val="150000"/>
              </a:lnSpc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endPara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 on </a:t>
            </a:r>
            <a:r>
              <a:rPr lang="en-US" sz="3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</a:p>
          <a:p>
            <a:pPr marL="502920" indent="-457200" algn="ctr">
              <a:lnSpc>
                <a:spcPct val="150000"/>
              </a:lnSpc>
              <a:buAutoNum type="arabicPeriod"/>
            </a:pPr>
            <a:endPara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Context Level DFD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5860" y="1752600"/>
            <a:ext cx="9179859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/>
              <a:t>Duplicate data flow names acceptable if two or more </a:t>
            </a:r>
            <a:r>
              <a:rPr lang="en-US" altLang="en-US" sz="2400" i="1" dirty="0"/>
              <a:t>identical</a:t>
            </a:r>
            <a:r>
              <a:rPr lang="en-US" altLang="en-US" sz="2400" dirty="0"/>
              <a:t> copies of the same item going to two or more destinations.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To show how the system relates to the  world, we must show each copy.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On level below, treat as a single data flow.</a:t>
            </a:r>
          </a:p>
          <a:p>
            <a:pPr lvl="2" algn="just">
              <a:lnSpc>
                <a:spcPct val="150000"/>
              </a:lnSpc>
            </a:pPr>
            <a:r>
              <a:rPr lang="en-US" altLang="en-US" dirty="0"/>
              <a:t>Whether one or multiple copies is irrelevant except to outside world; we process the same regardless.</a:t>
            </a:r>
          </a:p>
        </p:txBody>
      </p:sp>
    </p:spTree>
    <p:extLst>
      <p:ext uri="{BB962C8B-B14F-4D97-AF65-F5344CB8AC3E}">
        <p14:creationId xmlns:p14="http://schemas.microsoft.com/office/powerpoint/2010/main" val="13419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Leveling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905000"/>
            <a:ext cx="9148482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/>
              <a:t>If a system is too large to be shown on a single diagram (aren't they all!), break into subsystems and sub-subsystems.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/>
              <a:t>Called </a:t>
            </a:r>
            <a:r>
              <a:rPr lang="en-US" altLang="en-US" sz="2400" i="1" dirty="0">
                <a:solidFill>
                  <a:schemeClr val="tx2"/>
                </a:solidFill>
              </a:rPr>
              <a:t>leveling</a:t>
            </a:r>
            <a:r>
              <a:rPr lang="en-US" altLang="en-US" sz="2400" dirty="0"/>
              <a:t> or top-down </a:t>
            </a:r>
            <a:r>
              <a:rPr lang="en-US" altLang="en-US" sz="2400" i="1" dirty="0">
                <a:solidFill>
                  <a:schemeClr val="tx2"/>
                </a:solidFill>
              </a:rPr>
              <a:t>partitioning</a:t>
            </a:r>
            <a:r>
              <a:rPr lang="en-US" alt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/>
              <a:t>Each partitioning (breaking up) of a bubble to a lower level is done to show more detail.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Called an </a:t>
            </a:r>
            <a:r>
              <a:rPr lang="en-US" altLang="en-US" sz="2400" i="1" dirty="0"/>
              <a:t>explosion</a:t>
            </a:r>
            <a:r>
              <a:rPr lang="en-US" altLang="en-US" sz="2400" dirty="0"/>
              <a:t> in engineering terminology.</a:t>
            </a:r>
          </a:p>
        </p:txBody>
      </p:sp>
    </p:spTree>
    <p:extLst>
      <p:ext uri="{BB962C8B-B14F-4D97-AF65-F5344CB8AC3E}">
        <p14:creationId xmlns:p14="http://schemas.microsoft.com/office/powerpoint/2010/main" val="47259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build="p" autoUpdateAnimBg="0" advAuto="0"/>
      <p:bldP spid="517123" grpId="0" build="p" bldLvl="5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3447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Leveling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Parent/child relationship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 parent </a:t>
            </a:r>
            <a:r>
              <a:rPr lang="en-US" altLang="en-US" sz="2400" i="1" dirty="0">
                <a:solidFill>
                  <a:schemeClr val="tx1"/>
                </a:solidFill>
              </a:rPr>
              <a:t>bubble</a:t>
            </a:r>
            <a:r>
              <a:rPr lang="en-US" altLang="en-US" sz="2400" dirty="0">
                <a:solidFill>
                  <a:schemeClr val="tx1"/>
                </a:solidFill>
              </a:rPr>
              <a:t> can have a child </a:t>
            </a:r>
            <a:r>
              <a:rPr lang="en-US" altLang="en-US" sz="2400" i="1" dirty="0">
                <a:solidFill>
                  <a:schemeClr val="tx1"/>
                </a:solidFill>
              </a:rPr>
              <a:t>diagram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How do we decide upon partitioning boundaries?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Use the same techniques as when partitioning programs into subroutines.</a:t>
            </a:r>
          </a:p>
        </p:txBody>
      </p:sp>
    </p:spTree>
    <p:extLst>
      <p:ext uri="{BB962C8B-B14F-4D97-AF65-F5344CB8AC3E}">
        <p14:creationId xmlns:p14="http://schemas.microsoft.com/office/powerpoint/2010/main" val="27123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chemeClr val="bg1"/>
                </a:solidFill>
              </a:rPr>
              <a:t>Overview/Level 1 Diagram</a:t>
            </a:r>
            <a:endParaRPr lang="en-US" altLang="en-US" sz="4000" dirty="0">
              <a:solidFill>
                <a:schemeClr val="bg1"/>
              </a:solidFill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Child of the single bubble on the Context Diagram.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Shows </a:t>
            </a:r>
            <a:r>
              <a:rPr lang="en-US" altLang="en-US" sz="2400" b="1" i="1" dirty="0">
                <a:solidFill>
                  <a:schemeClr val="tx1"/>
                </a:solidFill>
              </a:rPr>
              <a:t>major</a:t>
            </a:r>
            <a:r>
              <a:rPr lang="en-US" altLang="en-US" sz="2400" dirty="0">
                <a:solidFill>
                  <a:schemeClr val="tx1"/>
                </a:solidFill>
              </a:rPr>
              <a:t> functions, </a:t>
            </a:r>
            <a:r>
              <a:rPr lang="en-US" altLang="en-US" sz="2400" b="1" i="1" dirty="0">
                <a:solidFill>
                  <a:schemeClr val="tx1"/>
                </a:solidFill>
              </a:rPr>
              <a:t>major</a:t>
            </a:r>
            <a:r>
              <a:rPr lang="en-US" altLang="en-US" sz="2400" dirty="0">
                <a:solidFill>
                  <a:schemeClr val="tx1"/>
                </a:solidFill>
              </a:rPr>
              <a:t> data stores and </a:t>
            </a:r>
            <a:r>
              <a:rPr lang="en-US" altLang="en-US" sz="2400" b="1" i="1" dirty="0">
                <a:solidFill>
                  <a:schemeClr val="tx1"/>
                </a:solidFill>
              </a:rPr>
              <a:t>major</a:t>
            </a:r>
            <a:r>
              <a:rPr lang="en-US" altLang="en-US" sz="2400" dirty="0">
                <a:solidFill>
                  <a:schemeClr val="tx1"/>
                </a:solidFill>
              </a:rPr>
              <a:t> data flows.</a:t>
            </a:r>
          </a:p>
        </p:txBody>
      </p:sp>
    </p:spTree>
    <p:extLst>
      <p:ext uri="{BB962C8B-B14F-4D97-AF65-F5344CB8AC3E}">
        <p14:creationId xmlns:p14="http://schemas.microsoft.com/office/powerpoint/2010/main" val="16694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build="p" autoUpdateAnimBg="0" advAuto="0"/>
      <p:bldP spid="519171" grpId="0" build="p" bldLvl="5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Oval 2"/>
          <p:cNvSpPr>
            <a:spLocks noChangeArrowheads="1"/>
          </p:cNvSpPr>
          <p:nvPr/>
        </p:nvSpPr>
        <p:spPr bwMode="auto">
          <a:xfrm>
            <a:off x="3885981" y="4765859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4284007" y="451548"/>
            <a:ext cx="403842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16" b="1">
                <a:solidFill>
                  <a:schemeClr val="bg1"/>
                </a:solidFill>
                <a:latin typeface="Times New Roman" panose="02020603050405020304" pitchFamily="18" charset="0"/>
              </a:rPr>
              <a:t>Overview / Level 1 Diagram</a:t>
            </a:r>
            <a:endParaRPr lang="en-US" altLang="en-US" sz="2216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0196" name="Oval 4"/>
          <p:cNvSpPr>
            <a:spLocks noChangeArrowheads="1"/>
          </p:cNvSpPr>
          <p:nvPr/>
        </p:nvSpPr>
        <p:spPr bwMode="auto">
          <a:xfrm>
            <a:off x="3885981" y="1810697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20197" name="Line 5"/>
          <p:cNvSpPr>
            <a:spLocks noChangeShapeType="1"/>
          </p:cNvSpPr>
          <p:nvPr/>
        </p:nvSpPr>
        <p:spPr bwMode="auto">
          <a:xfrm>
            <a:off x="304899" y="2092141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198" name="Line 6"/>
          <p:cNvSpPr>
            <a:spLocks noChangeShapeType="1"/>
          </p:cNvSpPr>
          <p:nvPr/>
        </p:nvSpPr>
        <p:spPr bwMode="auto">
          <a:xfrm>
            <a:off x="304899" y="2584668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199" name="Line 7"/>
          <p:cNvSpPr>
            <a:spLocks noChangeShapeType="1"/>
          </p:cNvSpPr>
          <p:nvPr/>
        </p:nvSpPr>
        <p:spPr bwMode="auto">
          <a:xfrm>
            <a:off x="304899" y="5047303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00" name="Line 8"/>
          <p:cNvSpPr>
            <a:spLocks noChangeShapeType="1"/>
          </p:cNvSpPr>
          <p:nvPr/>
        </p:nvSpPr>
        <p:spPr bwMode="auto">
          <a:xfrm>
            <a:off x="304899" y="5539830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01" name="Line 9"/>
          <p:cNvSpPr>
            <a:spLocks noChangeShapeType="1"/>
          </p:cNvSpPr>
          <p:nvPr/>
        </p:nvSpPr>
        <p:spPr bwMode="auto">
          <a:xfrm>
            <a:off x="5029347" y="5328747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02" name="Line 10"/>
          <p:cNvSpPr>
            <a:spLocks noChangeShapeType="1"/>
          </p:cNvSpPr>
          <p:nvPr/>
        </p:nvSpPr>
        <p:spPr bwMode="auto">
          <a:xfrm>
            <a:off x="5029347" y="2373585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03" name="Line 11"/>
          <p:cNvSpPr>
            <a:spLocks noChangeShapeType="1"/>
          </p:cNvSpPr>
          <p:nvPr/>
        </p:nvSpPr>
        <p:spPr bwMode="auto">
          <a:xfrm>
            <a:off x="4953123" y="2021780"/>
            <a:ext cx="39622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>
            <a:off x="4876898" y="2725390"/>
            <a:ext cx="40384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05" name="Text Box 13"/>
          <p:cNvSpPr txBox="1">
            <a:spLocks noChangeArrowheads="1"/>
          </p:cNvSpPr>
          <p:nvPr/>
        </p:nvSpPr>
        <p:spPr bwMode="auto">
          <a:xfrm>
            <a:off x="457348" y="4723350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457347" y="5215878"/>
            <a:ext cx="335241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381123" y="1768188"/>
            <a:ext cx="365730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381123" y="226071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4953123" y="1697827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 dirty="0"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4953123" y="211999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4953123" y="2471798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5334245" y="500479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20213" name="Line 21"/>
          <p:cNvSpPr>
            <a:spLocks noChangeShapeType="1"/>
          </p:cNvSpPr>
          <p:nvPr/>
        </p:nvSpPr>
        <p:spPr bwMode="auto">
          <a:xfrm flipV="1">
            <a:off x="4267103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14" name="Line 22"/>
          <p:cNvSpPr>
            <a:spLocks noChangeShapeType="1"/>
          </p:cNvSpPr>
          <p:nvPr/>
        </p:nvSpPr>
        <p:spPr bwMode="auto">
          <a:xfrm>
            <a:off x="4648225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15" name="Line 23"/>
          <p:cNvSpPr>
            <a:spLocks noChangeShapeType="1"/>
          </p:cNvSpPr>
          <p:nvPr/>
        </p:nvSpPr>
        <p:spPr bwMode="auto">
          <a:xfrm flipV="1">
            <a:off x="4267103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16" name="Line 24"/>
          <p:cNvSpPr>
            <a:spLocks noChangeShapeType="1"/>
          </p:cNvSpPr>
          <p:nvPr/>
        </p:nvSpPr>
        <p:spPr bwMode="auto">
          <a:xfrm>
            <a:off x="4648225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7F74C991-B146-41C0-8B45-F19D1EDC1A46}" type="slidenum">
              <a:rPr lang="en-US" altLang="en-US" sz="2216"/>
              <a:pPr algn="ctr">
                <a:spcBef>
                  <a:spcPct val="50000"/>
                </a:spcBef>
              </a:pPr>
              <a:t>44</a:t>
            </a:fld>
            <a:endParaRPr lang="en-US" altLang="en-US" sz="2216"/>
          </a:p>
        </p:txBody>
      </p:sp>
      <p:grpSp>
        <p:nvGrpSpPr>
          <p:cNvPr id="520218" name="Group 26"/>
          <p:cNvGrpSpPr>
            <a:grpSpLocks/>
          </p:cNvGrpSpPr>
          <p:nvPr/>
        </p:nvGrpSpPr>
        <p:grpSpPr bwMode="auto">
          <a:xfrm>
            <a:off x="3522449" y="3289745"/>
            <a:ext cx="1735572" cy="571683"/>
            <a:chOff x="3866" y="1922"/>
            <a:chExt cx="1582" cy="678"/>
          </a:xfrm>
        </p:grpSpPr>
        <p:sp>
          <p:nvSpPr>
            <p:cNvPr id="520219" name="Text Box 27"/>
            <p:cNvSpPr txBox="1">
              <a:spLocks noChangeArrowheads="1"/>
            </p:cNvSpPr>
            <p:nvPr/>
          </p:nvSpPr>
          <p:spPr bwMode="auto">
            <a:xfrm>
              <a:off x="4128" y="2111"/>
              <a:ext cx="13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77">
                  <a:latin typeface="Times New Roman" panose="02020603050405020304" pitchFamily="18" charset="0"/>
                </a:rPr>
                <a:t>EMPLOYEE</a:t>
              </a:r>
            </a:p>
          </p:txBody>
        </p:sp>
        <p:graphicFrame>
          <p:nvGraphicFramePr>
            <p:cNvPr id="520220" name="Object 28"/>
            <p:cNvGraphicFramePr>
              <a:graphicFrameLocks noChangeAspect="1"/>
            </p:cNvGraphicFramePr>
            <p:nvPr/>
          </p:nvGraphicFramePr>
          <p:xfrm>
            <a:off x="3866" y="1922"/>
            <a:ext cx="1372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Visio" r:id="rId3" imgW="609905" imgH="319735" progId="Visio.Drawing.6">
                    <p:embed/>
                  </p:oleObj>
                </mc:Choice>
                <mc:Fallback>
                  <p:oleObj name="Visio" r:id="rId3" imgW="609905" imgH="31973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" y="1922"/>
                          <a:ext cx="1372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05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Oval 2"/>
          <p:cNvSpPr>
            <a:spLocks noChangeArrowheads="1"/>
          </p:cNvSpPr>
          <p:nvPr/>
        </p:nvSpPr>
        <p:spPr bwMode="auto">
          <a:xfrm>
            <a:off x="3885981" y="4765859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4876898" y="442584"/>
            <a:ext cx="304751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>
                <a:solidFill>
                  <a:schemeClr val="bg1"/>
                </a:solidFill>
                <a:latin typeface="Times New Roman" panose="02020603050405020304" pitchFamily="18" charset="0"/>
              </a:rPr>
              <a:t>Overview Diagram</a:t>
            </a:r>
            <a:endParaRPr lang="en-US" altLang="en-US" sz="2216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1220" name="Oval 4"/>
          <p:cNvSpPr>
            <a:spLocks noChangeArrowheads="1"/>
          </p:cNvSpPr>
          <p:nvPr/>
        </p:nvSpPr>
        <p:spPr bwMode="auto">
          <a:xfrm>
            <a:off x="3885981" y="1810697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21221" name="Line 5"/>
          <p:cNvSpPr>
            <a:spLocks noChangeShapeType="1"/>
          </p:cNvSpPr>
          <p:nvPr/>
        </p:nvSpPr>
        <p:spPr bwMode="auto">
          <a:xfrm>
            <a:off x="304899" y="2092141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2" name="Line 6"/>
          <p:cNvSpPr>
            <a:spLocks noChangeShapeType="1"/>
          </p:cNvSpPr>
          <p:nvPr/>
        </p:nvSpPr>
        <p:spPr bwMode="auto">
          <a:xfrm>
            <a:off x="304899" y="2584668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3" name="Line 7"/>
          <p:cNvSpPr>
            <a:spLocks noChangeShapeType="1"/>
          </p:cNvSpPr>
          <p:nvPr/>
        </p:nvSpPr>
        <p:spPr bwMode="auto">
          <a:xfrm>
            <a:off x="304899" y="5047303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4" name="Line 8"/>
          <p:cNvSpPr>
            <a:spLocks noChangeShapeType="1"/>
          </p:cNvSpPr>
          <p:nvPr/>
        </p:nvSpPr>
        <p:spPr bwMode="auto">
          <a:xfrm>
            <a:off x="304899" y="5539830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5" name="Line 9"/>
          <p:cNvSpPr>
            <a:spLocks noChangeShapeType="1"/>
          </p:cNvSpPr>
          <p:nvPr/>
        </p:nvSpPr>
        <p:spPr bwMode="auto">
          <a:xfrm>
            <a:off x="5029347" y="5328747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6" name="Line 10"/>
          <p:cNvSpPr>
            <a:spLocks noChangeShapeType="1"/>
          </p:cNvSpPr>
          <p:nvPr/>
        </p:nvSpPr>
        <p:spPr bwMode="auto">
          <a:xfrm>
            <a:off x="5029347" y="2373585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7" name="Line 11"/>
          <p:cNvSpPr>
            <a:spLocks noChangeShapeType="1"/>
          </p:cNvSpPr>
          <p:nvPr/>
        </p:nvSpPr>
        <p:spPr bwMode="auto">
          <a:xfrm>
            <a:off x="4953123" y="2021780"/>
            <a:ext cx="39622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8" name="Line 12"/>
          <p:cNvSpPr>
            <a:spLocks noChangeShapeType="1"/>
          </p:cNvSpPr>
          <p:nvPr/>
        </p:nvSpPr>
        <p:spPr bwMode="auto">
          <a:xfrm>
            <a:off x="4876898" y="2725390"/>
            <a:ext cx="40384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9" name="Text Box 13"/>
          <p:cNvSpPr txBox="1">
            <a:spLocks noChangeArrowheads="1"/>
          </p:cNvSpPr>
          <p:nvPr/>
        </p:nvSpPr>
        <p:spPr bwMode="auto">
          <a:xfrm>
            <a:off x="457348" y="4723350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21230" name="Text Box 14"/>
          <p:cNvSpPr txBox="1">
            <a:spLocks noChangeArrowheads="1"/>
          </p:cNvSpPr>
          <p:nvPr/>
        </p:nvSpPr>
        <p:spPr bwMode="auto">
          <a:xfrm>
            <a:off x="457347" y="5215878"/>
            <a:ext cx="335241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21231" name="Text Box 15"/>
          <p:cNvSpPr txBox="1">
            <a:spLocks noChangeArrowheads="1"/>
          </p:cNvSpPr>
          <p:nvPr/>
        </p:nvSpPr>
        <p:spPr bwMode="auto">
          <a:xfrm>
            <a:off x="381123" y="1768188"/>
            <a:ext cx="365730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21232" name="Text Box 16"/>
          <p:cNvSpPr txBox="1">
            <a:spLocks noChangeArrowheads="1"/>
          </p:cNvSpPr>
          <p:nvPr/>
        </p:nvSpPr>
        <p:spPr bwMode="auto">
          <a:xfrm>
            <a:off x="381123" y="226071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21233" name="Text Box 17"/>
          <p:cNvSpPr txBox="1">
            <a:spLocks noChangeArrowheads="1"/>
          </p:cNvSpPr>
          <p:nvPr/>
        </p:nvSpPr>
        <p:spPr bwMode="auto">
          <a:xfrm>
            <a:off x="4953123" y="1697827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21234" name="Text Box 18"/>
          <p:cNvSpPr txBox="1">
            <a:spLocks noChangeArrowheads="1"/>
          </p:cNvSpPr>
          <p:nvPr/>
        </p:nvSpPr>
        <p:spPr bwMode="auto">
          <a:xfrm>
            <a:off x="4953123" y="211999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21235" name="Text Box 19"/>
          <p:cNvSpPr txBox="1">
            <a:spLocks noChangeArrowheads="1"/>
          </p:cNvSpPr>
          <p:nvPr/>
        </p:nvSpPr>
        <p:spPr bwMode="auto">
          <a:xfrm>
            <a:off x="4953123" y="2471798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21236" name="Text Box 20"/>
          <p:cNvSpPr txBox="1">
            <a:spLocks noChangeArrowheads="1"/>
          </p:cNvSpPr>
          <p:nvPr/>
        </p:nvSpPr>
        <p:spPr bwMode="auto">
          <a:xfrm>
            <a:off x="5334245" y="500479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21237" name="Line 21"/>
          <p:cNvSpPr>
            <a:spLocks noChangeShapeType="1"/>
          </p:cNvSpPr>
          <p:nvPr/>
        </p:nvSpPr>
        <p:spPr bwMode="auto">
          <a:xfrm flipV="1">
            <a:off x="4267103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38" name="Line 22"/>
          <p:cNvSpPr>
            <a:spLocks noChangeShapeType="1"/>
          </p:cNvSpPr>
          <p:nvPr/>
        </p:nvSpPr>
        <p:spPr bwMode="auto">
          <a:xfrm>
            <a:off x="4648225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39" name="Line 23"/>
          <p:cNvSpPr>
            <a:spLocks noChangeShapeType="1"/>
          </p:cNvSpPr>
          <p:nvPr/>
        </p:nvSpPr>
        <p:spPr bwMode="auto">
          <a:xfrm flipV="1">
            <a:off x="4267103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40" name="Line 24"/>
          <p:cNvSpPr>
            <a:spLocks noChangeShapeType="1"/>
          </p:cNvSpPr>
          <p:nvPr/>
        </p:nvSpPr>
        <p:spPr bwMode="auto">
          <a:xfrm>
            <a:off x="4648225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41" name="AutoShape 25"/>
          <p:cNvSpPr>
            <a:spLocks noChangeArrowheads="1"/>
          </p:cNvSpPr>
          <p:nvPr/>
        </p:nvSpPr>
        <p:spPr bwMode="auto">
          <a:xfrm>
            <a:off x="2362200" y="4070837"/>
            <a:ext cx="6324477" cy="2445460"/>
          </a:xfrm>
          <a:prstGeom prst="wedgeRoundRectCallout">
            <a:avLst>
              <a:gd name="adj1" fmla="val -50898"/>
              <a:gd name="adj2" fmla="val 24250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  Process bubbles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Here, two major functions (bubbles).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May have up to seven bubbles on a diagram.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What about 1 bubble?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Numbered 1, 2, 3, etc.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Names have an active verb &amp; object clause.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Avoid vague verbs like PROCESS.</a:t>
            </a:r>
          </a:p>
        </p:txBody>
      </p:sp>
      <p:sp>
        <p:nvSpPr>
          <p:cNvPr id="521242" name="Text Box 26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759F0DFF-74AB-4A6E-BDDE-4D5E73144E46}" type="slidenum">
              <a:rPr lang="en-US" altLang="en-US" sz="2216"/>
              <a:pPr algn="ctr">
                <a:spcBef>
                  <a:spcPct val="50000"/>
                </a:spcBef>
              </a:pPr>
              <a:t>45</a:t>
            </a:fld>
            <a:endParaRPr lang="en-US" altLang="en-US" sz="2216"/>
          </a:p>
        </p:txBody>
      </p:sp>
      <p:grpSp>
        <p:nvGrpSpPr>
          <p:cNvPr id="521243" name="Group 27"/>
          <p:cNvGrpSpPr>
            <a:grpSpLocks/>
          </p:cNvGrpSpPr>
          <p:nvPr/>
        </p:nvGrpSpPr>
        <p:grpSpPr bwMode="auto">
          <a:xfrm>
            <a:off x="3362671" y="3289745"/>
            <a:ext cx="1742901" cy="571683"/>
            <a:chOff x="3859" y="1922"/>
            <a:chExt cx="1589" cy="678"/>
          </a:xfrm>
        </p:grpSpPr>
        <p:sp>
          <p:nvSpPr>
            <p:cNvPr id="521244" name="Text Box 28"/>
            <p:cNvSpPr txBox="1">
              <a:spLocks noChangeArrowheads="1"/>
            </p:cNvSpPr>
            <p:nvPr/>
          </p:nvSpPr>
          <p:spPr bwMode="auto">
            <a:xfrm>
              <a:off x="4128" y="2111"/>
              <a:ext cx="13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77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</a:t>
              </a:r>
              <a:endParaRPr lang="en-US" altLang="en-US" sz="1477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21245" name="Object 29"/>
            <p:cNvGraphicFramePr>
              <a:graphicFrameLocks noChangeAspect="1"/>
            </p:cNvGraphicFramePr>
            <p:nvPr/>
          </p:nvGraphicFramePr>
          <p:xfrm>
            <a:off x="3859" y="1922"/>
            <a:ext cx="1370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Visio" r:id="rId3" imgW="609905" imgH="319735" progId="Visio.Drawing.6">
                    <p:embed/>
                  </p:oleObj>
                </mc:Choice>
                <mc:Fallback>
                  <p:oleObj name="Visio" r:id="rId3" imgW="609905" imgH="31973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9" y="1922"/>
                          <a:ext cx="1370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693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12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12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1" grpId="0" build="p" bldLvl="3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525963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Partition the Overview Diagram based on: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Different major functions.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Don’t put trivial  functions (like EDIT, FORMAT, WRITE, etc.) on Overview.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Different major inputs. 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Different time frames.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Different equipment.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Note: know all four of these criteria for tests.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696200" cy="973899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Overview Diagram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Oval 2"/>
          <p:cNvSpPr>
            <a:spLocks noChangeArrowheads="1"/>
          </p:cNvSpPr>
          <p:nvPr/>
        </p:nvSpPr>
        <p:spPr bwMode="auto">
          <a:xfrm>
            <a:off x="3885981" y="4765859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23267" name="Text Box 3"/>
          <p:cNvSpPr txBox="1">
            <a:spLocks noChangeArrowheads="1"/>
          </p:cNvSpPr>
          <p:nvPr/>
        </p:nvSpPr>
        <p:spPr bwMode="auto">
          <a:xfrm>
            <a:off x="4876898" y="479701"/>
            <a:ext cx="304751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Overview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3268" name="Oval 4"/>
          <p:cNvSpPr>
            <a:spLocks noChangeArrowheads="1"/>
          </p:cNvSpPr>
          <p:nvPr/>
        </p:nvSpPr>
        <p:spPr bwMode="auto">
          <a:xfrm>
            <a:off x="3885981" y="1810697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23269" name="Line 5"/>
          <p:cNvSpPr>
            <a:spLocks noChangeShapeType="1"/>
          </p:cNvSpPr>
          <p:nvPr/>
        </p:nvSpPr>
        <p:spPr bwMode="auto">
          <a:xfrm>
            <a:off x="304899" y="2092141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0" name="Line 6"/>
          <p:cNvSpPr>
            <a:spLocks noChangeShapeType="1"/>
          </p:cNvSpPr>
          <p:nvPr/>
        </p:nvSpPr>
        <p:spPr bwMode="auto">
          <a:xfrm>
            <a:off x="304899" y="2584668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1" name="Line 7"/>
          <p:cNvSpPr>
            <a:spLocks noChangeShapeType="1"/>
          </p:cNvSpPr>
          <p:nvPr/>
        </p:nvSpPr>
        <p:spPr bwMode="auto">
          <a:xfrm>
            <a:off x="304899" y="5047303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2" name="Line 8"/>
          <p:cNvSpPr>
            <a:spLocks noChangeShapeType="1"/>
          </p:cNvSpPr>
          <p:nvPr/>
        </p:nvSpPr>
        <p:spPr bwMode="auto">
          <a:xfrm>
            <a:off x="304899" y="5539830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3" name="Line 9"/>
          <p:cNvSpPr>
            <a:spLocks noChangeShapeType="1"/>
          </p:cNvSpPr>
          <p:nvPr/>
        </p:nvSpPr>
        <p:spPr bwMode="auto">
          <a:xfrm>
            <a:off x="5029347" y="5328747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4" name="Line 10"/>
          <p:cNvSpPr>
            <a:spLocks noChangeShapeType="1"/>
          </p:cNvSpPr>
          <p:nvPr/>
        </p:nvSpPr>
        <p:spPr bwMode="auto">
          <a:xfrm>
            <a:off x="5029347" y="2373585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5" name="Line 11"/>
          <p:cNvSpPr>
            <a:spLocks noChangeShapeType="1"/>
          </p:cNvSpPr>
          <p:nvPr/>
        </p:nvSpPr>
        <p:spPr bwMode="auto">
          <a:xfrm>
            <a:off x="4953123" y="2021780"/>
            <a:ext cx="39622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6" name="Line 12"/>
          <p:cNvSpPr>
            <a:spLocks noChangeShapeType="1"/>
          </p:cNvSpPr>
          <p:nvPr/>
        </p:nvSpPr>
        <p:spPr bwMode="auto">
          <a:xfrm>
            <a:off x="4876898" y="2725390"/>
            <a:ext cx="40384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7" name="Text Box 13"/>
          <p:cNvSpPr txBox="1">
            <a:spLocks noChangeArrowheads="1"/>
          </p:cNvSpPr>
          <p:nvPr/>
        </p:nvSpPr>
        <p:spPr bwMode="auto">
          <a:xfrm>
            <a:off x="457348" y="4723350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23278" name="Text Box 14"/>
          <p:cNvSpPr txBox="1">
            <a:spLocks noChangeArrowheads="1"/>
          </p:cNvSpPr>
          <p:nvPr/>
        </p:nvSpPr>
        <p:spPr bwMode="auto">
          <a:xfrm>
            <a:off x="457347" y="5215878"/>
            <a:ext cx="335241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23279" name="Text Box 15"/>
          <p:cNvSpPr txBox="1">
            <a:spLocks noChangeArrowheads="1"/>
          </p:cNvSpPr>
          <p:nvPr/>
        </p:nvSpPr>
        <p:spPr bwMode="auto">
          <a:xfrm>
            <a:off x="381123" y="1768188"/>
            <a:ext cx="365730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23280" name="Text Box 16"/>
          <p:cNvSpPr txBox="1">
            <a:spLocks noChangeArrowheads="1"/>
          </p:cNvSpPr>
          <p:nvPr/>
        </p:nvSpPr>
        <p:spPr bwMode="auto">
          <a:xfrm>
            <a:off x="381123" y="226071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23281" name="Text Box 17"/>
          <p:cNvSpPr txBox="1">
            <a:spLocks noChangeArrowheads="1"/>
          </p:cNvSpPr>
          <p:nvPr/>
        </p:nvSpPr>
        <p:spPr bwMode="auto">
          <a:xfrm>
            <a:off x="4953123" y="1697827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23282" name="Text Box 18"/>
          <p:cNvSpPr txBox="1">
            <a:spLocks noChangeArrowheads="1"/>
          </p:cNvSpPr>
          <p:nvPr/>
        </p:nvSpPr>
        <p:spPr bwMode="auto">
          <a:xfrm>
            <a:off x="4953123" y="211999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23283" name="Text Box 19"/>
          <p:cNvSpPr txBox="1">
            <a:spLocks noChangeArrowheads="1"/>
          </p:cNvSpPr>
          <p:nvPr/>
        </p:nvSpPr>
        <p:spPr bwMode="auto">
          <a:xfrm>
            <a:off x="4953123" y="2471798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23284" name="Text Box 20"/>
          <p:cNvSpPr txBox="1">
            <a:spLocks noChangeArrowheads="1"/>
          </p:cNvSpPr>
          <p:nvPr/>
        </p:nvSpPr>
        <p:spPr bwMode="auto">
          <a:xfrm>
            <a:off x="5334245" y="500479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23285" name="Line 21"/>
          <p:cNvSpPr>
            <a:spLocks noChangeShapeType="1"/>
          </p:cNvSpPr>
          <p:nvPr/>
        </p:nvSpPr>
        <p:spPr bwMode="auto">
          <a:xfrm flipV="1">
            <a:off x="4267103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86" name="Line 22"/>
          <p:cNvSpPr>
            <a:spLocks noChangeShapeType="1"/>
          </p:cNvSpPr>
          <p:nvPr/>
        </p:nvSpPr>
        <p:spPr bwMode="auto">
          <a:xfrm>
            <a:off x="4648225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87" name="Line 23"/>
          <p:cNvSpPr>
            <a:spLocks noChangeShapeType="1"/>
          </p:cNvSpPr>
          <p:nvPr/>
        </p:nvSpPr>
        <p:spPr bwMode="auto">
          <a:xfrm flipV="1">
            <a:off x="4267103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88" name="Line 24"/>
          <p:cNvSpPr>
            <a:spLocks noChangeShapeType="1"/>
          </p:cNvSpPr>
          <p:nvPr/>
        </p:nvSpPr>
        <p:spPr bwMode="auto">
          <a:xfrm>
            <a:off x="4648225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89" name="AutoShape 25"/>
          <p:cNvSpPr>
            <a:spLocks noChangeArrowheads="1"/>
          </p:cNvSpPr>
          <p:nvPr/>
        </p:nvSpPr>
        <p:spPr bwMode="auto">
          <a:xfrm>
            <a:off x="5181797" y="3121872"/>
            <a:ext cx="3891843" cy="1213727"/>
          </a:xfrm>
          <a:prstGeom prst="wedgeRoundRectCallout">
            <a:avLst>
              <a:gd name="adj1" fmla="val -24144"/>
              <a:gd name="adj2" fmla="val -14657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Terminators</a:t>
            </a:r>
          </a:p>
          <a:p>
            <a:pPr lvl="1"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Shown only on Context, so not here.</a:t>
            </a:r>
          </a:p>
        </p:txBody>
      </p:sp>
      <p:sp>
        <p:nvSpPr>
          <p:cNvPr id="523290" name="Text Box 26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D2CD4EBE-AF07-4CFA-A611-29001CA6261A}" type="slidenum">
              <a:rPr lang="en-US" altLang="en-US" sz="2216"/>
              <a:pPr algn="ctr">
                <a:spcBef>
                  <a:spcPct val="50000"/>
                </a:spcBef>
              </a:pPr>
              <a:t>47</a:t>
            </a:fld>
            <a:endParaRPr lang="en-US" altLang="en-US" sz="2216"/>
          </a:p>
        </p:txBody>
      </p:sp>
      <p:grpSp>
        <p:nvGrpSpPr>
          <p:cNvPr id="523291" name="Group 27"/>
          <p:cNvGrpSpPr>
            <a:grpSpLocks/>
          </p:cNvGrpSpPr>
          <p:nvPr/>
        </p:nvGrpSpPr>
        <p:grpSpPr bwMode="auto">
          <a:xfrm>
            <a:off x="3441827" y="3289745"/>
            <a:ext cx="1739970" cy="571683"/>
            <a:chOff x="3862" y="1922"/>
            <a:chExt cx="1586" cy="678"/>
          </a:xfrm>
        </p:grpSpPr>
        <p:sp>
          <p:nvSpPr>
            <p:cNvPr id="523292" name="Text Box 28"/>
            <p:cNvSpPr txBox="1">
              <a:spLocks noChangeArrowheads="1"/>
            </p:cNvSpPr>
            <p:nvPr/>
          </p:nvSpPr>
          <p:spPr bwMode="auto">
            <a:xfrm>
              <a:off x="4128" y="2111"/>
              <a:ext cx="13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77">
                  <a:latin typeface="Times New Roman" panose="02020603050405020304" pitchFamily="18" charset="0"/>
                </a:rPr>
                <a:t>EMPLOYEE</a:t>
              </a:r>
            </a:p>
          </p:txBody>
        </p:sp>
        <p:graphicFrame>
          <p:nvGraphicFramePr>
            <p:cNvPr id="523293" name="Object 29"/>
            <p:cNvGraphicFramePr>
              <a:graphicFrameLocks noChangeAspect="1"/>
            </p:cNvGraphicFramePr>
            <p:nvPr/>
          </p:nvGraphicFramePr>
          <p:xfrm>
            <a:off x="3862" y="1922"/>
            <a:ext cx="1372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Visio" r:id="rId3" imgW="609905" imgH="319735" progId="Visio.Drawing.6">
                    <p:embed/>
                  </p:oleObj>
                </mc:Choice>
                <mc:Fallback>
                  <p:oleObj name="Visio" r:id="rId3" imgW="609905" imgH="31973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1922"/>
                          <a:ext cx="1372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97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89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Oval 2"/>
          <p:cNvSpPr>
            <a:spLocks noChangeArrowheads="1"/>
          </p:cNvSpPr>
          <p:nvPr/>
        </p:nvSpPr>
        <p:spPr bwMode="auto">
          <a:xfrm>
            <a:off x="3885981" y="4765859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4876898" y="521315"/>
            <a:ext cx="304751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>
                <a:solidFill>
                  <a:schemeClr val="bg1"/>
                </a:solidFill>
                <a:latin typeface="Times New Roman" panose="02020603050405020304" pitchFamily="18" charset="0"/>
              </a:rPr>
              <a:t>Overview Diagram</a:t>
            </a:r>
            <a:endParaRPr lang="en-US" altLang="en-US" sz="2216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292" name="Oval 4"/>
          <p:cNvSpPr>
            <a:spLocks noChangeArrowheads="1"/>
          </p:cNvSpPr>
          <p:nvPr/>
        </p:nvSpPr>
        <p:spPr bwMode="auto">
          <a:xfrm>
            <a:off x="3885981" y="1810697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grpSp>
        <p:nvGrpSpPr>
          <p:cNvPr id="524293" name="Group 5"/>
          <p:cNvGrpSpPr>
            <a:grpSpLocks/>
          </p:cNvGrpSpPr>
          <p:nvPr/>
        </p:nvGrpSpPr>
        <p:grpSpPr bwMode="auto">
          <a:xfrm>
            <a:off x="3733532" y="3358639"/>
            <a:ext cx="1372040" cy="492527"/>
            <a:chOff x="2352" y="2112"/>
            <a:chExt cx="864" cy="336"/>
          </a:xfrm>
        </p:grpSpPr>
        <p:sp>
          <p:nvSpPr>
            <p:cNvPr id="524294" name="Freeform 6"/>
            <p:cNvSpPr>
              <a:spLocks/>
            </p:cNvSpPr>
            <p:nvPr/>
          </p:nvSpPr>
          <p:spPr bwMode="auto">
            <a:xfrm>
              <a:off x="2352" y="211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4295" name="Text Box 7"/>
            <p:cNvSpPr txBox="1">
              <a:spLocks noChangeArrowheads="1"/>
            </p:cNvSpPr>
            <p:nvPr/>
          </p:nvSpPr>
          <p:spPr bwMode="auto">
            <a:xfrm>
              <a:off x="2400" y="217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  <a:endParaRPr lang="en-US" altLang="en-US" sz="1108">
                <a:latin typeface="Times New Roman" panose="02020603050405020304" pitchFamily="18" charset="0"/>
              </a:endParaRPr>
            </a:p>
          </p:txBody>
        </p:sp>
      </p:grpSp>
      <p:sp>
        <p:nvSpPr>
          <p:cNvPr id="524296" name="Line 8"/>
          <p:cNvSpPr>
            <a:spLocks noChangeShapeType="1"/>
          </p:cNvSpPr>
          <p:nvPr/>
        </p:nvSpPr>
        <p:spPr bwMode="auto">
          <a:xfrm>
            <a:off x="304899" y="2092141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297" name="Line 9"/>
          <p:cNvSpPr>
            <a:spLocks noChangeShapeType="1"/>
          </p:cNvSpPr>
          <p:nvPr/>
        </p:nvSpPr>
        <p:spPr bwMode="auto">
          <a:xfrm>
            <a:off x="304899" y="2584668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298" name="Line 10"/>
          <p:cNvSpPr>
            <a:spLocks noChangeShapeType="1"/>
          </p:cNvSpPr>
          <p:nvPr/>
        </p:nvSpPr>
        <p:spPr bwMode="auto">
          <a:xfrm>
            <a:off x="304899" y="5047303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299" name="Line 11"/>
          <p:cNvSpPr>
            <a:spLocks noChangeShapeType="1"/>
          </p:cNvSpPr>
          <p:nvPr/>
        </p:nvSpPr>
        <p:spPr bwMode="auto">
          <a:xfrm>
            <a:off x="304899" y="5539830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00" name="Line 12"/>
          <p:cNvSpPr>
            <a:spLocks noChangeShapeType="1"/>
          </p:cNvSpPr>
          <p:nvPr/>
        </p:nvSpPr>
        <p:spPr bwMode="auto">
          <a:xfrm>
            <a:off x="5029347" y="5328747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01" name="Line 13"/>
          <p:cNvSpPr>
            <a:spLocks noChangeShapeType="1"/>
          </p:cNvSpPr>
          <p:nvPr/>
        </p:nvSpPr>
        <p:spPr bwMode="auto">
          <a:xfrm>
            <a:off x="5029347" y="2373585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02" name="Line 14"/>
          <p:cNvSpPr>
            <a:spLocks noChangeShapeType="1"/>
          </p:cNvSpPr>
          <p:nvPr/>
        </p:nvSpPr>
        <p:spPr bwMode="auto">
          <a:xfrm>
            <a:off x="4953123" y="2021780"/>
            <a:ext cx="39622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03" name="Line 15"/>
          <p:cNvSpPr>
            <a:spLocks noChangeShapeType="1"/>
          </p:cNvSpPr>
          <p:nvPr/>
        </p:nvSpPr>
        <p:spPr bwMode="auto">
          <a:xfrm>
            <a:off x="4876898" y="2725390"/>
            <a:ext cx="40384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04" name="Text Box 16"/>
          <p:cNvSpPr txBox="1">
            <a:spLocks noChangeArrowheads="1"/>
          </p:cNvSpPr>
          <p:nvPr/>
        </p:nvSpPr>
        <p:spPr bwMode="auto">
          <a:xfrm>
            <a:off x="457348" y="4723350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24305" name="Text Box 17"/>
          <p:cNvSpPr txBox="1">
            <a:spLocks noChangeArrowheads="1"/>
          </p:cNvSpPr>
          <p:nvPr/>
        </p:nvSpPr>
        <p:spPr bwMode="auto">
          <a:xfrm>
            <a:off x="457347" y="5215878"/>
            <a:ext cx="335241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24306" name="Text Box 18"/>
          <p:cNvSpPr txBox="1">
            <a:spLocks noChangeArrowheads="1"/>
          </p:cNvSpPr>
          <p:nvPr/>
        </p:nvSpPr>
        <p:spPr bwMode="auto">
          <a:xfrm>
            <a:off x="381123" y="1768188"/>
            <a:ext cx="365730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24307" name="Text Box 19"/>
          <p:cNvSpPr txBox="1">
            <a:spLocks noChangeArrowheads="1"/>
          </p:cNvSpPr>
          <p:nvPr/>
        </p:nvSpPr>
        <p:spPr bwMode="auto">
          <a:xfrm>
            <a:off x="381123" y="226071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24308" name="Text Box 20"/>
          <p:cNvSpPr txBox="1">
            <a:spLocks noChangeArrowheads="1"/>
          </p:cNvSpPr>
          <p:nvPr/>
        </p:nvSpPr>
        <p:spPr bwMode="auto">
          <a:xfrm>
            <a:off x="4953123" y="1697827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24309" name="Text Box 21"/>
          <p:cNvSpPr txBox="1">
            <a:spLocks noChangeArrowheads="1"/>
          </p:cNvSpPr>
          <p:nvPr/>
        </p:nvSpPr>
        <p:spPr bwMode="auto">
          <a:xfrm>
            <a:off x="4953123" y="211999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24310" name="Text Box 22"/>
          <p:cNvSpPr txBox="1">
            <a:spLocks noChangeArrowheads="1"/>
          </p:cNvSpPr>
          <p:nvPr/>
        </p:nvSpPr>
        <p:spPr bwMode="auto">
          <a:xfrm>
            <a:off x="4953123" y="2471798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24311" name="Text Box 23"/>
          <p:cNvSpPr txBox="1">
            <a:spLocks noChangeArrowheads="1"/>
          </p:cNvSpPr>
          <p:nvPr/>
        </p:nvSpPr>
        <p:spPr bwMode="auto">
          <a:xfrm>
            <a:off x="5334245" y="500479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24312" name="Line 24"/>
          <p:cNvSpPr>
            <a:spLocks noChangeShapeType="1"/>
          </p:cNvSpPr>
          <p:nvPr/>
        </p:nvSpPr>
        <p:spPr bwMode="auto">
          <a:xfrm flipV="1">
            <a:off x="4267103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>
            <a:off x="4648225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14" name="Line 26"/>
          <p:cNvSpPr>
            <a:spLocks noChangeShapeType="1"/>
          </p:cNvSpPr>
          <p:nvPr/>
        </p:nvSpPr>
        <p:spPr bwMode="auto">
          <a:xfrm flipV="1">
            <a:off x="4267103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15" name="Line 27"/>
          <p:cNvSpPr>
            <a:spLocks noChangeShapeType="1"/>
          </p:cNvSpPr>
          <p:nvPr/>
        </p:nvSpPr>
        <p:spPr bwMode="auto">
          <a:xfrm>
            <a:off x="4648225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16" name="AutoShape 28"/>
          <p:cNvSpPr>
            <a:spLocks noChangeArrowheads="1"/>
          </p:cNvSpPr>
          <p:nvPr/>
        </p:nvSpPr>
        <p:spPr bwMode="auto">
          <a:xfrm>
            <a:off x="5105400" y="2786515"/>
            <a:ext cx="3891843" cy="3031387"/>
          </a:xfrm>
          <a:prstGeom prst="wedgeRoundRectCallout">
            <a:avLst>
              <a:gd name="adj1" fmla="val -47963"/>
              <a:gd name="adj2" fmla="val 24269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  Data flows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Unique, descriptive names, generally long.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No reiteration, flags, or decisions.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Show direction of data flow into/out of data stores.</a:t>
            </a:r>
          </a:p>
        </p:txBody>
      </p:sp>
      <p:sp>
        <p:nvSpPr>
          <p:cNvPr id="524317" name="AutoShape 29"/>
          <p:cNvSpPr>
            <a:spLocks noChangeArrowheads="1"/>
          </p:cNvSpPr>
          <p:nvPr/>
        </p:nvSpPr>
        <p:spPr bwMode="auto">
          <a:xfrm>
            <a:off x="2134285" y="3840906"/>
            <a:ext cx="1904145" cy="794493"/>
          </a:xfrm>
          <a:prstGeom prst="rightArrow">
            <a:avLst>
              <a:gd name="adj1" fmla="val 50000"/>
              <a:gd name="adj2" fmla="val 5991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16" b="1">
                <a:solidFill>
                  <a:schemeClr val="bg1"/>
                </a:solidFill>
              </a:rPr>
              <a:t>Write</a:t>
            </a:r>
          </a:p>
        </p:txBody>
      </p:sp>
      <p:sp>
        <p:nvSpPr>
          <p:cNvPr id="524318" name="AutoShape 30"/>
          <p:cNvSpPr>
            <a:spLocks noChangeArrowheads="1"/>
          </p:cNvSpPr>
          <p:nvPr/>
        </p:nvSpPr>
        <p:spPr bwMode="auto">
          <a:xfrm>
            <a:off x="2134285" y="2715130"/>
            <a:ext cx="1904145" cy="794493"/>
          </a:xfrm>
          <a:prstGeom prst="rightArrow">
            <a:avLst>
              <a:gd name="adj1" fmla="val 50000"/>
              <a:gd name="adj2" fmla="val 5991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16" b="1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524319" name="Text Box 31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C1ED725-8774-462F-BC37-BF168EFAE140}" type="slidenum">
              <a:rPr lang="en-US" altLang="en-US" sz="2216"/>
              <a:pPr algn="ctr">
                <a:spcBef>
                  <a:spcPct val="50000"/>
                </a:spcBef>
              </a:pPr>
              <a:t>48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0374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43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4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24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4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24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4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4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4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4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4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4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16" grpId="0" build="p" bldLvl="2" animBg="1" autoUpdateAnimBg="0"/>
      <p:bldP spid="524317" grpId="0" animBg="1" autoUpdateAnimBg="0"/>
      <p:bldP spid="524318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No labels on data flows into and out of data stores when using the entire record.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1" dirty="0">
                <a:solidFill>
                  <a:schemeClr val="tx1"/>
                </a:solidFill>
              </a:rPr>
              <a:t>Always</a:t>
            </a:r>
            <a:r>
              <a:rPr lang="en-US" altLang="en-US" sz="2400" dirty="0">
                <a:solidFill>
                  <a:schemeClr val="tx1"/>
                </a:solidFill>
              </a:rPr>
              <a:t> need to use the entire record on a write, so writes are never labeled.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On reads, if using just one or two fields, then label as such.</a:t>
            </a:r>
          </a:p>
          <a:p>
            <a:pPr lvl="1" algn="just">
              <a:lnSpc>
                <a:spcPct val="15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696200" cy="973899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Overview Diagram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524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Langkah-Langkah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752600"/>
            <a:ext cx="9144000" cy="4617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Identifikasi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Pemahaman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Pemodelan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i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of Analysis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laporan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412" y="1905000"/>
            <a:ext cx="9166412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Placement of data flows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Try to move left to right, top to bottom if possible.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Inputs and outputs to edge of page.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Avoid line crossings by rearranging.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22412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Overview Diagram</a:t>
            </a:r>
          </a:p>
        </p:txBody>
      </p:sp>
    </p:spTree>
    <p:extLst>
      <p:ext uri="{BB962C8B-B14F-4D97-AF65-F5344CB8AC3E}">
        <p14:creationId xmlns:p14="http://schemas.microsoft.com/office/powerpoint/2010/main" val="3787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Balancing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A </a:t>
            </a:r>
            <a:r>
              <a:rPr lang="en-US" altLang="en-US" sz="2400" dirty="0">
                <a:solidFill>
                  <a:schemeClr val="tx1"/>
                </a:solidFill>
              </a:rPr>
              <a:t>child diagram is balanced with a parent bubble if there are the same net inputs and outputs to the entire child diagram that there are to the parent bubble.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Balancing is the foundation for the entire DFD system.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Let’s check the balancing between the Context Diagram and the Overview Diagram...</a:t>
            </a:r>
          </a:p>
        </p:txBody>
      </p:sp>
    </p:spTree>
    <p:extLst>
      <p:ext uri="{BB962C8B-B14F-4D97-AF65-F5344CB8AC3E}">
        <p14:creationId xmlns:p14="http://schemas.microsoft.com/office/powerpoint/2010/main" val="16708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7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uild="p" autoUpdateAnimBg="0" advAuto="0"/>
      <p:bldP spid="527363" grpId="0" build="p" bldLvl="5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ChangeArrowheads="1"/>
          </p:cNvSpPr>
          <p:nvPr/>
        </p:nvSpPr>
        <p:spPr bwMode="auto">
          <a:xfrm>
            <a:off x="7543288" y="3764394"/>
            <a:ext cx="1284894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387" name="Oval 3"/>
          <p:cNvSpPr>
            <a:spLocks noChangeArrowheads="1"/>
          </p:cNvSpPr>
          <p:nvPr/>
        </p:nvSpPr>
        <p:spPr bwMode="auto">
          <a:xfrm>
            <a:off x="2437717" y="862333"/>
            <a:ext cx="1600713" cy="489507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388" name="Oval 4"/>
          <p:cNvSpPr>
            <a:spLocks noChangeArrowheads="1"/>
          </p:cNvSpPr>
          <p:nvPr/>
        </p:nvSpPr>
        <p:spPr bwMode="auto">
          <a:xfrm>
            <a:off x="2792872" y="3279126"/>
            <a:ext cx="1093109" cy="489507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543288" y="4134459"/>
            <a:ext cx="1284894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4343328" y="4134459"/>
            <a:ext cx="1908542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391" name="Rectangle 7"/>
          <p:cNvSpPr>
            <a:spLocks noChangeArrowheads="1"/>
          </p:cNvSpPr>
          <p:nvPr/>
        </p:nvSpPr>
        <p:spPr bwMode="auto">
          <a:xfrm>
            <a:off x="2895064" y="3043864"/>
            <a:ext cx="1143366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2" name="Freeform 8"/>
          <p:cNvSpPr>
            <a:spLocks/>
          </p:cNvSpPr>
          <p:nvPr/>
        </p:nvSpPr>
        <p:spPr bwMode="auto">
          <a:xfrm>
            <a:off x="2742615" y="3016012"/>
            <a:ext cx="137790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3" name="Rectangle 9"/>
          <p:cNvSpPr>
            <a:spLocks noChangeArrowheads="1"/>
          </p:cNvSpPr>
          <p:nvPr/>
        </p:nvSpPr>
        <p:spPr bwMode="auto">
          <a:xfrm>
            <a:off x="3123737" y="2551336"/>
            <a:ext cx="1143366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4" name="Rectangle 10"/>
          <p:cNvSpPr>
            <a:spLocks noChangeArrowheads="1"/>
          </p:cNvSpPr>
          <p:nvPr/>
        </p:nvSpPr>
        <p:spPr bwMode="auto">
          <a:xfrm>
            <a:off x="4343328" y="5823123"/>
            <a:ext cx="1886556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395" name="Freeform 11"/>
          <p:cNvSpPr>
            <a:spLocks/>
          </p:cNvSpPr>
          <p:nvPr/>
        </p:nvSpPr>
        <p:spPr bwMode="auto">
          <a:xfrm>
            <a:off x="4190879" y="5752763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6" name="Rectangle 12"/>
          <p:cNvSpPr>
            <a:spLocks noChangeArrowheads="1"/>
          </p:cNvSpPr>
          <p:nvPr/>
        </p:nvSpPr>
        <p:spPr bwMode="auto">
          <a:xfrm>
            <a:off x="3123737" y="1988448"/>
            <a:ext cx="1143366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7" name="Freeform 13"/>
          <p:cNvSpPr>
            <a:spLocks/>
          </p:cNvSpPr>
          <p:nvPr/>
        </p:nvSpPr>
        <p:spPr bwMode="auto">
          <a:xfrm>
            <a:off x="3047513" y="1875577"/>
            <a:ext cx="136324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8" name="Rectangle 14"/>
          <p:cNvSpPr>
            <a:spLocks noChangeArrowheads="1"/>
          </p:cNvSpPr>
          <p:nvPr/>
        </p:nvSpPr>
        <p:spPr bwMode="auto">
          <a:xfrm>
            <a:off x="7009716" y="5752762"/>
            <a:ext cx="2134284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9" name="Rectangle 15"/>
          <p:cNvSpPr>
            <a:spLocks noChangeArrowheads="1"/>
          </p:cNvSpPr>
          <p:nvPr/>
        </p:nvSpPr>
        <p:spPr bwMode="auto">
          <a:xfrm>
            <a:off x="2666390" y="1220242"/>
            <a:ext cx="1219591" cy="43332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 algn="ctr"/>
            <a:endParaRPr lang="en-US" altLang="en-US" sz="2216">
              <a:latin typeface="Times New Roman" panose="02020603050405020304" pitchFamily="18" charset="0"/>
            </a:endParaRPr>
          </a:p>
        </p:txBody>
      </p:sp>
      <p:sp>
        <p:nvSpPr>
          <p:cNvPr id="528400" name="Rectangle 16"/>
          <p:cNvSpPr>
            <a:spLocks noChangeArrowheads="1"/>
          </p:cNvSpPr>
          <p:nvPr/>
        </p:nvSpPr>
        <p:spPr bwMode="auto">
          <a:xfrm>
            <a:off x="7543288" y="4452491"/>
            <a:ext cx="1284894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401" name="Rectangle 17"/>
          <p:cNvSpPr>
            <a:spLocks noChangeArrowheads="1"/>
          </p:cNvSpPr>
          <p:nvPr/>
        </p:nvSpPr>
        <p:spPr bwMode="auto">
          <a:xfrm>
            <a:off x="1067143" y="2445794"/>
            <a:ext cx="874868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402" name="Rectangle 18"/>
          <p:cNvSpPr>
            <a:spLocks noChangeArrowheads="1"/>
          </p:cNvSpPr>
          <p:nvPr/>
        </p:nvSpPr>
        <p:spPr bwMode="auto">
          <a:xfrm>
            <a:off x="4343328" y="3782654"/>
            <a:ext cx="1813483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403" name="Rectangle 19"/>
          <p:cNvSpPr>
            <a:spLocks noChangeArrowheads="1"/>
          </p:cNvSpPr>
          <p:nvPr/>
        </p:nvSpPr>
        <p:spPr bwMode="auto">
          <a:xfrm>
            <a:off x="1067143" y="1812545"/>
            <a:ext cx="1309810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404" name="Rectangle 20"/>
          <p:cNvSpPr>
            <a:spLocks noChangeArrowheads="1"/>
          </p:cNvSpPr>
          <p:nvPr/>
        </p:nvSpPr>
        <p:spPr bwMode="auto">
          <a:xfrm>
            <a:off x="4343328" y="5471318"/>
            <a:ext cx="1876318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405" name="Rectangle 21"/>
          <p:cNvSpPr>
            <a:spLocks noChangeArrowheads="1"/>
          </p:cNvSpPr>
          <p:nvPr/>
        </p:nvSpPr>
        <p:spPr bwMode="auto">
          <a:xfrm>
            <a:off x="1067143" y="1531101"/>
            <a:ext cx="1309810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406" name="Oval 22"/>
          <p:cNvSpPr>
            <a:spLocks noChangeArrowheads="1"/>
          </p:cNvSpPr>
          <p:nvPr/>
        </p:nvSpPr>
        <p:spPr bwMode="auto">
          <a:xfrm>
            <a:off x="6295846" y="5680552"/>
            <a:ext cx="647908" cy="59806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28407" name="Text Box 23"/>
          <p:cNvSpPr txBox="1">
            <a:spLocks noChangeArrowheads="1"/>
          </p:cNvSpPr>
          <p:nvPr/>
        </p:nvSpPr>
        <p:spPr bwMode="auto">
          <a:xfrm>
            <a:off x="6146327" y="3326587"/>
            <a:ext cx="172677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 b="1" dirty="0">
                <a:solidFill>
                  <a:schemeClr val="tx2"/>
                </a:solidFill>
                <a:latin typeface="Times New Roman" panose="02020603050405020304" pitchFamily="18" charset="0"/>
              </a:rPr>
              <a:t>Overview Diagram</a:t>
            </a:r>
            <a:endParaRPr lang="en-US" altLang="en-US" sz="739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408" name="Oval 24"/>
          <p:cNvSpPr>
            <a:spLocks noChangeArrowheads="1"/>
          </p:cNvSpPr>
          <p:nvPr/>
        </p:nvSpPr>
        <p:spPr bwMode="auto">
          <a:xfrm>
            <a:off x="6295846" y="4006546"/>
            <a:ext cx="647908" cy="59806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28409" name="Line 25"/>
          <p:cNvSpPr>
            <a:spLocks noChangeShapeType="1"/>
          </p:cNvSpPr>
          <p:nvPr/>
        </p:nvSpPr>
        <p:spPr bwMode="auto">
          <a:xfrm>
            <a:off x="4267104" y="4166325"/>
            <a:ext cx="20712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0" name="Line 26"/>
          <p:cNvSpPr>
            <a:spLocks noChangeShapeType="1"/>
          </p:cNvSpPr>
          <p:nvPr/>
        </p:nvSpPr>
        <p:spPr bwMode="auto">
          <a:xfrm>
            <a:off x="4267104" y="4444838"/>
            <a:ext cx="20712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1" name="Line 27"/>
          <p:cNvSpPr>
            <a:spLocks noChangeShapeType="1"/>
          </p:cNvSpPr>
          <p:nvPr/>
        </p:nvSpPr>
        <p:spPr bwMode="auto">
          <a:xfrm>
            <a:off x="4267104" y="5840331"/>
            <a:ext cx="20712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2" name="Line 28"/>
          <p:cNvSpPr>
            <a:spLocks noChangeShapeType="1"/>
          </p:cNvSpPr>
          <p:nvPr/>
        </p:nvSpPr>
        <p:spPr bwMode="auto">
          <a:xfrm>
            <a:off x="4267104" y="6102718"/>
            <a:ext cx="20712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3" name="Line 29"/>
          <p:cNvSpPr>
            <a:spLocks noChangeShapeType="1"/>
          </p:cNvSpPr>
          <p:nvPr/>
        </p:nvSpPr>
        <p:spPr bwMode="auto">
          <a:xfrm>
            <a:off x="6943754" y="6000109"/>
            <a:ext cx="220024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4" name="Line 30"/>
          <p:cNvSpPr>
            <a:spLocks noChangeShapeType="1"/>
          </p:cNvSpPr>
          <p:nvPr/>
        </p:nvSpPr>
        <p:spPr bwMode="auto">
          <a:xfrm>
            <a:off x="6943754" y="4326103"/>
            <a:ext cx="220024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5" name="Line 31"/>
          <p:cNvSpPr>
            <a:spLocks noChangeShapeType="1"/>
          </p:cNvSpPr>
          <p:nvPr/>
        </p:nvSpPr>
        <p:spPr bwMode="auto">
          <a:xfrm>
            <a:off x="6899778" y="4126747"/>
            <a:ext cx="224422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6" name="Line 32"/>
          <p:cNvSpPr>
            <a:spLocks noChangeShapeType="1"/>
          </p:cNvSpPr>
          <p:nvPr/>
        </p:nvSpPr>
        <p:spPr bwMode="auto">
          <a:xfrm>
            <a:off x="6855803" y="4525459"/>
            <a:ext cx="22881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7" name="Text Box 33"/>
          <p:cNvSpPr txBox="1">
            <a:spLocks noChangeArrowheads="1"/>
          </p:cNvSpPr>
          <p:nvPr/>
        </p:nvSpPr>
        <p:spPr bwMode="auto">
          <a:xfrm>
            <a:off x="4353589" y="5539830"/>
            <a:ext cx="1986233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28418" name="Text Box 34"/>
          <p:cNvSpPr txBox="1">
            <a:spLocks noChangeArrowheads="1"/>
          </p:cNvSpPr>
          <p:nvPr/>
        </p:nvSpPr>
        <p:spPr bwMode="auto">
          <a:xfrm>
            <a:off x="4353589" y="5821274"/>
            <a:ext cx="1898282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28419" name="Text Box 35"/>
          <p:cNvSpPr txBox="1">
            <a:spLocks noChangeArrowheads="1"/>
          </p:cNvSpPr>
          <p:nvPr/>
        </p:nvSpPr>
        <p:spPr bwMode="auto">
          <a:xfrm>
            <a:off x="4323287" y="3809083"/>
            <a:ext cx="2071252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28420" name="Text Box 36"/>
          <p:cNvSpPr txBox="1">
            <a:spLocks noChangeArrowheads="1"/>
          </p:cNvSpPr>
          <p:nvPr/>
        </p:nvSpPr>
        <p:spPr bwMode="auto">
          <a:xfrm>
            <a:off x="4311079" y="4132610"/>
            <a:ext cx="1984767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28421" name="Text Box 37"/>
          <p:cNvSpPr txBox="1">
            <a:spLocks noChangeArrowheads="1"/>
          </p:cNvSpPr>
          <p:nvPr/>
        </p:nvSpPr>
        <p:spPr bwMode="auto">
          <a:xfrm>
            <a:off x="6629400" y="3943515"/>
            <a:ext cx="2198782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28422" name="Text Box 38"/>
          <p:cNvSpPr txBox="1">
            <a:spLocks noChangeArrowheads="1"/>
          </p:cNvSpPr>
          <p:nvPr/>
        </p:nvSpPr>
        <p:spPr bwMode="auto">
          <a:xfrm>
            <a:off x="6455958" y="4173446"/>
            <a:ext cx="2198782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739" dirty="0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28423" name="Text Box 39"/>
          <p:cNvSpPr txBox="1">
            <a:spLocks noChangeArrowheads="1"/>
          </p:cNvSpPr>
          <p:nvPr/>
        </p:nvSpPr>
        <p:spPr bwMode="auto">
          <a:xfrm>
            <a:off x="6629400" y="4518318"/>
            <a:ext cx="2198782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739" dirty="0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28424" name="Text Box 40"/>
          <p:cNvSpPr txBox="1">
            <a:spLocks noChangeArrowheads="1"/>
          </p:cNvSpPr>
          <p:nvPr/>
        </p:nvSpPr>
        <p:spPr bwMode="auto">
          <a:xfrm>
            <a:off x="6933493" y="5764105"/>
            <a:ext cx="2134307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28425" name="Line 41"/>
          <p:cNvSpPr>
            <a:spLocks noChangeShapeType="1"/>
          </p:cNvSpPr>
          <p:nvPr/>
        </p:nvSpPr>
        <p:spPr bwMode="auto">
          <a:xfrm flipV="1">
            <a:off x="6511326" y="5163107"/>
            <a:ext cx="0" cy="5174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26" name="Line 42"/>
          <p:cNvSpPr>
            <a:spLocks noChangeShapeType="1"/>
          </p:cNvSpPr>
          <p:nvPr/>
        </p:nvSpPr>
        <p:spPr bwMode="auto">
          <a:xfrm>
            <a:off x="6728272" y="5163107"/>
            <a:ext cx="0" cy="5174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27" name="Line 43"/>
          <p:cNvSpPr>
            <a:spLocks noChangeShapeType="1"/>
          </p:cNvSpPr>
          <p:nvPr/>
        </p:nvSpPr>
        <p:spPr bwMode="auto">
          <a:xfrm flipV="1">
            <a:off x="6511326" y="4604616"/>
            <a:ext cx="0" cy="27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28" name="Line 44"/>
          <p:cNvSpPr>
            <a:spLocks noChangeShapeType="1"/>
          </p:cNvSpPr>
          <p:nvPr/>
        </p:nvSpPr>
        <p:spPr bwMode="auto">
          <a:xfrm>
            <a:off x="6728272" y="4604616"/>
            <a:ext cx="0" cy="27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grpSp>
        <p:nvGrpSpPr>
          <p:cNvPr id="528429" name="Group 45"/>
          <p:cNvGrpSpPr>
            <a:grpSpLocks/>
          </p:cNvGrpSpPr>
          <p:nvPr/>
        </p:nvGrpSpPr>
        <p:grpSpPr bwMode="auto">
          <a:xfrm>
            <a:off x="381123" y="1049891"/>
            <a:ext cx="4234177" cy="2760256"/>
            <a:chOff x="480" y="864"/>
            <a:chExt cx="4560" cy="3220"/>
          </a:xfrm>
        </p:grpSpPr>
        <p:sp>
          <p:nvSpPr>
            <p:cNvPr id="528430" name="Rectangle 46"/>
            <p:cNvSpPr>
              <a:spLocks noChangeArrowheads="1"/>
            </p:cNvSpPr>
            <p:nvPr/>
          </p:nvSpPr>
          <p:spPr bwMode="auto">
            <a:xfrm>
              <a:off x="480" y="1949"/>
              <a:ext cx="720" cy="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</a:t>
              </a:r>
            </a:p>
          </p:txBody>
        </p:sp>
        <p:sp>
          <p:nvSpPr>
            <p:cNvPr id="528431" name="Rectangle 47"/>
            <p:cNvSpPr>
              <a:spLocks noChangeArrowheads="1"/>
            </p:cNvSpPr>
            <p:nvPr/>
          </p:nvSpPr>
          <p:spPr bwMode="auto">
            <a:xfrm>
              <a:off x="4320" y="2765"/>
              <a:ext cx="720" cy="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GENERAL-</a:t>
              </a:r>
            </a:p>
            <a:p>
              <a:pPr algn="ctr"/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LEDGER</a:t>
              </a:r>
            </a:p>
          </p:txBody>
        </p:sp>
        <p:sp>
          <p:nvSpPr>
            <p:cNvPr id="528432" name="Rectangle 48"/>
            <p:cNvSpPr>
              <a:spLocks noChangeArrowheads="1"/>
            </p:cNvSpPr>
            <p:nvPr/>
          </p:nvSpPr>
          <p:spPr bwMode="auto">
            <a:xfrm>
              <a:off x="4320" y="1133"/>
              <a:ext cx="720" cy="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MANAGEMENT</a:t>
              </a:r>
            </a:p>
          </p:txBody>
        </p:sp>
        <p:sp>
          <p:nvSpPr>
            <p:cNvPr id="528433" name="Oval 49"/>
            <p:cNvSpPr>
              <a:spLocks noChangeArrowheads="1"/>
            </p:cNvSpPr>
            <p:nvPr/>
          </p:nvSpPr>
          <p:spPr bwMode="auto">
            <a:xfrm>
              <a:off x="2448" y="1949"/>
              <a:ext cx="720" cy="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PAYROLL</a:t>
              </a:r>
            </a:p>
          </p:txBody>
        </p:sp>
        <p:sp>
          <p:nvSpPr>
            <p:cNvPr id="528434" name="Freeform 50"/>
            <p:cNvSpPr>
              <a:spLocks/>
            </p:cNvSpPr>
            <p:nvPr/>
          </p:nvSpPr>
          <p:spPr bwMode="auto">
            <a:xfrm>
              <a:off x="1200" y="2189"/>
              <a:ext cx="1265" cy="3"/>
            </a:xfrm>
            <a:custGeom>
              <a:avLst/>
              <a:gdLst>
                <a:gd name="T0" fmla="*/ 0 w 1265"/>
                <a:gd name="T1" fmla="*/ 0 h 3"/>
                <a:gd name="T2" fmla="*/ 1265 w 1265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65" h="3">
                  <a:moveTo>
                    <a:pt x="0" y="0"/>
                  </a:moveTo>
                  <a:lnTo>
                    <a:pt x="1265" y="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8435" name="Line 51"/>
            <p:cNvSpPr>
              <a:spLocks noChangeShapeType="1"/>
            </p:cNvSpPr>
            <p:nvPr/>
          </p:nvSpPr>
          <p:spPr bwMode="auto">
            <a:xfrm flipH="1">
              <a:off x="1200" y="2429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8436" name="Text Box 52"/>
            <p:cNvSpPr txBox="1">
              <a:spLocks noChangeArrowheads="1"/>
            </p:cNvSpPr>
            <p:nvPr/>
          </p:nvSpPr>
          <p:spPr bwMode="auto">
            <a:xfrm>
              <a:off x="1166" y="1455"/>
              <a:ext cx="1680" cy="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739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EMPLOYEE-MAINTENANCE-TRANSACTION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739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EMPLOYEE-HOURS-WORKED-TRANSACTION</a:t>
              </a:r>
            </a:p>
          </p:txBody>
        </p:sp>
        <p:sp>
          <p:nvSpPr>
            <p:cNvPr id="528437" name="Text Box 53"/>
            <p:cNvSpPr txBox="1">
              <a:spLocks noChangeArrowheads="1"/>
            </p:cNvSpPr>
            <p:nvPr/>
          </p:nvSpPr>
          <p:spPr bwMode="auto">
            <a:xfrm>
              <a:off x="1296" y="2525"/>
              <a:ext cx="1200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EMPLOYEE-PAYCHECK</a:t>
              </a:r>
            </a:p>
          </p:txBody>
        </p:sp>
        <p:sp>
          <p:nvSpPr>
            <p:cNvPr id="528438" name="Freeform 54"/>
            <p:cNvSpPr>
              <a:spLocks/>
            </p:cNvSpPr>
            <p:nvPr/>
          </p:nvSpPr>
          <p:spPr bwMode="auto">
            <a:xfrm>
              <a:off x="3065" y="1373"/>
              <a:ext cx="1255" cy="674"/>
            </a:xfrm>
            <a:custGeom>
              <a:avLst/>
              <a:gdLst>
                <a:gd name="T0" fmla="*/ 0 w 1255"/>
                <a:gd name="T1" fmla="*/ 674 h 674"/>
                <a:gd name="T2" fmla="*/ 295 w 1255"/>
                <a:gd name="T3" fmla="*/ 672 h 674"/>
                <a:gd name="T4" fmla="*/ 295 w 1255"/>
                <a:gd name="T5" fmla="*/ 0 h 674"/>
                <a:gd name="T6" fmla="*/ 1255 w 1255"/>
                <a:gd name="T7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5" h="674">
                  <a:moveTo>
                    <a:pt x="0" y="674"/>
                  </a:moveTo>
                  <a:lnTo>
                    <a:pt x="295" y="672"/>
                  </a:lnTo>
                  <a:lnTo>
                    <a:pt x="295" y="0"/>
                  </a:lnTo>
                  <a:lnTo>
                    <a:pt x="125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8439" name="Freeform 55"/>
            <p:cNvSpPr>
              <a:spLocks/>
            </p:cNvSpPr>
            <p:nvPr/>
          </p:nvSpPr>
          <p:spPr bwMode="auto">
            <a:xfrm>
              <a:off x="3187" y="1613"/>
              <a:ext cx="1127" cy="624"/>
            </a:xfrm>
            <a:custGeom>
              <a:avLst/>
              <a:gdLst>
                <a:gd name="T0" fmla="*/ 1127 w 1127"/>
                <a:gd name="T1" fmla="*/ 4 h 624"/>
                <a:gd name="T2" fmla="*/ 317 w 1127"/>
                <a:gd name="T3" fmla="*/ 0 h 624"/>
                <a:gd name="T4" fmla="*/ 317 w 1127"/>
                <a:gd name="T5" fmla="*/ 624 h 624"/>
                <a:gd name="T6" fmla="*/ 0 w 1127"/>
                <a:gd name="T7" fmla="*/ 62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7" h="624">
                  <a:moveTo>
                    <a:pt x="1127" y="4"/>
                  </a:moveTo>
                  <a:lnTo>
                    <a:pt x="317" y="0"/>
                  </a:lnTo>
                  <a:lnTo>
                    <a:pt x="317" y="624"/>
                  </a:lnTo>
                  <a:lnTo>
                    <a:pt x="0" y="6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8440" name="Text Box 56"/>
            <p:cNvSpPr txBox="1">
              <a:spLocks noChangeArrowheads="1"/>
            </p:cNvSpPr>
            <p:nvPr/>
          </p:nvSpPr>
          <p:spPr bwMode="auto">
            <a:xfrm>
              <a:off x="3504" y="1919"/>
              <a:ext cx="1248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EMPLOYEE-PAY-RATE-TRANSACTION</a:t>
              </a:r>
            </a:p>
          </p:txBody>
        </p:sp>
        <p:sp>
          <p:nvSpPr>
            <p:cNvPr id="528441" name="Text Box 57"/>
            <p:cNvSpPr txBox="1">
              <a:spLocks noChangeArrowheads="1"/>
            </p:cNvSpPr>
            <p:nvPr/>
          </p:nvSpPr>
          <p:spPr bwMode="auto">
            <a:xfrm>
              <a:off x="2928" y="864"/>
              <a:ext cx="1440" cy="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PAYROLL-AUDIT-TRAIL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EMPLOYEE-MAINTENANCE-AUDIT-TRAIL</a:t>
              </a:r>
            </a:p>
          </p:txBody>
        </p:sp>
        <p:sp>
          <p:nvSpPr>
            <p:cNvPr id="528442" name="Freeform 58"/>
            <p:cNvSpPr>
              <a:spLocks/>
            </p:cNvSpPr>
            <p:nvPr/>
          </p:nvSpPr>
          <p:spPr bwMode="auto">
            <a:xfrm>
              <a:off x="3081" y="2573"/>
              <a:ext cx="1239" cy="624"/>
            </a:xfrm>
            <a:custGeom>
              <a:avLst/>
              <a:gdLst>
                <a:gd name="T0" fmla="*/ 0 w 1239"/>
                <a:gd name="T1" fmla="*/ 0 h 624"/>
                <a:gd name="T2" fmla="*/ 279 w 1239"/>
                <a:gd name="T3" fmla="*/ 0 h 624"/>
                <a:gd name="T4" fmla="*/ 279 w 1239"/>
                <a:gd name="T5" fmla="*/ 624 h 624"/>
                <a:gd name="T6" fmla="*/ 1239 w 1239"/>
                <a:gd name="T7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9" h="624">
                  <a:moveTo>
                    <a:pt x="0" y="0"/>
                  </a:moveTo>
                  <a:lnTo>
                    <a:pt x="279" y="0"/>
                  </a:lnTo>
                  <a:lnTo>
                    <a:pt x="279" y="624"/>
                  </a:lnTo>
                  <a:lnTo>
                    <a:pt x="1239" y="6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8443" name="Freeform 59"/>
            <p:cNvSpPr>
              <a:spLocks/>
            </p:cNvSpPr>
            <p:nvPr/>
          </p:nvSpPr>
          <p:spPr bwMode="auto">
            <a:xfrm>
              <a:off x="3168" y="2429"/>
              <a:ext cx="1152" cy="576"/>
            </a:xfrm>
            <a:custGeom>
              <a:avLst/>
              <a:gdLst>
                <a:gd name="T0" fmla="*/ 1152 w 1152"/>
                <a:gd name="T1" fmla="*/ 576 h 576"/>
                <a:gd name="T2" fmla="*/ 336 w 1152"/>
                <a:gd name="T3" fmla="*/ 576 h 576"/>
                <a:gd name="T4" fmla="*/ 336 w 1152"/>
                <a:gd name="T5" fmla="*/ 0 h 576"/>
                <a:gd name="T6" fmla="*/ 0 w 1152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576">
                  <a:moveTo>
                    <a:pt x="1152" y="576"/>
                  </a:moveTo>
                  <a:lnTo>
                    <a:pt x="336" y="576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8444" name="Text Box 60"/>
            <p:cNvSpPr txBox="1">
              <a:spLocks noChangeArrowheads="1"/>
            </p:cNvSpPr>
            <p:nvPr/>
          </p:nvSpPr>
          <p:spPr bwMode="auto">
            <a:xfrm>
              <a:off x="3168" y="3313"/>
              <a:ext cx="1296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739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PAYROLL-VOUCHER 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739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PAYROLL-AUDIT-TRAIL</a:t>
              </a:r>
            </a:p>
            <a:p>
              <a:pPr>
                <a:spcBef>
                  <a:spcPct val="50000"/>
                </a:spcBef>
              </a:pPr>
              <a:endParaRPr lang="en-US" altLang="en-US" sz="739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445" name="Text Box 61"/>
            <p:cNvSpPr txBox="1">
              <a:spLocks noChangeArrowheads="1"/>
            </p:cNvSpPr>
            <p:nvPr/>
          </p:nvSpPr>
          <p:spPr bwMode="auto">
            <a:xfrm>
              <a:off x="3504" y="2644"/>
              <a:ext cx="1243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GENERAL-LEDGER-ACCOUNT-NUMBER</a:t>
              </a:r>
            </a:p>
          </p:txBody>
        </p:sp>
      </p:grpSp>
      <p:sp>
        <p:nvSpPr>
          <p:cNvPr id="528447" name="Freeform 63"/>
          <p:cNvSpPr>
            <a:spLocks/>
          </p:cNvSpPr>
          <p:nvPr/>
        </p:nvSpPr>
        <p:spPr bwMode="auto">
          <a:xfrm>
            <a:off x="914694" y="1531102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48" name="Freeform 64"/>
          <p:cNvSpPr>
            <a:spLocks/>
          </p:cNvSpPr>
          <p:nvPr/>
        </p:nvSpPr>
        <p:spPr bwMode="auto">
          <a:xfrm>
            <a:off x="4190879" y="5400958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49" name="Freeform 65"/>
          <p:cNvSpPr>
            <a:spLocks/>
          </p:cNvSpPr>
          <p:nvPr/>
        </p:nvSpPr>
        <p:spPr bwMode="auto">
          <a:xfrm>
            <a:off x="838470" y="1742185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0" name="Freeform 66"/>
          <p:cNvSpPr>
            <a:spLocks/>
          </p:cNvSpPr>
          <p:nvPr/>
        </p:nvSpPr>
        <p:spPr bwMode="auto">
          <a:xfrm>
            <a:off x="4114655" y="3712294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1" name="Freeform 67"/>
          <p:cNvSpPr>
            <a:spLocks/>
          </p:cNvSpPr>
          <p:nvPr/>
        </p:nvSpPr>
        <p:spPr bwMode="auto">
          <a:xfrm>
            <a:off x="838470" y="2445795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2" name="Freeform 68"/>
          <p:cNvSpPr>
            <a:spLocks/>
          </p:cNvSpPr>
          <p:nvPr/>
        </p:nvSpPr>
        <p:spPr bwMode="auto">
          <a:xfrm>
            <a:off x="7314615" y="4345543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3" name="Freeform 69"/>
          <p:cNvSpPr>
            <a:spLocks/>
          </p:cNvSpPr>
          <p:nvPr/>
        </p:nvSpPr>
        <p:spPr bwMode="auto">
          <a:xfrm>
            <a:off x="2437717" y="1179297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4" name="Freeform 70"/>
          <p:cNvSpPr>
            <a:spLocks/>
          </p:cNvSpPr>
          <p:nvPr/>
        </p:nvSpPr>
        <p:spPr bwMode="auto">
          <a:xfrm>
            <a:off x="6782510" y="5752763"/>
            <a:ext cx="189095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5" name="Freeform 71"/>
          <p:cNvSpPr>
            <a:spLocks/>
          </p:cNvSpPr>
          <p:nvPr/>
        </p:nvSpPr>
        <p:spPr bwMode="auto">
          <a:xfrm>
            <a:off x="4114655" y="4064099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6" name="Freeform 72"/>
          <p:cNvSpPr>
            <a:spLocks/>
          </p:cNvSpPr>
          <p:nvPr/>
        </p:nvSpPr>
        <p:spPr bwMode="auto">
          <a:xfrm>
            <a:off x="3047513" y="2438466"/>
            <a:ext cx="136324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7" name="Freeform 73"/>
          <p:cNvSpPr>
            <a:spLocks/>
          </p:cNvSpPr>
          <p:nvPr/>
        </p:nvSpPr>
        <p:spPr bwMode="auto">
          <a:xfrm>
            <a:off x="7314615" y="4134460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8" name="Freeform 74"/>
          <p:cNvSpPr>
            <a:spLocks/>
          </p:cNvSpPr>
          <p:nvPr/>
        </p:nvSpPr>
        <p:spPr bwMode="auto">
          <a:xfrm>
            <a:off x="7314615" y="3853016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9" name="Text Box 75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FA39A5D1-A600-4B3E-B7F5-D0CAF669E1B2}" type="slidenum">
              <a:rPr lang="en-US" altLang="en-US" sz="2216"/>
              <a:pPr algn="ctr">
                <a:spcBef>
                  <a:spcPct val="50000"/>
                </a:spcBef>
              </a:pPr>
              <a:t>52</a:t>
            </a:fld>
            <a:endParaRPr lang="en-US" altLang="en-US" sz="2216"/>
          </a:p>
        </p:txBody>
      </p:sp>
      <p:grpSp>
        <p:nvGrpSpPr>
          <p:cNvPr id="528460" name="Group 76"/>
          <p:cNvGrpSpPr>
            <a:grpSpLocks/>
          </p:cNvGrpSpPr>
          <p:nvPr/>
        </p:nvGrpSpPr>
        <p:grpSpPr bwMode="auto">
          <a:xfrm>
            <a:off x="5944041" y="4837687"/>
            <a:ext cx="1065676" cy="315349"/>
            <a:chOff x="3908" y="1923"/>
            <a:chExt cx="1540" cy="737"/>
          </a:xfrm>
        </p:grpSpPr>
        <p:sp>
          <p:nvSpPr>
            <p:cNvPr id="528461" name="Text Box 77"/>
            <p:cNvSpPr txBox="1">
              <a:spLocks noChangeArrowheads="1"/>
            </p:cNvSpPr>
            <p:nvPr/>
          </p:nvSpPr>
          <p:spPr bwMode="auto">
            <a:xfrm>
              <a:off x="4128" y="2112"/>
              <a:ext cx="1320" cy="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923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</a:t>
              </a:r>
              <a:endParaRPr lang="en-US" altLang="en-US" sz="923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28462" name="Object 78"/>
            <p:cNvGraphicFramePr>
              <a:graphicFrameLocks noChangeAspect="1"/>
            </p:cNvGraphicFramePr>
            <p:nvPr/>
          </p:nvGraphicFramePr>
          <p:xfrm>
            <a:off x="3908" y="1923"/>
            <a:ext cx="1373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name="Visio" r:id="rId3" imgW="609905" imgH="319735" progId="Visio.Drawing.6">
                    <p:embed/>
                  </p:oleObj>
                </mc:Choice>
                <mc:Fallback>
                  <p:oleObj name="Visio" r:id="rId3" imgW="609905" imgH="31973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1923"/>
                          <a:ext cx="1373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5216244" y="429009"/>
            <a:ext cx="259016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6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4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28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28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2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2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 animBg="1"/>
      <p:bldP spid="528387" grpId="0" animBg="1"/>
      <p:bldP spid="528388" grpId="0" animBg="1"/>
      <p:bldP spid="528389" grpId="0" animBg="1"/>
      <p:bldP spid="528390" grpId="0" animBg="1"/>
      <p:bldP spid="528391" grpId="0" animBg="1"/>
      <p:bldP spid="528392" grpId="0" animBg="1"/>
      <p:bldP spid="528393" grpId="0" animBg="1"/>
      <p:bldP spid="528394" grpId="0" animBg="1"/>
      <p:bldP spid="528395" grpId="0" animBg="1"/>
      <p:bldP spid="528396" grpId="0" animBg="1"/>
      <p:bldP spid="528397" grpId="0" animBg="1"/>
      <p:bldP spid="528398" grpId="0" animBg="1"/>
      <p:bldP spid="528399" grpId="0" animBg="1" autoUpdateAnimBg="0"/>
      <p:bldP spid="528400" grpId="0" animBg="1"/>
      <p:bldP spid="528401" grpId="0" animBg="1"/>
      <p:bldP spid="528402" grpId="0" animBg="1"/>
      <p:bldP spid="528403" grpId="0" animBg="1"/>
      <p:bldP spid="528404" grpId="0" animBg="1"/>
      <p:bldP spid="528405" grpId="0" animBg="1"/>
      <p:bldP spid="528447" grpId="0" animBg="1"/>
      <p:bldP spid="528448" grpId="0" animBg="1"/>
      <p:bldP spid="528449" grpId="0" animBg="1"/>
      <p:bldP spid="528450" grpId="0" animBg="1"/>
      <p:bldP spid="528451" grpId="0" animBg="1"/>
      <p:bldP spid="528452" grpId="0" animBg="1"/>
      <p:bldP spid="528453" grpId="0" animBg="1"/>
      <p:bldP spid="528454" grpId="0" animBg="1"/>
      <p:bldP spid="528455" grpId="0" animBg="1"/>
      <p:bldP spid="528456" grpId="0" animBg="1"/>
      <p:bldP spid="528457" grpId="0" animBg="1"/>
      <p:bldP spid="52845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16701"/>
            <a:ext cx="3810000" cy="1143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bg1"/>
                </a:solidFill>
              </a:rPr>
              <a:t>Balancing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51037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altLang="en-US" sz="2800" b="1" dirty="0" smtClean="0">
                <a:solidFill>
                  <a:schemeClr val="tx1"/>
                </a:solidFill>
              </a:rPr>
              <a:t>Pengecualian pertama (1st) </a:t>
            </a:r>
            <a:r>
              <a:rPr lang="id-ID" altLang="en-US" sz="2800" dirty="0" smtClean="0">
                <a:solidFill>
                  <a:schemeClr val="tx1"/>
                </a:solidFill>
              </a:rPr>
              <a:t>dari aturan </a:t>
            </a:r>
            <a:r>
              <a:rPr lang="id-ID" altLang="en-US" sz="2800" i="1" dirty="0">
                <a:solidFill>
                  <a:schemeClr val="tx1"/>
                </a:solidFill>
              </a:rPr>
              <a:t>balancing: </a:t>
            </a:r>
            <a:r>
              <a:rPr lang="id-ID" altLang="en-US" sz="2800" dirty="0">
                <a:solidFill>
                  <a:schemeClr val="tx1"/>
                </a:solidFill>
              </a:rPr>
              <a:t>beberapa 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copy</a:t>
            </a:r>
            <a:r>
              <a:rPr lang="id-ID" altLang="en-US" sz="2800" dirty="0" smtClean="0">
                <a:solidFill>
                  <a:schemeClr val="tx1"/>
                </a:solidFill>
              </a:rPr>
              <a:t> </a:t>
            </a:r>
            <a:r>
              <a:rPr lang="id-ID" altLang="en-US" sz="2800" dirty="0">
                <a:solidFill>
                  <a:schemeClr val="tx1"/>
                </a:solidFill>
              </a:rPr>
              <a:t>aliran data yang sama tidak melanggar 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balancing</a:t>
            </a:r>
            <a:r>
              <a:rPr lang="id-ID" altLang="en-US" sz="2800" dirty="0" smtClean="0">
                <a:solidFill>
                  <a:schemeClr val="tx1"/>
                </a:solidFill>
              </a:rPr>
              <a:t>; mereka secara </a:t>
            </a:r>
            <a:r>
              <a:rPr lang="id-ID" altLang="en-US" sz="2800" dirty="0">
                <a:solidFill>
                  <a:schemeClr val="tx1"/>
                </a:solidFill>
              </a:rPr>
              <a:t>logis </a:t>
            </a:r>
            <a:r>
              <a:rPr lang="id-ID" altLang="en-US" sz="2800" dirty="0" smtClean="0">
                <a:solidFill>
                  <a:schemeClr val="tx1"/>
                </a:solidFill>
              </a:rPr>
              <a:t>adalah data </a:t>
            </a:r>
            <a:r>
              <a:rPr lang="id-ID" altLang="en-US" sz="2800" dirty="0">
                <a:solidFill>
                  <a:schemeClr val="tx1"/>
                </a:solidFill>
              </a:rPr>
              <a:t>yang sama</a:t>
            </a:r>
            <a:endParaRPr lang="id-ID" altLang="en-US" sz="2800" b="1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On </a:t>
            </a:r>
            <a:r>
              <a:rPr lang="en-US" altLang="en-US" sz="2400" dirty="0">
                <a:solidFill>
                  <a:schemeClr val="tx1"/>
                </a:solidFill>
              </a:rPr>
              <a:t>context, there were two PAYROLL-AUDIT-TRAILs.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On lower level, treat logically and show just one copy.</a:t>
            </a:r>
          </a:p>
        </p:txBody>
      </p:sp>
    </p:spTree>
    <p:extLst>
      <p:ext uri="{BB962C8B-B14F-4D97-AF65-F5344CB8AC3E}">
        <p14:creationId xmlns:p14="http://schemas.microsoft.com/office/powerpoint/2010/main" val="13841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7417"/>
            <a:ext cx="7696200" cy="1143000"/>
          </a:xfrm>
        </p:spPr>
        <p:txBody>
          <a:bodyPr/>
          <a:lstStyle/>
          <a:p>
            <a:r>
              <a:rPr lang="en-US" altLang="en-US" b="1">
                <a:solidFill>
                  <a:schemeClr val="bg1"/>
                </a:solidFill>
              </a:rPr>
              <a:t>Data Stores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" y="1905000"/>
            <a:ext cx="9135291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b="1" dirty="0">
                <a:solidFill>
                  <a:schemeClr val="tx1"/>
                </a:solidFill>
              </a:rPr>
              <a:t>Data stores</a:t>
            </a:r>
          </a:p>
          <a:p>
            <a:pPr lvl="1"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Aturan rumit yang mengatur dimana dan kapan kita membuat dan menunjukkan file-file</a:t>
            </a:r>
          </a:p>
        </p:txBody>
      </p:sp>
    </p:spTree>
    <p:extLst>
      <p:ext uri="{BB962C8B-B14F-4D97-AF65-F5344CB8AC3E}">
        <p14:creationId xmlns:p14="http://schemas.microsoft.com/office/powerpoint/2010/main" val="127894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4" grpId="0" build="p" autoUpdateAnimBg="0" advAuto="0"/>
      <p:bldP spid="530435" grpId="0" build="p" bldLvl="5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Data Stores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00200"/>
            <a:ext cx="92202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Pada level apa kita menunjukkan keberadaan suatu file?</a:t>
            </a:r>
          </a:p>
          <a:p>
            <a:pPr lvl="1"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Tunjukkan untuk pertama kali pada tingkat tertinggi dimana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data store</a:t>
            </a:r>
            <a:r>
              <a:rPr lang="id-ID" altLang="en-US" sz="2400" dirty="0" smtClean="0">
                <a:solidFill>
                  <a:schemeClr val="tx1"/>
                </a:solidFill>
              </a:rPr>
              <a:t> digunakan dua atau lebih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bubble</a:t>
            </a:r>
          </a:p>
          <a:p>
            <a:pPr lvl="1" algn="just">
              <a:lnSpc>
                <a:spcPct val="150000"/>
              </a:lnSpc>
            </a:pPr>
            <a:r>
              <a:rPr lang="fi-FI" altLang="en-US" sz="2400" dirty="0">
                <a:solidFill>
                  <a:schemeClr val="tx1"/>
                </a:solidFill>
              </a:rPr>
              <a:t>Kemudian tunjukkkan semua referensi untuk </a:t>
            </a:r>
            <a:r>
              <a:rPr lang="fi-FI" altLang="en-US" sz="2400" dirty="0" smtClean="0">
                <a:solidFill>
                  <a:schemeClr val="tx1"/>
                </a:solidFill>
              </a:rPr>
              <a:t>itu</a:t>
            </a:r>
            <a:endParaRPr lang="id-ID" alt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 Sejak saat itu, </a:t>
            </a:r>
            <a:r>
              <a:rPr lang="id-ID" altLang="en-US" sz="2400" dirty="0">
                <a:solidFill>
                  <a:schemeClr val="tx1"/>
                </a:solidFill>
              </a:rPr>
              <a:t>tunjukkan </a:t>
            </a:r>
            <a:r>
              <a:rPr lang="id-ID" altLang="en-US" sz="2400" dirty="0" smtClean="0">
                <a:solidFill>
                  <a:schemeClr val="tx1"/>
                </a:solidFill>
              </a:rPr>
              <a:t>di </a:t>
            </a:r>
            <a:r>
              <a:rPr lang="id-ID" altLang="en-US" sz="2400" dirty="0">
                <a:solidFill>
                  <a:schemeClr val="tx1"/>
                </a:solidFill>
              </a:rPr>
              <a:t>mana hanya ketika diakses </a:t>
            </a:r>
            <a:endParaRPr lang="id-ID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Balancing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00200"/>
            <a:ext cx="92202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altLang="en-US" sz="2800" b="1" dirty="0" smtClean="0">
                <a:solidFill>
                  <a:schemeClr val="tx1"/>
                </a:solidFill>
              </a:rPr>
              <a:t>Pengecualian kedua (2nd) </a:t>
            </a:r>
            <a:r>
              <a:rPr lang="id-ID" altLang="en-US" sz="2800" dirty="0" smtClean="0">
                <a:solidFill>
                  <a:schemeClr val="tx1"/>
                </a:solidFill>
              </a:rPr>
              <a:t>dari </a:t>
            </a:r>
            <a:r>
              <a:rPr lang="id-ID" altLang="en-US" sz="2800" dirty="0">
                <a:solidFill>
                  <a:schemeClr val="tx1"/>
                </a:solidFill>
              </a:rPr>
              <a:t>aturan </a:t>
            </a:r>
            <a:r>
              <a:rPr lang="id-ID" altLang="en-US" sz="2800" i="1" dirty="0">
                <a:solidFill>
                  <a:schemeClr val="tx1"/>
                </a:solidFill>
              </a:rPr>
              <a:t>balancing</a:t>
            </a:r>
            <a:r>
              <a:rPr lang="id-ID" altLang="en-US" sz="2800" dirty="0">
                <a:solidFill>
                  <a:schemeClr val="tx1"/>
                </a:solidFill>
              </a:rPr>
              <a:t>: 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data store</a:t>
            </a:r>
            <a:r>
              <a:rPr lang="id-ID" altLang="en-US" sz="2800" dirty="0" smtClean="0">
                <a:solidFill>
                  <a:schemeClr val="tx1"/>
                </a:solidFill>
              </a:rPr>
              <a:t> </a:t>
            </a:r>
            <a:r>
              <a:rPr lang="id-ID" altLang="en-US" sz="2800" dirty="0">
                <a:solidFill>
                  <a:schemeClr val="tx1"/>
                </a:solidFill>
              </a:rPr>
              <a:t>yang ditampilkan di tingkat bawah, tetapi tidak pada tingkat yang lebih tinggi</a:t>
            </a:r>
          </a:p>
        </p:txBody>
      </p:sp>
    </p:spTree>
    <p:extLst>
      <p:ext uri="{BB962C8B-B14F-4D97-AF65-F5344CB8AC3E}">
        <p14:creationId xmlns:p14="http://schemas.microsoft.com/office/powerpoint/2010/main" val="26385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Data Stores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81000" y="2057400"/>
            <a:ext cx="9525000" cy="452596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Jangan pernah menunjukkan suatu </a:t>
            </a:r>
            <a:r>
              <a:rPr lang="id-ID" altLang="en-US" i="1" dirty="0" smtClean="0">
                <a:solidFill>
                  <a:schemeClr val="tx1"/>
                </a:solidFill>
              </a:rPr>
              <a:t>data store</a:t>
            </a:r>
            <a:r>
              <a:rPr lang="id-ID" altLang="en-US" dirty="0" smtClean="0">
                <a:solidFill>
                  <a:schemeClr val="tx1"/>
                </a:solidFill>
              </a:rPr>
              <a:t> pada </a:t>
            </a:r>
            <a:r>
              <a:rPr lang="id-ID" altLang="en-US" i="1" dirty="0" smtClean="0">
                <a:solidFill>
                  <a:schemeClr val="tx1"/>
                </a:solidFill>
              </a:rPr>
              <a:t>context diagram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err="1" smtClean="0">
                <a:solidFill>
                  <a:schemeClr val="tx1"/>
                </a:solidFill>
              </a:rPr>
              <a:t>Bagaimana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jika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digunakan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oleh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satu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</a:rPr>
              <a:t>bubble</a:t>
            </a:r>
            <a:r>
              <a:rPr lang="en-US" altLang="en-US" dirty="0">
                <a:solidFill>
                  <a:schemeClr val="tx1"/>
                </a:solidFill>
              </a:rPr>
              <a:t> di </a:t>
            </a:r>
            <a:r>
              <a:rPr lang="en-US" altLang="en-US" dirty="0" err="1">
                <a:solidFill>
                  <a:schemeClr val="tx1"/>
                </a:solidFill>
              </a:rPr>
              <a:t>seluruh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sistem</a:t>
            </a:r>
            <a:r>
              <a:rPr lang="en-US" altLang="en-US" dirty="0">
                <a:solidFill>
                  <a:schemeClr val="tx1"/>
                </a:solidFill>
              </a:rPr>
              <a:t>?</a:t>
            </a:r>
          </a:p>
          <a:p>
            <a:pPr lvl="2" algn="just">
              <a:lnSpc>
                <a:spcPct val="15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Tunjukkan hanya pada level yang paling rendah</a:t>
            </a:r>
          </a:p>
        </p:txBody>
      </p:sp>
    </p:spTree>
    <p:extLst>
      <p:ext uri="{BB962C8B-B14F-4D97-AF65-F5344CB8AC3E}">
        <p14:creationId xmlns:p14="http://schemas.microsoft.com/office/powerpoint/2010/main" val="34412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8077200" cy="114300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bg1"/>
                </a:solidFill>
              </a:rPr>
              <a:t>Summary of </a:t>
            </a:r>
            <a:br>
              <a:rPr lang="en-US" altLang="en-US" sz="3200" b="1" dirty="0">
                <a:solidFill>
                  <a:schemeClr val="bg1"/>
                </a:solidFill>
              </a:rPr>
            </a:br>
            <a:r>
              <a:rPr lang="en-US" altLang="en-US" sz="3200" b="1" dirty="0">
                <a:solidFill>
                  <a:schemeClr val="bg1"/>
                </a:solidFill>
              </a:rPr>
              <a:t>the Overview Diagram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186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 err="1" smtClean="0">
                <a:solidFill>
                  <a:schemeClr val="tx1"/>
                </a:solidFill>
              </a:rPr>
              <a:t>Jika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kita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menggambar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lingkaran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besar</a:t>
            </a:r>
            <a:r>
              <a:rPr lang="en-US" altLang="en-US" dirty="0">
                <a:solidFill>
                  <a:schemeClr val="tx1"/>
                </a:solidFill>
              </a:rPr>
              <a:t> di </a:t>
            </a:r>
            <a:r>
              <a:rPr lang="en-US" altLang="en-US" dirty="0" err="1">
                <a:solidFill>
                  <a:schemeClr val="tx1"/>
                </a:solidFill>
              </a:rPr>
              <a:t>sekitar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id-ID" altLang="en-US" i="1" dirty="0" smtClean="0">
                <a:solidFill>
                  <a:schemeClr val="tx1"/>
                </a:solidFill>
              </a:rPr>
              <a:t>Overview</a:t>
            </a:r>
            <a:r>
              <a:rPr lang="en-US" altLang="en-US" i="1" dirty="0" smtClean="0">
                <a:solidFill>
                  <a:schemeClr val="tx1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</a:rPr>
              <a:t>Diagram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</a:rPr>
              <a:t>bagi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dua</a:t>
            </a:r>
            <a:r>
              <a:rPr lang="en-US" altLang="en-US" dirty="0">
                <a:solidFill>
                  <a:schemeClr val="tx1"/>
                </a:solidFill>
              </a:rPr>
              <a:t> input </a:t>
            </a:r>
            <a:r>
              <a:rPr lang="en-US" altLang="en-US" dirty="0" err="1">
                <a:solidFill>
                  <a:schemeClr val="tx1"/>
                </a:solidFill>
              </a:rPr>
              <a:t>dan</a:t>
            </a:r>
            <a:r>
              <a:rPr lang="en-US" altLang="en-US" dirty="0">
                <a:solidFill>
                  <a:schemeClr val="tx1"/>
                </a:solidFill>
              </a:rPr>
              <a:t> output, </a:t>
            </a:r>
            <a:r>
              <a:rPr lang="en-US" altLang="en-US" dirty="0" err="1">
                <a:solidFill>
                  <a:schemeClr val="tx1"/>
                </a:solidFill>
              </a:rPr>
              <a:t>kemudian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id-ID" altLang="en-US" i="1" dirty="0" smtClean="0">
                <a:solidFill>
                  <a:schemeClr val="tx1"/>
                </a:solidFill>
              </a:rPr>
              <a:t>collapse</a:t>
            </a:r>
            <a:r>
              <a:rPr lang="id-ID" altLang="en-US" dirty="0" smtClean="0">
                <a:solidFill>
                  <a:schemeClr val="tx1"/>
                </a:solidFill>
              </a:rPr>
              <a:t> (</a:t>
            </a:r>
            <a:r>
              <a:rPr lang="en-US" altLang="en-US" dirty="0" err="1" smtClean="0">
                <a:solidFill>
                  <a:schemeClr val="tx1"/>
                </a:solidFill>
              </a:rPr>
              <a:t>lipat</a:t>
            </a:r>
            <a:r>
              <a:rPr lang="id-ID" altLang="en-US" dirty="0" smtClean="0">
                <a:solidFill>
                  <a:schemeClr val="tx1"/>
                </a:solidFill>
              </a:rPr>
              <a:t>)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lingkaran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0" grpId="0" build="p" autoUpdateAnimBg="0" advAuto="0"/>
      <p:bldP spid="534531" grpId="0" build="p" bldLvl="5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Oval 2"/>
          <p:cNvSpPr>
            <a:spLocks noChangeArrowheads="1"/>
          </p:cNvSpPr>
          <p:nvPr/>
        </p:nvSpPr>
        <p:spPr bwMode="auto">
          <a:xfrm>
            <a:off x="3885981" y="4765859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4115094" y="467380"/>
            <a:ext cx="36573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Overview Diagram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56" name="Oval 4"/>
          <p:cNvSpPr>
            <a:spLocks noChangeArrowheads="1"/>
          </p:cNvSpPr>
          <p:nvPr/>
        </p:nvSpPr>
        <p:spPr bwMode="auto">
          <a:xfrm>
            <a:off x="3885981" y="1810697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grpSp>
        <p:nvGrpSpPr>
          <p:cNvPr id="535557" name="Group 5"/>
          <p:cNvGrpSpPr>
            <a:grpSpLocks/>
          </p:cNvGrpSpPr>
          <p:nvPr/>
        </p:nvGrpSpPr>
        <p:grpSpPr bwMode="auto">
          <a:xfrm>
            <a:off x="3733532" y="3358639"/>
            <a:ext cx="1372040" cy="492527"/>
            <a:chOff x="2352" y="2112"/>
            <a:chExt cx="864" cy="336"/>
          </a:xfrm>
        </p:grpSpPr>
        <p:sp>
          <p:nvSpPr>
            <p:cNvPr id="535558" name="Freeform 6"/>
            <p:cNvSpPr>
              <a:spLocks/>
            </p:cNvSpPr>
            <p:nvPr/>
          </p:nvSpPr>
          <p:spPr bwMode="auto">
            <a:xfrm>
              <a:off x="2352" y="211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35559" name="Text Box 7"/>
            <p:cNvSpPr txBox="1">
              <a:spLocks noChangeArrowheads="1"/>
            </p:cNvSpPr>
            <p:nvPr/>
          </p:nvSpPr>
          <p:spPr bwMode="auto">
            <a:xfrm>
              <a:off x="2400" y="217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  <a:endParaRPr lang="en-US" altLang="en-US" sz="1108">
                <a:latin typeface="Times New Roman" panose="02020603050405020304" pitchFamily="18" charset="0"/>
              </a:endParaRPr>
            </a:p>
          </p:txBody>
        </p:sp>
      </p:grpSp>
      <p:sp>
        <p:nvSpPr>
          <p:cNvPr id="535560" name="Line 8"/>
          <p:cNvSpPr>
            <a:spLocks noChangeShapeType="1"/>
          </p:cNvSpPr>
          <p:nvPr/>
        </p:nvSpPr>
        <p:spPr bwMode="auto">
          <a:xfrm>
            <a:off x="304899" y="2092141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1" name="Line 9"/>
          <p:cNvSpPr>
            <a:spLocks noChangeShapeType="1"/>
          </p:cNvSpPr>
          <p:nvPr/>
        </p:nvSpPr>
        <p:spPr bwMode="auto">
          <a:xfrm>
            <a:off x="304899" y="2584668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2" name="Line 10"/>
          <p:cNvSpPr>
            <a:spLocks noChangeShapeType="1"/>
          </p:cNvSpPr>
          <p:nvPr/>
        </p:nvSpPr>
        <p:spPr bwMode="auto">
          <a:xfrm>
            <a:off x="304899" y="5047303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3" name="Line 11"/>
          <p:cNvSpPr>
            <a:spLocks noChangeShapeType="1"/>
          </p:cNvSpPr>
          <p:nvPr/>
        </p:nvSpPr>
        <p:spPr bwMode="auto">
          <a:xfrm>
            <a:off x="304899" y="5539830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4" name="Line 12"/>
          <p:cNvSpPr>
            <a:spLocks noChangeShapeType="1"/>
          </p:cNvSpPr>
          <p:nvPr/>
        </p:nvSpPr>
        <p:spPr bwMode="auto">
          <a:xfrm>
            <a:off x="5029347" y="5328747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5" name="Line 13"/>
          <p:cNvSpPr>
            <a:spLocks noChangeShapeType="1"/>
          </p:cNvSpPr>
          <p:nvPr/>
        </p:nvSpPr>
        <p:spPr bwMode="auto">
          <a:xfrm>
            <a:off x="5029347" y="2373585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6" name="Line 14"/>
          <p:cNvSpPr>
            <a:spLocks noChangeShapeType="1"/>
          </p:cNvSpPr>
          <p:nvPr/>
        </p:nvSpPr>
        <p:spPr bwMode="auto">
          <a:xfrm>
            <a:off x="4953123" y="2021780"/>
            <a:ext cx="39622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7" name="Line 15"/>
          <p:cNvSpPr>
            <a:spLocks noChangeShapeType="1"/>
          </p:cNvSpPr>
          <p:nvPr/>
        </p:nvSpPr>
        <p:spPr bwMode="auto">
          <a:xfrm>
            <a:off x="4876898" y="2725390"/>
            <a:ext cx="40384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8" name="Text Box 16"/>
          <p:cNvSpPr txBox="1">
            <a:spLocks noChangeArrowheads="1"/>
          </p:cNvSpPr>
          <p:nvPr/>
        </p:nvSpPr>
        <p:spPr bwMode="auto">
          <a:xfrm>
            <a:off x="457348" y="4723350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35569" name="Text Box 17"/>
          <p:cNvSpPr txBox="1">
            <a:spLocks noChangeArrowheads="1"/>
          </p:cNvSpPr>
          <p:nvPr/>
        </p:nvSpPr>
        <p:spPr bwMode="auto">
          <a:xfrm>
            <a:off x="457347" y="5215878"/>
            <a:ext cx="335241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35570" name="Text Box 18"/>
          <p:cNvSpPr txBox="1">
            <a:spLocks noChangeArrowheads="1"/>
          </p:cNvSpPr>
          <p:nvPr/>
        </p:nvSpPr>
        <p:spPr bwMode="auto">
          <a:xfrm>
            <a:off x="381123" y="1768188"/>
            <a:ext cx="365730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35571" name="Text Box 19"/>
          <p:cNvSpPr txBox="1">
            <a:spLocks noChangeArrowheads="1"/>
          </p:cNvSpPr>
          <p:nvPr/>
        </p:nvSpPr>
        <p:spPr bwMode="auto">
          <a:xfrm>
            <a:off x="381123" y="226071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35572" name="Text Box 20"/>
          <p:cNvSpPr txBox="1">
            <a:spLocks noChangeArrowheads="1"/>
          </p:cNvSpPr>
          <p:nvPr/>
        </p:nvSpPr>
        <p:spPr bwMode="auto">
          <a:xfrm>
            <a:off x="4953123" y="1697827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35573" name="Text Box 21"/>
          <p:cNvSpPr txBox="1">
            <a:spLocks noChangeArrowheads="1"/>
          </p:cNvSpPr>
          <p:nvPr/>
        </p:nvSpPr>
        <p:spPr bwMode="auto">
          <a:xfrm>
            <a:off x="4953123" y="211999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35574" name="Text Box 22"/>
          <p:cNvSpPr txBox="1">
            <a:spLocks noChangeArrowheads="1"/>
          </p:cNvSpPr>
          <p:nvPr/>
        </p:nvSpPr>
        <p:spPr bwMode="auto">
          <a:xfrm>
            <a:off x="4953123" y="2471798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35575" name="Text Box 23"/>
          <p:cNvSpPr txBox="1">
            <a:spLocks noChangeArrowheads="1"/>
          </p:cNvSpPr>
          <p:nvPr/>
        </p:nvSpPr>
        <p:spPr bwMode="auto">
          <a:xfrm>
            <a:off x="5334245" y="500479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35576" name="Line 24"/>
          <p:cNvSpPr>
            <a:spLocks noChangeShapeType="1"/>
          </p:cNvSpPr>
          <p:nvPr/>
        </p:nvSpPr>
        <p:spPr bwMode="auto">
          <a:xfrm flipV="1">
            <a:off x="4267103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77" name="Line 25"/>
          <p:cNvSpPr>
            <a:spLocks noChangeShapeType="1"/>
          </p:cNvSpPr>
          <p:nvPr/>
        </p:nvSpPr>
        <p:spPr bwMode="auto">
          <a:xfrm>
            <a:off x="4648225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78" name="Line 26"/>
          <p:cNvSpPr>
            <a:spLocks noChangeShapeType="1"/>
          </p:cNvSpPr>
          <p:nvPr/>
        </p:nvSpPr>
        <p:spPr bwMode="auto">
          <a:xfrm flipV="1">
            <a:off x="4267103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79" name="Line 27"/>
          <p:cNvSpPr>
            <a:spLocks noChangeShapeType="1"/>
          </p:cNvSpPr>
          <p:nvPr/>
        </p:nvSpPr>
        <p:spPr bwMode="auto">
          <a:xfrm>
            <a:off x="4648225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80" name="Oval 28"/>
          <p:cNvSpPr>
            <a:spLocks noChangeArrowheads="1"/>
          </p:cNvSpPr>
          <p:nvPr/>
        </p:nvSpPr>
        <p:spPr bwMode="auto">
          <a:xfrm>
            <a:off x="1981200" y="1371600"/>
            <a:ext cx="4953000" cy="4876800"/>
          </a:xfrm>
          <a:prstGeom prst="ellips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1662"/>
          </a:p>
        </p:txBody>
      </p:sp>
      <p:sp>
        <p:nvSpPr>
          <p:cNvPr id="535581" name="Text Box 29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CB437BF0-18A2-4D0B-BC42-BBD98037BD01}" type="slidenum">
              <a:rPr lang="en-US" altLang="en-US" sz="2216"/>
              <a:pPr algn="ctr">
                <a:spcBef>
                  <a:spcPct val="50000"/>
                </a:spcBef>
              </a:pPr>
              <a:t>59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1316763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5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5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894" y="2286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Langkah-Langkah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-49306" y="1935480"/>
            <a:ext cx="9144000" cy="4922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Identifikasi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Kegiatan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bertujuan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masalah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dipecahkan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didapat</a:t>
            </a:r>
            <a:endParaRPr lang="id-ID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Pemahaman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Mempelajari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prosedur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manual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pemodelan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762245" y="3119705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6858734" y="4315842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6858734" y="1923568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36581" name="Oval 5"/>
          <p:cNvSpPr>
            <a:spLocks noChangeArrowheads="1"/>
          </p:cNvSpPr>
          <p:nvPr/>
        </p:nvSpPr>
        <p:spPr bwMode="auto">
          <a:xfrm>
            <a:off x="3885981" y="3119705"/>
            <a:ext cx="1143366" cy="1055415"/>
          </a:xfrm>
          <a:prstGeom prst="ellips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36582" name="Freeform 6"/>
          <p:cNvSpPr>
            <a:spLocks/>
          </p:cNvSpPr>
          <p:nvPr/>
        </p:nvSpPr>
        <p:spPr bwMode="auto">
          <a:xfrm>
            <a:off x="1905611" y="3471510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6583" name="Line 7"/>
          <p:cNvSpPr>
            <a:spLocks noChangeShapeType="1"/>
          </p:cNvSpPr>
          <p:nvPr/>
        </p:nvSpPr>
        <p:spPr bwMode="auto">
          <a:xfrm flipH="1">
            <a:off x="1905612" y="3823315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1981836" y="2416095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585" name="Text Box 9"/>
          <p:cNvSpPr txBox="1">
            <a:spLocks noChangeArrowheads="1"/>
          </p:cNvSpPr>
          <p:nvPr/>
        </p:nvSpPr>
        <p:spPr bwMode="auto">
          <a:xfrm>
            <a:off x="2058061" y="3964038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36586" name="Freeform 10"/>
          <p:cNvSpPr>
            <a:spLocks/>
          </p:cNvSpPr>
          <p:nvPr/>
        </p:nvSpPr>
        <p:spPr bwMode="auto">
          <a:xfrm>
            <a:off x="4865172" y="2275373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6587" name="Freeform 11"/>
          <p:cNvSpPr>
            <a:spLocks/>
          </p:cNvSpPr>
          <p:nvPr/>
        </p:nvSpPr>
        <p:spPr bwMode="auto">
          <a:xfrm>
            <a:off x="5058665" y="2627178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6588" name="Text Box 12"/>
          <p:cNvSpPr txBox="1">
            <a:spLocks noChangeArrowheads="1"/>
          </p:cNvSpPr>
          <p:nvPr/>
        </p:nvSpPr>
        <p:spPr bwMode="auto">
          <a:xfrm>
            <a:off x="5562918" y="3077195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36589" name="Text Box 13"/>
          <p:cNvSpPr txBox="1">
            <a:spLocks noChangeArrowheads="1"/>
          </p:cNvSpPr>
          <p:nvPr/>
        </p:nvSpPr>
        <p:spPr bwMode="auto">
          <a:xfrm>
            <a:off x="4648225" y="1529253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36590" name="Freeform 14"/>
          <p:cNvSpPr>
            <a:spLocks/>
          </p:cNvSpPr>
          <p:nvPr/>
        </p:nvSpPr>
        <p:spPr bwMode="auto">
          <a:xfrm>
            <a:off x="4891557" y="4034398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6591" name="Freeform 15"/>
          <p:cNvSpPr>
            <a:spLocks/>
          </p:cNvSpPr>
          <p:nvPr/>
        </p:nvSpPr>
        <p:spPr bwMode="auto">
          <a:xfrm>
            <a:off x="5029348" y="3823315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5029348" y="511766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5562918" y="3893676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029347" y="478508"/>
            <a:ext cx="2818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659E29E1-4BD7-42A6-B51A-89C8049F4F9E}" type="slidenum">
              <a:rPr lang="en-US" altLang="en-US" sz="2216"/>
              <a:pPr algn="ctr">
                <a:spcBef>
                  <a:spcPct val="50000"/>
                </a:spcBef>
              </a:pPr>
              <a:t>60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382667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1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Diagram 1</a:t>
            </a:r>
            <a:endParaRPr 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Child of bubble 1 on Overview.</a:t>
            </a:r>
          </a:p>
          <a:p>
            <a:r>
              <a:rPr lang="en-US"/>
              <a:t>Diagram numbering: bubble 1 explodes to Diagram 1.</a:t>
            </a:r>
          </a:p>
        </p:txBody>
      </p:sp>
    </p:spTree>
    <p:extLst>
      <p:ext uri="{BB962C8B-B14F-4D97-AF65-F5344CB8AC3E}">
        <p14:creationId xmlns:p14="http://schemas.microsoft.com/office/powerpoint/2010/main" val="42145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7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build="p" autoUpdateAnimBg="0" advAuto="0"/>
      <p:bldP spid="537603" grpId="0" build="p" bldLvl="5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Oval 2"/>
          <p:cNvSpPr>
            <a:spLocks noChangeArrowheads="1"/>
          </p:cNvSpPr>
          <p:nvPr/>
        </p:nvSpPr>
        <p:spPr bwMode="auto">
          <a:xfrm>
            <a:off x="5562919" y="518802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6477612" y="544198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8628" name="Oval 4"/>
          <p:cNvSpPr>
            <a:spLocks noChangeArrowheads="1"/>
          </p:cNvSpPr>
          <p:nvPr/>
        </p:nvSpPr>
        <p:spPr bwMode="auto">
          <a:xfrm>
            <a:off x="5562919" y="385116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38629" name="Freeform 5"/>
          <p:cNvSpPr>
            <a:spLocks/>
          </p:cNvSpPr>
          <p:nvPr/>
        </p:nvSpPr>
        <p:spPr bwMode="auto">
          <a:xfrm>
            <a:off x="3733532" y="544199"/>
            <a:ext cx="1372040" cy="492527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3809757" y="642412"/>
            <a:ext cx="12195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304898" y="1951419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38632" name="Oval 8"/>
          <p:cNvSpPr>
            <a:spLocks noChangeArrowheads="1"/>
          </p:cNvSpPr>
          <p:nvPr/>
        </p:nvSpPr>
        <p:spPr bwMode="auto">
          <a:xfrm>
            <a:off x="6401387" y="2162502"/>
            <a:ext cx="1141900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38633" name="Oval 9"/>
          <p:cNvSpPr>
            <a:spLocks noChangeArrowheads="1"/>
          </p:cNvSpPr>
          <p:nvPr/>
        </p:nvSpPr>
        <p:spPr bwMode="auto">
          <a:xfrm>
            <a:off x="1448265" y="2232863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8634" name="Oval 10"/>
          <p:cNvSpPr>
            <a:spLocks noChangeArrowheads="1"/>
          </p:cNvSpPr>
          <p:nvPr/>
        </p:nvSpPr>
        <p:spPr bwMode="auto">
          <a:xfrm>
            <a:off x="3847869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38635" name="Line 11"/>
          <p:cNvSpPr>
            <a:spLocks noChangeShapeType="1"/>
          </p:cNvSpPr>
          <p:nvPr/>
        </p:nvSpPr>
        <p:spPr bwMode="auto">
          <a:xfrm>
            <a:off x="304898" y="279575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36" name="Freeform 12"/>
          <p:cNvSpPr>
            <a:spLocks/>
          </p:cNvSpPr>
          <p:nvPr/>
        </p:nvSpPr>
        <p:spPr bwMode="auto">
          <a:xfrm>
            <a:off x="2590165" y="1881058"/>
            <a:ext cx="3811222" cy="773971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3962205" y="1458891"/>
            <a:ext cx="106714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>
            <a:off x="2590166" y="2795751"/>
            <a:ext cx="129581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39" name="Line 15"/>
          <p:cNvSpPr>
            <a:spLocks noChangeShapeType="1"/>
          </p:cNvSpPr>
          <p:nvPr/>
        </p:nvSpPr>
        <p:spPr bwMode="auto">
          <a:xfrm>
            <a:off x="5029347" y="2795751"/>
            <a:ext cx="1372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40" name="Freeform 16"/>
          <p:cNvSpPr>
            <a:spLocks/>
          </p:cNvSpPr>
          <p:nvPr/>
        </p:nvSpPr>
        <p:spPr bwMode="auto">
          <a:xfrm>
            <a:off x="2021414" y="3317595"/>
            <a:ext cx="3541504" cy="2433318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41" name="Freeform 17"/>
          <p:cNvSpPr>
            <a:spLocks/>
          </p:cNvSpPr>
          <p:nvPr/>
        </p:nvSpPr>
        <p:spPr bwMode="auto">
          <a:xfrm>
            <a:off x="2033142" y="4481484"/>
            <a:ext cx="2176793" cy="2932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42" name="Line 18"/>
          <p:cNvSpPr>
            <a:spLocks noChangeShapeType="1"/>
          </p:cNvSpPr>
          <p:nvPr/>
        </p:nvSpPr>
        <p:spPr bwMode="auto">
          <a:xfrm>
            <a:off x="4572001" y="4484415"/>
            <a:ext cx="9146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>
            <a:off x="6706285" y="5539830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>
            <a:off x="6630060" y="5891635"/>
            <a:ext cx="22852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6706285" y="4343693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46" name="Text Box 22"/>
          <p:cNvSpPr txBox="1">
            <a:spLocks noChangeArrowheads="1"/>
          </p:cNvSpPr>
          <p:nvPr/>
        </p:nvSpPr>
        <p:spPr bwMode="auto">
          <a:xfrm>
            <a:off x="5105572" y="2866112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38647" name="Text Box 23"/>
          <p:cNvSpPr txBox="1">
            <a:spLocks noChangeArrowheads="1"/>
          </p:cNvSpPr>
          <p:nvPr/>
        </p:nvSpPr>
        <p:spPr bwMode="auto">
          <a:xfrm>
            <a:off x="2513941" y="2936473"/>
            <a:ext cx="137204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VALID-HOURS-  WORKED</a:t>
            </a:r>
          </a:p>
        </p:txBody>
      </p:sp>
      <p:sp>
        <p:nvSpPr>
          <p:cNvPr id="538648" name="Text Box 24"/>
          <p:cNvSpPr txBox="1">
            <a:spLocks noChangeArrowheads="1"/>
          </p:cNvSpPr>
          <p:nvPr/>
        </p:nvSpPr>
        <p:spPr bwMode="auto">
          <a:xfrm>
            <a:off x="2590166" y="3429001"/>
            <a:ext cx="114336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38649" name="Text Box 25"/>
          <p:cNvSpPr txBox="1">
            <a:spLocks noChangeArrowheads="1"/>
          </p:cNvSpPr>
          <p:nvPr/>
        </p:nvSpPr>
        <p:spPr bwMode="auto">
          <a:xfrm>
            <a:off x="4572001" y="4836220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38650" name="Text Box 26"/>
          <p:cNvSpPr txBox="1">
            <a:spLocks noChangeArrowheads="1"/>
          </p:cNvSpPr>
          <p:nvPr/>
        </p:nvSpPr>
        <p:spPr bwMode="auto">
          <a:xfrm>
            <a:off x="2134285" y="4836220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38651" name="Text Box 27"/>
          <p:cNvSpPr txBox="1">
            <a:spLocks noChangeArrowheads="1"/>
          </p:cNvSpPr>
          <p:nvPr/>
        </p:nvSpPr>
        <p:spPr bwMode="auto">
          <a:xfrm>
            <a:off x="5105572" y="4019740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5105572" y="5215878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5029347" y="556768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38654" name="Line 30"/>
          <p:cNvSpPr>
            <a:spLocks noChangeShapeType="1"/>
          </p:cNvSpPr>
          <p:nvPr/>
        </p:nvSpPr>
        <p:spPr bwMode="auto">
          <a:xfrm flipH="1">
            <a:off x="2437717" y="1036726"/>
            <a:ext cx="1524489" cy="133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55" name="Line 31"/>
          <p:cNvSpPr>
            <a:spLocks noChangeShapeType="1"/>
          </p:cNvSpPr>
          <p:nvPr/>
        </p:nvSpPr>
        <p:spPr bwMode="auto">
          <a:xfrm flipH="1" flipV="1">
            <a:off x="4800674" y="1036726"/>
            <a:ext cx="1676937" cy="1407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56" name="Line 32"/>
          <p:cNvSpPr>
            <a:spLocks noChangeShapeType="1"/>
          </p:cNvSpPr>
          <p:nvPr/>
        </p:nvSpPr>
        <p:spPr bwMode="auto">
          <a:xfrm>
            <a:off x="304899" y="6032357"/>
            <a:ext cx="533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8657" name="Text Box 33"/>
          <p:cNvSpPr txBox="1">
            <a:spLocks noChangeArrowheads="1"/>
          </p:cNvSpPr>
          <p:nvPr/>
        </p:nvSpPr>
        <p:spPr bwMode="auto">
          <a:xfrm>
            <a:off x="304899" y="5778766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1108">
              <a:latin typeface="Times New Roman" panose="02020603050405020304" pitchFamily="18" charset="0"/>
            </a:endParaRPr>
          </a:p>
        </p:txBody>
      </p:sp>
      <p:sp>
        <p:nvSpPr>
          <p:cNvPr id="538658" name="Line 34"/>
          <p:cNvSpPr>
            <a:spLocks noChangeShapeType="1"/>
          </p:cNvSpPr>
          <p:nvPr/>
        </p:nvSpPr>
        <p:spPr bwMode="auto">
          <a:xfrm>
            <a:off x="4419552" y="3288278"/>
            <a:ext cx="0" cy="914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38659" name="Line 35"/>
          <p:cNvSpPr>
            <a:spLocks noChangeShapeType="1"/>
          </p:cNvSpPr>
          <p:nvPr/>
        </p:nvSpPr>
        <p:spPr bwMode="auto">
          <a:xfrm>
            <a:off x="4419552" y="420297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38660" name="Line 36"/>
          <p:cNvSpPr>
            <a:spLocks noChangeShapeType="1"/>
          </p:cNvSpPr>
          <p:nvPr/>
        </p:nvSpPr>
        <p:spPr bwMode="auto">
          <a:xfrm>
            <a:off x="4419552" y="4202971"/>
            <a:ext cx="0" cy="12664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4419552" y="5469469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86F6CF81-9CB3-46C0-BB91-B9FA50F6016B}" type="slidenum">
              <a:rPr lang="en-US" sz="2216"/>
              <a:pPr algn="ctr">
                <a:spcBef>
                  <a:spcPct val="50000"/>
                </a:spcBef>
              </a:pPr>
              <a:t>62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17492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Oval 2"/>
          <p:cNvSpPr>
            <a:spLocks noChangeArrowheads="1"/>
          </p:cNvSpPr>
          <p:nvPr/>
        </p:nvSpPr>
        <p:spPr bwMode="auto">
          <a:xfrm>
            <a:off x="5562919" y="518802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6477612" y="544198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9652" name="Oval 4"/>
          <p:cNvSpPr>
            <a:spLocks noChangeArrowheads="1"/>
          </p:cNvSpPr>
          <p:nvPr/>
        </p:nvSpPr>
        <p:spPr bwMode="auto">
          <a:xfrm>
            <a:off x="5562919" y="385116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39653" name="Freeform 5"/>
          <p:cNvSpPr>
            <a:spLocks/>
          </p:cNvSpPr>
          <p:nvPr/>
        </p:nvSpPr>
        <p:spPr bwMode="auto">
          <a:xfrm>
            <a:off x="3733532" y="544199"/>
            <a:ext cx="1372040" cy="492527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3809757" y="642412"/>
            <a:ext cx="12195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39655" name="Text Box 7"/>
          <p:cNvSpPr txBox="1">
            <a:spLocks noChangeArrowheads="1"/>
          </p:cNvSpPr>
          <p:nvPr/>
        </p:nvSpPr>
        <p:spPr bwMode="auto">
          <a:xfrm>
            <a:off x="304898" y="1951419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39656" name="Oval 8"/>
          <p:cNvSpPr>
            <a:spLocks noChangeArrowheads="1"/>
          </p:cNvSpPr>
          <p:nvPr/>
        </p:nvSpPr>
        <p:spPr bwMode="auto">
          <a:xfrm>
            <a:off x="6401387" y="2162502"/>
            <a:ext cx="1141900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39657" name="Oval 9"/>
          <p:cNvSpPr>
            <a:spLocks noChangeArrowheads="1"/>
          </p:cNvSpPr>
          <p:nvPr/>
        </p:nvSpPr>
        <p:spPr bwMode="auto">
          <a:xfrm>
            <a:off x="1448265" y="2232863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9658" name="Oval 10"/>
          <p:cNvSpPr>
            <a:spLocks noChangeArrowheads="1"/>
          </p:cNvSpPr>
          <p:nvPr/>
        </p:nvSpPr>
        <p:spPr bwMode="auto">
          <a:xfrm>
            <a:off x="3847869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39659" name="Line 11"/>
          <p:cNvSpPr>
            <a:spLocks noChangeShapeType="1"/>
          </p:cNvSpPr>
          <p:nvPr/>
        </p:nvSpPr>
        <p:spPr bwMode="auto">
          <a:xfrm>
            <a:off x="304898" y="279575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60" name="Freeform 12"/>
          <p:cNvSpPr>
            <a:spLocks/>
          </p:cNvSpPr>
          <p:nvPr/>
        </p:nvSpPr>
        <p:spPr bwMode="auto">
          <a:xfrm>
            <a:off x="2590165" y="1881058"/>
            <a:ext cx="3811222" cy="773971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3962205" y="1458891"/>
            <a:ext cx="106714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39662" name="Line 14"/>
          <p:cNvSpPr>
            <a:spLocks noChangeShapeType="1"/>
          </p:cNvSpPr>
          <p:nvPr/>
        </p:nvSpPr>
        <p:spPr bwMode="auto">
          <a:xfrm>
            <a:off x="2590166" y="2795751"/>
            <a:ext cx="129581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63" name="Line 15"/>
          <p:cNvSpPr>
            <a:spLocks noChangeShapeType="1"/>
          </p:cNvSpPr>
          <p:nvPr/>
        </p:nvSpPr>
        <p:spPr bwMode="auto">
          <a:xfrm>
            <a:off x="5029347" y="2795751"/>
            <a:ext cx="1372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64" name="Freeform 16"/>
          <p:cNvSpPr>
            <a:spLocks/>
          </p:cNvSpPr>
          <p:nvPr/>
        </p:nvSpPr>
        <p:spPr bwMode="auto">
          <a:xfrm>
            <a:off x="2021414" y="3317595"/>
            <a:ext cx="3541504" cy="2433318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65" name="Freeform 17"/>
          <p:cNvSpPr>
            <a:spLocks/>
          </p:cNvSpPr>
          <p:nvPr/>
        </p:nvSpPr>
        <p:spPr bwMode="auto">
          <a:xfrm>
            <a:off x="2033142" y="4481484"/>
            <a:ext cx="2176793" cy="2932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66" name="Line 18"/>
          <p:cNvSpPr>
            <a:spLocks noChangeShapeType="1"/>
          </p:cNvSpPr>
          <p:nvPr/>
        </p:nvSpPr>
        <p:spPr bwMode="auto">
          <a:xfrm>
            <a:off x="4572001" y="4484415"/>
            <a:ext cx="9146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67" name="Line 19"/>
          <p:cNvSpPr>
            <a:spLocks noChangeShapeType="1"/>
          </p:cNvSpPr>
          <p:nvPr/>
        </p:nvSpPr>
        <p:spPr bwMode="auto">
          <a:xfrm>
            <a:off x="6706285" y="5539830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68" name="Line 20"/>
          <p:cNvSpPr>
            <a:spLocks noChangeShapeType="1"/>
          </p:cNvSpPr>
          <p:nvPr/>
        </p:nvSpPr>
        <p:spPr bwMode="auto">
          <a:xfrm>
            <a:off x="6630060" y="5891635"/>
            <a:ext cx="22852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69" name="Line 21"/>
          <p:cNvSpPr>
            <a:spLocks noChangeShapeType="1"/>
          </p:cNvSpPr>
          <p:nvPr/>
        </p:nvSpPr>
        <p:spPr bwMode="auto">
          <a:xfrm>
            <a:off x="6706285" y="4343693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70" name="Text Box 22"/>
          <p:cNvSpPr txBox="1">
            <a:spLocks noChangeArrowheads="1"/>
          </p:cNvSpPr>
          <p:nvPr/>
        </p:nvSpPr>
        <p:spPr bwMode="auto">
          <a:xfrm>
            <a:off x="5105572" y="2866112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39671" name="Text Box 23"/>
          <p:cNvSpPr txBox="1">
            <a:spLocks noChangeArrowheads="1"/>
          </p:cNvSpPr>
          <p:nvPr/>
        </p:nvSpPr>
        <p:spPr bwMode="auto">
          <a:xfrm>
            <a:off x="2513941" y="2936473"/>
            <a:ext cx="137204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39672" name="Text Box 24"/>
          <p:cNvSpPr txBox="1">
            <a:spLocks noChangeArrowheads="1"/>
          </p:cNvSpPr>
          <p:nvPr/>
        </p:nvSpPr>
        <p:spPr bwMode="auto">
          <a:xfrm>
            <a:off x="2590166" y="3429001"/>
            <a:ext cx="114336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39673" name="Text Box 25"/>
          <p:cNvSpPr txBox="1">
            <a:spLocks noChangeArrowheads="1"/>
          </p:cNvSpPr>
          <p:nvPr/>
        </p:nvSpPr>
        <p:spPr bwMode="auto">
          <a:xfrm>
            <a:off x="4572001" y="4836220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39674" name="Text Box 26"/>
          <p:cNvSpPr txBox="1">
            <a:spLocks noChangeArrowheads="1"/>
          </p:cNvSpPr>
          <p:nvPr/>
        </p:nvSpPr>
        <p:spPr bwMode="auto">
          <a:xfrm>
            <a:off x="2134285" y="4836220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39675" name="Text Box 27"/>
          <p:cNvSpPr txBox="1">
            <a:spLocks noChangeArrowheads="1"/>
          </p:cNvSpPr>
          <p:nvPr/>
        </p:nvSpPr>
        <p:spPr bwMode="auto">
          <a:xfrm>
            <a:off x="5105572" y="4019740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39676" name="Text Box 28"/>
          <p:cNvSpPr txBox="1">
            <a:spLocks noChangeArrowheads="1"/>
          </p:cNvSpPr>
          <p:nvPr/>
        </p:nvSpPr>
        <p:spPr bwMode="auto">
          <a:xfrm>
            <a:off x="5105572" y="5215878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39677" name="Text Box 29"/>
          <p:cNvSpPr txBox="1">
            <a:spLocks noChangeArrowheads="1"/>
          </p:cNvSpPr>
          <p:nvPr/>
        </p:nvSpPr>
        <p:spPr bwMode="auto">
          <a:xfrm>
            <a:off x="5029347" y="556768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39678" name="Line 30"/>
          <p:cNvSpPr>
            <a:spLocks noChangeShapeType="1"/>
          </p:cNvSpPr>
          <p:nvPr/>
        </p:nvSpPr>
        <p:spPr bwMode="auto">
          <a:xfrm flipH="1">
            <a:off x="2437717" y="1036726"/>
            <a:ext cx="1524489" cy="133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79" name="Line 31"/>
          <p:cNvSpPr>
            <a:spLocks noChangeShapeType="1"/>
          </p:cNvSpPr>
          <p:nvPr/>
        </p:nvSpPr>
        <p:spPr bwMode="auto">
          <a:xfrm flipH="1" flipV="1">
            <a:off x="4800674" y="1036726"/>
            <a:ext cx="1676937" cy="1407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80" name="Line 32"/>
          <p:cNvSpPr>
            <a:spLocks noChangeShapeType="1"/>
          </p:cNvSpPr>
          <p:nvPr/>
        </p:nvSpPr>
        <p:spPr bwMode="auto">
          <a:xfrm>
            <a:off x="304899" y="6032357"/>
            <a:ext cx="533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304899" y="5778766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1108">
              <a:latin typeface="Times New Roman" panose="02020603050405020304" pitchFamily="18" charset="0"/>
            </a:endParaRPr>
          </a:p>
        </p:txBody>
      </p:sp>
      <p:sp>
        <p:nvSpPr>
          <p:cNvPr id="539682" name="Line 34"/>
          <p:cNvSpPr>
            <a:spLocks noChangeShapeType="1"/>
          </p:cNvSpPr>
          <p:nvPr/>
        </p:nvSpPr>
        <p:spPr bwMode="auto">
          <a:xfrm>
            <a:off x="4419552" y="3288278"/>
            <a:ext cx="0" cy="914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39683" name="Line 35"/>
          <p:cNvSpPr>
            <a:spLocks noChangeShapeType="1"/>
          </p:cNvSpPr>
          <p:nvPr/>
        </p:nvSpPr>
        <p:spPr bwMode="auto">
          <a:xfrm>
            <a:off x="4419552" y="420297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39684" name="Line 36"/>
          <p:cNvSpPr>
            <a:spLocks noChangeShapeType="1"/>
          </p:cNvSpPr>
          <p:nvPr/>
        </p:nvSpPr>
        <p:spPr bwMode="auto">
          <a:xfrm>
            <a:off x="4419552" y="4202971"/>
            <a:ext cx="0" cy="12664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39685" name="Line 37"/>
          <p:cNvSpPr>
            <a:spLocks noChangeShapeType="1"/>
          </p:cNvSpPr>
          <p:nvPr/>
        </p:nvSpPr>
        <p:spPr bwMode="auto">
          <a:xfrm>
            <a:off x="4419552" y="5469469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39686" name="AutoShape 38"/>
          <p:cNvSpPr>
            <a:spLocks noChangeArrowheads="1"/>
          </p:cNvSpPr>
          <p:nvPr/>
        </p:nvSpPr>
        <p:spPr bwMode="auto">
          <a:xfrm>
            <a:off x="203754" y="3434863"/>
            <a:ext cx="4063349" cy="3031387"/>
          </a:xfrm>
          <a:prstGeom prst="wedgeRoundRectCallout">
            <a:avLst>
              <a:gd name="adj1" fmla="val -18986"/>
              <a:gd name="adj2" fmla="val 37532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  Process bubbles</a:t>
            </a:r>
          </a:p>
          <a:p>
            <a:pPr lvl="1"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Numbering: each bubble number consists of the diagram number, a decimal, and a local number.</a:t>
            </a:r>
          </a:p>
          <a:p>
            <a:pPr lvl="1"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Look at bubble functions…</a:t>
            </a:r>
          </a:p>
        </p:txBody>
      </p:sp>
      <p:sp>
        <p:nvSpPr>
          <p:cNvPr id="539687" name="Text Box 39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02AADE90-784A-4FCE-99AF-B9202591E896}" type="slidenum">
              <a:rPr lang="en-US" sz="2216"/>
              <a:pPr algn="ctr">
                <a:spcBef>
                  <a:spcPct val="50000"/>
                </a:spcBef>
              </a:pPr>
              <a:t>63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53260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96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3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39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39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86" grpId="0" build="p" bldLvl="2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Oval 2"/>
          <p:cNvSpPr>
            <a:spLocks noChangeArrowheads="1"/>
          </p:cNvSpPr>
          <p:nvPr/>
        </p:nvSpPr>
        <p:spPr bwMode="auto">
          <a:xfrm>
            <a:off x="5562919" y="518802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6477612" y="544198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0676" name="Oval 4"/>
          <p:cNvSpPr>
            <a:spLocks noChangeArrowheads="1"/>
          </p:cNvSpPr>
          <p:nvPr/>
        </p:nvSpPr>
        <p:spPr bwMode="auto">
          <a:xfrm>
            <a:off x="5562919" y="385116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40677" name="Freeform 5"/>
          <p:cNvSpPr>
            <a:spLocks/>
          </p:cNvSpPr>
          <p:nvPr/>
        </p:nvSpPr>
        <p:spPr bwMode="auto">
          <a:xfrm>
            <a:off x="3733532" y="544199"/>
            <a:ext cx="1372040" cy="492527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3809757" y="642412"/>
            <a:ext cx="12195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304898" y="1951419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40680" name="Oval 8"/>
          <p:cNvSpPr>
            <a:spLocks noChangeArrowheads="1"/>
          </p:cNvSpPr>
          <p:nvPr/>
        </p:nvSpPr>
        <p:spPr bwMode="auto">
          <a:xfrm>
            <a:off x="6401387" y="2162502"/>
            <a:ext cx="1141900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40681" name="Oval 9"/>
          <p:cNvSpPr>
            <a:spLocks noChangeArrowheads="1"/>
          </p:cNvSpPr>
          <p:nvPr/>
        </p:nvSpPr>
        <p:spPr bwMode="auto">
          <a:xfrm>
            <a:off x="1448265" y="2232863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0682" name="Oval 10"/>
          <p:cNvSpPr>
            <a:spLocks noChangeArrowheads="1"/>
          </p:cNvSpPr>
          <p:nvPr/>
        </p:nvSpPr>
        <p:spPr bwMode="auto">
          <a:xfrm>
            <a:off x="3847869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40683" name="Line 11"/>
          <p:cNvSpPr>
            <a:spLocks noChangeShapeType="1"/>
          </p:cNvSpPr>
          <p:nvPr/>
        </p:nvSpPr>
        <p:spPr bwMode="auto">
          <a:xfrm>
            <a:off x="304898" y="279575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684" name="Freeform 12"/>
          <p:cNvSpPr>
            <a:spLocks/>
          </p:cNvSpPr>
          <p:nvPr/>
        </p:nvSpPr>
        <p:spPr bwMode="auto">
          <a:xfrm>
            <a:off x="2590165" y="1881058"/>
            <a:ext cx="3811222" cy="773971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685" name="Text Box 13"/>
          <p:cNvSpPr txBox="1">
            <a:spLocks noChangeArrowheads="1"/>
          </p:cNvSpPr>
          <p:nvPr/>
        </p:nvSpPr>
        <p:spPr bwMode="auto">
          <a:xfrm>
            <a:off x="3962205" y="1458891"/>
            <a:ext cx="106714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40686" name="Line 14"/>
          <p:cNvSpPr>
            <a:spLocks noChangeShapeType="1"/>
          </p:cNvSpPr>
          <p:nvPr/>
        </p:nvSpPr>
        <p:spPr bwMode="auto">
          <a:xfrm>
            <a:off x="2590166" y="2864647"/>
            <a:ext cx="1219591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687" name="Line 15"/>
          <p:cNvSpPr>
            <a:spLocks noChangeShapeType="1"/>
          </p:cNvSpPr>
          <p:nvPr/>
        </p:nvSpPr>
        <p:spPr bwMode="auto">
          <a:xfrm>
            <a:off x="5029347" y="2795751"/>
            <a:ext cx="1372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688" name="Freeform 16"/>
          <p:cNvSpPr>
            <a:spLocks/>
          </p:cNvSpPr>
          <p:nvPr/>
        </p:nvSpPr>
        <p:spPr bwMode="auto">
          <a:xfrm>
            <a:off x="2021414" y="3317595"/>
            <a:ext cx="3541504" cy="2433318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689" name="Freeform 17"/>
          <p:cNvSpPr>
            <a:spLocks/>
          </p:cNvSpPr>
          <p:nvPr/>
        </p:nvSpPr>
        <p:spPr bwMode="auto">
          <a:xfrm>
            <a:off x="2033142" y="4481484"/>
            <a:ext cx="2176793" cy="2932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690" name="Line 18"/>
          <p:cNvSpPr>
            <a:spLocks noChangeShapeType="1"/>
          </p:cNvSpPr>
          <p:nvPr/>
        </p:nvSpPr>
        <p:spPr bwMode="auto">
          <a:xfrm>
            <a:off x="4572001" y="4484415"/>
            <a:ext cx="9146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691" name="Line 19"/>
          <p:cNvSpPr>
            <a:spLocks noChangeShapeType="1"/>
          </p:cNvSpPr>
          <p:nvPr/>
        </p:nvSpPr>
        <p:spPr bwMode="auto">
          <a:xfrm>
            <a:off x="6706285" y="5539830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692" name="Line 20"/>
          <p:cNvSpPr>
            <a:spLocks noChangeShapeType="1"/>
          </p:cNvSpPr>
          <p:nvPr/>
        </p:nvSpPr>
        <p:spPr bwMode="auto">
          <a:xfrm>
            <a:off x="6630060" y="5891635"/>
            <a:ext cx="22852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6706285" y="4343693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694" name="Text Box 22"/>
          <p:cNvSpPr txBox="1">
            <a:spLocks noChangeArrowheads="1"/>
          </p:cNvSpPr>
          <p:nvPr/>
        </p:nvSpPr>
        <p:spPr bwMode="auto">
          <a:xfrm>
            <a:off x="5105572" y="2866112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0695" name="Text Box 23"/>
          <p:cNvSpPr txBox="1">
            <a:spLocks noChangeArrowheads="1"/>
          </p:cNvSpPr>
          <p:nvPr/>
        </p:nvSpPr>
        <p:spPr bwMode="auto">
          <a:xfrm>
            <a:off x="2513941" y="2936473"/>
            <a:ext cx="137204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40696" name="Text Box 24"/>
          <p:cNvSpPr txBox="1">
            <a:spLocks noChangeArrowheads="1"/>
          </p:cNvSpPr>
          <p:nvPr/>
        </p:nvSpPr>
        <p:spPr bwMode="auto">
          <a:xfrm>
            <a:off x="2590166" y="3429001"/>
            <a:ext cx="114336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40697" name="Text Box 25"/>
          <p:cNvSpPr txBox="1">
            <a:spLocks noChangeArrowheads="1"/>
          </p:cNvSpPr>
          <p:nvPr/>
        </p:nvSpPr>
        <p:spPr bwMode="auto">
          <a:xfrm>
            <a:off x="4572001" y="4836220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2134285" y="4836220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5105572" y="4019740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40700" name="Text Box 28"/>
          <p:cNvSpPr txBox="1">
            <a:spLocks noChangeArrowheads="1"/>
          </p:cNvSpPr>
          <p:nvPr/>
        </p:nvSpPr>
        <p:spPr bwMode="auto">
          <a:xfrm>
            <a:off x="5105572" y="5215878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40701" name="Text Box 29"/>
          <p:cNvSpPr txBox="1">
            <a:spLocks noChangeArrowheads="1"/>
          </p:cNvSpPr>
          <p:nvPr/>
        </p:nvSpPr>
        <p:spPr bwMode="auto">
          <a:xfrm>
            <a:off x="5029347" y="556768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40702" name="Line 30"/>
          <p:cNvSpPr>
            <a:spLocks noChangeShapeType="1"/>
          </p:cNvSpPr>
          <p:nvPr/>
        </p:nvSpPr>
        <p:spPr bwMode="auto">
          <a:xfrm flipH="1">
            <a:off x="2437717" y="1036726"/>
            <a:ext cx="1524489" cy="133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703" name="Line 31"/>
          <p:cNvSpPr>
            <a:spLocks noChangeShapeType="1"/>
          </p:cNvSpPr>
          <p:nvPr/>
        </p:nvSpPr>
        <p:spPr bwMode="auto">
          <a:xfrm flipH="1" flipV="1">
            <a:off x="4800674" y="1036726"/>
            <a:ext cx="1676937" cy="1407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704" name="Line 32"/>
          <p:cNvSpPr>
            <a:spLocks noChangeShapeType="1"/>
          </p:cNvSpPr>
          <p:nvPr/>
        </p:nvSpPr>
        <p:spPr bwMode="auto">
          <a:xfrm>
            <a:off x="304899" y="6032357"/>
            <a:ext cx="533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0705" name="Text Box 33"/>
          <p:cNvSpPr txBox="1">
            <a:spLocks noChangeArrowheads="1"/>
          </p:cNvSpPr>
          <p:nvPr/>
        </p:nvSpPr>
        <p:spPr bwMode="auto">
          <a:xfrm>
            <a:off x="304899" y="5778766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1108">
              <a:latin typeface="Times New Roman" panose="02020603050405020304" pitchFamily="18" charset="0"/>
            </a:endParaRPr>
          </a:p>
        </p:txBody>
      </p:sp>
      <p:sp>
        <p:nvSpPr>
          <p:cNvPr id="540706" name="Line 34"/>
          <p:cNvSpPr>
            <a:spLocks noChangeShapeType="1"/>
          </p:cNvSpPr>
          <p:nvPr/>
        </p:nvSpPr>
        <p:spPr bwMode="auto">
          <a:xfrm>
            <a:off x="4419552" y="3288278"/>
            <a:ext cx="0" cy="914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0707" name="Line 35"/>
          <p:cNvSpPr>
            <a:spLocks noChangeShapeType="1"/>
          </p:cNvSpPr>
          <p:nvPr/>
        </p:nvSpPr>
        <p:spPr bwMode="auto">
          <a:xfrm>
            <a:off x="4419552" y="420297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0708" name="Line 36"/>
          <p:cNvSpPr>
            <a:spLocks noChangeShapeType="1"/>
          </p:cNvSpPr>
          <p:nvPr/>
        </p:nvSpPr>
        <p:spPr bwMode="auto">
          <a:xfrm>
            <a:off x="4419552" y="4202971"/>
            <a:ext cx="0" cy="12664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40709" name="Line 37"/>
          <p:cNvSpPr>
            <a:spLocks noChangeShapeType="1"/>
          </p:cNvSpPr>
          <p:nvPr/>
        </p:nvSpPr>
        <p:spPr bwMode="auto">
          <a:xfrm>
            <a:off x="4419552" y="5469469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0710" name="Text Box 38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D6B7A822-7FB8-41A0-992C-8FB85D16A343}" type="slidenum">
              <a:rPr lang="en-US" sz="2216"/>
              <a:pPr algn="ctr">
                <a:spcBef>
                  <a:spcPct val="50000"/>
                </a:spcBef>
              </a:pPr>
              <a:t>64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358106059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Oval 2"/>
          <p:cNvSpPr>
            <a:spLocks noChangeArrowheads="1"/>
          </p:cNvSpPr>
          <p:nvPr/>
        </p:nvSpPr>
        <p:spPr bwMode="auto">
          <a:xfrm>
            <a:off x="5562919" y="518802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6477612" y="544198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1700" name="Oval 4"/>
          <p:cNvSpPr>
            <a:spLocks noChangeArrowheads="1"/>
          </p:cNvSpPr>
          <p:nvPr/>
        </p:nvSpPr>
        <p:spPr bwMode="auto">
          <a:xfrm>
            <a:off x="5562919" y="385116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41701" name="Freeform 5"/>
          <p:cNvSpPr>
            <a:spLocks/>
          </p:cNvSpPr>
          <p:nvPr/>
        </p:nvSpPr>
        <p:spPr bwMode="auto">
          <a:xfrm>
            <a:off x="3733532" y="544199"/>
            <a:ext cx="1372040" cy="492527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3809757" y="642412"/>
            <a:ext cx="12195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304898" y="1951419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6401387" y="2162502"/>
            <a:ext cx="1141900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41705" name="Oval 9"/>
          <p:cNvSpPr>
            <a:spLocks noChangeArrowheads="1"/>
          </p:cNvSpPr>
          <p:nvPr/>
        </p:nvSpPr>
        <p:spPr bwMode="auto">
          <a:xfrm>
            <a:off x="1448265" y="2232863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1706" name="Oval 10"/>
          <p:cNvSpPr>
            <a:spLocks noChangeArrowheads="1"/>
          </p:cNvSpPr>
          <p:nvPr/>
        </p:nvSpPr>
        <p:spPr bwMode="auto">
          <a:xfrm>
            <a:off x="3847869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41707" name="Line 11"/>
          <p:cNvSpPr>
            <a:spLocks noChangeShapeType="1"/>
          </p:cNvSpPr>
          <p:nvPr/>
        </p:nvSpPr>
        <p:spPr bwMode="auto">
          <a:xfrm>
            <a:off x="304898" y="279575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08" name="Freeform 12"/>
          <p:cNvSpPr>
            <a:spLocks/>
          </p:cNvSpPr>
          <p:nvPr/>
        </p:nvSpPr>
        <p:spPr bwMode="auto">
          <a:xfrm>
            <a:off x="2590165" y="1881058"/>
            <a:ext cx="3811222" cy="773971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3962205" y="1458891"/>
            <a:ext cx="106714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41710" name="Line 14"/>
          <p:cNvSpPr>
            <a:spLocks noChangeShapeType="1"/>
          </p:cNvSpPr>
          <p:nvPr/>
        </p:nvSpPr>
        <p:spPr bwMode="auto">
          <a:xfrm>
            <a:off x="2590166" y="2794286"/>
            <a:ext cx="1219591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11" name="Line 15"/>
          <p:cNvSpPr>
            <a:spLocks noChangeShapeType="1"/>
          </p:cNvSpPr>
          <p:nvPr/>
        </p:nvSpPr>
        <p:spPr bwMode="auto">
          <a:xfrm>
            <a:off x="5029347" y="2795751"/>
            <a:ext cx="1372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12" name="Freeform 16"/>
          <p:cNvSpPr>
            <a:spLocks/>
          </p:cNvSpPr>
          <p:nvPr/>
        </p:nvSpPr>
        <p:spPr bwMode="auto">
          <a:xfrm>
            <a:off x="2021414" y="3317595"/>
            <a:ext cx="3541504" cy="2433318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13" name="Freeform 17"/>
          <p:cNvSpPr>
            <a:spLocks/>
          </p:cNvSpPr>
          <p:nvPr/>
        </p:nvSpPr>
        <p:spPr bwMode="auto">
          <a:xfrm>
            <a:off x="2033142" y="4481484"/>
            <a:ext cx="2176793" cy="2932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14" name="Line 18"/>
          <p:cNvSpPr>
            <a:spLocks noChangeShapeType="1"/>
          </p:cNvSpPr>
          <p:nvPr/>
        </p:nvSpPr>
        <p:spPr bwMode="auto">
          <a:xfrm>
            <a:off x="4572001" y="4484415"/>
            <a:ext cx="9146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15" name="Line 19"/>
          <p:cNvSpPr>
            <a:spLocks noChangeShapeType="1"/>
          </p:cNvSpPr>
          <p:nvPr/>
        </p:nvSpPr>
        <p:spPr bwMode="auto">
          <a:xfrm>
            <a:off x="6706285" y="5539830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16" name="Line 20"/>
          <p:cNvSpPr>
            <a:spLocks noChangeShapeType="1"/>
          </p:cNvSpPr>
          <p:nvPr/>
        </p:nvSpPr>
        <p:spPr bwMode="auto">
          <a:xfrm>
            <a:off x="6630060" y="5891635"/>
            <a:ext cx="22852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17" name="Line 21"/>
          <p:cNvSpPr>
            <a:spLocks noChangeShapeType="1"/>
          </p:cNvSpPr>
          <p:nvPr/>
        </p:nvSpPr>
        <p:spPr bwMode="auto">
          <a:xfrm>
            <a:off x="6706285" y="4343693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18" name="Text Box 22"/>
          <p:cNvSpPr txBox="1">
            <a:spLocks noChangeArrowheads="1"/>
          </p:cNvSpPr>
          <p:nvPr/>
        </p:nvSpPr>
        <p:spPr bwMode="auto">
          <a:xfrm>
            <a:off x="5105572" y="2866112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1719" name="Text Box 23"/>
          <p:cNvSpPr txBox="1">
            <a:spLocks noChangeArrowheads="1"/>
          </p:cNvSpPr>
          <p:nvPr/>
        </p:nvSpPr>
        <p:spPr bwMode="auto">
          <a:xfrm>
            <a:off x="2513941" y="2936473"/>
            <a:ext cx="137204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41720" name="Text Box 24"/>
          <p:cNvSpPr txBox="1">
            <a:spLocks noChangeArrowheads="1"/>
          </p:cNvSpPr>
          <p:nvPr/>
        </p:nvSpPr>
        <p:spPr bwMode="auto">
          <a:xfrm>
            <a:off x="2590166" y="3358640"/>
            <a:ext cx="114336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41721" name="Text Box 25"/>
          <p:cNvSpPr txBox="1">
            <a:spLocks noChangeArrowheads="1"/>
          </p:cNvSpPr>
          <p:nvPr/>
        </p:nvSpPr>
        <p:spPr bwMode="auto">
          <a:xfrm>
            <a:off x="4572001" y="4836220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2134285" y="4836220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41723" name="Text Box 27"/>
          <p:cNvSpPr txBox="1">
            <a:spLocks noChangeArrowheads="1"/>
          </p:cNvSpPr>
          <p:nvPr/>
        </p:nvSpPr>
        <p:spPr bwMode="auto">
          <a:xfrm>
            <a:off x="5105572" y="4019740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5105572" y="5215878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5029347" y="556768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41726" name="Line 30"/>
          <p:cNvSpPr>
            <a:spLocks noChangeShapeType="1"/>
          </p:cNvSpPr>
          <p:nvPr/>
        </p:nvSpPr>
        <p:spPr bwMode="auto">
          <a:xfrm flipH="1">
            <a:off x="2437717" y="1036726"/>
            <a:ext cx="1524489" cy="133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27" name="Line 31"/>
          <p:cNvSpPr>
            <a:spLocks noChangeShapeType="1"/>
          </p:cNvSpPr>
          <p:nvPr/>
        </p:nvSpPr>
        <p:spPr bwMode="auto">
          <a:xfrm flipH="1" flipV="1">
            <a:off x="4800674" y="1036726"/>
            <a:ext cx="1676937" cy="1407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28" name="Line 32"/>
          <p:cNvSpPr>
            <a:spLocks noChangeShapeType="1"/>
          </p:cNvSpPr>
          <p:nvPr/>
        </p:nvSpPr>
        <p:spPr bwMode="auto">
          <a:xfrm>
            <a:off x="304899" y="6032357"/>
            <a:ext cx="533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1729" name="Text Box 33"/>
          <p:cNvSpPr txBox="1">
            <a:spLocks noChangeArrowheads="1"/>
          </p:cNvSpPr>
          <p:nvPr/>
        </p:nvSpPr>
        <p:spPr bwMode="auto">
          <a:xfrm>
            <a:off x="304899" y="5778766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1108">
              <a:latin typeface="Times New Roman" panose="02020603050405020304" pitchFamily="18" charset="0"/>
            </a:endParaRPr>
          </a:p>
        </p:txBody>
      </p:sp>
      <p:sp>
        <p:nvSpPr>
          <p:cNvPr id="541730" name="Line 34"/>
          <p:cNvSpPr>
            <a:spLocks noChangeShapeType="1"/>
          </p:cNvSpPr>
          <p:nvPr/>
        </p:nvSpPr>
        <p:spPr bwMode="auto">
          <a:xfrm>
            <a:off x="4419552" y="3288278"/>
            <a:ext cx="0" cy="914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1731" name="Line 35"/>
          <p:cNvSpPr>
            <a:spLocks noChangeShapeType="1"/>
          </p:cNvSpPr>
          <p:nvPr/>
        </p:nvSpPr>
        <p:spPr bwMode="auto">
          <a:xfrm>
            <a:off x="4419552" y="420297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1732" name="Line 36"/>
          <p:cNvSpPr>
            <a:spLocks noChangeShapeType="1"/>
          </p:cNvSpPr>
          <p:nvPr/>
        </p:nvSpPr>
        <p:spPr bwMode="auto">
          <a:xfrm>
            <a:off x="4419552" y="4202971"/>
            <a:ext cx="0" cy="12664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41733" name="Line 37"/>
          <p:cNvSpPr>
            <a:spLocks noChangeShapeType="1"/>
          </p:cNvSpPr>
          <p:nvPr/>
        </p:nvSpPr>
        <p:spPr bwMode="auto">
          <a:xfrm>
            <a:off x="4419552" y="5469469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1734" name="AutoShape 38"/>
          <p:cNvSpPr>
            <a:spLocks noChangeArrowheads="1"/>
          </p:cNvSpPr>
          <p:nvPr/>
        </p:nvSpPr>
        <p:spPr bwMode="auto">
          <a:xfrm>
            <a:off x="203754" y="3810122"/>
            <a:ext cx="4063349" cy="2280870"/>
          </a:xfrm>
          <a:prstGeom prst="wedgeRoundRectCallout">
            <a:avLst>
              <a:gd name="adj1" fmla="val -18986"/>
              <a:gd name="adj2" fmla="val 37532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  Process bubbles</a:t>
            </a:r>
          </a:p>
          <a:p>
            <a:pPr lvl="1"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There can be multiple ways of partitioning.</a:t>
            </a:r>
          </a:p>
          <a:p>
            <a:pPr lvl="1"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Example: Combine 1.4 and 1.5 into one bubble on this level.</a:t>
            </a:r>
          </a:p>
        </p:txBody>
      </p:sp>
      <p:sp>
        <p:nvSpPr>
          <p:cNvPr id="541735" name="Text Box 39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C4836C80-9521-4FB5-A93A-C290C08387E8}" type="slidenum">
              <a:rPr lang="en-US" sz="2216"/>
              <a:pPr algn="ctr">
                <a:spcBef>
                  <a:spcPct val="50000"/>
                </a:spcBef>
              </a:pPr>
              <a:t>65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1491998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17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4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4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4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34" grpId="0" build="p" bldLvl="2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Oval 2"/>
          <p:cNvSpPr>
            <a:spLocks noChangeArrowheads="1"/>
          </p:cNvSpPr>
          <p:nvPr/>
        </p:nvSpPr>
        <p:spPr bwMode="auto">
          <a:xfrm>
            <a:off x="5562919" y="518802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42723" name="Text Box 3"/>
          <p:cNvSpPr txBox="1">
            <a:spLocks noChangeArrowheads="1"/>
          </p:cNvSpPr>
          <p:nvPr/>
        </p:nvSpPr>
        <p:spPr bwMode="auto">
          <a:xfrm>
            <a:off x="6477612" y="544198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24" name="Oval 4"/>
          <p:cNvSpPr>
            <a:spLocks noChangeArrowheads="1"/>
          </p:cNvSpPr>
          <p:nvPr/>
        </p:nvSpPr>
        <p:spPr bwMode="auto">
          <a:xfrm>
            <a:off x="5562919" y="385116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42725" name="Freeform 5"/>
          <p:cNvSpPr>
            <a:spLocks/>
          </p:cNvSpPr>
          <p:nvPr/>
        </p:nvSpPr>
        <p:spPr bwMode="auto">
          <a:xfrm>
            <a:off x="3733532" y="544199"/>
            <a:ext cx="1372040" cy="492527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3809757" y="642412"/>
            <a:ext cx="12195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304898" y="1951419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42728" name="Oval 8"/>
          <p:cNvSpPr>
            <a:spLocks noChangeArrowheads="1"/>
          </p:cNvSpPr>
          <p:nvPr/>
        </p:nvSpPr>
        <p:spPr bwMode="auto">
          <a:xfrm>
            <a:off x="6401387" y="2162502"/>
            <a:ext cx="1141900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42729" name="Oval 9"/>
          <p:cNvSpPr>
            <a:spLocks noChangeArrowheads="1"/>
          </p:cNvSpPr>
          <p:nvPr/>
        </p:nvSpPr>
        <p:spPr bwMode="auto">
          <a:xfrm>
            <a:off x="1448265" y="2232863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30" name="Oval 10"/>
          <p:cNvSpPr>
            <a:spLocks noChangeArrowheads="1"/>
          </p:cNvSpPr>
          <p:nvPr/>
        </p:nvSpPr>
        <p:spPr bwMode="auto">
          <a:xfrm>
            <a:off x="3847869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>
            <a:off x="304898" y="279575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32" name="Freeform 12"/>
          <p:cNvSpPr>
            <a:spLocks/>
          </p:cNvSpPr>
          <p:nvPr/>
        </p:nvSpPr>
        <p:spPr bwMode="auto">
          <a:xfrm>
            <a:off x="2590165" y="1881058"/>
            <a:ext cx="3811222" cy="773971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33" name="Text Box 13"/>
          <p:cNvSpPr txBox="1">
            <a:spLocks noChangeArrowheads="1"/>
          </p:cNvSpPr>
          <p:nvPr/>
        </p:nvSpPr>
        <p:spPr bwMode="auto">
          <a:xfrm>
            <a:off x="3962205" y="1458891"/>
            <a:ext cx="106714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42734" name="Line 14"/>
          <p:cNvSpPr>
            <a:spLocks noChangeShapeType="1"/>
          </p:cNvSpPr>
          <p:nvPr/>
        </p:nvSpPr>
        <p:spPr bwMode="auto">
          <a:xfrm>
            <a:off x="2590166" y="2794286"/>
            <a:ext cx="1219591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35" name="Line 15"/>
          <p:cNvSpPr>
            <a:spLocks noChangeShapeType="1"/>
          </p:cNvSpPr>
          <p:nvPr/>
        </p:nvSpPr>
        <p:spPr bwMode="auto">
          <a:xfrm>
            <a:off x="5029347" y="2795751"/>
            <a:ext cx="1372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36" name="Freeform 16"/>
          <p:cNvSpPr>
            <a:spLocks/>
          </p:cNvSpPr>
          <p:nvPr/>
        </p:nvSpPr>
        <p:spPr bwMode="auto">
          <a:xfrm>
            <a:off x="2021414" y="3317595"/>
            <a:ext cx="3541504" cy="2433318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37" name="Freeform 17"/>
          <p:cNvSpPr>
            <a:spLocks/>
          </p:cNvSpPr>
          <p:nvPr/>
        </p:nvSpPr>
        <p:spPr bwMode="auto">
          <a:xfrm>
            <a:off x="2033142" y="4481484"/>
            <a:ext cx="2176793" cy="2932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38" name="Line 18"/>
          <p:cNvSpPr>
            <a:spLocks noChangeShapeType="1"/>
          </p:cNvSpPr>
          <p:nvPr/>
        </p:nvSpPr>
        <p:spPr bwMode="auto">
          <a:xfrm>
            <a:off x="4572001" y="4484415"/>
            <a:ext cx="9146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39" name="Line 19"/>
          <p:cNvSpPr>
            <a:spLocks noChangeShapeType="1"/>
          </p:cNvSpPr>
          <p:nvPr/>
        </p:nvSpPr>
        <p:spPr bwMode="auto">
          <a:xfrm>
            <a:off x="6706285" y="5539830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40" name="Line 20"/>
          <p:cNvSpPr>
            <a:spLocks noChangeShapeType="1"/>
          </p:cNvSpPr>
          <p:nvPr/>
        </p:nvSpPr>
        <p:spPr bwMode="auto">
          <a:xfrm>
            <a:off x="6630060" y="5891635"/>
            <a:ext cx="22852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41" name="Line 21"/>
          <p:cNvSpPr>
            <a:spLocks noChangeShapeType="1"/>
          </p:cNvSpPr>
          <p:nvPr/>
        </p:nvSpPr>
        <p:spPr bwMode="auto">
          <a:xfrm>
            <a:off x="6706285" y="4343693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42" name="Text Box 22"/>
          <p:cNvSpPr txBox="1">
            <a:spLocks noChangeArrowheads="1"/>
          </p:cNvSpPr>
          <p:nvPr/>
        </p:nvSpPr>
        <p:spPr bwMode="auto">
          <a:xfrm>
            <a:off x="5105572" y="2866112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2743" name="Text Box 23"/>
          <p:cNvSpPr txBox="1">
            <a:spLocks noChangeArrowheads="1"/>
          </p:cNvSpPr>
          <p:nvPr/>
        </p:nvSpPr>
        <p:spPr bwMode="auto">
          <a:xfrm>
            <a:off x="2513941" y="2936473"/>
            <a:ext cx="137204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42744" name="Text Box 24"/>
          <p:cNvSpPr txBox="1">
            <a:spLocks noChangeArrowheads="1"/>
          </p:cNvSpPr>
          <p:nvPr/>
        </p:nvSpPr>
        <p:spPr bwMode="auto">
          <a:xfrm>
            <a:off x="2590166" y="3429001"/>
            <a:ext cx="114336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42745" name="Text Box 25"/>
          <p:cNvSpPr txBox="1">
            <a:spLocks noChangeArrowheads="1"/>
          </p:cNvSpPr>
          <p:nvPr/>
        </p:nvSpPr>
        <p:spPr bwMode="auto">
          <a:xfrm>
            <a:off x="4572001" y="4836220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2746" name="Text Box 26"/>
          <p:cNvSpPr txBox="1">
            <a:spLocks noChangeArrowheads="1"/>
          </p:cNvSpPr>
          <p:nvPr/>
        </p:nvSpPr>
        <p:spPr bwMode="auto">
          <a:xfrm>
            <a:off x="2134285" y="4836220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42747" name="Text Box 27"/>
          <p:cNvSpPr txBox="1">
            <a:spLocks noChangeArrowheads="1"/>
          </p:cNvSpPr>
          <p:nvPr/>
        </p:nvSpPr>
        <p:spPr bwMode="auto">
          <a:xfrm>
            <a:off x="5105572" y="4019740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5105572" y="5215878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42749" name="Text Box 29"/>
          <p:cNvSpPr txBox="1">
            <a:spLocks noChangeArrowheads="1"/>
          </p:cNvSpPr>
          <p:nvPr/>
        </p:nvSpPr>
        <p:spPr bwMode="auto">
          <a:xfrm>
            <a:off x="5029347" y="556768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42750" name="Line 30"/>
          <p:cNvSpPr>
            <a:spLocks noChangeShapeType="1"/>
          </p:cNvSpPr>
          <p:nvPr/>
        </p:nvSpPr>
        <p:spPr bwMode="auto">
          <a:xfrm flipH="1">
            <a:off x="2437717" y="1036726"/>
            <a:ext cx="1524489" cy="133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51" name="Line 31"/>
          <p:cNvSpPr>
            <a:spLocks noChangeShapeType="1"/>
          </p:cNvSpPr>
          <p:nvPr/>
        </p:nvSpPr>
        <p:spPr bwMode="auto">
          <a:xfrm flipH="1" flipV="1">
            <a:off x="4800674" y="1036726"/>
            <a:ext cx="1676937" cy="1407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52" name="Line 32"/>
          <p:cNvSpPr>
            <a:spLocks noChangeShapeType="1"/>
          </p:cNvSpPr>
          <p:nvPr/>
        </p:nvSpPr>
        <p:spPr bwMode="auto">
          <a:xfrm>
            <a:off x="304899" y="6032357"/>
            <a:ext cx="533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2753" name="Text Box 33"/>
          <p:cNvSpPr txBox="1">
            <a:spLocks noChangeArrowheads="1"/>
          </p:cNvSpPr>
          <p:nvPr/>
        </p:nvSpPr>
        <p:spPr bwMode="auto">
          <a:xfrm>
            <a:off x="304899" y="5778766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1108">
              <a:latin typeface="Times New Roman" panose="02020603050405020304" pitchFamily="18" charset="0"/>
            </a:endParaRPr>
          </a:p>
        </p:txBody>
      </p:sp>
      <p:sp>
        <p:nvSpPr>
          <p:cNvPr id="542754" name="Line 34"/>
          <p:cNvSpPr>
            <a:spLocks noChangeShapeType="1"/>
          </p:cNvSpPr>
          <p:nvPr/>
        </p:nvSpPr>
        <p:spPr bwMode="auto">
          <a:xfrm>
            <a:off x="4419552" y="3288278"/>
            <a:ext cx="0" cy="914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2755" name="Line 35"/>
          <p:cNvSpPr>
            <a:spLocks noChangeShapeType="1"/>
          </p:cNvSpPr>
          <p:nvPr/>
        </p:nvSpPr>
        <p:spPr bwMode="auto">
          <a:xfrm>
            <a:off x="4419552" y="420297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2756" name="Line 36"/>
          <p:cNvSpPr>
            <a:spLocks noChangeShapeType="1"/>
          </p:cNvSpPr>
          <p:nvPr/>
        </p:nvSpPr>
        <p:spPr bwMode="auto">
          <a:xfrm>
            <a:off x="4419552" y="4202971"/>
            <a:ext cx="0" cy="12664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42757" name="Line 37"/>
          <p:cNvSpPr>
            <a:spLocks noChangeShapeType="1"/>
          </p:cNvSpPr>
          <p:nvPr/>
        </p:nvSpPr>
        <p:spPr bwMode="auto">
          <a:xfrm>
            <a:off x="4419552" y="5469469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2758" name="AutoShape 38"/>
          <p:cNvSpPr>
            <a:spLocks noChangeArrowheads="1"/>
          </p:cNvSpPr>
          <p:nvPr/>
        </p:nvSpPr>
        <p:spPr bwMode="auto">
          <a:xfrm>
            <a:off x="4800674" y="2291497"/>
            <a:ext cx="4063349" cy="4121983"/>
          </a:xfrm>
          <a:prstGeom prst="wedgeRoundRectCallout">
            <a:avLst>
              <a:gd name="adj1" fmla="val -58986"/>
              <a:gd name="adj2" fmla="val -75356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 Data stores</a:t>
            </a:r>
          </a:p>
          <a:p>
            <a:pPr lvl="1"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EMPLOYEES shown again because accessed again.</a:t>
            </a:r>
          </a:p>
          <a:p>
            <a:pPr lvl="1"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Need the entire record to update the file.</a:t>
            </a:r>
          </a:p>
          <a:p>
            <a:pPr lvl="2"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 Just like COBOL.</a:t>
            </a:r>
          </a:p>
          <a:p>
            <a:pPr lvl="1"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Show a single read to a file within a diagram, then pass the data to everywhere it is needed.</a:t>
            </a:r>
          </a:p>
        </p:txBody>
      </p:sp>
      <p:sp>
        <p:nvSpPr>
          <p:cNvPr id="542759" name="Text Box 39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61FBD156-03E3-447D-ACAA-267419DADF7D}" type="slidenum">
              <a:rPr lang="en-US" sz="2216"/>
              <a:pPr algn="ctr">
                <a:spcBef>
                  <a:spcPct val="50000"/>
                </a:spcBef>
              </a:pPr>
              <a:t>66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323984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27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4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42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42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42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42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8" grpId="0" build="p" bldLvl="3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Oval 2"/>
          <p:cNvSpPr>
            <a:spLocks noChangeArrowheads="1"/>
          </p:cNvSpPr>
          <p:nvPr/>
        </p:nvSpPr>
        <p:spPr bwMode="auto">
          <a:xfrm>
            <a:off x="5562919" y="518802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43747" name="Text Box 3"/>
          <p:cNvSpPr txBox="1">
            <a:spLocks noChangeArrowheads="1"/>
          </p:cNvSpPr>
          <p:nvPr/>
        </p:nvSpPr>
        <p:spPr bwMode="auto">
          <a:xfrm>
            <a:off x="6477612" y="544198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5562919" y="385116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43749" name="Freeform 5"/>
          <p:cNvSpPr>
            <a:spLocks/>
          </p:cNvSpPr>
          <p:nvPr/>
        </p:nvSpPr>
        <p:spPr bwMode="auto">
          <a:xfrm>
            <a:off x="3733532" y="544199"/>
            <a:ext cx="1372040" cy="492527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3809757" y="642412"/>
            <a:ext cx="12195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304898" y="1951419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6401387" y="2162502"/>
            <a:ext cx="1141900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43753" name="Oval 9"/>
          <p:cNvSpPr>
            <a:spLocks noChangeArrowheads="1"/>
          </p:cNvSpPr>
          <p:nvPr/>
        </p:nvSpPr>
        <p:spPr bwMode="auto">
          <a:xfrm>
            <a:off x="1448265" y="2232863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3847869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43755" name="Line 11"/>
          <p:cNvSpPr>
            <a:spLocks noChangeShapeType="1"/>
          </p:cNvSpPr>
          <p:nvPr/>
        </p:nvSpPr>
        <p:spPr bwMode="auto">
          <a:xfrm>
            <a:off x="304898" y="279575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56" name="Freeform 12"/>
          <p:cNvSpPr>
            <a:spLocks/>
          </p:cNvSpPr>
          <p:nvPr/>
        </p:nvSpPr>
        <p:spPr bwMode="auto">
          <a:xfrm>
            <a:off x="2590165" y="1881058"/>
            <a:ext cx="3811222" cy="773971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57" name="Text Box 13"/>
          <p:cNvSpPr txBox="1">
            <a:spLocks noChangeArrowheads="1"/>
          </p:cNvSpPr>
          <p:nvPr/>
        </p:nvSpPr>
        <p:spPr bwMode="auto">
          <a:xfrm>
            <a:off x="3962205" y="1458891"/>
            <a:ext cx="106714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43758" name="Line 14"/>
          <p:cNvSpPr>
            <a:spLocks noChangeShapeType="1"/>
          </p:cNvSpPr>
          <p:nvPr/>
        </p:nvSpPr>
        <p:spPr bwMode="auto">
          <a:xfrm>
            <a:off x="2590166" y="2794286"/>
            <a:ext cx="1219591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59" name="Line 15"/>
          <p:cNvSpPr>
            <a:spLocks noChangeShapeType="1"/>
          </p:cNvSpPr>
          <p:nvPr/>
        </p:nvSpPr>
        <p:spPr bwMode="auto">
          <a:xfrm>
            <a:off x="5029347" y="2795751"/>
            <a:ext cx="1372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60" name="Freeform 16"/>
          <p:cNvSpPr>
            <a:spLocks/>
          </p:cNvSpPr>
          <p:nvPr/>
        </p:nvSpPr>
        <p:spPr bwMode="auto">
          <a:xfrm>
            <a:off x="2021414" y="3317595"/>
            <a:ext cx="3541504" cy="2433318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61" name="Freeform 17"/>
          <p:cNvSpPr>
            <a:spLocks/>
          </p:cNvSpPr>
          <p:nvPr/>
        </p:nvSpPr>
        <p:spPr bwMode="auto">
          <a:xfrm>
            <a:off x="2033142" y="4481484"/>
            <a:ext cx="2176793" cy="2932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62" name="Line 18"/>
          <p:cNvSpPr>
            <a:spLocks noChangeShapeType="1"/>
          </p:cNvSpPr>
          <p:nvPr/>
        </p:nvSpPr>
        <p:spPr bwMode="auto">
          <a:xfrm>
            <a:off x="4572001" y="4484415"/>
            <a:ext cx="9146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63" name="Line 19"/>
          <p:cNvSpPr>
            <a:spLocks noChangeShapeType="1"/>
          </p:cNvSpPr>
          <p:nvPr/>
        </p:nvSpPr>
        <p:spPr bwMode="auto">
          <a:xfrm>
            <a:off x="6706285" y="5539830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64" name="Line 20"/>
          <p:cNvSpPr>
            <a:spLocks noChangeShapeType="1"/>
          </p:cNvSpPr>
          <p:nvPr/>
        </p:nvSpPr>
        <p:spPr bwMode="auto">
          <a:xfrm>
            <a:off x="6630060" y="5891635"/>
            <a:ext cx="22852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65" name="Line 21"/>
          <p:cNvSpPr>
            <a:spLocks noChangeShapeType="1"/>
          </p:cNvSpPr>
          <p:nvPr/>
        </p:nvSpPr>
        <p:spPr bwMode="auto">
          <a:xfrm>
            <a:off x="6706285" y="4343693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66" name="Text Box 22"/>
          <p:cNvSpPr txBox="1">
            <a:spLocks noChangeArrowheads="1"/>
          </p:cNvSpPr>
          <p:nvPr/>
        </p:nvSpPr>
        <p:spPr bwMode="auto">
          <a:xfrm>
            <a:off x="5105572" y="2866112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3767" name="Text Box 23"/>
          <p:cNvSpPr txBox="1">
            <a:spLocks noChangeArrowheads="1"/>
          </p:cNvSpPr>
          <p:nvPr/>
        </p:nvSpPr>
        <p:spPr bwMode="auto">
          <a:xfrm>
            <a:off x="2513941" y="2936473"/>
            <a:ext cx="137204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43768" name="Text Box 24"/>
          <p:cNvSpPr txBox="1">
            <a:spLocks noChangeArrowheads="1"/>
          </p:cNvSpPr>
          <p:nvPr/>
        </p:nvSpPr>
        <p:spPr bwMode="auto">
          <a:xfrm>
            <a:off x="2513942" y="3358640"/>
            <a:ext cx="114336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43769" name="Text Box 25"/>
          <p:cNvSpPr txBox="1">
            <a:spLocks noChangeArrowheads="1"/>
          </p:cNvSpPr>
          <p:nvPr/>
        </p:nvSpPr>
        <p:spPr bwMode="auto">
          <a:xfrm>
            <a:off x="4572001" y="4836220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3770" name="Text Box 26"/>
          <p:cNvSpPr txBox="1">
            <a:spLocks noChangeArrowheads="1"/>
          </p:cNvSpPr>
          <p:nvPr/>
        </p:nvSpPr>
        <p:spPr bwMode="auto">
          <a:xfrm>
            <a:off x="2134285" y="4836220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5105572" y="4019740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5105572" y="5215878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5029347" y="556768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43774" name="Line 30"/>
          <p:cNvSpPr>
            <a:spLocks noChangeShapeType="1"/>
          </p:cNvSpPr>
          <p:nvPr/>
        </p:nvSpPr>
        <p:spPr bwMode="auto">
          <a:xfrm flipH="1">
            <a:off x="2437717" y="1036726"/>
            <a:ext cx="1524489" cy="133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75" name="Line 31"/>
          <p:cNvSpPr>
            <a:spLocks noChangeShapeType="1"/>
          </p:cNvSpPr>
          <p:nvPr/>
        </p:nvSpPr>
        <p:spPr bwMode="auto">
          <a:xfrm flipH="1" flipV="1">
            <a:off x="4800674" y="1036726"/>
            <a:ext cx="1676937" cy="1407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76" name="Line 32"/>
          <p:cNvSpPr>
            <a:spLocks noChangeShapeType="1"/>
          </p:cNvSpPr>
          <p:nvPr/>
        </p:nvSpPr>
        <p:spPr bwMode="auto">
          <a:xfrm>
            <a:off x="304899" y="6032357"/>
            <a:ext cx="533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304899" y="5778766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1108">
              <a:latin typeface="Times New Roman" panose="02020603050405020304" pitchFamily="18" charset="0"/>
            </a:endParaRPr>
          </a:p>
        </p:txBody>
      </p:sp>
      <p:sp>
        <p:nvSpPr>
          <p:cNvPr id="543778" name="Line 34"/>
          <p:cNvSpPr>
            <a:spLocks noChangeShapeType="1"/>
          </p:cNvSpPr>
          <p:nvPr/>
        </p:nvSpPr>
        <p:spPr bwMode="auto">
          <a:xfrm>
            <a:off x="4419552" y="3288278"/>
            <a:ext cx="0" cy="914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3779" name="Line 35"/>
          <p:cNvSpPr>
            <a:spLocks noChangeShapeType="1"/>
          </p:cNvSpPr>
          <p:nvPr/>
        </p:nvSpPr>
        <p:spPr bwMode="auto">
          <a:xfrm>
            <a:off x="4419552" y="420297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3780" name="Line 36"/>
          <p:cNvSpPr>
            <a:spLocks noChangeShapeType="1"/>
          </p:cNvSpPr>
          <p:nvPr/>
        </p:nvSpPr>
        <p:spPr bwMode="auto">
          <a:xfrm>
            <a:off x="4419552" y="4202971"/>
            <a:ext cx="0" cy="12664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43781" name="Line 37"/>
          <p:cNvSpPr>
            <a:spLocks noChangeShapeType="1"/>
          </p:cNvSpPr>
          <p:nvPr/>
        </p:nvSpPr>
        <p:spPr bwMode="auto">
          <a:xfrm>
            <a:off x="4419552" y="5469469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3782" name="AutoShape 38"/>
          <p:cNvSpPr>
            <a:spLocks noChangeArrowheads="1"/>
          </p:cNvSpPr>
          <p:nvPr/>
        </p:nvSpPr>
        <p:spPr bwMode="auto">
          <a:xfrm>
            <a:off x="304898" y="3710444"/>
            <a:ext cx="4063349" cy="486664"/>
          </a:xfrm>
          <a:prstGeom prst="wedgeRoundRectCallout">
            <a:avLst>
              <a:gd name="adj1" fmla="val 28671"/>
              <a:gd name="adj2" fmla="val -19829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216" b="1">
                <a:solidFill>
                  <a:schemeClr val="bg1"/>
                </a:solidFill>
              </a:rPr>
              <a:t>  Look at data flows…</a:t>
            </a:r>
          </a:p>
        </p:txBody>
      </p:sp>
      <p:sp>
        <p:nvSpPr>
          <p:cNvPr id="543783" name="Text Box 39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5E4B29CB-10F1-4539-B57E-5B1CA578BA9A}" type="slidenum">
              <a:rPr lang="en-US" sz="2216"/>
              <a:pPr algn="ctr">
                <a:spcBef>
                  <a:spcPct val="50000"/>
                </a:spcBef>
              </a:pPr>
              <a:t>67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7200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37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4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82" grpId="0" build="p" bldLvl="3" animBg="1" autoUpdateAnimBg="0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Oval 2"/>
          <p:cNvSpPr>
            <a:spLocks noChangeArrowheads="1"/>
          </p:cNvSpPr>
          <p:nvPr/>
        </p:nvSpPr>
        <p:spPr bwMode="auto">
          <a:xfrm>
            <a:off x="5562919" y="518802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6477612" y="544198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5562919" y="385116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44773" name="Freeform 5"/>
          <p:cNvSpPr>
            <a:spLocks/>
          </p:cNvSpPr>
          <p:nvPr/>
        </p:nvSpPr>
        <p:spPr bwMode="auto">
          <a:xfrm>
            <a:off x="3733532" y="544199"/>
            <a:ext cx="1372040" cy="492527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3809757" y="642412"/>
            <a:ext cx="12195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304898" y="1951419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6401387" y="2162502"/>
            <a:ext cx="1141900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</a:t>
            </a:r>
            <a:r>
              <a:rPr lang="en-US" sz="1108">
                <a:latin typeface="Times New Roman" panose="02020603050405020304" pitchFamily="18" charset="0"/>
              </a:rPr>
              <a:t>-</a:t>
            </a:r>
          </a:p>
          <a:p>
            <a:pPr algn="ctr"/>
            <a:r>
              <a:rPr lang="en-US" sz="1108"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44777" name="Oval 9"/>
          <p:cNvSpPr>
            <a:spLocks noChangeArrowheads="1"/>
          </p:cNvSpPr>
          <p:nvPr/>
        </p:nvSpPr>
        <p:spPr bwMode="auto">
          <a:xfrm>
            <a:off x="1448265" y="2232863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4778" name="Oval 10"/>
          <p:cNvSpPr>
            <a:spLocks noChangeArrowheads="1"/>
          </p:cNvSpPr>
          <p:nvPr/>
        </p:nvSpPr>
        <p:spPr bwMode="auto">
          <a:xfrm>
            <a:off x="3847869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44779" name="Line 11"/>
          <p:cNvSpPr>
            <a:spLocks noChangeShapeType="1"/>
          </p:cNvSpPr>
          <p:nvPr/>
        </p:nvSpPr>
        <p:spPr bwMode="auto">
          <a:xfrm>
            <a:off x="304898" y="279575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780" name="Freeform 12"/>
          <p:cNvSpPr>
            <a:spLocks/>
          </p:cNvSpPr>
          <p:nvPr/>
        </p:nvSpPr>
        <p:spPr bwMode="auto">
          <a:xfrm>
            <a:off x="2590165" y="1881058"/>
            <a:ext cx="3811222" cy="773971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781" name="Text Box 13"/>
          <p:cNvSpPr txBox="1">
            <a:spLocks noChangeArrowheads="1"/>
          </p:cNvSpPr>
          <p:nvPr/>
        </p:nvSpPr>
        <p:spPr bwMode="auto">
          <a:xfrm>
            <a:off x="3962205" y="1458891"/>
            <a:ext cx="106714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44782" name="Line 14"/>
          <p:cNvSpPr>
            <a:spLocks noChangeShapeType="1"/>
          </p:cNvSpPr>
          <p:nvPr/>
        </p:nvSpPr>
        <p:spPr bwMode="auto">
          <a:xfrm>
            <a:off x="2590166" y="2794286"/>
            <a:ext cx="1219591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783" name="Line 15"/>
          <p:cNvSpPr>
            <a:spLocks noChangeShapeType="1"/>
          </p:cNvSpPr>
          <p:nvPr/>
        </p:nvSpPr>
        <p:spPr bwMode="auto">
          <a:xfrm>
            <a:off x="5029347" y="2795751"/>
            <a:ext cx="1372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784" name="Freeform 16"/>
          <p:cNvSpPr>
            <a:spLocks/>
          </p:cNvSpPr>
          <p:nvPr/>
        </p:nvSpPr>
        <p:spPr bwMode="auto">
          <a:xfrm>
            <a:off x="2021414" y="3317595"/>
            <a:ext cx="3541504" cy="2433318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785" name="Freeform 17"/>
          <p:cNvSpPr>
            <a:spLocks/>
          </p:cNvSpPr>
          <p:nvPr/>
        </p:nvSpPr>
        <p:spPr bwMode="auto">
          <a:xfrm>
            <a:off x="2033142" y="4481484"/>
            <a:ext cx="2176793" cy="2932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786" name="Line 18"/>
          <p:cNvSpPr>
            <a:spLocks noChangeShapeType="1"/>
          </p:cNvSpPr>
          <p:nvPr/>
        </p:nvSpPr>
        <p:spPr bwMode="auto">
          <a:xfrm>
            <a:off x="4572001" y="4484415"/>
            <a:ext cx="9146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787" name="Line 19"/>
          <p:cNvSpPr>
            <a:spLocks noChangeShapeType="1"/>
          </p:cNvSpPr>
          <p:nvPr/>
        </p:nvSpPr>
        <p:spPr bwMode="auto">
          <a:xfrm>
            <a:off x="6706285" y="5539830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788" name="Line 20"/>
          <p:cNvSpPr>
            <a:spLocks noChangeShapeType="1"/>
          </p:cNvSpPr>
          <p:nvPr/>
        </p:nvSpPr>
        <p:spPr bwMode="auto">
          <a:xfrm>
            <a:off x="6630060" y="5891635"/>
            <a:ext cx="22852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789" name="Line 21"/>
          <p:cNvSpPr>
            <a:spLocks noChangeShapeType="1"/>
          </p:cNvSpPr>
          <p:nvPr/>
        </p:nvSpPr>
        <p:spPr bwMode="auto">
          <a:xfrm>
            <a:off x="6706285" y="4343693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790" name="Text Box 22"/>
          <p:cNvSpPr txBox="1">
            <a:spLocks noChangeArrowheads="1"/>
          </p:cNvSpPr>
          <p:nvPr/>
        </p:nvSpPr>
        <p:spPr bwMode="auto">
          <a:xfrm>
            <a:off x="5105572" y="2866112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4791" name="Text Box 23"/>
          <p:cNvSpPr txBox="1">
            <a:spLocks noChangeArrowheads="1"/>
          </p:cNvSpPr>
          <p:nvPr/>
        </p:nvSpPr>
        <p:spPr bwMode="auto">
          <a:xfrm>
            <a:off x="2513941" y="2936473"/>
            <a:ext cx="137204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44792" name="Text Box 24"/>
          <p:cNvSpPr txBox="1">
            <a:spLocks noChangeArrowheads="1"/>
          </p:cNvSpPr>
          <p:nvPr/>
        </p:nvSpPr>
        <p:spPr bwMode="auto">
          <a:xfrm>
            <a:off x="2513942" y="3358640"/>
            <a:ext cx="114336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44793" name="Text Box 25"/>
          <p:cNvSpPr txBox="1">
            <a:spLocks noChangeArrowheads="1"/>
          </p:cNvSpPr>
          <p:nvPr/>
        </p:nvSpPr>
        <p:spPr bwMode="auto">
          <a:xfrm>
            <a:off x="4572001" y="4836220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4794" name="Text Box 26"/>
          <p:cNvSpPr txBox="1">
            <a:spLocks noChangeArrowheads="1"/>
          </p:cNvSpPr>
          <p:nvPr/>
        </p:nvSpPr>
        <p:spPr bwMode="auto">
          <a:xfrm>
            <a:off x="2134285" y="4836220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44795" name="Text Box 27"/>
          <p:cNvSpPr txBox="1">
            <a:spLocks noChangeArrowheads="1"/>
          </p:cNvSpPr>
          <p:nvPr/>
        </p:nvSpPr>
        <p:spPr bwMode="auto">
          <a:xfrm>
            <a:off x="5105572" y="4019740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44796" name="Text Box 28"/>
          <p:cNvSpPr txBox="1">
            <a:spLocks noChangeArrowheads="1"/>
          </p:cNvSpPr>
          <p:nvPr/>
        </p:nvSpPr>
        <p:spPr bwMode="auto">
          <a:xfrm>
            <a:off x="5105572" y="5215878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44797" name="Text Box 29"/>
          <p:cNvSpPr txBox="1">
            <a:spLocks noChangeArrowheads="1"/>
          </p:cNvSpPr>
          <p:nvPr/>
        </p:nvSpPr>
        <p:spPr bwMode="auto">
          <a:xfrm>
            <a:off x="5029347" y="556768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44798" name="Line 30"/>
          <p:cNvSpPr>
            <a:spLocks noChangeShapeType="1"/>
          </p:cNvSpPr>
          <p:nvPr/>
        </p:nvSpPr>
        <p:spPr bwMode="auto">
          <a:xfrm flipH="1">
            <a:off x="2437717" y="1036726"/>
            <a:ext cx="1524489" cy="133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799" name="Line 31"/>
          <p:cNvSpPr>
            <a:spLocks noChangeShapeType="1"/>
          </p:cNvSpPr>
          <p:nvPr/>
        </p:nvSpPr>
        <p:spPr bwMode="auto">
          <a:xfrm flipH="1" flipV="1">
            <a:off x="4800674" y="1036726"/>
            <a:ext cx="1676937" cy="1407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800" name="Line 32"/>
          <p:cNvSpPr>
            <a:spLocks noChangeShapeType="1"/>
          </p:cNvSpPr>
          <p:nvPr/>
        </p:nvSpPr>
        <p:spPr bwMode="auto">
          <a:xfrm>
            <a:off x="304899" y="6032357"/>
            <a:ext cx="533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4801" name="Text Box 33"/>
          <p:cNvSpPr txBox="1">
            <a:spLocks noChangeArrowheads="1"/>
          </p:cNvSpPr>
          <p:nvPr/>
        </p:nvSpPr>
        <p:spPr bwMode="auto">
          <a:xfrm>
            <a:off x="304899" y="5778766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1108">
              <a:latin typeface="Times New Roman" panose="02020603050405020304" pitchFamily="18" charset="0"/>
            </a:endParaRPr>
          </a:p>
        </p:txBody>
      </p:sp>
      <p:sp>
        <p:nvSpPr>
          <p:cNvPr id="544802" name="Line 34"/>
          <p:cNvSpPr>
            <a:spLocks noChangeShapeType="1"/>
          </p:cNvSpPr>
          <p:nvPr/>
        </p:nvSpPr>
        <p:spPr bwMode="auto">
          <a:xfrm>
            <a:off x="4419552" y="3288278"/>
            <a:ext cx="0" cy="914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4803" name="Line 35"/>
          <p:cNvSpPr>
            <a:spLocks noChangeShapeType="1"/>
          </p:cNvSpPr>
          <p:nvPr/>
        </p:nvSpPr>
        <p:spPr bwMode="auto">
          <a:xfrm>
            <a:off x="4419552" y="420297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4804" name="Line 36"/>
          <p:cNvSpPr>
            <a:spLocks noChangeShapeType="1"/>
          </p:cNvSpPr>
          <p:nvPr/>
        </p:nvSpPr>
        <p:spPr bwMode="auto">
          <a:xfrm>
            <a:off x="4419552" y="4202971"/>
            <a:ext cx="0" cy="12664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44805" name="Line 37"/>
          <p:cNvSpPr>
            <a:spLocks noChangeShapeType="1"/>
          </p:cNvSpPr>
          <p:nvPr/>
        </p:nvSpPr>
        <p:spPr bwMode="auto">
          <a:xfrm>
            <a:off x="4419552" y="5469469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4806" name="AutoShape 38"/>
          <p:cNvSpPr>
            <a:spLocks noChangeArrowheads="1"/>
          </p:cNvSpPr>
          <p:nvPr/>
        </p:nvSpPr>
        <p:spPr bwMode="auto">
          <a:xfrm>
            <a:off x="4724450" y="1757926"/>
            <a:ext cx="4267102" cy="1577259"/>
          </a:xfrm>
          <a:prstGeom prst="wedgeRoundRectCallout">
            <a:avLst>
              <a:gd name="adj1" fmla="val -109005"/>
              <a:gd name="adj2" fmla="val 133551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216" b="1" dirty="0">
                <a:solidFill>
                  <a:schemeClr val="bg1"/>
                </a:solidFill>
              </a:rPr>
              <a:t>  Data flows</a:t>
            </a:r>
          </a:p>
          <a:p>
            <a:pPr lvl="1">
              <a:buFontTx/>
              <a:buChar char="•"/>
            </a:pPr>
            <a:r>
              <a:rPr lang="en-US" sz="2216" b="1" dirty="0">
                <a:solidFill>
                  <a:schemeClr val="bg1"/>
                </a:solidFill>
              </a:rPr>
              <a:t>Convergence, divergence (shown here) versus multiple copies.</a:t>
            </a:r>
          </a:p>
        </p:txBody>
      </p:sp>
      <p:sp>
        <p:nvSpPr>
          <p:cNvPr id="544807" name="Text Box 39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BAAF17B7-0A10-47B9-BAF8-C5006B95FFCD}" type="slidenum">
              <a:rPr lang="en-US" sz="2216"/>
              <a:pPr algn="ctr">
                <a:spcBef>
                  <a:spcPct val="50000"/>
                </a:spcBef>
              </a:pPr>
              <a:t>68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876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48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4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44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06" grpId="0" build="p" bldLvl="3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Oval 2"/>
          <p:cNvSpPr>
            <a:spLocks noChangeArrowheads="1"/>
          </p:cNvSpPr>
          <p:nvPr/>
        </p:nvSpPr>
        <p:spPr bwMode="auto">
          <a:xfrm>
            <a:off x="5562919" y="518802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6477612" y="544198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5796" name="Oval 4"/>
          <p:cNvSpPr>
            <a:spLocks noChangeArrowheads="1"/>
          </p:cNvSpPr>
          <p:nvPr/>
        </p:nvSpPr>
        <p:spPr bwMode="auto">
          <a:xfrm>
            <a:off x="5562919" y="385116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45797" name="Freeform 5"/>
          <p:cNvSpPr>
            <a:spLocks/>
          </p:cNvSpPr>
          <p:nvPr/>
        </p:nvSpPr>
        <p:spPr bwMode="auto">
          <a:xfrm>
            <a:off x="3733532" y="544199"/>
            <a:ext cx="1372040" cy="492527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3809757" y="642412"/>
            <a:ext cx="12195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45799" name="Text Box 7"/>
          <p:cNvSpPr txBox="1">
            <a:spLocks noChangeArrowheads="1"/>
          </p:cNvSpPr>
          <p:nvPr/>
        </p:nvSpPr>
        <p:spPr bwMode="auto">
          <a:xfrm>
            <a:off x="304898" y="1951419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45800" name="Oval 8"/>
          <p:cNvSpPr>
            <a:spLocks noChangeArrowheads="1"/>
          </p:cNvSpPr>
          <p:nvPr/>
        </p:nvSpPr>
        <p:spPr bwMode="auto">
          <a:xfrm>
            <a:off x="6401387" y="2162502"/>
            <a:ext cx="1141900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45801" name="Oval 9"/>
          <p:cNvSpPr>
            <a:spLocks noChangeArrowheads="1"/>
          </p:cNvSpPr>
          <p:nvPr/>
        </p:nvSpPr>
        <p:spPr bwMode="auto">
          <a:xfrm>
            <a:off x="1448265" y="2232863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5802" name="Oval 10"/>
          <p:cNvSpPr>
            <a:spLocks noChangeArrowheads="1"/>
          </p:cNvSpPr>
          <p:nvPr/>
        </p:nvSpPr>
        <p:spPr bwMode="auto">
          <a:xfrm>
            <a:off x="3847869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45803" name="Line 11"/>
          <p:cNvSpPr>
            <a:spLocks noChangeShapeType="1"/>
          </p:cNvSpPr>
          <p:nvPr/>
        </p:nvSpPr>
        <p:spPr bwMode="auto">
          <a:xfrm>
            <a:off x="304898" y="279575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04" name="Freeform 12"/>
          <p:cNvSpPr>
            <a:spLocks/>
          </p:cNvSpPr>
          <p:nvPr/>
        </p:nvSpPr>
        <p:spPr bwMode="auto">
          <a:xfrm>
            <a:off x="2590165" y="1881058"/>
            <a:ext cx="3811222" cy="773971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3962205" y="1458891"/>
            <a:ext cx="106714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45806" name="Line 14"/>
          <p:cNvSpPr>
            <a:spLocks noChangeShapeType="1"/>
          </p:cNvSpPr>
          <p:nvPr/>
        </p:nvSpPr>
        <p:spPr bwMode="auto">
          <a:xfrm>
            <a:off x="2590166" y="2794286"/>
            <a:ext cx="1219591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07" name="Line 15"/>
          <p:cNvSpPr>
            <a:spLocks noChangeShapeType="1"/>
          </p:cNvSpPr>
          <p:nvPr/>
        </p:nvSpPr>
        <p:spPr bwMode="auto">
          <a:xfrm>
            <a:off x="5029347" y="2795751"/>
            <a:ext cx="1372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08" name="Freeform 16"/>
          <p:cNvSpPr>
            <a:spLocks/>
          </p:cNvSpPr>
          <p:nvPr/>
        </p:nvSpPr>
        <p:spPr bwMode="auto">
          <a:xfrm>
            <a:off x="2021414" y="3317595"/>
            <a:ext cx="3541504" cy="2433318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09" name="Freeform 17"/>
          <p:cNvSpPr>
            <a:spLocks/>
          </p:cNvSpPr>
          <p:nvPr/>
        </p:nvSpPr>
        <p:spPr bwMode="auto">
          <a:xfrm>
            <a:off x="2033142" y="4481484"/>
            <a:ext cx="2176793" cy="2932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10" name="Line 18"/>
          <p:cNvSpPr>
            <a:spLocks noChangeShapeType="1"/>
          </p:cNvSpPr>
          <p:nvPr/>
        </p:nvSpPr>
        <p:spPr bwMode="auto">
          <a:xfrm>
            <a:off x="4572001" y="4484415"/>
            <a:ext cx="9146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11" name="Line 19"/>
          <p:cNvSpPr>
            <a:spLocks noChangeShapeType="1"/>
          </p:cNvSpPr>
          <p:nvPr/>
        </p:nvSpPr>
        <p:spPr bwMode="auto">
          <a:xfrm>
            <a:off x="6706285" y="5539830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12" name="Line 20"/>
          <p:cNvSpPr>
            <a:spLocks noChangeShapeType="1"/>
          </p:cNvSpPr>
          <p:nvPr/>
        </p:nvSpPr>
        <p:spPr bwMode="auto">
          <a:xfrm>
            <a:off x="6630060" y="5891635"/>
            <a:ext cx="22852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13" name="Line 21"/>
          <p:cNvSpPr>
            <a:spLocks noChangeShapeType="1"/>
          </p:cNvSpPr>
          <p:nvPr/>
        </p:nvSpPr>
        <p:spPr bwMode="auto">
          <a:xfrm>
            <a:off x="6706285" y="4343693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14" name="Text Box 22"/>
          <p:cNvSpPr txBox="1">
            <a:spLocks noChangeArrowheads="1"/>
          </p:cNvSpPr>
          <p:nvPr/>
        </p:nvSpPr>
        <p:spPr bwMode="auto">
          <a:xfrm>
            <a:off x="5105572" y="2866112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5815" name="Text Box 23"/>
          <p:cNvSpPr txBox="1">
            <a:spLocks noChangeArrowheads="1"/>
          </p:cNvSpPr>
          <p:nvPr/>
        </p:nvSpPr>
        <p:spPr bwMode="auto">
          <a:xfrm>
            <a:off x="2513941" y="2936473"/>
            <a:ext cx="137204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45816" name="Text Box 24"/>
          <p:cNvSpPr txBox="1">
            <a:spLocks noChangeArrowheads="1"/>
          </p:cNvSpPr>
          <p:nvPr/>
        </p:nvSpPr>
        <p:spPr bwMode="auto">
          <a:xfrm>
            <a:off x="2513942" y="3358640"/>
            <a:ext cx="114336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45817" name="Text Box 25"/>
          <p:cNvSpPr txBox="1">
            <a:spLocks noChangeArrowheads="1"/>
          </p:cNvSpPr>
          <p:nvPr/>
        </p:nvSpPr>
        <p:spPr bwMode="auto">
          <a:xfrm>
            <a:off x="4572001" y="4836220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5818" name="Text Box 26"/>
          <p:cNvSpPr txBox="1">
            <a:spLocks noChangeArrowheads="1"/>
          </p:cNvSpPr>
          <p:nvPr/>
        </p:nvSpPr>
        <p:spPr bwMode="auto">
          <a:xfrm>
            <a:off x="2134285" y="4836220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45819" name="Text Box 27"/>
          <p:cNvSpPr txBox="1">
            <a:spLocks noChangeArrowheads="1"/>
          </p:cNvSpPr>
          <p:nvPr/>
        </p:nvSpPr>
        <p:spPr bwMode="auto">
          <a:xfrm>
            <a:off x="5105572" y="4019740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45820" name="Text Box 28"/>
          <p:cNvSpPr txBox="1">
            <a:spLocks noChangeArrowheads="1"/>
          </p:cNvSpPr>
          <p:nvPr/>
        </p:nvSpPr>
        <p:spPr bwMode="auto">
          <a:xfrm>
            <a:off x="5105572" y="5215878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45821" name="Text Box 29"/>
          <p:cNvSpPr txBox="1">
            <a:spLocks noChangeArrowheads="1"/>
          </p:cNvSpPr>
          <p:nvPr/>
        </p:nvSpPr>
        <p:spPr bwMode="auto">
          <a:xfrm>
            <a:off x="5029347" y="556768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45822" name="Line 30"/>
          <p:cNvSpPr>
            <a:spLocks noChangeShapeType="1"/>
          </p:cNvSpPr>
          <p:nvPr/>
        </p:nvSpPr>
        <p:spPr bwMode="auto">
          <a:xfrm flipH="1">
            <a:off x="2437717" y="1036726"/>
            <a:ext cx="1524489" cy="133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23" name="Line 31"/>
          <p:cNvSpPr>
            <a:spLocks noChangeShapeType="1"/>
          </p:cNvSpPr>
          <p:nvPr/>
        </p:nvSpPr>
        <p:spPr bwMode="auto">
          <a:xfrm flipH="1" flipV="1">
            <a:off x="4800674" y="1036726"/>
            <a:ext cx="1676937" cy="1407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24" name="Line 32"/>
          <p:cNvSpPr>
            <a:spLocks noChangeShapeType="1"/>
          </p:cNvSpPr>
          <p:nvPr/>
        </p:nvSpPr>
        <p:spPr bwMode="auto">
          <a:xfrm>
            <a:off x="304899" y="6032357"/>
            <a:ext cx="533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5825" name="Text Box 33"/>
          <p:cNvSpPr txBox="1">
            <a:spLocks noChangeArrowheads="1"/>
          </p:cNvSpPr>
          <p:nvPr/>
        </p:nvSpPr>
        <p:spPr bwMode="auto">
          <a:xfrm>
            <a:off x="304899" y="5778766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1108">
              <a:latin typeface="Times New Roman" panose="02020603050405020304" pitchFamily="18" charset="0"/>
            </a:endParaRPr>
          </a:p>
        </p:txBody>
      </p:sp>
      <p:sp>
        <p:nvSpPr>
          <p:cNvPr id="545826" name="Line 34"/>
          <p:cNvSpPr>
            <a:spLocks noChangeShapeType="1"/>
          </p:cNvSpPr>
          <p:nvPr/>
        </p:nvSpPr>
        <p:spPr bwMode="auto">
          <a:xfrm>
            <a:off x="4419552" y="3288278"/>
            <a:ext cx="0" cy="914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5827" name="Line 35"/>
          <p:cNvSpPr>
            <a:spLocks noChangeShapeType="1"/>
          </p:cNvSpPr>
          <p:nvPr/>
        </p:nvSpPr>
        <p:spPr bwMode="auto">
          <a:xfrm>
            <a:off x="4419552" y="420297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5828" name="Line 36"/>
          <p:cNvSpPr>
            <a:spLocks noChangeShapeType="1"/>
          </p:cNvSpPr>
          <p:nvPr/>
        </p:nvSpPr>
        <p:spPr bwMode="auto">
          <a:xfrm>
            <a:off x="4419552" y="4202971"/>
            <a:ext cx="0" cy="12664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45829" name="Line 37"/>
          <p:cNvSpPr>
            <a:spLocks noChangeShapeType="1"/>
          </p:cNvSpPr>
          <p:nvPr/>
        </p:nvSpPr>
        <p:spPr bwMode="auto">
          <a:xfrm>
            <a:off x="4419552" y="5469469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5830" name="AutoShape 38"/>
          <p:cNvSpPr>
            <a:spLocks noChangeArrowheads="1"/>
          </p:cNvSpPr>
          <p:nvPr/>
        </p:nvSpPr>
        <p:spPr bwMode="auto">
          <a:xfrm>
            <a:off x="4724450" y="2303224"/>
            <a:ext cx="4063349" cy="4186480"/>
          </a:xfrm>
          <a:prstGeom prst="wedgeRoundRectCallout">
            <a:avLst>
              <a:gd name="adj1" fmla="val 46486"/>
              <a:gd name="adj2" fmla="val -11870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216" b="1" dirty="0">
                <a:solidFill>
                  <a:schemeClr val="bg1"/>
                </a:solidFill>
              </a:rPr>
              <a:t>  Data flows</a:t>
            </a:r>
          </a:p>
          <a:p>
            <a:pPr lvl="1">
              <a:buFontTx/>
              <a:buChar char="•"/>
            </a:pPr>
            <a:r>
              <a:rPr lang="en-US" sz="2216" b="1" dirty="0">
                <a:solidFill>
                  <a:schemeClr val="bg1"/>
                </a:solidFill>
              </a:rPr>
              <a:t>Avoid tramp data--data that is shuffled around unnecessarily.</a:t>
            </a:r>
          </a:p>
          <a:p>
            <a:pPr lvl="1">
              <a:buFontTx/>
              <a:buChar char="•"/>
            </a:pPr>
            <a:r>
              <a:rPr lang="en-US" sz="2216" b="1" dirty="0">
                <a:solidFill>
                  <a:schemeClr val="bg1"/>
                </a:solidFill>
              </a:rPr>
              <a:t>Never send data through one bubble on its way to another.</a:t>
            </a:r>
          </a:p>
          <a:p>
            <a:pPr lvl="1">
              <a:buFontTx/>
              <a:buChar char="•"/>
            </a:pPr>
            <a:r>
              <a:rPr lang="en-US" sz="2216" b="1" dirty="0">
                <a:solidFill>
                  <a:schemeClr val="bg1"/>
                </a:solidFill>
              </a:rPr>
              <a:t>Data should never go anywhere that it isn’t actually used. </a:t>
            </a:r>
          </a:p>
          <a:p>
            <a:pPr lvl="2">
              <a:buFontTx/>
              <a:buChar char="•"/>
            </a:pPr>
            <a:r>
              <a:rPr lang="en-US" sz="2216" b="1" dirty="0">
                <a:solidFill>
                  <a:schemeClr val="bg1"/>
                </a:solidFill>
              </a:rPr>
              <a:t>Why not?</a:t>
            </a:r>
          </a:p>
        </p:txBody>
      </p:sp>
      <p:sp>
        <p:nvSpPr>
          <p:cNvPr id="545831" name="Text Box 39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90D4585E-1254-40AC-891D-40133713279B}" type="slidenum">
              <a:rPr lang="en-US" sz="2216"/>
              <a:pPr algn="ctr">
                <a:spcBef>
                  <a:spcPct val="50000"/>
                </a:spcBef>
              </a:pPr>
              <a:t>69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9011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58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45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45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45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45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45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30" grpId="0" build="p" bldLvl="3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929" y="228600"/>
            <a:ext cx="86868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Langkah-Langkah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-17929" y="1981200"/>
            <a:ext cx="9161929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Pemodelan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of Analysis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Membentuk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pemahaman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model-model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alat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bantu)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nantinya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perancangan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laporan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laporan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format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berisi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hasil-hasil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langkah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5791592" y="960347"/>
            <a:ext cx="2971286" cy="5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955" b="1">
                <a:solidFill>
                  <a:schemeClr val="accent2"/>
                </a:solidFill>
                <a:latin typeface="Times New Roman" panose="02020603050405020304" pitchFamily="18" charset="0"/>
              </a:rPr>
              <a:t>Bad Example</a:t>
            </a:r>
          </a:p>
        </p:txBody>
      </p:sp>
      <p:sp>
        <p:nvSpPr>
          <p:cNvPr id="546819" name="Oval 3"/>
          <p:cNvSpPr>
            <a:spLocks noChangeArrowheads="1"/>
          </p:cNvSpPr>
          <p:nvPr/>
        </p:nvSpPr>
        <p:spPr bwMode="auto">
          <a:xfrm>
            <a:off x="5562919" y="518802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5562919" y="544198"/>
            <a:ext cx="327618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6821" name="Oval 5"/>
          <p:cNvSpPr>
            <a:spLocks noChangeArrowheads="1"/>
          </p:cNvSpPr>
          <p:nvPr/>
        </p:nvSpPr>
        <p:spPr bwMode="auto">
          <a:xfrm>
            <a:off x="5562919" y="385116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46822" name="Freeform 6"/>
          <p:cNvSpPr>
            <a:spLocks/>
          </p:cNvSpPr>
          <p:nvPr/>
        </p:nvSpPr>
        <p:spPr bwMode="auto">
          <a:xfrm>
            <a:off x="3733532" y="544199"/>
            <a:ext cx="1372040" cy="492527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3809757" y="642412"/>
            <a:ext cx="12195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304898" y="1951419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6401387" y="2162502"/>
            <a:ext cx="1141900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46826" name="Oval 10"/>
          <p:cNvSpPr>
            <a:spLocks noChangeArrowheads="1"/>
          </p:cNvSpPr>
          <p:nvPr/>
        </p:nvSpPr>
        <p:spPr bwMode="auto">
          <a:xfrm>
            <a:off x="1448265" y="2232863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6827" name="Oval 11"/>
          <p:cNvSpPr>
            <a:spLocks noChangeArrowheads="1"/>
          </p:cNvSpPr>
          <p:nvPr/>
        </p:nvSpPr>
        <p:spPr bwMode="auto">
          <a:xfrm>
            <a:off x="3847869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46828" name="Line 12"/>
          <p:cNvSpPr>
            <a:spLocks noChangeShapeType="1"/>
          </p:cNvSpPr>
          <p:nvPr/>
        </p:nvSpPr>
        <p:spPr bwMode="auto">
          <a:xfrm>
            <a:off x="304898" y="279575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29" name="Freeform 13"/>
          <p:cNvSpPr>
            <a:spLocks/>
          </p:cNvSpPr>
          <p:nvPr/>
        </p:nvSpPr>
        <p:spPr bwMode="auto">
          <a:xfrm>
            <a:off x="2590165" y="1881058"/>
            <a:ext cx="3811222" cy="773971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30" name="Text Box 14"/>
          <p:cNvSpPr txBox="1">
            <a:spLocks noChangeArrowheads="1"/>
          </p:cNvSpPr>
          <p:nvPr/>
        </p:nvSpPr>
        <p:spPr bwMode="auto">
          <a:xfrm>
            <a:off x="3962205" y="1458891"/>
            <a:ext cx="106714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46831" name="Line 15"/>
          <p:cNvSpPr>
            <a:spLocks noChangeShapeType="1"/>
          </p:cNvSpPr>
          <p:nvPr/>
        </p:nvSpPr>
        <p:spPr bwMode="auto">
          <a:xfrm>
            <a:off x="2590166" y="2794286"/>
            <a:ext cx="1219591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32" name="Line 16"/>
          <p:cNvSpPr>
            <a:spLocks noChangeShapeType="1"/>
          </p:cNvSpPr>
          <p:nvPr/>
        </p:nvSpPr>
        <p:spPr bwMode="auto">
          <a:xfrm>
            <a:off x="5029347" y="2795751"/>
            <a:ext cx="1372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33" name="Freeform 17"/>
          <p:cNvSpPr>
            <a:spLocks/>
          </p:cNvSpPr>
          <p:nvPr/>
        </p:nvSpPr>
        <p:spPr bwMode="auto">
          <a:xfrm>
            <a:off x="1981836" y="4481484"/>
            <a:ext cx="2175328" cy="2932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34" name="Line 18"/>
          <p:cNvSpPr>
            <a:spLocks noChangeShapeType="1"/>
          </p:cNvSpPr>
          <p:nvPr/>
        </p:nvSpPr>
        <p:spPr bwMode="auto">
          <a:xfrm>
            <a:off x="4572001" y="4484415"/>
            <a:ext cx="9146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35" name="Line 19"/>
          <p:cNvSpPr>
            <a:spLocks noChangeShapeType="1"/>
          </p:cNvSpPr>
          <p:nvPr/>
        </p:nvSpPr>
        <p:spPr bwMode="auto">
          <a:xfrm>
            <a:off x="6706285" y="5539830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36" name="Line 20"/>
          <p:cNvSpPr>
            <a:spLocks noChangeShapeType="1"/>
          </p:cNvSpPr>
          <p:nvPr/>
        </p:nvSpPr>
        <p:spPr bwMode="auto">
          <a:xfrm>
            <a:off x="6630060" y="5891635"/>
            <a:ext cx="22852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37" name="Line 21"/>
          <p:cNvSpPr>
            <a:spLocks noChangeShapeType="1"/>
          </p:cNvSpPr>
          <p:nvPr/>
        </p:nvSpPr>
        <p:spPr bwMode="auto">
          <a:xfrm>
            <a:off x="6706285" y="4343693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38" name="Text Box 22"/>
          <p:cNvSpPr txBox="1">
            <a:spLocks noChangeArrowheads="1"/>
          </p:cNvSpPr>
          <p:nvPr/>
        </p:nvSpPr>
        <p:spPr bwMode="auto">
          <a:xfrm>
            <a:off x="5105572" y="2866112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6839" name="Text Box 23"/>
          <p:cNvSpPr txBox="1">
            <a:spLocks noChangeArrowheads="1"/>
          </p:cNvSpPr>
          <p:nvPr/>
        </p:nvSpPr>
        <p:spPr bwMode="auto">
          <a:xfrm>
            <a:off x="2513941" y="2936473"/>
            <a:ext cx="137204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46840" name="Text Box 24"/>
          <p:cNvSpPr txBox="1">
            <a:spLocks noChangeArrowheads="1"/>
          </p:cNvSpPr>
          <p:nvPr/>
        </p:nvSpPr>
        <p:spPr bwMode="auto">
          <a:xfrm>
            <a:off x="2513942" y="3358640"/>
            <a:ext cx="114336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46841" name="Text Box 25"/>
          <p:cNvSpPr txBox="1">
            <a:spLocks noChangeArrowheads="1"/>
          </p:cNvSpPr>
          <p:nvPr/>
        </p:nvSpPr>
        <p:spPr bwMode="auto">
          <a:xfrm>
            <a:off x="4572001" y="4836220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6842" name="Text Box 26"/>
          <p:cNvSpPr txBox="1">
            <a:spLocks noChangeArrowheads="1"/>
          </p:cNvSpPr>
          <p:nvPr/>
        </p:nvSpPr>
        <p:spPr bwMode="auto">
          <a:xfrm>
            <a:off x="2134285" y="3780805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46843" name="Text Box 27"/>
          <p:cNvSpPr txBox="1">
            <a:spLocks noChangeArrowheads="1"/>
          </p:cNvSpPr>
          <p:nvPr/>
        </p:nvSpPr>
        <p:spPr bwMode="auto">
          <a:xfrm>
            <a:off x="5105572" y="4019740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>
            <a:off x="5105572" y="5215878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5029347" y="556768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46846" name="Line 30"/>
          <p:cNvSpPr>
            <a:spLocks noChangeShapeType="1"/>
          </p:cNvSpPr>
          <p:nvPr/>
        </p:nvSpPr>
        <p:spPr bwMode="auto">
          <a:xfrm flipH="1">
            <a:off x="2437717" y="1036726"/>
            <a:ext cx="1524489" cy="133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47" name="Line 31"/>
          <p:cNvSpPr>
            <a:spLocks noChangeShapeType="1"/>
          </p:cNvSpPr>
          <p:nvPr/>
        </p:nvSpPr>
        <p:spPr bwMode="auto">
          <a:xfrm flipH="1" flipV="1">
            <a:off x="4800674" y="1036726"/>
            <a:ext cx="1676937" cy="1407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48" name="Line 32"/>
          <p:cNvSpPr>
            <a:spLocks noChangeShapeType="1"/>
          </p:cNvSpPr>
          <p:nvPr/>
        </p:nvSpPr>
        <p:spPr bwMode="auto">
          <a:xfrm>
            <a:off x="304899" y="6032357"/>
            <a:ext cx="533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49" name="Text Box 33"/>
          <p:cNvSpPr txBox="1">
            <a:spLocks noChangeArrowheads="1"/>
          </p:cNvSpPr>
          <p:nvPr/>
        </p:nvSpPr>
        <p:spPr bwMode="auto">
          <a:xfrm>
            <a:off x="304899" y="5778766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1108">
              <a:latin typeface="Times New Roman" panose="02020603050405020304" pitchFamily="18" charset="0"/>
            </a:endParaRPr>
          </a:p>
        </p:txBody>
      </p:sp>
      <p:sp>
        <p:nvSpPr>
          <p:cNvPr id="546850" name="Line 34"/>
          <p:cNvSpPr>
            <a:spLocks noChangeShapeType="1"/>
          </p:cNvSpPr>
          <p:nvPr/>
        </p:nvSpPr>
        <p:spPr bwMode="auto">
          <a:xfrm>
            <a:off x="4419552" y="3288278"/>
            <a:ext cx="0" cy="914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6851" name="Line 35"/>
          <p:cNvSpPr>
            <a:spLocks noChangeShapeType="1"/>
          </p:cNvSpPr>
          <p:nvPr/>
        </p:nvSpPr>
        <p:spPr bwMode="auto">
          <a:xfrm>
            <a:off x="4419552" y="420297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6852" name="Line 36"/>
          <p:cNvSpPr>
            <a:spLocks noChangeShapeType="1"/>
          </p:cNvSpPr>
          <p:nvPr/>
        </p:nvSpPr>
        <p:spPr bwMode="auto">
          <a:xfrm>
            <a:off x="4419552" y="4202971"/>
            <a:ext cx="0" cy="12664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46853" name="Line 37"/>
          <p:cNvSpPr>
            <a:spLocks noChangeShapeType="1"/>
          </p:cNvSpPr>
          <p:nvPr/>
        </p:nvSpPr>
        <p:spPr bwMode="auto">
          <a:xfrm>
            <a:off x="4419552" y="5469469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6854" name="Line 38"/>
          <p:cNvSpPr>
            <a:spLocks noChangeShapeType="1"/>
          </p:cNvSpPr>
          <p:nvPr/>
        </p:nvSpPr>
        <p:spPr bwMode="auto">
          <a:xfrm flipV="1">
            <a:off x="1981836" y="3288278"/>
            <a:ext cx="0" cy="1196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grpSp>
        <p:nvGrpSpPr>
          <p:cNvPr id="546855" name="Group 39"/>
          <p:cNvGrpSpPr>
            <a:grpSpLocks/>
          </p:cNvGrpSpPr>
          <p:nvPr/>
        </p:nvGrpSpPr>
        <p:grpSpPr bwMode="auto">
          <a:xfrm>
            <a:off x="6096489" y="4765861"/>
            <a:ext cx="2818838" cy="433893"/>
            <a:chOff x="3840" y="3072"/>
            <a:chExt cx="1776" cy="296"/>
          </a:xfrm>
        </p:grpSpPr>
        <p:sp>
          <p:nvSpPr>
            <p:cNvPr id="546856" name="Line 40"/>
            <p:cNvSpPr>
              <a:spLocks noChangeShapeType="1"/>
            </p:cNvSpPr>
            <p:nvPr/>
          </p:nvSpPr>
          <p:spPr bwMode="auto">
            <a:xfrm>
              <a:off x="3840" y="316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46857" name="Text Box 41"/>
            <p:cNvSpPr txBox="1">
              <a:spLocks noChangeArrowheads="1"/>
            </p:cNvSpPr>
            <p:nvPr/>
          </p:nvSpPr>
          <p:spPr bwMode="auto">
            <a:xfrm>
              <a:off x="3984" y="3072"/>
              <a:ext cx="163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</a:t>
              </a:r>
            </a:p>
            <a:p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PAYCHECK-DETAIL</a:t>
              </a:r>
            </a:p>
          </p:txBody>
        </p:sp>
      </p:grpSp>
      <p:sp>
        <p:nvSpPr>
          <p:cNvPr id="546858" name="Oval 42"/>
          <p:cNvSpPr>
            <a:spLocks noChangeArrowheads="1"/>
          </p:cNvSpPr>
          <p:nvPr/>
        </p:nvSpPr>
        <p:spPr bwMode="auto">
          <a:xfrm>
            <a:off x="1829387" y="3817496"/>
            <a:ext cx="141917" cy="489507"/>
          </a:xfrm>
          <a:prstGeom prst="ellips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46859" name="Oval 43"/>
          <p:cNvSpPr>
            <a:spLocks noChangeArrowheads="1"/>
          </p:cNvSpPr>
          <p:nvPr/>
        </p:nvSpPr>
        <p:spPr bwMode="auto">
          <a:xfrm>
            <a:off x="6325163" y="4732189"/>
            <a:ext cx="141917" cy="489507"/>
          </a:xfrm>
          <a:prstGeom prst="ellips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46860" name="Freeform 44"/>
          <p:cNvSpPr>
            <a:spLocks/>
          </p:cNvSpPr>
          <p:nvPr/>
        </p:nvSpPr>
        <p:spPr bwMode="auto">
          <a:xfrm>
            <a:off x="1981836" y="4484415"/>
            <a:ext cx="3541504" cy="1307542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dash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61" name="AutoShape 45"/>
          <p:cNvSpPr>
            <a:spLocks noChangeArrowheads="1"/>
          </p:cNvSpPr>
          <p:nvPr/>
        </p:nvSpPr>
        <p:spPr bwMode="auto">
          <a:xfrm>
            <a:off x="304898" y="4685238"/>
            <a:ext cx="1524489" cy="794493"/>
          </a:xfrm>
          <a:prstGeom prst="rightArrow">
            <a:avLst>
              <a:gd name="adj1" fmla="val 50000"/>
              <a:gd name="adj2" fmla="val 47970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216" b="1">
                <a:solidFill>
                  <a:schemeClr val="bg1"/>
                </a:solidFill>
              </a:rPr>
              <a:t>Original</a:t>
            </a:r>
          </a:p>
        </p:txBody>
      </p:sp>
      <p:sp>
        <p:nvSpPr>
          <p:cNvPr id="546862" name="Freeform 46"/>
          <p:cNvSpPr>
            <a:spLocks/>
          </p:cNvSpPr>
          <p:nvPr/>
        </p:nvSpPr>
        <p:spPr bwMode="auto">
          <a:xfrm>
            <a:off x="1981836" y="4484415"/>
            <a:ext cx="3541504" cy="1307542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6863" name="AutoShape 47"/>
          <p:cNvSpPr>
            <a:spLocks noChangeArrowheads="1"/>
          </p:cNvSpPr>
          <p:nvPr/>
        </p:nvSpPr>
        <p:spPr bwMode="auto">
          <a:xfrm>
            <a:off x="428030" y="1458892"/>
            <a:ext cx="8411073" cy="1137503"/>
          </a:xfrm>
          <a:prstGeom prst="wedgeRoundRectCallout">
            <a:avLst>
              <a:gd name="adj1" fmla="val 28481"/>
              <a:gd name="adj2" fmla="val 215208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 Data flows</a:t>
            </a:r>
          </a:p>
          <a:p>
            <a:pPr lvl="1">
              <a:buFontTx/>
              <a:buChar char="•"/>
            </a:pPr>
            <a:r>
              <a:rPr lang="en-US" sz="2216" b="1">
                <a:solidFill>
                  <a:schemeClr val="bg1"/>
                </a:solidFill>
              </a:rPr>
              <a:t> Tramp data -- shuffling through bubble 1.4 unnecessarily.</a:t>
            </a:r>
          </a:p>
        </p:txBody>
      </p:sp>
      <p:sp>
        <p:nvSpPr>
          <p:cNvPr id="546864" name="Text Box 48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A58E705B-12C7-40EE-AC40-780BEA7C1298}" type="slidenum">
              <a:rPr lang="en-US" sz="2216"/>
              <a:pPr algn="ctr">
                <a:spcBef>
                  <a:spcPct val="50000"/>
                </a:spcBef>
              </a:pPr>
              <a:t>70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98699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68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4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6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6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6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6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4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54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8" grpId="0" autoUpdateAnimBg="0"/>
      <p:bldP spid="546858" grpId="0" animBg="1"/>
      <p:bldP spid="546859" grpId="0" animBg="1"/>
      <p:bldP spid="546860" grpId="0" animBg="1"/>
      <p:bldP spid="546861" grpId="0" animBg="1" autoUpdateAnimBg="0"/>
      <p:bldP spid="546862" grpId="0" animBg="1"/>
      <p:bldP spid="546863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Oval 2"/>
          <p:cNvSpPr>
            <a:spLocks noChangeArrowheads="1"/>
          </p:cNvSpPr>
          <p:nvPr/>
        </p:nvSpPr>
        <p:spPr bwMode="auto">
          <a:xfrm>
            <a:off x="5562919" y="518802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47843" name="Text Box 3"/>
          <p:cNvSpPr txBox="1">
            <a:spLocks noChangeArrowheads="1"/>
          </p:cNvSpPr>
          <p:nvPr/>
        </p:nvSpPr>
        <p:spPr bwMode="auto">
          <a:xfrm>
            <a:off x="6477612" y="544198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5562919" y="385116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47845" name="Freeform 5"/>
          <p:cNvSpPr>
            <a:spLocks/>
          </p:cNvSpPr>
          <p:nvPr/>
        </p:nvSpPr>
        <p:spPr bwMode="auto">
          <a:xfrm>
            <a:off x="3733532" y="544199"/>
            <a:ext cx="1372040" cy="492527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46" name="Text Box 6"/>
          <p:cNvSpPr txBox="1">
            <a:spLocks noChangeArrowheads="1"/>
          </p:cNvSpPr>
          <p:nvPr/>
        </p:nvSpPr>
        <p:spPr bwMode="auto">
          <a:xfrm>
            <a:off x="3809757" y="642412"/>
            <a:ext cx="12195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304898" y="1951419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47848" name="Oval 8"/>
          <p:cNvSpPr>
            <a:spLocks noChangeArrowheads="1"/>
          </p:cNvSpPr>
          <p:nvPr/>
        </p:nvSpPr>
        <p:spPr bwMode="auto">
          <a:xfrm>
            <a:off x="6401387" y="2162502"/>
            <a:ext cx="1141900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1448265" y="2232863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7850" name="Oval 10"/>
          <p:cNvSpPr>
            <a:spLocks noChangeArrowheads="1"/>
          </p:cNvSpPr>
          <p:nvPr/>
        </p:nvSpPr>
        <p:spPr bwMode="auto">
          <a:xfrm>
            <a:off x="3847869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47851" name="Line 11"/>
          <p:cNvSpPr>
            <a:spLocks noChangeShapeType="1"/>
          </p:cNvSpPr>
          <p:nvPr/>
        </p:nvSpPr>
        <p:spPr bwMode="auto">
          <a:xfrm>
            <a:off x="304898" y="279575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52" name="Freeform 12"/>
          <p:cNvSpPr>
            <a:spLocks/>
          </p:cNvSpPr>
          <p:nvPr/>
        </p:nvSpPr>
        <p:spPr bwMode="auto">
          <a:xfrm>
            <a:off x="2590165" y="1881058"/>
            <a:ext cx="3811222" cy="773971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53" name="Text Box 13"/>
          <p:cNvSpPr txBox="1">
            <a:spLocks noChangeArrowheads="1"/>
          </p:cNvSpPr>
          <p:nvPr/>
        </p:nvSpPr>
        <p:spPr bwMode="auto">
          <a:xfrm>
            <a:off x="3962205" y="1458891"/>
            <a:ext cx="106714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47854" name="Line 14"/>
          <p:cNvSpPr>
            <a:spLocks noChangeShapeType="1"/>
          </p:cNvSpPr>
          <p:nvPr/>
        </p:nvSpPr>
        <p:spPr bwMode="auto">
          <a:xfrm>
            <a:off x="2590166" y="2794286"/>
            <a:ext cx="1219591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55" name="Line 15"/>
          <p:cNvSpPr>
            <a:spLocks noChangeShapeType="1"/>
          </p:cNvSpPr>
          <p:nvPr/>
        </p:nvSpPr>
        <p:spPr bwMode="auto">
          <a:xfrm>
            <a:off x="5029347" y="2795751"/>
            <a:ext cx="1372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56" name="Freeform 16"/>
          <p:cNvSpPr>
            <a:spLocks/>
          </p:cNvSpPr>
          <p:nvPr/>
        </p:nvSpPr>
        <p:spPr bwMode="auto">
          <a:xfrm>
            <a:off x="2021414" y="3317595"/>
            <a:ext cx="3541504" cy="2433318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57" name="Freeform 17"/>
          <p:cNvSpPr>
            <a:spLocks/>
          </p:cNvSpPr>
          <p:nvPr/>
        </p:nvSpPr>
        <p:spPr bwMode="auto">
          <a:xfrm>
            <a:off x="2033142" y="4481484"/>
            <a:ext cx="2176793" cy="2932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58" name="Line 18"/>
          <p:cNvSpPr>
            <a:spLocks noChangeShapeType="1"/>
          </p:cNvSpPr>
          <p:nvPr/>
        </p:nvSpPr>
        <p:spPr bwMode="auto">
          <a:xfrm>
            <a:off x="4572001" y="4484415"/>
            <a:ext cx="9146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59" name="Line 19"/>
          <p:cNvSpPr>
            <a:spLocks noChangeShapeType="1"/>
          </p:cNvSpPr>
          <p:nvPr/>
        </p:nvSpPr>
        <p:spPr bwMode="auto">
          <a:xfrm>
            <a:off x="6706285" y="5539830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60" name="Line 20"/>
          <p:cNvSpPr>
            <a:spLocks noChangeShapeType="1"/>
          </p:cNvSpPr>
          <p:nvPr/>
        </p:nvSpPr>
        <p:spPr bwMode="auto">
          <a:xfrm>
            <a:off x="6630060" y="5891635"/>
            <a:ext cx="22852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61" name="Line 21"/>
          <p:cNvSpPr>
            <a:spLocks noChangeShapeType="1"/>
          </p:cNvSpPr>
          <p:nvPr/>
        </p:nvSpPr>
        <p:spPr bwMode="auto">
          <a:xfrm>
            <a:off x="6706285" y="4343693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62" name="Text Box 22"/>
          <p:cNvSpPr txBox="1">
            <a:spLocks noChangeArrowheads="1"/>
          </p:cNvSpPr>
          <p:nvPr/>
        </p:nvSpPr>
        <p:spPr bwMode="auto">
          <a:xfrm>
            <a:off x="5105572" y="2866112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7863" name="Text Box 23"/>
          <p:cNvSpPr txBox="1">
            <a:spLocks noChangeArrowheads="1"/>
          </p:cNvSpPr>
          <p:nvPr/>
        </p:nvSpPr>
        <p:spPr bwMode="auto">
          <a:xfrm>
            <a:off x="2513941" y="2936473"/>
            <a:ext cx="137204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47864" name="Text Box 24"/>
          <p:cNvSpPr txBox="1">
            <a:spLocks noChangeArrowheads="1"/>
          </p:cNvSpPr>
          <p:nvPr/>
        </p:nvSpPr>
        <p:spPr bwMode="auto">
          <a:xfrm>
            <a:off x="2513942" y="3358640"/>
            <a:ext cx="114336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47865" name="Text Box 25"/>
          <p:cNvSpPr txBox="1">
            <a:spLocks noChangeArrowheads="1"/>
          </p:cNvSpPr>
          <p:nvPr/>
        </p:nvSpPr>
        <p:spPr bwMode="auto">
          <a:xfrm>
            <a:off x="4572001" y="4836220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7866" name="Text Box 26"/>
          <p:cNvSpPr txBox="1">
            <a:spLocks noChangeArrowheads="1"/>
          </p:cNvSpPr>
          <p:nvPr/>
        </p:nvSpPr>
        <p:spPr bwMode="auto">
          <a:xfrm>
            <a:off x="2134285" y="4836220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47867" name="Text Box 27"/>
          <p:cNvSpPr txBox="1">
            <a:spLocks noChangeArrowheads="1"/>
          </p:cNvSpPr>
          <p:nvPr/>
        </p:nvSpPr>
        <p:spPr bwMode="auto">
          <a:xfrm>
            <a:off x="5105572" y="4019740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47868" name="Text Box 28"/>
          <p:cNvSpPr txBox="1">
            <a:spLocks noChangeArrowheads="1"/>
          </p:cNvSpPr>
          <p:nvPr/>
        </p:nvSpPr>
        <p:spPr bwMode="auto">
          <a:xfrm>
            <a:off x="5105572" y="5215878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47869" name="Text Box 29"/>
          <p:cNvSpPr txBox="1">
            <a:spLocks noChangeArrowheads="1"/>
          </p:cNvSpPr>
          <p:nvPr/>
        </p:nvSpPr>
        <p:spPr bwMode="auto">
          <a:xfrm>
            <a:off x="5029347" y="556768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47870" name="Line 30"/>
          <p:cNvSpPr>
            <a:spLocks noChangeShapeType="1"/>
          </p:cNvSpPr>
          <p:nvPr/>
        </p:nvSpPr>
        <p:spPr bwMode="auto">
          <a:xfrm flipH="1">
            <a:off x="2437717" y="1036726"/>
            <a:ext cx="1524489" cy="133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71" name="Line 31"/>
          <p:cNvSpPr>
            <a:spLocks noChangeShapeType="1"/>
          </p:cNvSpPr>
          <p:nvPr/>
        </p:nvSpPr>
        <p:spPr bwMode="auto">
          <a:xfrm flipH="1" flipV="1">
            <a:off x="4800674" y="1036726"/>
            <a:ext cx="1676937" cy="1407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72" name="Line 32"/>
          <p:cNvSpPr>
            <a:spLocks noChangeShapeType="1"/>
          </p:cNvSpPr>
          <p:nvPr/>
        </p:nvSpPr>
        <p:spPr bwMode="auto">
          <a:xfrm>
            <a:off x="304899" y="6032357"/>
            <a:ext cx="533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304899" y="5778766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1108">
              <a:latin typeface="Times New Roman" panose="02020603050405020304" pitchFamily="18" charset="0"/>
            </a:endParaRPr>
          </a:p>
        </p:txBody>
      </p:sp>
      <p:sp>
        <p:nvSpPr>
          <p:cNvPr id="547874" name="Line 34"/>
          <p:cNvSpPr>
            <a:spLocks noChangeShapeType="1"/>
          </p:cNvSpPr>
          <p:nvPr/>
        </p:nvSpPr>
        <p:spPr bwMode="auto">
          <a:xfrm>
            <a:off x="4419552" y="3288278"/>
            <a:ext cx="0" cy="914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7875" name="Line 35"/>
          <p:cNvSpPr>
            <a:spLocks noChangeShapeType="1"/>
          </p:cNvSpPr>
          <p:nvPr/>
        </p:nvSpPr>
        <p:spPr bwMode="auto">
          <a:xfrm>
            <a:off x="4419552" y="420297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7876" name="Line 36"/>
          <p:cNvSpPr>
            <a:spLocks noChangeShapeType="1"/>
          </p:cNvSpPr>
          <p:nvPr/>
        </p:nvSpPr>
        <p:spPr bwMode="auto">
          <a:xfrm>
            <a:off x="4419552" y="4202971"/>
            <a:ext cx="0" cy="12664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47877" name="Line 37"/>
          <p:cNvSpPr>
            <a:spLocks noChangeShapeType="1"/>
          </p:cNvSpPr>
          <p:nvPr/>
        </p:nvSpPr>
        <p:spPr bwMode="auto">
          <a:xfrm>
            <a:off x="4419552" y="5469469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7878" name="AutoShape 38"/>
          <p:cNvSpPr>
            <a:spLocks noChangeArrowheads="1"/>
          </p:cNvSpPr>
          <p:nvPr/>
        </p:nvSpPr>
        <p:spPr bwMode="auto">
          <a:xfrm>
            <a:off x="291706" y="3628356"/>
            <a:ext cx="3365602" cy="486664"/>
          </a:xfrm>
          <a:prstGeom prst="wedgeRoundRectCallout">
            <a:avLst>
              <a:gd name="adj1" fmla="val -30519"/>
              <a:gd name="adj2" fmla="val 8736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216" b="1">
                <a:solidFill>
                  <a:schemeClr val="bg1"/>
                </a:solidFill>
              </a:rPr>
              <a:t>Check balancing...</a:t>
            </a:r>
          </a:p>
        </p:txBody>
      </p:sp>
      <p:sp>
        <p:nvSpPr>
          <p:cNvPr id="547879" name="Text Box 39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4D4E4DCE-ED3C-4879-9ACE-BA7E2C43BA2E}" type="slidenum">
              <a:rPr lang="en-US" sz="2216"/>
              <a:pPr algn="ctr">
                <a:spcBef>
                  <a:spcPct val="50000"/>
                </a:spcBef>
              </a:pPr>
              <a:t>71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11315522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ChangeArrowheads="1"/>
          </p:cNvSpPr>
          <p:nvPr/>
        </p:nvSpPr>
        <p:spPr bwMode="auto">
          <a:xfrm>
            <a:off x="7695736" y="5647221"/>
            <a:ext cx="1219591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867" name="Rectangle 3"/>
          <p:cNvSpPr>
            <a:spLocks noChangeArrowheads="1"/>
          </p:cNvSpPr>
          <p:nvPr/>
        </p:nvSpPr>
        <p:spPr bwMode="auto">
          <a:xfrm>
            <a:off x="3657308" y="1038574"/>
            <a:ext cx="100923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48868" name="Freeform 4"/>
          <p:cNvSpPr>
            <a:spLocks/>
          </p:cNvSpPr>
          <p:nvPr/>
        </p:nvSpPr>
        <p:spPr bwMode="auto">
          <a:xfrm>
            <a:off x="9034062" y="5823124"/>
            <a:ext cx="109939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7695736" y="5928665"/>
            <a:ext cx="1219591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870" name="Rectangle 6"/>
          <p:cNvSpPr>
            <a:spLocks noChangeArrowheads="1"/>
          </p:cNvSpPr>
          <p:nvPr/>
        </p:nvSpPr>
        <p:spPr bwMode="auto">
          <a:xfrm>
            <a:off x="7695736" y="5084333"/>
            <a:ext cx="1219591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871" name="Rectangle 7"/>
          <p:cNvSpPr>
            <a:spLocks noChangeArrowheads="1"/>
          </p:cNvSpPr>
          <p:nvPr/>
        </p:nvSpPr>
        <p:spPr bwMode="auto">
          <a:xfrm>
            <a:off x="3657308" y="1320018"/>
            <a:ext cx="100923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48872" name="Rectangle 8"/>
          <p:cNvSpPr>
            <a:spLocks noChangeArrowheads="1"/>
          </p:cNvSpPr>
          <p:nvPr/>
        </p:nvSpPr>
        <p:spPr bwMode="auto">
          <a:xfrm>
            <a:off x="4343328" y="5928665"/>
            <a:ext cx="2134284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873" name="Rectangle 9"/>
          <p:cNvSpPr>
            <a:spLocks noChangeArrowheads="1"/>
          </p:cNvSpPr>
          <p:nvPr/>
        </p:nvSpPr>
        <p:spPr bwMode="auto">
          <a:xfrm>
            <a:off x="4038430" y="3993737"/>
            <a:ext cx="990918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874" name="Oval 10"/>
          <p:cNvSpPr>
            <a:spLocks noChangeArrowheads="1"/>
          </p:cNvSpPr>
          <p:nvPr/>
        </p:nvSpPr>
        <p:spPr bwMode="auto">
          <a:xfrm>
            <a:off x="7135780" y="5755312"/>
            <a:ext cx="606864" cy="55995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48875" name="Text Box 11"/>
          <p:cNvSpPr txBox="1">
            <a:spLocks noChangeArrowheads="1"/>
          </p:cNvSpPr>
          <p:nvPr/>
        </p:nvSpPr>
        <p:spPr bwMode="auto">
          <a:xfrm>
            <a:off x="7085941" y="3288278"/>
            <a:ext cx="178980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739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8876" name="Oval 12"/>
          <p:cNvSpPr>
            <a:spLocks noChangeArrowheads="1"/>
          </p:cNvSpPr>
          <p:nvPr/>
        </p:nvSpPr>
        <p:spPr bwMode="auto">
          <a:xfrm>
            <a:off x="7135780" y="5044372"/>
            <a:ext cx="606864" cy="56142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48877" name="Freeform 13"/>
          <p:cNvSpPr>
            <a:spLocks/>
          </p:cNvSpPr>
          <p:nvPr/>
        </p:nvSpPr>
        <p:spPr bwMode="auto">
          <a:xfrm>
            <a:off x="6163919" y="3288278"/>
            <a:ext cx="728529" cy="260922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878" name="Text Box 14"/>
          <p:cNvSpPr txBox="1">
            <a:spLocks noChangeArrowheads="1"/>
          </p:cNvSpPr>
          <p:nvPr/>
        </p:nvSpPr>
        <p:spPr bwMode="auto">
          <a:xfrm>
            <a:off x="6203497" y="3341049"/>
            <a:ext cx="647908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48879" name="Text Box 15"/>
          <p:cNvSpPr txBox="1">
            <a:spLocks noChangeArrowheads="1"/>
          </p:cNvSpPr>
          <p:nvPr/>
        </p:nvSpPr>
        <p:spPr bwMode="auto">
          <a:xfrm>
            <a:off x="4098530" y="3947912"/>
            <a:ext cx="930818" cy="54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48880" name="Oval 16"/>
          <p:cNvSpPr>
            <a:spLocks noChangeArrowheads="1"/>
          </p:cNvSpPr>
          <p:nvPr/>
        </p:nvSpPr>
        <p:spPr bwMode="auto">
          <a:xfrm>
            <a:off x="7579935" y="4147269"/>
            <a:ext cx="606864" cy="56142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48881" name="Oval 17"/>
          <p:cNvSpPr>
            <a:spLocks noChangeArrowheads="1"/>
          </p:cNvSpPr>
          <p:nvPr/>
        </p:nvSpPr>
        <p:spPr bwMode="auto">
          <a:xfrm>
            <a:off x="4950191" y="4185382"/>
            <a:ext cx="608329" cy="55995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739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8882" name="Oval 18"/>
          <p:cNvSpPr>
            <a:spLocks noChangeArrowheads="1"/>
          </p:cNvSpPr>
          <p:nvPr/>
        </p:nvSpPr>
        <p:spPr bwMode="auto">
          <a:xfrm>
            <a:off x="6224019" y="4185382"/>
            <a:ext cx="606864" cy="55995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48883" name="Line 19"/>
          <p:cNvSpPr>
            <a:spLocks noChangeShapeType="1"/>
          </p:cNvSpPr>
          <p:nvPr/>
        </p:nvSpPr>
        <p:spPr bwMode="auto">
          <a:xfrm>
            <a:off x="4343328" y="4484415"/>
            <a:ext cx="606864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884" name="Freeform 20"/>
          <p:cNvSpPr>
            <a:spLocks/>
          </p:cNvSpPr>
          <p:nvPr/>
        </p:nvSpPr>
        <p:spPr bwMode="auto">
          <a:xfrm>
            <a:off x="5558521" y="3997751"/>
            <a:ext cx="2021414" cy="411906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885" name="Text Box 21"/>
          <p:cNvSpPr txBox="1">
            <a:spLocks noChangeArrowheads="1"/>
          </p:cNvSpPr>
          <p:nvPr/>
        </p:nvSpPr>
        <p:spPr bwMode="auto">
          <a:xfrm>
            <a:off x="6209360" y="3681127"/>
            <a:ext cx="1105254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48886" name="Line 22"/>
          <p:cNvSpPr>
            <a:spLocks noChangeShapeType="1"/>
          </p:cNvSpPr>
          <p:nvPr/>
        </p:nvSpPr>
        <p:spPr bwMode="auto">
          <a:xfrm>
            <a:off x="5558520" y="4482950"/>
            <a:ext cx="644976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887" name="Line 23"/>
          <p:cNvSpPr>
            <a:spLocks noChangeShapeType="1"/>
          </p:cNvSpPr>
          <p:nvPr/>
        </p:nvSpPr>
        <p:spPr bwMode="auto">
          <a:xfrm>
            <a:off x="6851404" y="4484415"/>
            <a:ext cx="728530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888" name="Freeform 24"/>
          <p:cNvSpPr>
            <a:spLocks/>
          </p:cNvSpPr>
          <p:nvPr/>
        </p:nvSpPr>
        <p:spPr bwMode="auto">
          <a:xfrm>
            <a:off x="5255089" y="4761463"/>
            <a:ext cx="1880691" cy="1291417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889" name="Freeform 25"/>
          <p:cNvSpPr>
            <a:spLocks/>
          </p:cNvSpPr>
          <p:nvPr/>
        </p:nvSpPr>
        <p:spPr bwMode="auto">
          <a:xfrm>
            <a:off x="5260953" y="5380053"/>
            <a:ext cx="1155093" cy="1465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890" name="Line 26"/>
          <p:cNvSpPr>
            <a:spLocks noChangeShapeType="1"/>
          </p:cNvSpPr>
          <p:nvPr/>
        </p:nvSpPr>
        <p:spPr bwMode="auto">
          <a:xfrm>
            <a:off x="6608072" y="5381518"/>
            <a:ext cx="486664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891" name="Line 27"/>
          <p:cNvSpPr>
            <a:spLocks noChangeShapeType="1"/>
          </p:cNvSpPr>
          <p:nvPr/>
        </p:nvSpPr>
        <p:spPr bwMode="auto">
          <a:xfrm>
            <a:off x="7742643" y="5941475"/>
            <a:ext cx="1172684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892" name="Line 28"/>
          <p:cNvSpPr>
            <a:spLocks noChangeShapeType="1"/>
          </p:cNvSpPr>
          <p:nvPr/>
        </p:nvSpPr>
        <p:spPr bwMode="auto">
          <a:xfrm>
            <a:off x="7701600" y="6127639"/>
            <a:ext cx="1213727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893" name="Line 29"/>
          <p:cNvSpPr>
            <a:spLocks noChangeShapeType="1"/>
          </p:cNvSpPr>
          <p:nvPr/>
        </p:nvSpPr>
        <p:spPr bwMode="auto">
          <a:xfrm>
            <a:off x="7742643" y="5306761"/>
            <a:ext cx="1172684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894" name="Text Box 30"/>
          <p:cNvSpPr txBox="1">
            <a:spLocks noChangeArrowheads="1"/>
          </p:cNvSpPr>
          <p:nvPr/>
        </p:nvSpPr>
        <p:spPr bwMode="auto">
          <a:xfrm>
            <a:off x="6892448" y="4521063"/>
            <a:ext cx="879513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8895" name="Text Box 31"/>
          <p:cNvSpPr txBox="1">
            <a:spLocks noChangeArrowheads="1"/>
          </p:cNvSpPr>
          <p:nvPr/>
        </p:nvSpPr>
        <p:spPr bwMode="auto">
          <a:xfrm>
            <a:off x="5516011" y="4559175"/>
            <a:ext cx="961601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48896" name="Text Box 32"/>
          <p:cNvSpPr txBox="1">
            <a:spLocks noChangeArrowheads="1"/>
          </p:cNvSpPr>
          <p:nvPr/>
        </p:nvSpPr>
        <p:spPr bwMode="auto">
          <a:xfrm>
            <a:off x="5486694" y="4806903"/>
            <a:ext cx="838469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48897" name="Text Box 33"/>
          <p:cNvSpPr txBox="1">
            <a:spLocks noChangeArrowheads="1"/>
          </p:cNvSpPr>
          <p:nvPr/>
        </p:nvSpPr>
        <p:spPr bwMode="auto">
          <a:xfrm>
            <a:off x="6608073" y="5567683"/>
            <a:ext cx="858991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48898" name="Text Box 34"/>
          <p:cNvSpPr txBox="1">
            <a:spLocks noChangeArrowheads="1"/>
          </p:cNvSpPr>
          <p:nvPr/>
        </p:nvSpPr>
        <p:spPr bwMode="auto">
          <a:xfrm>
            <a:off x="5315189" y="5469469"/>
            <a:ext cx="1162423" cy="4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48899" name="Text Box 35"/>
          <p:cNvSpPr txBox="1">
            <a:spLocks noChangeArrowheads="1"/>
          </p:cNvSpPr>
          <p:nvPr/>
        </p:nvSpPr>
        <p:spPr bwMode="auto">
          <a:xfrm>
            <a:off x="6892448" y="5133789"/>
            <a:ext cx="2022879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48900" name="Text Box 36"/>
          <p:cNvSpPr txBox="1">
            <a:spLocks noChangeArrowheads="1"/>
          </p:cNvSpPr>
          <p:nvPr/>
        </p:nvSpPr>
        <p:spPr bwMode="auto">
          <a:xfrm>
            <a:off x="6892448" y="5769970"/>
            <a:ext cx="2022879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48901" name="Text Box 37"/>
          <p:cNvSpPr txBox="1">
            <a:spLocks noChangeArrowheads="1"/>
          </p:cNvSpPr>
          <p:nvPr/>
        </p:nvSpPr>
        <p:spPr bwMode="auto">
          <a:xfrm>
            <a:off x="6851404" y="5957599"/>
            <a:ext cx="2063923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48902" name="Line 38"/>
          <p:cNvSpPr>
            <a:spLocks noChangeShapeType="1"/>
          </p:cNvSpPr>
          <p:nvPr/>
        </p:nvSpPr>
        <p:spPr bwMode="auto">
          <a:xfrm flipH="1">
            <a:off x="5476432" y="3549200"/>
            <a:ext cx="809152" cy="7109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03" name="Line 39"/>
          <p:cNvSpPr>
            <a:spLocks noChangeShapeType="1"/>
          </p:cNvSpPr>
          <p:nvPr/>
        </p:nvSpPr>
        <p:spPr bwMode="auto">
          <a:xfrm flipH="1" flipV="1">
            <a:off x="6731204" y="3549200"/>
            <a:ext cx="888308" cy="7475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04" name="Line 40"/>
          <p:cNvSpPr>
            <a:spLocks noChangeShapeType="1"/>
          </p:cNvSpPr>
          <p:nvPr/>
        </p:nvSpPr>
        <p:spPr bwMode="auto">
          <a:xfrm>
            <a:off x="4343328" y="6173080"/>
            <a:ext cx="2832031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05" name="Text Box 41"/>
          <p:cNvSpPr txBox="1">
            <a:spLocks noChangeArrowheads="1"/>
          </p:cNvSpPr>
          <p:nvPr/>
        </p:nvSpPr>
        <p:spPr bwMode="auto">
          <a:xfrm>
            <a:off x="4343328" y="6045550"/>
            <a:ext cx="2590164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739">
              <a:latin typeface="Times New Roman" panose="02020603050405020304" pitchFamily="18" charset="0"/>
            </a:endParaRPr>
          </a:p>
        </p:txBody>
      </p:sp>
      <p:sp>
        <p:nvSpPr>
          <p:cNvPr id="548906" name="Line 42"/>
          <p:cNvSpPr>
            <a:spLocks noChangeShapeType="1"/>
          </p:cNvSpPr>
          <p:nvPr/>
        </p:nvSpPr>
        <p:spPr bwMode="auto">
          <a:xfrm>
            <a:off x="6527451" y="4745337"/>
            <a:ext cx="1465" cy="48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8907" name="Line 43"/>
          <p:cNvSpPr>
            <a:spLocks noChangeShapeType="1"/>
          </p:cNvSpPr>
          <p:nvPr/>
        </p:nvSpPr>
        <p:spPr bwMode="auto">
          <a:xfrm>
            <a:off x="6527451" y="5232001"/>
            <a:ext cx="608329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8908" name="Line 44"/>
          <p:cNvSpPr>
            <a:spLocks noChangeShapeType="1"/>
          </p:cNvSpPr>
          <p:nvPr/>
        </p:nvSpPr>
        <p:spPr bwMode="auto">
          <a:xfrm>
            <a:off x="6527451" y="5232002"/>
            <a:ext cx="1465" cy="6713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48909" name="Line 45"/>
          <p:cNvSpPr>
            <a:spLocks noChangeShapeType="1"/>
          </p:cNvSpPr>
          <p:nvPr/>
        </p:nvSpPr>
        <p:spPr bwMode="auto">
          <a:xfrm>
            <a:off x="6527451" y="5903362"/>
            <a:ext cx="608329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48910" name="Rectangle 46"/>
          <p:cNvSpPr>
            <a:spLocks noChangeArrowheads="1"/>
          </p:cNvSpPr>
          <p:nvPr/>
        </p:nvSpPr>
        <p:spPr bwMode="auto">
          <a:xfrm>
            <a:off x="3657308" y="1529636"/>
            <a:ext cx="100923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48911" name="Rectangle 47"/>
          <p:cNvSpPr>
            <a:spLocks noChangeArrowheads="1"/>
          </p:cNvSpPr>
          <p:nvPr/>
        </p:nvSpPr>
        <p:spPr bwMode="auto">
          <a:xfrm>
            <a:off x="457348" y="968213"/>
            <a:ext cx="100923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48912" name="Rectangle 48"/>
          <p:cNvSpPr>
            <a:spLocks noChangeArrowheads="1"/>
          </p:cNvSpPr>
          <p:nvPr/>
        </p:nvSpPr>
        <p:spPr bwMode="auto">
          <a:xfrm>
            <a:off x="457348" y="1320018"/>
            <a:ext cx="100923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48913" name="Oval 49"/>
          <p:cNvSpPr>
            <a:spLocks noChangeArrowheads="1"/>
          </p:cNvSpPr>
          <p:nvPr/>
        </p:nvSpPr>
        <p:spPr bwMode="auto">
          <a:xfrm>
            <a:off x="2409865" y="2864646"/>
            <a:ext cx="647908" cy="59806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48914" name="Text Box 50"/>
          <p:cNvSpPr txBox="1">
            <a:spLocks noChangeArrowheads="1"/>
          </p:cNvSpPr>
          <p:nvPr/>
        </p:nvSpPr>
        <p:spPr bwMode="auto">
          <a:xfrm>
            <a:off x="2590165" y="473837"/>
            <a:ext cx="274408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Overview Diagram</a:t>
            </a:r>
            <a:endParaRPr lang="en-US" sz="739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8915" name="Oval 51"/>
          <p:cNvSpPr>
            <a:spLocks noChangeArrowheads="1"/>
          </p:cNvSpPr>
          <p:nvPr/>
        </p:nvSpPr>
        <p:spPr bwMode="auto">
          <a:xfrm>
            <a:off x="2409865" y="1190641"/>
            <a:ext cx="647908" cy="59806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grpSp>
        <p:nvGrpSpPr>
          <p:cNvPr id="548916" name="Group 52"/>
          <p:cNvGrpSpPr>
            <a:grpSpLocks/>
          </p:cNvGrpSpPr>
          <p:nvPr/>
        </p:nvGrpSpPr>
        <p:grpSpPr bwMode="auto">
          <a:xfrm>
            <a:off x="2321914" y="2067222"/>
            <a:ext cx="778369" cy="374143"/>
            <a:chOff x="2352" y="2112"/>
            <a:chExt cx="864" cy="450"/>
          </a:xfrm>
        </p:grpSpPr>
        <p:sp>
          <p:nvSpPr>
            <p:cNvPr id="548917" name="Freeform 53"/>
            <p:cNvSpPr>
              <a:spLocks/>
            </p:cNvSpPr>
            <p:nvPr/>
          </p:nvSpPr>
          <p:spPr bwMode="auto">
            <a:xfrm>
              <a:off x="2352" y="211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48918" name="Text Box 54"/>
            <p:cNvSpPr txBox="1">
              <a:spLocks noChangeArrowheads="1"/>
            </p:cNvSpPr>
            <p:nvPr/>
          </p:nvSpPr>
          <p:spPr bwMode="auto">
            <a:xfrm>
              <a:off x="2401" y="2177"/>
              <a:ext cx="766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  <a:endParaRPr lang="en-US" sz="739">
                <a:latin typeface="Times New Roman" panose="02020603050405020304" pitchFamily="18" charset="0"/>
              </a:endParaRPr>
            </a:p>
          </p:txBody>
        </p:sp>
      </p:grpSp>
      <p:sp>
        <p:nvSpPr>
          <p:cNvPr id="548919" name="Line 55"/>
          <p:cNvSpPr>
            <a:spLocks noChangeShapeType="1"/>
          </p:cNvSpPr>
          <p:nvPr/>
        </p:nvSpPr>
        <p:spPr bwMode="auto">
          <a:xfrm>
            <a:off x="381123" y="1350418"/>
            <a:ext cx="207125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20" name="Line 56"/>
          <p:cNvSpPr>
            <a:spLocks noChangeShapeType="1"/>
          </p:cNvSpPr>
          <p:nvPr/>
        </p:nvSpPr>
        <p:spPr bwMode="auto">
          <a:xfrm>
            <a:off x="381123" y="1628931"/>
            <a:ext cx="207125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21" name="Line 57"/>
          <p:cNvSpPr>
            <a:spLocks noChangeShapeType="1"/>
          </p:cNvSpPr>
          <p:nvPr/>
        </p:nvSpPr>
        <p:spPr bwMode="auto">
          <a:xfrm>
            <a:off x="381123" y="3024424"/>
            <a:ext cx="207125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22" name="Line 58"/>
          <p:cNvSpPr>
            <a:spLocks noChangeShapeType="1"/>
          </p:cNvSpPr>
          <p:nvPr/>
        </p:nvSpPr>
        <p:spPr bwMode="auto">
          <a:xfrm>
            <a:off x="381123" y="3286813"/>
            <a:ext cx="207125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23" name="Line 59"/>
          <p:cNvSpPr>
            <a:spLocks noChangeShapeType="1"/>
          </p:cNvSpPr>
          <p:nvPr/>
        </p:nvSpPr>
        <p:spPr bwMode="auto">
          <a:xfrm>
            <a:off x="3057773" y="3184203"/>
            <a:ext cx="22002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24" name="Line 60"/>
          <p:cNvSpPr>
            <a:spLocks noChangeShapeType="1"/>
          </p:cNvSpPr>
          <p:nvPr/>
        </p:nvSpPr>
        <p:spPr bwMode="auto">
          <a:xfrm>
            <a:off x="3057773" y="1510197"/>
            <a:ext cx="22002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25" name="Line 61"/>
          <p:cNvSpPr>
            <a:spLocks noChangeShapeType="1"/>
          </p:cNvSpPr>
          <p:nvPr/>
        </p:nvSpPr>
        <p:spPr bwMode="auto">
          <a:xfrm>
            <a:off x="3013797" y="1310841"/>
            <a:ext cx="22442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26" name="Line 62"/>
          <p:cNvSpPr>
            <a:spLocks noChangeShapeType="1"/>
          </p:cNvSpPr>
          <p:nvPr/>
        </p:nvSpPr>
        <p:spPr bwMode="auto">
          <a:xfrm>
            <a:off x="2969822" y="1709553"/>
            <a:ext cx="228819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27" name="Text Box 63"/>
          <p:cNvSpPr txBox="1">
            <a:spLocks noChangeArrowheads="1"/>
          </p:cNvSpPr>
          <p:nvPr/>
        </p:nvSpPr>
        <p:spPr bwMode="auto">
          <a:xfrm>
            <a:off x="466142" y="2723924"/>
            <a:ext cx="1987699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48928" name="Text Box 64"/>
          <p:cNvSpPr txBox="1">
            <a:spLocks noChangeArrowheads="1"/>
          </p:cNvSpPr>
          <p:nvPr/>
        </p:nvSpPr>
        <p:spPr bwMode="auto">
          <a:xfrm>
            <a:off x="466142" y="3005368"/>
            <a:ext cx="1899747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48929" name="Text Box 65"/>
          <p:cNvSpPr txBox="1">
            <a:spLocks noChangeArrowheads="1"/>
          </p:cNvSpPr>
          <p:nvPr/>
        </p:nvSpPr>
        <p:spPr bwMode="auto">
          <a:xfrm>
            <a:off x="425098" y="1035260"/>
            <a:ext cx="2069786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48930" name="Text Box 66"/>
          <p:cNvSpPr txBox="1">
            <a:spLocks noChangeArrowheads="1"/>
          </p:cNvSpPr>
          <p:nvPr/>
        </p:nvSpPr>
        <p:spPr bwMode="auto">
          <a:xfrm>
            <a:off x="425099" y="1316704"/>
            <a:ext cx="1984767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48931" name="Text Box 67"/>
          <p:cNvSpPr txBox="1">
            <a:spLocks noChangeArrowheads="1"/>
          </p:cNvSpPr>
          <p:nvPr/>
        </p:nvSpPr>
        <p:spPr bwMode="auto">
          <a:xfrm>
            <a:off x="3015263" y="1127608"/>
            <a:ext cx="2198782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48932" name="Text Box 68"/>
          <p:cNvSpPr txBox="1">
            <a:spLocks noChangeArrowheads="1"/>
          </p:cNvSpPr>
          <p:nvPr/>
        </p:nvSpPr>
        <p:spPr bwMode="auto">
          <a:xfrm>
            <a:off x="3015263" y="1366543"/>
            <a:ext cx="2198782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3015263" y="1564433"/>
            <a:ext cx="2198782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48934" name="Text Box 70"/>
          <p:cNvSpPr txBox="1">
            <a:spLocks noChangeArrowheads="1"/>
          </p:cNvSpPr>
          <p:nvPr/>
        </p:nvSpPr>
        <p:spPr bwMode="auto">
          <a:xfrm>
            <a:off x="3047513" y="3005368"/>
            <a:ext cx="2213440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48935" name="Line 71"/>
          <p:cNvSpPr>
            <a:spLocks noChangeShapeType="1"/>
          </p:cNvSpPr>
          <p:nvPr/>
        </p:nvSpPr>
        <p:spPr bwMode="auto">
          <a:xfrm flipV="1">
            <a:off x="2625346" y="2347199"/>
            <a:ext cx="0" cy="5174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36" name="Line 72"/>
          <p:cNvSpPr>
            <a:spLocks noChangeShapeType="1"/>
          </p:cNvSpPr>
          <p:nvPr/>
        </p:nvSpPr>
        <p:spPr bwMode="auto">
          <a:xfrm>
            <a:off x="2842293" y="2347199"/>
            <a:ext cx="0" cy="5174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37" name="Line 73"/>
          <p:cNvSpPr>
            <a:spLocks noChangeShapeType="1"/>
          </p:cNvSpPr>
          <p:nvPr/>
        </p:nvSpPr>
        <p:spPr bwMode="auto">
          <a:xfrm flipV="1">
            <a:off x="2625346" y="1788710"/>
            <a:ext cx="0" cy="27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38" name="Line 74"/>
          <p:cNvSpPr>
            <a:spLocks noChangeShapeType="1"/>
          </p:cNvSpPr>
          <p:nvPr/>
        </p:nvSpPr>
        <p:spPr bwMode="auto">
          <a:xfrm>
            <a:off x="2842293" y="1788710"/>
            <a:ext cx="0" cy="27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48939" name="Freeform 75"/>
          <p:cNvSpPr>
            <a:spLocks/>
          </p:cNvSpPr>
          <p:nvPr/>
        </p:nvSpPr>
        <p:spPr bwMode="auto">
          <a:xfrm>
            <a:off x="304899" y="1249658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940" name="Freeform 76"/>
          <p:cNvSpPr>
            <a:spLocks/>
          </p:cNvSpPr>
          <p:nvPr/>
        </p:nvSpPr>
        <p:spPr bwMode="auto">
          <a:xfrm>
            <a:off x="228674" y="896388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941" name="Freeform 77"/>
          <p:cNvSpPr>
            <a:spLocks/>
          </p:cNvSpPr>
          <p:nvPr/>
        </p:nvSpPr>
        <p:spPr bwMode="auto">
          <a:xfrm>
            <a:off x="3428635" y="1529637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942" name="Freeform 78"/>
          <p:cNvSpPr>
            <a:spLocks/>
          </p:cNvSpPr>
          <p:nvPr/>
        </p:nvSpPr>
        <p:spPr bwMode="auto">
          <a:xfrm>
            <a:off x="3809757" y="3993738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943" name="Freeform 79"/>
          <p:cNvSpPr>
            <a:spLocks/>
          </p:cNvSpPr>
          <p:nvPr/>
        </p:nvSpPr>
        <p:spPr bwMode="auto">
          <a:xfrm>
            <a:off x="3962206" y="5963846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944" name="Freeform 80"/>
          <p:cNvSpPr>
            <a:spLocks/>
          </p:cNvSpPr>
          <p:nvPr/>
        </p:nvSpPr>
        <p:spPr bwMode="auto">
          <a:xfrm>
            <a:off x="3428635" y="1320019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945" name="Freeform 81"/>
          <p:cNvSpPr>
            <a:spLocks/>
          </p:cNvSpPr>
          <p:nvPr/>
        </p:nvSpPr>
        <p:spPr bwMode="auto">
          <a:xfrm>
            <a:off x="9034062" y="4978792"/>
            <a:ext cx="109939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946" name="Freeform 82"/>
          <p:cNvSpPr>
            <a:spLocks/>
          </p:cNvSpPr>
          <p:nvPr/>
        </p:nvSpPr>
        <p:spPr bwMode="auto">
          <a:xfrm>
            <a:off x="3428635" y="1038575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947" name="Freeform 83"/>
          <p:cNvSpPr>
            <a:spLocks/>
          </p:cNvSpPr>
          <p:nvPr/>
        </p:nvSpPr>
        <p:spPr bwMode="auto">
          <a:xfrm>
            <a:off x="9034062" y="5541680"/>
            <a:ext cx="109939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48948" name="AutoShape 84"/>
          <p:cNvSpPr>
            <a:spLocks noChangeArrowheads="1"/>
          </p:cNvSpPr>
          <p:nvPr/>
        </p:nvSpPr>
        <p:spPr bwMode="auto">
          <a:xfrm rot="2564593">
            <a:off x="2383632" y="976109"/>
            <a:ext cx="565520" cy="195062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48949" name="AutoShape 85"/>
          <p:cNvSpPr>
            <a:spLocks noChangeArrowheads="1"/>
          </p:cNvSpPr>
          <p:nvPr/>
        </p:nvSpPr>
        <p:spPr bwMode="auto">
          <a:xfrm rot="2564593">
            <a:off x="5585058" y="2875856"/>
            <a:ext cx="565520" cy="195062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48950" name="AutoShape 86"/>
          <p:cNvSpPr>
            <a:spLocks noChangeArrowheads="1"/>
          </p:cNvSpPr>
          <p:nvPr/>
        </p:nvSpPr>
        <p:spPr bwMode="auto">
          <a:xfrm rot="2564593">
            <a:off x="2536080" y="976109"/>
            <a:ext cx="565520" cy="195062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48951" name="AutoShape 87"/>
          <p:cNvSpPr>
            <a:spLocks noChangeArrowheads="1"/>
          </p:cNvSpPr>
          <p:nvPr/>
        </p:nvSpPr>
        <p:spPr bwMode="auto">
          <a:xfrm rot="2564593">
            <a:off x="6879407" y="2946217"/>
            <a:ext cx="565520" cy="195062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48952" name="Text Box 88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5AAD467D-2828-4983-B4D6-3623D807637E}" type="slidenum">
              <a:rPr lang="en-US" sz="2216"/>
              <a:pPr algn="ctr">
                <a:spcBef>
                  <a:spcPct val="50000"/>
                </a:spcBef>
              </a:pPr>
              <a:t>72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31061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8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8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8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8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8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8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8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8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8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8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8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8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8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8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48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8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4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48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8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48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48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48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48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48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48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8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8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8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8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4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4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48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48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48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8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  <p:bldP spid="548868" grpId="0" animBg="1"/>
      <p:bldP spid="548869" grpId="0" animBg="1"/>
      <p:bldP spid="548870" grpId="0" animBg="1"/>
      <p:bldP spid="548871" grpId="0" animBg="1"/>
      <p:bldP spid="548872" grpId="0" animBg="1"/>
      <p:bldP spid="548873" grpId="0" animBg="1"/>
      <p:bldP spid="548910" grpId="0" animBg="1"/>
      <p:bldP spid="548911" grpId="0" animBg="1"/>
      <p:bldP spid="548912" grpId="0" animBg="1"/>
      <p:bldP spid="548939" grpId="0" animBg="1"/>
      <p:bldP spid="548940" grpId="0" animBg="1"/>
      <p:bldP spid="548941" grpId="0" animBg="1"/>
      <p:bldP spid="548942" grpId="0" animBg="1"/>
      <p:bldP spid="548943" grpId="0" animBg="1"/>
      <p:bldP spid="548944" grpId="0" animBg="1"/>
      <p:bldP spid="548945" grpId="0" animBg="1"/>
      <p:bldP spid="548946" grpId="0" animBg="1"/>
      <p:bldP spid="548947" grpId="0" animBg="1"/>
      <p:bldP spid="548948" grpId="0" animBg="1"/>
      <p:bldP spid="548949" grpId="0" animBg="1"/>
      <p:bldP spid="548950" grpId="0" animBg="1"/>
      <p:bldP spid="54895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Diagram 1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flows</a:t>
            </a:r>
          </a:p>
          <a:p>
            <a:pPr lvl="1"/>
            <a:r>
              <a:rPr lang="en-US"/>
              <a:t>An edit transforms data, so the name must change to reflect that.</a:t>
            </a:r>
          </a:p>
          <a:p>
            <a:pPr lvl="1"/>
            <a:r>
              <a:rPr lang="en-US"/>
              <a:t>Name by the last transformation.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Diagram 1.1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Child of bubble 1.1 on Diagram 1.</a:t>
            </a:r>
          </a:p>
        </p:txBody>
      </p:sp>
    </p:spTree>
    <p:extLst>
      <p:ext uri="{BB962C8B-B14F-4D97-AF65-F5344CB8AC3E}">
        <p14:creationId xmlns:p14="http://schemas.microsoft.com/office/powerpoint/2010/main" val="12976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4" grpId="0" build="p" autoUpdateAnimBg="0" advAuto="0"/>
      <p:bldP spid="550915" grpId="0" build="p" bldLvl="5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6477612" y="403476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1.1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1939" name="Group 3"/>
          <p:cNvGrpSpPr>
            <a:grpSpLocks/>
          </p:cNvGrpSpPr>
          <p:nvPr/>
        </p:nvGrpSpPr>
        <p:grpSpPr bwMode="auto">
          <a:xfrm>
            <a:off x="1372041" y="403476"/>
            <a:ext cx="1370574" cy="492527"/>
            <a:chOff x="2352" y="192"/>
            <a:chExt cx="864" cy="336"/>
          </a:xfrm>
        </p:grpSpPr>
        <p:sp>
          <p:nvSpPr>
            <p:cNvPr id="551940" name="Freeform 4"/>
            <p:cNvSpPr>
              <a:spLocks/>
            </p:cNvSpPr>
            <p:nvPr/>
          </p:nvSpPr>
          <p:spPr bwMode="auto">
            <a:xfrm>
              <a:off x="2352" y="19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51941" name="Text Box 5"/>
            <p:cNvSpPr txBox="1">
              <a:spLocks noChangeArrowheads="1"/>
            </p:cNvSpPr>
            <p:nvPr/>
          </p:nvSpPr>
          <p:spPr bwMode="auto">
            <a:xfrm>
              <a:off x="2400" y="25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</a:p>
          </p:txBody>
        </p:sp>
      </p:grpSp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304898" y="1810697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51943" name="Oval 7"/>
          <p:cNvSpPr>
            <a:spLocks noChangeArrowheads="1"/>
          </p:cNvSpPr>
          <p:nvPr/>
        </p:nvSpPr>
        <p:spPr bwMode="auto">
          <a:xfrm>
            <a:off x="3809757" y="504730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OVERTIME-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1944" name="Oval 8"/>
          <p:cNvSpPr>
            <a:spLocks noChangeArrowheads="1"/>
          </p:cNvSpPr>
          <p:nvPr/>
        </p:nvSpPr>
        <p:spPr bwMode="auto">
          <a:xfrm>
            <a:off x="1448265" y="2092141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VERIFY-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51945" name="Oval 9"/>
          <p:cNvSpPr>
            <a:spLocks noChangeArrowheads="1"/>
          </p:cNvSpPr>
          <p:nvPr/>
        </p:nvSpPr>
        <p:spPr bwMode="auto">
          <a:xfrm>
            <a:off x="3809757" y="3499361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REGULAR-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1946" name="Line 10"/>
          <p:cNvSpPr>
            <a:spLocks noChangeShapeType="1"/>
          </p:cNvSpPr>
          <p:nvPr/>
        </p:nvSpPr>
        <p:spPr bwMode="auto">
          <a:xfrm>
            <a:off x="304898" y="2655029"/>
            <a:ext cx="11433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1947" name="Line 11"/>
          <p:cNvSpPr>
            <a:spLocks noChangeShapeType="1"/>
          </p:cNvSpPr>
          <p:nvPr/>
        </p:nvSpPr>
        <p:spPr bwMode="auto">
          <a:xfrm>
            <a:off x="1981836" y="896004"/>
            <a:ext cx="0" cy="119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1948" name="Line 12"/>
          <p:cNvSpPr>
            <a:spLocks noChangeShapeType="1"/>
          </p:cNvSpPr>
          <p:nvPr/>
        </p:nvSpPr>
        <p:spPr bwMode="auto">
          <a:xfrm>
            <a:off x="4953123" y="4062249"/>
            <a:ext cx="39622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1949" name="Line 13"/>
          <p:cNvSpPr>
            <a:spLocks noChangeShapeType="1"/>
          </p:cNvSpPr>
          <p:nvPr/>
        </p:nvSpPr>
        <p:spPr bwMode="auto">
          <a:xfrm>
            <a:off x="4953123" y="5610191"/>
            <a:ext cx="39622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1950" name="Freeform 14"/>
          <p:cNvSpPr>
            <a:spLocks/>
          </p:cNvSpPr>
          <p:nvPr/>
        </p:nvSpPr>
        <p:spPr bwMode="auto">
          <a:xfrm>
            <a:off x="2210509" y="3147556"/>
            <a:ext cx="1599248" cy="844332"/>
          </a:xfrm>
          <a:custGeom>
            <a:avLst/>
            <a:gdLst>
              <a:gd name="T0" fmla="*/ 0 w 1008"/>
              <a:gd name="T1" fmla="*/ 0 h 576"/>
              <a:gd name="T2" fmla="*/ 0 w 1008"/>
              <a:gd name="T3" fmla="*/ 576 h 576"/>
              <a:gd name="T4" fmla="*/ 1008 w 1008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0"/>
                </a:moveTo>
                <a:lnTo>
                  <a:pt x="0" y="576"/>
                </a:lnTo>
                <a:lnTo>
                  <a:pt x="1008" y="57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1951" name="Freeform 15"/>
          <p:cNvSpPr>
            <a:spLocks/>
          </p:cNvSpPr>
          <p:nvPr/>
        </p:nvSpPr>
        <p:spPr bwMode="auto">
          <a:xfrm>
            <a:off x="1829387" y="3147556"/>
            <a:ext cx="1980370" cy="2462635"/>
          </a:xfrm>
          <a:custGeom>
            <a:avLst/>
            <a:gdLst>
              <a:gd name="T0" fmla="*/ 0 w 1200"/>
              <a:gd name="T1" fmla="*/ 0 h 1632"/>
              <a:gd name="T2" fmla="*/ 0 w 1200"/>
              <a:gd name="T3" fmla="*/ 1632 h 1632"/>
              <a:gd name="T4" fmla="*/ 1200 w 1200"/>
              <a:gd name="T5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632">
                <a:moveTo>
                  <a:pt x="0" y="0"/>
                </a:moveTo>
                <a:lnTo>
                  <a:pt x="0" y="1632"/>
                </a:lnTo>
                <a:lnTo>
                  <a:pt x="1200" y="163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1952" name="Freeform 16"/>
          <p:cNvSpPr>
            <a:spLocks/>
          </p:cNvSpPr>
          <p:nvPr/>
        </p:nvSpPr>
        <p:spPr bwMode="auto">
          <a:xfrm>
            <a:off x="2845225" y="4343694"/>
            <a:ext cx="1040757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1953" name="Freeform 17"/>
          <p:cNvSpPr>
            <a:spLocks/>
          </p:cNvSpPr>
          <p:nvPr/>
        </p:nvSpPr>
        <p:spPr bwMode="auto">
          <a:xfrm>
            <a:off x="2895063" y="5888704"/>
            <a:ext cx="1042222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1954" name="Text Box 18"/>
          <p:cNvSpPr txBox="1">
            <a:spLocks noChangeArrowheads="1"/>
          </p:cNvSpPr>
          <p:nvPr/>
        </p:nvSpPr>
        <p:spPr bwMode="auto">
          <a:xfrm>
            <a:off x="5867816" y="3738296"/>
            <a:ext cx="297128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51955" name="Text Box 19"/>
          <p:cNvSpPr txBox="1">
            <a:spLocks noChangeArrowheads="1"/>
          </p:cNvSpPr>
          <p:nvPr/>
        </p:nvSpPr>
        <p:spPr bwMode="auto">
          <a:xfrm>
            <a:off x="5562918" y="5286239"/>
            <a:ext cx="3352409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VALID-OVERTIME-HOURS-WORKED</a:t>
            </a:r>
          </a:p>
        </p:txBody>
      </p:sp>
      <p:sp>
        <p:nvSpPr>
          <p:cNvPr id="551956" name="Text Box 20"/>
          <p:cNvSpPr txBox="1">
            <a:spLocks noChangeArrowheads="1"/>
          </p:cNvSpPr>
          <p:nvPr/>
        </p:nvSpPr>
        <p:spPr bwMode="auto">
          <a:xfrm>
            <a:off x="2742615" y="5680552"/>
            <a:ext cx="1295815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INVALID-OVERTIME-HOURS-WORKED</a:t>
            </a:r>
          </a:p>
        </p:txBody>
      </p:sp>
      <p:sp>
        <p:nvSpPr>
          <p:cNvPr id="551957" name="Text Box 21"/>
          <p:cNvSpPr txBox="1">
            <a:spLocks noChangeArrowheads="1"/>
          </p:cNvSpPr>
          <p:nvPr/>
        </p:nvSpPr>
        <p:spPr bwMode="auto">
          <a:xfrm>
            <a:off x="2742615" y="4132610"/>
            <a:ext cx="1295815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INVALID-REGULAR-HOURS-WORKED</a:t>
            </a:r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2286734" y="3401149"/>
            <a:ext cx="137057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REGULAR-HOURS-WORKED</a:t>
            </a:r>
          </a:p>
        </p:txBody>
      </p:sp>
      <p:sp>
        <p:nvSpPr>
          <p:cNvPr id="551959" name="Text Box 23"/>
          <p:cNvSpPr txBox="1">
            <a:spLocks noChangeArrowheads="1"/>
          </p:cNvSpPr>
          <p:nvPr/>
        </p:nvSpPr>
        <p:spPr bwMode="auto">
          <a:xfrm>
            <a:off x="1829387" y="5019452"/>
            <a:ext cx="137057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OVERTIME-HOURS-WORKED</a:t>
            </a:r>
          </a:p>
        </p:txBody>
      </p:sp>
      <p:sp>
        <p:nvSpPr>
          <p:cNvPr id="551960" name="Freeform 24"/>
          <p:cNvSpPr>
            <a:spLocks/>
          </p:cNvSpPr>
          <p:nvPr/>
        </p:nvSpPr>
        <p:spPr bwMode="auto">
          <a:xfrm>
            <a:off x="482267" y="2936473"/>
            <a:ext cx="1042222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1961" name="Text Box 25"/>
          <p:cNvSpPr txBox="1">
            <a:spLocks noChangeArrowheads="1"/>
          </p:cNvSpPr>
          <p:nvPr/>
        </p:nvSpPr>
        <p:spPr bwMode="auto">
          <a:xfrm>
            <a:off x="304898" y="2795751"/>
            <a:ext cx="1295815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INVALID-EMPLOYEE-NUMBER</a:t>
            </a:r>
          </a:p>
        </p:txBody>
      </p:sp>
      <p:grpSp>
        <p:nvGrpSpPr>
          <p:cNvPr id="551962" name="Group 26"/>
          <p:cNvGrpSpPr>
            <a:grpSpLocks/>
          </p:cNvGrpSpPr>
          <p:nvPr/>
        </p:nvGrpSpPr>
        <p:grpSpPr bwMode="auto">
          <a:xfrm>
            <a:off x="2361492" y="1951419"/>
            <a:ext cx="6553835" cy="853127"/>
            <a:chOff x="1488" y="1152"/>
            <a:chExt cx="4128" cy="582"/>
          </a:xfrm>
        </p:grpSpPr>
        <p:sp>
          <p:nvSpPr>
            <p:cNvPr id="551963" name="Text Box 27"/>
            <p:cNvSpPr txBox="1">
              <a:spLocks noChangeArrowheads="1"/>
            </p:cNvSpPr>
            <p:nvPr/>
          </p:nvSpPr>
          <p:spPr bwMode="auto">
            <a:xfrm>
              <a:off x="3984" y="1152"/>
              <a:ext cx="15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EMPLOYEE-RECORD</a:t>
              </a:r>
            </a:p>
          </p:txBody>
        </p:sp>
        <p:sp>
          <p:nvSpPr>
            <p:cNvPr id="551964" name="Line 28"/>
            <p:cNvSpPr>
              <a:spLocks noChangeShapeType="1"/>
            </p:cNvSpPr>
            <p:nvPr/>
          </p:nvSpPr>
          <p:spPr bwMode="auto">
            <a:xfrm>
              <a:off x="1632" y="1536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51965" name="Line 29"/>
            <p:cNvSpPr>
              <a:spLocks noChangeShapeType="1"/>
            </p:cNvSpPr>
            <p:nvPr/>
          </p:nvSpPr>
          <p:spPr bwMode="auto">
            <a:xfrm>
              <a:off x="1632" y="1728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51966" name="Text Box 30"/>
            <p:cNvSpPr txBox="1">
              <a:spLocks noChangeArrowheads="1"/>
            </p:cNvSpPr>
            <p:nvPr/>
          </p:nvSpPr>
          <p:spPr bwMode="auto">
            <a:xfrm>
              <a:off x="4224" y="1392"/>
              <a:ext cx="129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PAY-RATE</a:t>
              </a:r>
            </a:p>
          </p:txBody>
        </p:sp>
        <p:sp>
          <p:nvSpPr>
            <p:cNvPr id="551967" name="Line 31"/>
            <p:cNvSpPr>
              <a:spLocks noChangeShapeType="1"/>
            </p:cNvSpPr>
            <p:nvPr/>
          </p:nvSpPr>
          <p:spPr bwMode="auto">
            <a:xfrm>
              <a:off x="1488" y="1344"/>
              <a:ext cx="4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51968" name="Text Box 32"/>
            <p:cNvSpPr txBox="1">
              <a:spLocks noChangeArrowheads="1"/>
            </p:cNvSpPr>
            <p:nvPr/>
          </p:nvSpPr>
          <p:spPr bwMode="auto">
            <a:xfrm>
              <a:off x="3888" y="1555"/>
              <a:ext cx="163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EMPLOYEE-NAME-AND-NUMBER</a:t>
              </a:r>
            </a:p>
          </p:txBody>
        </p:sp>
      </p:grpSp>
      <p:sp>
        <p:nvSpPr>
          <p:cNvPr id="551969" name="Text Box 33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E02C5F8B-DC64-49E3-83BC-9BDD29649072}" type="slidenum">
              <a:rPr lang="en-US" sz="2216"/>
              <a:pPr algn="ctr">
                <a:spcBef>
                  <a:spcPct val="50000"/>
                </a:spcBef>
              </a:pPr>
              <a:t>75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18098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bg1"/>
                </a:solidFill>
              </a:rPr>
              <a:t>Functional </a:t>
            </a:r>
            <a:r>
              <a:rPr lang="id-ID" altLang="en-US" b="1" dirty="0" smtClean="0">
                <a:solidFill>
                  <a:schemeClr val="bg1"/>
                </a:solidFill>
              </a:rPr>
              <a:t>P</a:t>
            </a:r>
            <a:r>
              <a:rPr lang="en-US" altLang="en-US" b="1" dirty="0" err="1" smtClean="0">
                <a:solidFill>
                  <a:schemeClr val="bg1"/>
                </a:solidFill>
              </a:rPr>
              <a:t>rimitive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3799495"/>
          </a:xfrm>
        </p:spPr>
        <p:txBody>
          <a:bodyPr/>
          <a:lstStyle/>
          <a:p>
            <a:pPr algn="just"/>
            <a:r>
              <a:rPr lang="en-US" altLang="en-US" b="1" i="1" dirty="0">
                <a:solidFill>
                  <a:schemeClr val="tx1"/>
                </a:solidFill>
              </a:rPr>
              <a:t>Functional primitive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id-ID" altLang="en-US" dirty="0">
                <a:solidFill>
                  <a:schemeClr val="tx1"/>
                </a:solidFill>
              </a:rPr>
              <a:t>Sebuah proses yang tidak jauh didekomposisi menjadi diagram tingkat yang lebih rendah. Ia melakukan hanya satu tugas.</a:t>
            </a:r>
          </a:p>
          <a:p>
            <a:pPr lvl="2" algn="just"/>
            <a:r>
              <a:rPr lang="en-US" altLang="en-US" i="1" dirty="0" smtClean="0">
                <a:solidFill>
                  <a:schemeClr val="tx1"/>
                </a:solidFill>
              </a:rPr>
              <a:t>Bubbles </a:t>
            </a:r>
            <a:r>
              <a:rPr lang="en-US" altLang="en-US" i="1" dirty="0">
                <a:solidFill>
                  <a:schemeClr val="tx1"/>
                </a:solidFill>
              </a:rPr>
              <a:t>1.1.2, 1.1.2, and 1.1.3 are functional primitives.</a:t>
            </a:r>
          </a:p>
          <a:p>
            <a:pPr lvl="1" algn="just"/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5562918" y="468260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Diagram 1.1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3987" name="Group 3"/>
          <p:cNvGrpSpPr>
            <a:grpSpLocks/>
          </p:cNvGrpSpPr>
          <p:nvPr/>
        </p:nvGrpSpPr>
        <p:grpSpPr bwMode="auto">
          <a:xfrm>
            <a:off x="1372041" y="403476"/>
            <a:ext cx="1370574" cy="492527"/>
            <a:chOff x="2352" y="192"/>
            <a:chExt cx="864" cy="336"/>
          </a:xfrm>
        </p:grpSpPr>
        <p:sp>
          <p:nvSpPr>
            <p:cNvPr id="553988" name="Freeform 4"/>
            <p:cNvSpPr>
              <a:spLocks/>
            </p:cNvSpPr>
            <p:nvPr/>
          </p:nvSpPr>
          <p:spPr bwMode="auto">
            <a:xfrm>
              <a:off x="2352" y="19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3989" name="Text Box 5"/>
            <p:cNvSpPr txBox="1">
              <a:spLocks noChangeArrowheads="1"/>
            </p:cNvSpPr>
            <p:nvPr/>
          </p:nvSpPr>
          <p:spPr bwMode="auto">
            <a:xfrm>
              <a:off x="2400" y="25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8" dirty="0">
                  <a:latin typeface="Times New Roman" panose="02020603050405020304" pitchFamily="18" charset="0"/>
                </a:rPr>
                <a:t>EMPLOYEES</a:t>
              </a:r>
            </a:p>
          </p:txBody>
        </p:sp>
      </p:grp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304898" y="1810697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53991" name="Oval 7"/>
          <p:cNvSpPr>
            <a:spLocks noChangeArrowheads="1"/>
          </p:cNvSpPr>
          <p:nvPr/>
        </p:nvSpPr>
        <p:spPr bwMode="auto">
          <a:xfrm>
            <a:off x="3809757" y="504730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1.1.3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OVERTIME-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3992" name="Oval 8"/>
          <p:cNvSpPr>
            <a:spLocks noChangeArrowheads="1"/>
          </p:cNvSpPr>
          <p:nvPr/>
        </p:nvSpPr>
        <p:spPr bwMode="auto">
          <a:xfrm>
            <a:off x="1448265" y="2092141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1.1.1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VERIFY-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53993" name="Oval 9"/>
          <p:cNvSpPr>
            <a:spLocks noChangeArrowheads="1"/>
          </p:cNvSpPr>
          <p:nvPr/>
        </p:nvSpPr>
        <p:spPr bwMode="auto">
          <a:xfrm>
            <a:off x="3809757" y="3499361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1.1.2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REGULAR-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3994" name="Line 10"/>
          <p:cNvSpPr>
            <a:spLocks noChangeShapeType="1"/>
          </p:cNvSpPr>
          <p:nvPr/>
        </p:nvSpPr>
        <p:spPr bwMode="auto">
          <a:xfrm>
            <a:off x="304898" y="2655029"/>
            <a:ext cx="11433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3995" name="Line 11"/>
          <p:cNvSpPr>
            <a:spLocks noChangeShapeType="1"/>
          </p:cNvSpPr>
          <p:nvPr/>
        </p:nvSpPr>
        <p:spPr bwMode="auto">
          <a:xfrm>
            <a:off x="1981836" y="896004"/>
            <a:ext cx="0" cy="119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3996" name="Line 12"/>
          <p:cNvSpPr>
            <a:spLocks noChangeShapeType="1"/>
          </p:cNvSpPr>
          <p:nvPr/>
        </p:nvSpPr>
        <p:spPr bwMode="auto">
          <a:xfrm>
            <a:off x="4953123" y="4062249"/>
            <a:ext cx="39622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3997" name="Line 13"/>
          <p:cNvSpPr>
            <a:spLocks noChangeShapeType="1"/>
          </p:cNvSpPr>
          <p:nvPr/>
        </p:nvSpPr>
        <p:spPr bwMode="auto">
          <a:xfrm>
            <a:off x="4953123" y="5610191"/>
            <a:ext cx="39622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3998" name="Freeform 14"/>
          <p:cNvSpPr>
            <a:spLocks/>
          </p:cNvSpPr>
          <p:nvPr/>
        </p:nvSpPr>
        <p:spPr bwMode="auto">
          <a:xfrm>
            <a:off x="2210509" y="3147556"/>
            <a:ext cx="1599248" cy="844332"/>
          </a:xfrm>
          <a:custGeom>
            <a:avLst/>
            <a:gdLst>
              <a:gd name="T0" fmla="*/ 0 w 1008"/>
              <a:gd name="T1" fmla="*/ 0 h 576"/>
              <a:gd name="T2" fmla="*/ 0 w 1008"/>
              <a:gd name="T3" fmla="*/ 576 h 576"/>
              <a:gd name="T4" fmla="*/ 1008 w 1008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0"/>
                </a:moveTo>
                <a:lnTo>
                  <a:pt x="0" y="576"/>
                </a:lnTo>
                <a:lnTo>
                  <a:pt x="1008" y="57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3999" name="Freeform 15"/>
          <p:cNvSpPr>
            <a:spLocks/>
          </p:cNvSpPr>
          <p:nvPr/>
        </p:nvSpPr>
        <p:spPr bwMode="auto">
          <a:xfrm>
            <a:off x="1829387" y="3147556"/>
            <a:ext cx="1980370" cy="2462635"/>
          </a:xfrm>
          <a:custGeom>
            <a:avLst/>
            <a:gdLst>
              <a:gd name="T0" fmla="*/ 0 w 1200"/>
              <a:gd name="T1" fmla="*/ 0 h 1632"/>
              <a:gd name="T2" fmla="*/ 0 w 1200"/>
              <a:gd name="T3" fmla="*/ 1632 h 1632"/>
              <a:gd name="T4" fmla="*/ 1200 w 1200"/>
              <a:gd name="T5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632">
                <a:moveTo>
                  <a:pt x="0" y="0"/>
                </a:moveTo>
                <a:lnTo>
                  <a:pt x="0" y="1632"/>
                </a:lnTo>
                <a:lnTo>
                  <a:pt x="1200" y="163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4000" name="Freeform 16"/>
          <p:cNvSpPr>
            <a:spLocks/>
          </p:cNvSpPr>
          <p:nvPr/>
        </p:nvSpPr>
        <p:spPr bwMode="auto">
          <a:xfrm>
            <a:off x="2845225" y="4343694"/>
            <a:ext cx="1040757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4001" name="Freeform 17"/>
          <p:cNvSpPr>
            <a:spLocks/>
          </p:cNvSpPr>
          <p:nvPr/>
        </p:nvSpPr>
        <p:spPr bwMode="auto">
          <a:xfrm>
            <a:off x="2895063" y="5888704"/>
            <a:ext cx="1042222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4002" name="Text Box 18"/>
          <p:cNvSpPr txBox="1">
            <a:spLocks noChangeArrowheads="1"/>
          </p:cNvSpPr>
          <p:nvPr/>
        </p:nvSpPr>
        <p:spPr bwMode="auto">
          <a:xfrm>
            <a:off x="5867816" y="3738296"/>
            <a:ext cx="297128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5562918" y="5286239"/>
            <a:ext cx="3352409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VALID-OVERTIME-HOURS-WORKED</a:t>
            </a:r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2742615" y="5680552"/>
            <a:ext cx="1295815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INVALID-OVERTIME-HOURS-WORKED</a:t>
            </a:r>
          </a:p>
        </p:txBody>
      </p:sp>
      <p:sp>
        <p:nvSpPr>
          <p:cNvPr id="554005" name="Text Box 21"/>
          <p:cNvSpPr txBox="1">
            <a:spLocks noChangeArrowheads="1"/>
          </p:cNvSpPr>
          <p:nvPr/>
        </p:nvSpPr>
        <p:spPr bwMode="auto">
          <a:xfrm>
            <a:off x="2742615" y="4132610"/>
            <a:ext cx="1295815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INVALID-REGULAR-HOURS-WORKED</a:t>
            </a:r>
          </a:p>
        </p:txBody>
      </p:sp>
      <p:sp>
        <p:nvSpPr>
          <p:cNvPr id="554006" name="Text Box 22"/>
          <p:cNvSpPr txBox="1">
            <a:spLocks noChangeArrowheads="1"/>
          </p:cNvSpPr>
          <p:nvPr/>
        </p:nvSpPr>
        <p:spPr bwMode="auto">
          <a:xfrm>
            <a:off x="2286734" y="3217917"/>
            <a:ext cx="1370574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1829387" y="4836220"/>
            <a:ext cx="1370574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VALID-OVERTIIME-HOURS-WORKED</a:t>
            </a:r>
          </a:p>
        </p:txBody>
      </p:sp>
      <p:sp>
        <p:nvSpPr>
          <p:cNvPr id="554008" name="Freeform 24"/>
          <p:cNvSpPr>
            <a:spLocks/>
          </p:cNvSpPr>
          <p:nvPr/>
        </p:nvSpPr>
        <p:spPr bwMode="auto">
          <a:xfrm>
            <a:off x="482267" y="2936473"/>
            <a:ext cx="1042222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4009" name="Text Box 25"/>
          <p:cNvSpPr txBox="1">
            <a:spLocks noChangeArrowheads="1"/>
          </p:cNvSpPr>
          <p:nvPr/>
        </p:nvSpPr>
        <p:spPr bwMode="auto">
          <a:xfrm>
            <a:off x="304898" y="2795751"/>
            <a:ext cx="1295815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INVALID-EMPLOYEE-NUMBER</a:t>
            </a:r>
          </a:p>
        </p:txBody>
      </p:sp>
      <p:grpSp>
        <p:nvGrpSpPr>
          <p:cNvPr id="554010" name="Group 26"/>
          <p:cNvGrpSpPr>
            <a:grpSpLocks/>
          </p:cNvGrpSpPr>
          <p:nvPr/>
        </p:nvGrpSpPr>
        <p:grpSpPr bwMode="auto">
          <a:xfrm>
            <a:off x="2361492" y="1951419"/>
            <a:ext cx="6553835" cy="853127"/>
            <a:chOff x="1488" y="1152"/>
            <a:chExt cx="4128" cy="582"/>
          </a:xfrm>
        </p:grpSpPr>
        <p:sp>
          <p:nvSpPr>
            <p:cNvPr id="554011" name="Text Box 27"/>
            <p:cNvSpPr txBox="1">
              <a:spLocks noChangeArrowheads="1"/>
            </p:cNvSpPr>
            <p:nvPr/>
          </p:nvSpPr>
          <p:spPr bwMode="auto">
            <a:xfrm>
              <a:off x="3984" y="1152"/>
              <a:ext cx="15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EMPLOYEE-RECORD</a:t>
              </a:r>
            </a:p>
          </p:txBody>
        </p:sp>
        <p:sp>
          <p:nvSpPr>
            <p:cNvPr id="554012" name="Line 28"/>
            <p:cNvSpPr>
              <a:spLocks noChangeShapeType="1"/>
            </p:cNvSpPr>
            <p:nvPr/>
          </p:nvSpPr>
          <p:spPr bwMode="auto">
            <a:xfrm>
              <a:off x="1632" y="1536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4013" name="Line 29"/>
            <p:cNvSpPr>
              <a:spLocks noChangeShapeType="1"/>
            </p:cNvSpPr>
            <p:nvPr/>
          </p:nvSpPr>
          <p:spPr bwMode="auto">
            <a:xfrm>
              <a:off x="1632" y="1728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4014" name="Text Box 30"/>
            <p:cNvSpPr txBox="1">
              <a:spLocks noChangeArrowheads="1"/>
            </p:cNvSpPr>
            <p:nvPr/>
          </p:nvSpPr>
          <p:spPr bwMode="auto">
            <a:xfrm>
              <a:off x="4224" y="1392"/>
              <a:ext cx="129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PAY-RATE</a:t>
              </a:r>
            </a:p>
          </p:txBody>
        </p:sp>
        <p:sp>
          <p:nvSpPr>
            <p:cNvPr id="554015" name="Line 31"/>
            <p:cNvSpPr>
              <a:spLocks noChangeShapeType="1"/>
            </p:cNvSpPr>
            <p:nvPr/>
          </p:nvSpPr>
          <p:spPr bwMode="auto">
            <a:xfrm>
              <a:off x="1488" y="1344"/>
              <a:ext cx="4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4016" name="Text Box 32"/>
            <p:cNvSpPr txBox="1">
              <a:spLocks noChangeArrowheads="1"/>
            </p:cNvSpPr>
            <p:nvPr/>
          </p:nvSpPr>
          <p:spPr bwMode="auto">
            <a:xfrm>
              <a:off x="3888" y="1555"/>
              <a:ext cx="163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EMPLOYEE-NAME-AND-NUMBER</a:t>
              </a:r>
            </a:p>
          </p:txBody>
        </p:sp>
      </p:grpSp>
      <p:sp>
        <p:nvSpPr>
          <p:cNvPr id="554017" name="Text Box 33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5A4594D3-39B4-46CF-9E74-F718C5B24F1E}" type="slidenum">
              <a:rPr lang="en-US" altLang="en-US" sz="2216"/>
              <a:pPr algn="ctr">
                <a:spcBef>
                  <a:spcPct val="50000"/>
                </a:spcBef>
              </a:pPr>
              <a:t>77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35172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5410880" y="510768"/>
            <a:ext cx="2361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Diagram 1.1</a:t>
            </a: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5011" name="Group 3"/>
          <p:cNvGrpSpPr>
            <a:grpSpLocks/>
          </p:cNvGrpSpPr>
          <p:nvPr/>
        </p:nvGrpSpPr>
        <p:grpSpPr bwMode="auto">
          <a:xfrm>
            <a:off x="1372041" y="403476"/>
            <a:ext cx="1370574" cy="492527"/>
            <a:chOff x="2352" y="192"/>
            <a:chExt cx="864" cy="336"/>
          </a:xfrm>
        </p:grpSpPr>
        <p:sp>
          <p:nvSpPr>
            <p:cNvPr id="555012" name="Freeform 4"/>
            <p:cNvSpPr>
              <a:spLocks/>
            </p:cNvSpPr>
            <p:nvPr/>
          </p:nvSpPr>
          <p:spPr bwMode="auto">
            <a:xfrm>
              <a:off x="2352" y="19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5013" name="Text Box 5"/>
            <p:cNvSpPr txBox="1">
              <a:spLocks noChangeArrowheads="1"/>
            </p:cNvSpPr>
            <p:nvPr/>
          </p:nvSpPr>
          <p:spPr bwMode="auto">
            <a:xfrm>
              <a:off x="2400" y="25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EMPLOYEES</a:t>
              </a:r>
            </a:p>
          </p:txBody>
        </p:sp>
      </p:grpSp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304898" y="1810697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3809757" y="504730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1.1.3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OVERTIME-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1448265" y="2092141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1.1.1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VERIFY-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55017" name="Oval 9"/>
          <p:cNvSpPr>
            <a:spLocks noChangeArrowheads="1"/>
          </p:cNvSpPr>
          <p:nvPr/>
        </p:nvSpPr>
        <p:spPr bwMode="auto">
          <a:xfrm>
            <a:off x="3809757" y="3499361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1.1.2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REGULAR-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5018" name="Line 10"/>
          <p:cNvSpPr>
            <a:spLocks noChangeShapeType="1"/>
          </p:cNvSpPr>
          <p:nvPr/>
        </p:nvSpPr>
        <p:spPr bwMode="auto">
          <a:xfrm>
            <a:off x="304898" y="2655029"/>
            <a:ext cx="11433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19" name="Line 11"/>
          <p:cNvSpPr>
            <a:spLocks noChangeShapeType="1"/>
          </p:cNvSpPr>
          <p:nvPr/>
        </p:nvSpPr>
        <p:spPr bwMode="auto">
          <a:xfrm>
            <a:off x="1981836" y="896004"/>
            <a:ext cx="0" cy="119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0" name="Line 12"/>
          <p:cNvSpPr>
            <a:spLocks noChangeShapeType="1"/>
          </p:cNvSpPr>
          <p:nvPr/>
        </p:nvSpPr>
        <p:spPr bwMode="auto">
          <a:xfrm>
            <a:off x="4953123" y="4062249"/>
            <a:ext cx="39622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1" name="Line 13"/>
          <p:cNvSpPr>
            <a:spLocks noChangeShapeType="1"/>
          </p:cNvSpPr>
          <p:nvPr/>
        </p:nvSpPr>
        <p:spPr bwMode="auto">
          <a:xfrm>
            <a:off x="4953123" y="5610191"/>
            <a:ext cx="39622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2" name="Freeform 14"/>
          <p:cNvSpPr>
            <a:spLocks/>
          </p:cNvSpPr>
          <p:nvPr/>
        </p:nvSpPr>
        <p:spPr bwMode="auto">
          <a:xfrm>
            <a:off x="2210509" y="3147556"/>
            <a:ext cx="1599248" cy="844332"/>
          </a:xfrm>
          <a:custGeom>
            <a:avLst/>
            <a:gdLst>
              <a:gd name="T0" fmla="*/ 0 w 1008"/>
              <a:gd name="T1" fmla="*/ 0 h 576"/>
              <a:gd name="T2" fmla="*/ 0 w 1008"/>
              <a:gd name="T3" fmla="*/ 576 h 576"/>
              <a:gd name="T4" fmla="*/ 1008 w 1008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0"/>
                </a:moveTo>
                <a:lnTo>
                  <a:pt x="0" y="576"/>
                </a:lnTo>
                <a:lnTo>
                  <a:pt x="1008" y="57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3" name="Freeform 15"/>
          <p:cNvSpPr>
            <a:spLocks/>
          </p:cNvSpPr>
          <p:nvPr/>
        </p:nvSpPr>
        <p:spPr bwMode="auto">
          <a:xfrm>
            <a:off x="1829387" y="3147556"/>
            <a:ext cx="1980370" cy="2462635"/>
          </a:xfrm>
          <a:custGeom>
            <a:avLst/>
            <a:gdLst>
              <a:gd name="T0" fmla="*/ 0 w 1200"/>
              <a:gd name="T1" fmla="*/ 0 h 1632"/>
              <a:gd name="T2" fmla="*/ 0 w 1200"/>
              <a:gd name="T3" fmla="*/ 1632 h 1632"/>
              <a:gd name="T4" fmla="*/ 1200 w 1200"/>
              <a:gd name="T5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632">
                <a:moveTo>
                  <a:pt x="0" y="0"/>
                </a:moveTo>
                <a:lnTo>
                  <a:pt x="0" y="1632"/>
                </a:lnTo>
                <a:lnTo>
                  <a:pt x="1200" y="163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4" name="Freeform 16"/>
          <p:cNvSpPr>
            <a:spLocks/>
          </p:cNvSpPr>
          <p:nvPr/>
        </p:nvSpPr>
        <p:spPr bwMode="auto">
          <a:xfrm>
            <a:off x="2845225" y="4343694"/>
            <a:ext cx="1040757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5" name="Freeform 17"/>
          <p:cNvSpPr>
            <a:spLocks/>
          </p:cNvSpPr>
          <p:nvPr/>
        </p:nvSpPr>
        <p:spPr bwMode="auto">
          <a:xfrm>
            <a:off x="2895063" y="5888704"/>
            <a:ext cx="1042222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6" name="Text Box 18"/>
          <p:cNvSpPr txBox="1">
            <a:spLocks noChangeArrowheads="1"/>
          </p:cNvSpPr>
          <p:nvPr/>
        </p:nvSpPr>
        <p:spPr bwMode="auto">
          <a:xfrm>
            <a:off x="5867816" y="3738296"/>
            <a:ext cx="297128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55027" name="Text Box 19"/>
          <p:cNvSpPr txBox="1">
            <a:spLocks noChangeArrowheads="1"/>
          </p:cNvSpPr>
          <p:nvPr/>
        </p:nvSpPr>
        <p:spPr bwMode="auto">
          <a:xfrm>
            <a:off x="5562918" y="5286239"/>
            <a:ext cx="3352409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VALID-OVERTIME-HOURS-WORKED</a:t>
            </a:r>
          </a:p>
        </p:txBody>
      </p: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2742615" y="5680552"/>
            <a:ext cx="1295815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INVALID-OVERTIME-HOURS-WORKED</a:t>
            </a:r>
          </a:p>
        </p:txBody>
      </p:sp>
      <p:sp>
        <p:nvSpPr>
          <p:cNvPr id="555029" name="Text Box 21"/>
          <p:cNvSpPr txBox="1">
            <a:spLocks noChangeArrowheads="1"/>
          </p:cNvSpPr>
          <p:nvPr/>
        </p:nvSpPr>
        <p:spPr bwMode="auto">
          <a:xfrm>
            <a:off x="2742615" y="4132610"/>
            <a:ext cx="1295815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INVALID-REGULAR-HOURS-WORKED</a:t>
            </a:r>
          </a:p>
        </p:txBody>
      </p:sp>
      <p:sp>
        <p:nvSpPr>
          <p:cNvPr id="555030" name="Text Box 22"/>
          <p:cNvSpPr txBox="1">
            <a:spLocks noChangeArrowheads="1"/>
          </p:cNvSpPr>
          <p:nvPr/>
        </p:nvSpPr>
        <p:spPr bwMode="auto">
          <a:xfrm>
            <a:off x="2286734" y="3217917"/>
            <a:ext cx="137057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 dirty="0">
                <a:latin typeface="Times New Roman" panose="02020603050405020304" pitchFamily="18" charset="0"/>
              </a:rPr>
              <a:t>REGULAR-HOURS-WORKED</a:t>
            </a:r>
          </a:p>
        </p:txBody>
      </p:sp>
      <p:sp>
        <p:nvSpPr>
          <p:cNvPr id="555031" name="Text Box 23"/>
          <p:cNvSpPr txBox="1">
            <a:spLocks noChangeArrowheads="1"/>
          </p:cNvSpPr>
          <p:nvPr/>
        </p:nvSpPr>
        <p:spPr bwMode="auto">
          <a:xfrm>
            <a:off x="1829387" y="4836220"/>
            <a:ext cx="137057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 dirty="0">
                <a:latin typeface="Times New Roman" panose="02020603050405020304" pitchFamily="18" charset="0"/>
              </a:rPr>
              <a:t>OVERTIIME-HOURS-WORKED</a:t>
            </a:r>
          </a:p>
        </p:txBody>
      </p:sp>
      <p:sp>
        <p:nvSpPr>
          <p:cNvPr id="555032" name="Freeform 24"/>
          <p:cNvSpPr>
            <a:spLocks/>
          </p:cNvSpPr>
          <p:nvPr/>
        </p:nvSpPr>
        <p:spPr bwMode="auto">
          <a:xfrm>
            <a:off x="482267" y="2936473"/>
            <a:ext cx="1042222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33" name="Text Box 25"/>
          <p:cNvSpPr txBox="1">
            <a:spLocks noChangeArrowheads="1"/>
          </p:cNvSpPr>
          <p:nvPr/>
        </p:nvSpPr>
        <p:spPr bwMode="auto">
          <a:xfrm>
            <a:off x="304898" y="2795751"/>
            <a:ext cx="1295815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INVALID-EMPLOYEE-NUMBER</a:t>
            </a:r>
          </a:p>
        </p:txBody>
      </p:sp>
      <p:grpSp>
        <p:nvGrpSpPr>
          <p:cNvPr id="555034" name="Group 26"/>
          <p:cNvGrpSpPr>
            <a:grpSpLocks/>
          </p:cNvGrpSpPr>
          <p:nvPr/>
        </p:nvGrpSpPr>
        <p:grpSpPr bwMode="auto">
          <a:xfrm>
            <a:off x="322331" y="4545979"/>
            <a:ext cx="1419141" cy="499856"/>
            <a:chOff x="218" y="2908"/>
            <a:chExt cx="894" cy="341"/>
          </a:xfrm>
        </p:grpSpPr>
        <p:sp>
          <p:nvSpPr>
            <p:cNvPr id="555035" name="AutoShape 27"/>
            <p:cNvSpPr>
              <a:spLocks noChangeArrowheads="1"/>
            </p:cNvSpPr>
            <p:nvPr/>
          </p:nvSpPr>
          <p:spPr bwMode="auto">
            <a:xfrm>
              <a:off x="233" y="2908"/>
              <a:ext cx="879" cy="327"/>
            </a:xfrm>
            <a:prstGeom prst="wedgeRoundRectCallout">
              <a:avLst>
                <a:gd name="adj1" fmla="val -15792"/>
                <a:gd name="adj2" fmla="val -245255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Error stubs</a:t>
              </a:r>
            </a:p>
          </p:txBody>
        </p:sp>
        <p:sp>
          <p:nvSpPr>
            <p:cNvPr id="555036" name="AutoShape 28"/>
            <p:cNvSpPr>
              <a:spLocks noChangeArrowheads="1"/>
            </p:cNvSpPr>
            <p:nvPr/>
          </p:nvSpPr>
          <p:spPr bwMode="auto">
            <a:xfrm>
              <a:off x="218" y="2922"/>
              <a:ext cx="879" cy="327"/>
            </a:xfrm>
            <a:prstGeom prst="wedgeRoundRectCallout">
              <a:avLst>
                <a:gd name="adj1" fmla="val 106884"/>
                <a:gd name="adj2" fmla="val 12977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Error stubs</a:t>
              </a:r>
            </a:p>
          </p:txBody>
        </p:sp>
        <p:sp>
          <p:nvSpPr>
            <p:cNvPr id="555037" name="AutoShape 29"/>
            <p:cNvSpPr>
              <a:spLocks noChangeArrowheads="1"/>
            </p:cNvSpPr>
            <p:nvPr/>
          </p:nvSpPr>
          <p:spPr bwMode="auto">
            <a:xfrm>
              <a:off x="218" y="2922"/>
              <a:ext cx="879" cy="327"/>
            </a:xfrm>
            <a:prstGeom prst="wedgeRoundRectCallout">
              <a:avLst>
                <a:gd name="adj1" fmla="val 108097"/>
                <a:gd name="adj2" fmla="val 335759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Error stubs</a:t>
              </a:r>
            </a:p>
          </p:txBody>
        </p:sp>
      </p:grpSp>
      <p:grpSp>
        <p:nvGrpSpPr>
          <p:cNvPr id="555038" name="Group 30"/>
          <p:cNvGrpSpPr>
            <a:grpSpLocks/>
          </p:cNvGrpSpPr>
          <p:nvPr/>
        </p:nvGrpSpPr>
        <p:grpSpPr bwMode="auto">
          <a:xfrm>
            <a:off x="2361492" y="1951419"/>
            <a:ext cx="6553835" cy="853127"/>
            <a:chOff x="1488" y="1152"/>
            <a:chExt cx="4128" cy="582"/>
          </a:xfrm>
        </p:grpSpPr>
        <p:sp>
          <p:nvSpPr>
            <p:cNvPr id="555039" name="Text Box 31"/>
            <p:cNvSpPr txBox="1">
              <a:spLocks noChangeArrowheads="1"/>
            </p:cNvSpPr>
            <p:nvPr/>
          </p:nvSpPr>
          <p:spPr bwMode="auto">
            <a:xfrm>
              <a:off x="3984" y="1152"/>
              <a:ext cx="15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EMPLOYEE-RECORD</a:t>
              </a:r>
            </a:p>
          </p:txBody>
        </p:sp>
        <p:sp>
          <p:nvSpPr>
            <p:cNvPr id="555040" name="Line 32"/>
            <p:cNvSpPr>
              <a:spLocks noChangeShapeType="1"/>
            </p:cNvSpPr>
            <p:nvPr/>
          </p:nvSpPr>
          <p:spPr bwMode="auto">
            <a:xfrm>
              <a:off x="1632" y="1536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5041" name="Line 33"/>
            <p:cNvSpPr>
              <a:spLocks noChangeShapeType="1"/>
            </p:cNvSpPr>
            <p:nvPr/>
          </p:nvSpPr>
          <p:spPr bwMode="auto">
            <a:xfrm>
              <a:off x="1632" y="1728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5042" name="Text Box 34"/>
            <p:cNvSpPr txBox="1">
              <a:spLocks noChangeArrowheads="1"/>
            </p:cNvSpPr>
            <p:nvPr/>
          </p:nvSpPr>
          <p:spPr bwMode="auto">
            <a:xfrm>
              <a:off x="4224" y="1392"/>
              <a:ext cx="129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PAY-RATE</a:t>
              </a:r>
            </a:p>
          </p:txBody>
        </p:sp>
        <p:sp>
          <p:nvSpPr>
            <p:cNvPr id="555043" name="Line 35"/>
            <p:cNvSpPr>
              <a:spLocks noChangeShapeType="1"/>
            </p:cNvSpPr>
            <p:nvPr/>
          </p:nvSpPr>
          <p:spPr bwMode="auto">
            <a:xfrm>
              <a:off x="1488" y="1344"/>
              <a:ext cx="4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5044" name="Text Box 36"/>
            <p:cNvSpPr txBox="1">
              <a:spLocks noChangeArrowheads="1"/>
            </p:cNvSpPr>
            <p:nvPr/>
          </p:nvSpPr>
          <p:spPr bwMode="auto">
            <a:xfrm>
              <a:off x="3888" y="1555"/>
              <a:ext cx="163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EMPLOYEE-NAME-AND-NUMBER</a:t>
              </a:r>
            </a:p>
          </p:txBody>
        </p:sp>
      </p:grp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AFB13950-9848-43C3-82B7-3C670AFC463D}" type="slidenum">
              <a:rPr lang="en-US" altLang="en-US" sz="2216"/>
              <a:pPr algn="ctr">
                <a:spcBef>
                  <a:spcPct val="50000"/>
                </a:spcBef>
              </a:pPr>
              <a:t>78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3855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bg1"/>
                </a:solidFill>
              </a:rPr>
              <a:t>Error </a:t>
            </a:r>
            <a:r>
              <a:rPr lang="id-ID" altLang="en-US" b="1" dirty="0" smtClean="0">
                <a:solidFill>
                  <a:schemeClr val="bg1"/>
                </a:solidFill>
              </a:rPr>
              <a:t>S</a:t>
            </a:r>
            <a:r>
              <a:rPr lang="en-US" altLang="en-US" b="1" dirty="0" smtClean="0">
                <a:solidFill>
                  <a:schemeClr val="bg1"/>
                </a:solidFill>
              </a:rPr>
              <a:t>tub</a:t>
            </a:r>
            <a:r>
              <a:rPr lang="id-ID" altLang="en-US" b="1" dirty="0" smtClean="0">
                <a:solidFill>
                  <a:schemeClr val="bg1"/>
                </a:solidFill>
              </a:rPr>
              <a:t> (1)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332" y="1905000"/>
            <a:ext cx="9154332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</a:rPr>
              <a:t>Error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stub</a:t>
            </a:r>
            <a:r>
              <a:rPr lang="id-ID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– </a:t>
            </a:r>
            <a:r>
              <a:rPr lang="id-ID" altLang="en-US" sz="2400" dirty="0" smtClean="0">
                <a:solidFill>
                  <a:schemeClr val="tx1"/>
                </a:solidFill>
              </a:rPr>
              <a:t>suatu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catatan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bahwa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kondisi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kesalahan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harus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ditangani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dengan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tidak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ada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rincian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tentang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bagaimana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menangani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id-ID" altLang="en-US" sz="2400" dirty="0">
                <a:solidFill>
                  <a:schemeClr val="tx1"/>
                </a:solidFill>
              </a:rPr>
              <a:t>Digunakan hanya untuk kesalahan sepele, kesalahan yang belum berhasil masuk ke sebuah file sehingga mereka tidak perlu </a:t>
            </a:r>
            <a:r>
              <a:rPr lang="id-ID" altLang="en-US" sz="2400" dirty="0" smtClean="0">
                <a:solidFill>
                  <a:schemeClr val="tx1"/>
                </a:solidFill>
              </a:rPr>
              <a:t>dilakukan.</a:t>
            </a:r>
            <a:endParaRPr lang="id-ID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Pendekatan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905000"/>
            <a:ext cx="9144000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Pendekatan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Terstruktur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Oriented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 RPL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Pendekatan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berfokus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rekayasa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Pendekatan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Berorientasi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OO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 RPLL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Pendekatan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berfokus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rekayasa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atribut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method)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beserta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relasinya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chemeClr val="bg1"/>
                </a:solidFill>
              </a:rPr>
              <a:t>Error </a:t>
            </a:r>
            <a:r>
              <a:rPr lang="id-ID" altLang="en-US" sz="4000" b="1" dirty="0">
                <a:solidFill>
                  <a:schemeClr val="bg1"/>
                </a:solidFill>
              </a:rPr>
              <a:t>S</a:t>
            </a:r>
            <a:r>
              <a:rPr lang="en-US" altLang="en-US" sz="4000" b="1" dirty="0">
                <a:solidFill>
                  <a:schemeClr val="bg1"/>
                </a:solidFill>
              </a:rPr>
              <a:t>tub</a:t>
            </a:r>
            <a:r>
              <a:rPr lang="id-ID" altLang="en-US" sz="4000" b="1" dirty="0">
                <a:solidFill>
                  <a:schemeClr val="bg1"/>
                </a:solidFill>
              </a:rPr>
              <a:t> </a:t>
            </a:r>
            <a:r>
              <a:rPr lang="id-ID" altLang="en-US" sz="4000" b="1" dirty="0" smtClean="0">
                <a:solidFill>
                  <a:schemeClr val="bg1"/>
                </a:solidFill>
              </a:rPr>
              <a:t>(2)</a:t>
            </a:r>
            <a:endParaRPr lang="en-US" altLang="en-US" sz="4000" b="1" dirty="0">
              <a:solidFill>
                <a:schemeClr val="bg1"/>
              </a:solidFill>
            </a:endParaRP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6790" y="1828800"/>
            <a:ext cx="916079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Error stubs </a:t>
            </a:r>
            <a:r>
              <a:rPr lang="id-ID" altLang="en-US" sz="2800" dirty="0" smtClean="0">
                <a:solidFill>
                  <a:schemeClr val="tx1"/>
                </a:solidFill>
              </a:rPr>
              <a:t>ditunjukkan hanya pada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functional primitives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i="1" dirty="0" smtClean="0">
                <a:solidFill>
                  <a:schemeClr val="tx1"/>
                </a:solidFill>
              </a:rPr>
              <a:t>Nam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a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 the </a:t>
            </a:r>
            <a:r>
              <a:rPr lang="en-US" altLang="en-US" sz="2800" i="1" dirty="0">
                <a:solidFill>
                  <a:schemeClr val="tx1"/>
                </a:solidFill>
              </a:rPr>
              <a:t>error stub by the field in error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.</a:t>
            </a:r>
            <a:endParaRPr lang="id-ID" altLang="en-US" sz="2800" i="1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Ex: Field Employee Number: Invalid Employee Number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6477612" y="403476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1.1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8083" name="Group 3"/>
          <p:cNvGrpSpPr>
            <a:grpSpLocks/>
          </p:cNvGrpSpPr>
          <p:nvPr/>
        </p:nvGrpSpPr>
        <p:grpSpPr bwMode="auto">
          <a:xfrm>
            <a:off x="1372041" y="403476"/>
            <a:ext cx="1370574" cy="492527"/>
            <a:chOff x="2352" y="192"/>
            <a:chExt cx="864" cy="336"/>
          </a:xfrm>
        </p:grpSpPr>
        <p:sp>
          <p:nvSpPr>
            <p:cNvPr id="558084" name="Freeform 4"/>
            <p:cNvSpPr>
              <a:spLocks/>
            </p:cNvSpPr>
            <p:nvPr/>
          </p:nvSpPr>
          <p:spPr bwMode="auto">
            <a:xfrm>
              <a:off x="2352" y="19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58085" name="Text Box 5"/>
            <p:cNvSpPr txBox="1">
              <a:spLocks noChangeArrowheads="1"/>
            </p:cNvSpPr>
            <p:nvPr/>
          </p:nvSpPr>
          <p:spPr bwMode="auto">
            <a:xfrm>
              <a:off x="2400" y="25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</a:p>
          </p:txBody>
        </p:sp>
      </p:grp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304898" y="1810697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58087" name="Oval 7"/>
          <p:cNvSpPr>
            <a:spLocks noChangeArrowheads="1"/>
          </p:cNvSpPr>
          <p:nvPr/>
        </p:nvSpPr>
        <p:spPr bwMode="auto">
          <a:xfrm>
            <a:off x="3809757" y="504730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OVERTIME-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8088" name="Oval 8"/>
          <p:cNvSpPr>
            <a:spLocks noChangeArrowheads="1"/>
          </p:cNvSpPr>
          <p:nvPr/>
        </p:nvSpPr>
        <p:spPr bwMode="auto">
          <a:xfrm>
            <a:off x="1448265" y="2092141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VERIFY-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58089" name="Oval 9"/>
          <p:cNvSpPr>
            <a:spLocks noChangeArrowheads="1"/>
          </p:cNvSpPr>
          <p:nvPr/>
        </p:nvSpPr>
        <p:spPr bwMode="auto">
          <a:xfrm>
            <a:off x="3809757" y="3499361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REGULAR-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8090" name="Line 10"/>
          <p:cNvSpPr>
            <a:spLocks noChangeShapeType="1"/>
          </p:cNvSpPr>
          <p:nvPr/>
        </p:nvSpPr>
        <p:spPr bwMode="auto">
          <a:xfrm>
            <a:off x="304898" y="2655029"/>
            <a:ext cx="11433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8091" name="Line 11"/>
          <p:cNvSpPr>
            <a:spLocks noChangeShapeType="1"/>
          </p:cNvSpPr>
          <p:nvPr/>
        </p:nvSpPr>
        <p:spPr bwMode="auto">
          <a:xfrm>
            <a:off x="1981836" y="896004"/>
            <a:ext cx="0" cy="119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8092" name="Line 12"/>
          <p:cNvSpPr>
            <a:spLocks noChangeShapeType="1"/>
          </p:cNvSpPr>
          <p:nvPr/>
        </p:nvSpPr>
        <p:spPr bwMode="auto">
          <a:xfrm>
            <a:off x="4953123" y="4062249"/>
            <a:ext cx="39622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8093" name="Line 13"/>
          <p:cNvSpPr>
            <a:spLocks noChangeShapeType="1"/>
          </p:cNvSpPr>
          <p:nvPr/>
        </p:nvSpPr>
        <p:spPr bwMode="auto">
          <a:xfrm>
            <a:off x="4953123" y="5610191"/>
            <a:ext cx="39622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8094" name="Freeform 14"/>
          <p:cNvSpPr>
            <a:spLocks/>
          </p:cNvSpPr>
          <p:nvPr/>
        </p:nvSpPr>
        <p:spPr bwMode="auto">
          <a:xfrm>
            <a:off x="2210509" y="3147556"/>
            <a:ext cx="1599248" cy="844332"/>
          </a:xfrm>
          <a:custGeom>
            <a:avLst/>
            <a:gdLst>
              <a:gd name="T0" fmla="*/ 0 w 1008"/>
              <a:gd name="T1" fmla="*/ 0 h 576"/>
              <a:gd name="T2" fmla="*/ 0 w 1008"/>
              <a:gd name="T3" fmla="*/ 576 h 576"/>
              <a:gd name="T4" fmla="*/ 1008 w 1008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0"/>
                </a:moveTo>
                <a:lnTo>
                  <a:pt x="0" y="576"/>
                </a:lnTo>
                <a:lnTo>
                  <a:pt x="1008" y="57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8095" name="Freeform 15"/>
          <p:cNvSpPr>
            <a:spLocks/>
          </p:cNvSpPr>
          <p:nvPr/>
        </p:nvSpPr>
        <p:spPr bwMode="auto">
          <a:xfrm>
            <a:off x="1829387" y="3147556"/>
            <a:ext cx="1980370" cy="2462635"/>
          </a:xfrm>
          <a:custGeom>
            <a:avLst/>
            <a:gdLst>
              <a:gd name="T0" fmla="*/ 0 w 1200"/>
              <a:gd name="T1" fmla="*/ 0 h 1632"/>
              <a:gd name="T2" fmla="*/ 0 w 1200"/>
              <a:gd name="T3" fmla="*/ 1632 h 1632"/>
              <a:gd name="T4" fmla="*/ 1200 w 1200"/>
              <a:gd name="T5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632">
                <a:moveTo>
                  <a:pt x="0" y="0"/>
                </a:moveTo>
                <a:lnTo>
                  <a:pt x="0" y="1632"/>
                </a:lnTo>
                <a:lnTo>
                  <a:pt x="1200" y="163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8096" name="Freeform 16"/>
          <p:cNvSpPr>
            <a:spLocks/>
          </p:cNvSpPr>
          <p:nvPr/>
        </p:nvSpPr>
        <p:spPr bwMode="auto">
          <a:xfrm>
            <a:off x="2845225" y="4343694"/>
            <a:ext cx="1040757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8097" name="Freeform 17"/>
          <p:cNvSpPr>
            <a:spLocks/>
          </p:cNvSpPr>
          <p:nvPr/>
        </p:nvSpPr>
        <p:spPr bwMode="auto">
          <a:xfrm>
            <a:off x="2895063" y="5888704"/>
            <a:ext cx="1042222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8098" name="Text Box 18"/>
          <p:cNvSpPr txBox="1">
            <a:spLocks noChangeArrowheads="1"/>
          </p:cNvSpPr>
          <p:nvPr/>
        </p:nvSpPr>
        <p:spPr bwMode="auto">
          <a:xfrm>
            <a:off x="5867816" y="3738296"/>
            <a:ext cx="297128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5562918" y="5286239"/>
            <a:ext cx="3352409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VALID-OVERTIME-HOURS-WORKED</a:t>
            </a:r>
          </a:p>
        </p:txBody>
      </p:sp>
      <p:sp>
        <p:nvSpPr>
          <p:cNvPr id="558100" name="Text Box 20"/>
          <p:cNvSpPr txBox="1">
            <a:spLocks noChangeArrowheads="1"/>
          </p:cNvSpPr>
          <p:nvPr/>
        </p:nvSpPr>
        <p:spPr bwMode="auto">
          <a:xfrm>
            <a:off x="2742615" y="5680552"/>
            <a:ext cx="1295815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INVALID-OVERTIME-HOURS-WORKED</a:t>
            </a:r>
          </a:p>
        </p:txBody>
      </p:sp>
      <p:sp>
        <p:nvSpPr>
          <p:cNvPr id="558101" name="Text Box 21"/>
          <p:cNvSpPr txBox="1">
            <a:spLocks noChangeArrowheads="1"/>
          </p:cNvSpPr>
          <p:nvPr/>
        </p:nvSpPr>
        <p:spPr bwMode="auto">
          <a:xfrm>
            <a:off x="2742615" y="4132610"/>
            <a:ext cx="1295815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INVALID-REGULAR-HOURS-WORKED</a:t>
            </a:r>
          </a:p>
        </p:txBody>
      </p:sp>
      <p:sp>
        <p:nvSpPr>
          <p:cNvPr id="558102" name="Text Box 22"/>
          <p:cNvSpPr txBox="1">
            <a:spLocks noChangeArrowheads="1"/>
          </p:cNvSpPr>
          <p:nvPr/>
        </p:nvSpPr>
        <p:spPr bwMode="auto">
          <a:xfrm>
            <a:off x="2286734" y="3217917"/>
            <a:ext cx="1370574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58103" name="Text Box 23"/>
          <p:cNvSpPr txBox="1">
            <a:spLocks noChangeArrowheads="1"/>
          </p:cNvSpPr>
          <p:nvPr/>
        </p:nvSpPr>
        <p:spPr bwMode="auto">
          <a:xfrm>
            <a:off x="1829387" y="4836220"/>
            <a:ext cx="1370574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VALID-OVERTIIME-HOURS-WORKED</a:t>
            </a:r>
          </a:p>
        </p:txBody>
      </p:sp>
      <p:sp>
        <p:nvSpPr>
          <p:cNvPr id="558104" name="Freeform 24"/>
          <p:cNvSpPr>
            <a:spLocks/>
          </p:cNvSpPr>
          <p:nvPr/>
        </p:nvSpPr>
        <p:spPr bwMode="auto">
          <a:xfrm>
            <a:off x="482267" y="2936473"/>
            <a:ext cx="1042222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8105" name="Text Box 25"/>
          <p:cNvSpPr txBox="1">
            <a:spLocks noChangeArrowheads="1"/>
          </p:cNvSpPr>
          <p:nvPr/>
        </p:nvSpPr>
        <p:spPr bwMode="auto">
          <a:xfrm>
            <a:off x="304898" y="2795751"/>
            <a:ext cx="1295815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INVALID-EMPLOYEE-NUMBER</a:t>
            </a:r>
          </a:p>
        </p:txBody>
      </p:sp>
      <p:sp>
        <p:nvSpPr>
          <p:cNvPr id="558106" name="AutoShape 26"/>
          <p:cNvSpPr>
            <a:spLocks noChangeArrowheads="1"/>
          </p:cNvSpPr>
          <p:nvPr/>
        </p:nvSpPr>
        <p:spPr bwMode="auto">
          <a:xfrm>
            <a:off x="3515360" y="1040347"/>
            <a:ext cx="2261335" cy="479422"/>
          </a:xfrm>
          <a:prstGeom prst="wedgeRoundRectCallout">
            <a:avLst>
              <a:gd name="adj1" fmla="val -27370"/>
              <a:gd name="adj2" fmla="val 12977"/>
              <a:gd name="adj3" fmla="val 16667"/>
            </a:avLst>
          </a:prstGeom>
          <a:solidFill>
            <a:schemeClr val="tx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pPr algn="ctr"/>
            <a:r>
              <a:rPr 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Check balancing...</a:t>
            </a:r>
          </a:p>
        </p:txBody>
      </p:sp>
      <p:grpSp>
        <p:nvGrpSpPr>
          <p:cNvPr id="558107" name="Group 27"/>
          <p:cNvGrpSpPr>
            <a:grpSpLocks/>
          </p:cNvGrpSpPr>
          <p:nvPr/>
        </p:nvGrpSpPr>
        <p:grpSpPr bwMode="auto">
          <a:xfrm>
            <a:off x="2361492" y="1951419"/>
            <a:ext cx="6553835" cy="853127"/>
            <a:chOff x="1488" y="1152"/>
            <a:chExt cx="4128" cy="582"/>
          </a:xfrm>
        </p:grpSpPr>
        <p:sp>
          <p:nvSpPr>
            <p:cNvPr id="558108" name="Text Box 28"/>
            <p:cNvSpPr txBox="1">
              <a:spLocks noChangeArrowheads="1"/>
            </p:cNvSpPr>
            <p:nvPr/>
          </p:nvSpPr>
          <p:spPr bwMode="auto">
            <a:xfrm>
              <a:off x="3984" y="1152"/>
              <a:ext cx="15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EMPLOYEE-RECORD</a:t>
              </a:r>
            </a:p>
          </p:txBody>
        </p:sp>
        <p:sp>
          <p:nvSpPr>
            <p:cNvPr id="558109" name="Line 29"/>
            <p:cNvSpPr>
              <a:spLocks noChangeShapeType="1"/>
            </p:cNvSpPr>
            <p:nvPr/>
          </p:nvSpPr>
          <p:spPr bwMode="auto">
            <a:xfrm>
              <a:off x="1632" y="1536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58110" name="Line 30"/>
            <p:cNvSpPr>
              <a:spLocks noChangeShapeType="1"/>
            </p:cNvSpPr>
            <p:nvPr/>
          </p:nvSpPr>
          <p:spPr bwMode="auto">
            <a:xfrm>
              <a:off x="1632" y="1728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58111" name="Text Box 31"/>
            <p:cNvSpPr txBox="1">
              <a:spLocks noChangeArrowheads="1"/>
            </p:cNvSpPr>
            <p:nvPr/>
          </p:nvSpPr>
          <p:spPr bwMode="auto">
            <a:xfrm>
              <a:off x="4224" y="1392"/>
              <a:ext cx="129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PAY-RATE</a:t>
              </a:r>
            </a:p>
          </p:txBody>
        </p:sp>
        <p:sp>
          <p:nvSpPr>
            <p:cNvPr id="558112" name="Line 32"/>
            <p:cNvSpPr>
              <a:spLocks noChangeShapeType="1"/>
            </p:cNvSpPr>
            <p:nvPr/>
          </p:nvSpPr>
          <p:spPr bwMode="auto">
            <a:xfrm>
              <a:off x="1488" y="1344"/>
              <a:ext cx="4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58113" name="Text Box 33"/>
            <p:cNvSpPr txBox="1">
              <a:spLocks noChangeArrowheads="1"/>
            </p:cNvSpPr>
            <p:nvPr/>
          </p:nvSpPr>
          <p:spPr bwMode="auto">
            <a:xfrm>
              <a:off x="3888" y="1555"/>
              <a:ext cx="163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EMPLOYEE-NAME-AND-NUMBER</a:t>
              </a:r>
            </a:p>
          </p:txBody>
        </p:sp>
      </p:grpSp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4B39BE78-9A5D-4EBE-BF96-AE7F54B1059B}" type="slidenum">
              <a:rPr lang="en-US" sz="2216"/>
              <a:pPr algn="ctr">
                <a:spcBef>
                  <a:spcPct val="50000"/>
                </a:spcBef>
              </a:pPr>
              <a:t>81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29594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ChangeArrowheads="1"/>
          </p:cNvSpPr>
          <p:nvPr/>
        </p:nvSpPr>
        <p:spPr bwMode="auto">
          <a:xfrm>
            <a:off x="7695736" y="4099279"/>
            <a:ext cx="1295815" cy="34810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07" name="Text Box 3"/>
          <p:cNvSpPr txBox="1">
            <a:spLocks noChangeArrowheads="1"/>
          </p:cNvSpPr>
          <p:nvPr/>
        </p:nvSpPr>
        <p:spPr bwMode="auto">
          <a:xfrm>
            <a:off x="6971604" y="4431644"/>
            <a:ext cx="1830853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EMPLOYEE-NAME-AND-NUMBER</a:t>
            </a:r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2475830" y="862672"/>
            <a:ext cx="876581" cy="34810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09" name="Rectangle 5"/>
          <p:cNvSpPr>
            <a:spLocks noChangeArrowheads="1"/>
          </p:cNvSpPr>
          <p:nvPr/>
        </p:nvSpPr>
        <p:spPr bwMode="auto">
          <a:xfrm>
            <a:off x="1829387" y="1671823"/>
            <a:ext cx="760779" cy="34810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10" name="Text Box 6"/>
          <p:cNvSpPr txBox="1">
            <a:spLocks noChangeArrowheads="1"/>
          </p:cNvSpPr>
          <p:nvPr/>
        </p:nvSpPr>
        <p:spPr bwMode="auto">
          <a:xfrm>
            <a:off x="1858704" y="1744734"/>
            <a:ext cx="960135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59111" name="Rectangle 7"/>
          <p:cNvSpPr>
            <a:spLocks noChangeArrowheads="1"/>
          </p:cNvSpPr>
          <p:nvPr/>
        </p:nvSpPr>
        <p:spPr bwMode="auto">
          <a:xfrm>
            <a:off x="7695736" y="4240001"/>
            <a:ext cx="1295815" cy="34810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12" name="Rectangle 8"/>
          <p:cNvSpPr>
            <a:spLocks noChangeArrowheads="1"/>
          </p:cNvSpPr>
          <p:nvPr/>
        </p:nvSpPr>
        <p:spPr bwMode="auto">
          <a:xfrm>
            <a:off x="1829387" y="2023628"/>
            <a:ext cx="760779" cy="34810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13" name="Rectangle 9"/>
          <p:cNvSpPr>
            <a:spLocks noChangeArrowheads="1"/>
          </p:cNvSpPr>
          <p:nvPr/>
        </p:nvSpPr>
        <p:spPr bwMode="auto">
          <a:xfrm>
            <a:off x="4190879" y="4169639"/>
            <a:ext cx="1295815" cy="34810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14" name="Text Box 10"/>
          <p:cNvSpPr txBox="1">
            <a:spLocks noChangeArrowheads="1"/>
          </p:cNvSpPr>
          <p:nvPr/>
        </p:nvSpPr>
        <p:spPr bwMode="auto">
          <a:xfrm>
            <a:off x="6630061" y="3455385"/>
            <a:ext cx="224715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1.1</a:t>
            </a:r>
            <a:endParaRPr lang="en-US" sz="739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9115" name="Group 11"/>
          <p:cNvGrpSpPr>
            <a:grpSpLocks/>
          </p:cNvGrpSpPr>
          <p:nvPr/>
        </p:nvGrpSpPr>
        <p:grpSpPr bwMode="auto">
          <a:xfrm>
            <a:off x="5105572" y="3675270"/>
            <a:ext cx="914693" cy="255059"/>
            <a:chOff x="3696" y="1872"/>
            <a:chExt cx="576" cy="174"/>
          </a:xfrm>
        </p:grpSpPr>
        <p:sp>
          <p:nvSpPr>
            <p:cNvPr id="559116" name="Freeform 12"/>
            <p:cNvSpPr>
              <a:spLocks/>
            </p:cNvSpPr>
            <p:nvPr/>
          </p:nvSpPr>
          <p:spPr bwMode="auto">
            <a:xfrm>
              <a:off x="3696" y="1872"/>
              <a:ext cx="428" cy="167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59117" name="Text Box 13"/>
            <p:cNvSpPr txBox="1">
              <a:spLocks noChangeArrowheads="1"/>
            </p:cNvSpPr>
            <p:nvPr/>
          </p:nvSpPr>
          <p:spPr bwMode="auto">
            <a:xfrm>
              <a:off x="3720" y="1905"/>
              <a:ext cx="552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</a:p>
          </p:txBody>
        </p:sp>
      </p:grpSp>
      <p:sp>
        <p:nvSpPr>
          <p:cNvPr id="559118" name="Text Box 14"/>
          <p:cNvSpPr txBox="1">
            <a:spLocks noChangeArrowheads="1"/>
          </p:cNvSpPr>
          <p:nvPr/>
        </p:nvSpPr>
        <p:spPr bwMode="auto">
          <a:xfrm>
            <a:off x="4343327" y="4131145"/>
            <a:ext cx="1172684" cy="4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59119" name="Oval 15"/>
          <p:cNvSpPr>
            <a:spLocks noChangeArrowheads="1"/>
          </p:cNvSpPr>
          <p:nvPr/>
        </p:nvSpPr>
        <p:spPr bwMode="auto">
          <a:xfrm>
            <a:off x="6385263" y="5756777"/>
            <a:ext cx="565820" cy="52331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1.1.3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OVERTIME-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9120" name="Oval 16"/>
          <p:cNvSpPr>
            <a:spLocks noChangeArrowheads="1"/>
          </p:cNvSpPr>
          <p:nvPr/>
        </p:nvSpPr>
        <p:spPr bwMode="auto">
          <a:xfrm>
            <a:off x="5215511" y="4292389"/>
            <a:ext cx="565820" cy="52331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1.1.1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VERIFY-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59121" name="Oval 17"/>
          <p:cNvSpPr>
            <a:spLocks noChangeArrowheads="1"/>
          </p:cNvSpPr>
          <p:nvPr/>
        </p:nvSpPr>
        <p:spPr bwMode="auto">
          <a:xfrm>
            <a:off x="6385263" y="4990136"/>
            <a:ext cx="565820" cy="5218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1.1.2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REGULAR-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9122" name="Line 18"/>
          <p:cNvSpPr>
            <a:spLocks noChangeShapeType="1"/>
          </p:cNvSpPr>
          <p:nvPr/>
        </p:nvSpPr>
        <p:spPr bwMode="auto">
          <a:xfrm>
            <a:off x="4648225" y="4570901"/>
            <a:ext cx="56728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23" name="Line 19"/>
          <p:cNvSpPr>
            <a:spLocks noChangeShapeType="1"/>
          </p:cNvSpPr>
          <p:nvPr/>
        </p:nvSpPr>
        <p:spPr bwMode="auto">
          <a:xfrm flipH="1">
            <a:off x="5477899" y="3921527"/>
            <a:ext cx="8795" cy="37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24" name="Line 20"/>
          <p:cNvSpPr>
            <a:spLocks noChangeShapeType="1"/>
          </p:cNvSpPr>
          <p:nvPr/>
        </p:nvSpPr>
        <p:spPr bwMode="auto">
          <a:xfrm>
            <a:off x="6951082" y="5268648"/>
            <a:ext cx="196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25" name="Line 21"/>
          <p:cNvSpPr>
            <a:spLocks noChangeShapeType="1"/>
          </p:cNvSpPr>
          <p:nvPr/>
        </p:nvSpPr>
        <p:spPr bwMode="auto">
          <a:xfrm>
            <a:off x="6951082" y="6035289"/>
            <a:ext cx="196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26" name="Freeform 22"/>
          <p:cNvSpPr>
            <a:spLocks/>
          </p:cNvSpPr>
          <p:nvPr/>
        </p:nvSpPr>
        <p:spPr bwMode="auto">
          <a:xfrm>
            <a:off x="5592236" y="4815698"/>
            <a:ext cx="793027" cy="417769"/>
          </a:xfrm>
          <a:custGeom>
            <a:avLst/>
            <a:gdLst>
              <a:gd name="T0" fmla="*/ 0 w 1008"/>
              <a:gd name="T1" fmla="*/ 0 h 576"/>
              <a:gd name="T2" fmla="*/ 0 w 1008"/>
              <a:gd name="T3" fmla="*/ 576 h 576"/>
              <a:gd name="T4" fmla="*/ 1008 w 1008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0"/>
                </a:moveTo>
                <a:lnTo>
                  <a:pt x="0" y="576"/>
                </a:lnTo>
                <a:lnTo>
                  <a:pt x="1008" y="57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27" name="Freeform 23"/>
          <p:cNvSpPr>
            <a:spLocks/>
          </p:cNvSpPr>
          <p:nvPr/>
        </p:nvSpPr>
        <p:spPr bwMode="auto">
          <a:xfrm>
            <a:off x="5403141" y="4815698"/>
            <a:ext cx="982122" cy="1219591"/>
          </a:xfrm>
          <a:custGeom>
            <a:avLst/>
            <a:gdLst>
              <a:gd name="T0" fmla="*/ 0 w 1200"/>
              <a:gd name="T1" fmla="*/ 0 h 1632"/>
              <a:gd name="T2" fmla="*/ 0 w 1200"/>
              <a:gd name="T3" fmla="*/ 1632 h 1632"/>
              <a:gd name="T4" fmla="*/ 1200 w 1200"/>
              <a:gd name="T5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632">
                <a:moveTo>
                  <a:pt x="0" y="0"/>
                </a:moveTo>
                <a:lnTo>
                  <a:pt x="0" y="1632"/>
                </a:lnTo>
                <a:lnTo>
                  <a:pt x="1200" y="163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28" name="Freeform 24"/>
          <p:cNvSpPr>
            <a:spLocks/>
          </p:cNvSpPr>
          <p:nvPr/>
        </p:nvSpPr>
        <p:spPr bwMode="auto">
          <a:xfrm>
            <a:off x="5907394" y="5407904"/>
            <a:ext cx="515981" cy="279979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29" name="Freeform 25"/>
          <p:cNvSpPr>
            <a:spLocks/>
          </p:cNvSpPr>
          <p:nvPr/>
        </p:nvSpPr>
        <p:spPr bwMode="auto">
          <a:xfrm>
            <a:off x="5932314" y="6173080"/>
            <a:ext cx="515981" cy="281444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30" name="Text Box 26"/>
          <p:cNvSpPr txBox="1">
            <a:spLocks noChangeArrowheads="1"/>
          </p:cNvSpPr>
          <p:nvPr/>
        </p:nvSpPr>
        <p:spPr bwMode="auto">
          <a:xfrm>
            <a:off x="6858734" y="5047303"/>
            <a:ext cx="2018481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59131" name="Text Box 27"/>
          <p:cNvSpPr txBox="1">
            <a:spLocks noChangeArrowheads="1"/>
          </p:cNvSpPr>
          <p:nvPr/>
        </p:nvSpPr>
        <p:spPr bwMode="auto">
          <a:xfrm>
            <a:off x="6782509" y="5821274"/>
            <a:ext cx="2132818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VALID-OVERTIME-HOURS-WORKED</a:t>
            </a:r>
          </a:p>
        </p:txBody>
      </p:sp>
      <p:sp>
        <p:nvSpPr>
          <p:cNvPr id="559132" name="Text Box 28"/>
          <p:cNvSpPr txBox="1">
            <a:spLocks noChangeArrowheads="1"/>
          </p:cNvSpPr>
          <p:nvPr/>
        </p:nvSpPr>
        <p:spPr bwMode="auto">
          <a:xfrm>
            <a:off x="5258021" y="6032357"/>
            <a:ext cx="1012905" cy="4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INVALID-OVERTIME-HOURS-WORKED</a:t>
            </a:r>
          </a:p>
        </p:txBody>
      </p:sp>
      <p:sp>
        <p:nvSpPr>
          <p:cNvPr id="559133" name="Text Box 29"/>
          <p:cNvSpPr txBox="1">
            <a:spLocks noChangeArrowheads="1"/>
          </p:cNvSpPr>
          <p:nvPr/>
        </p:nvSpPr>
        <p:spPr bwMode="auto">
          <a:xfrm>
            <a:off x="5617155" y="5188025"/>
            <a:ext cx="936681" cy="54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INVALID-REGULAR-HOURS-WORKED</a:t>
            </a:r>
          </a:p>
        </p:txBody>
      </p:sp>
      <p:sp>
        <p:nvSpPr>
          <p:cNvPr id="559134" name="Text Box 30"/>
          <p:cNvSpPr txBox="1">
            <a:spLocks noChangeArrowheads="1"/>
          </p:cNvSpPr>
          <p:nvPr/>
        </p:nvSpPr>
        <p:spPr bwMode="auto">
          <a:xfrm>
            <a:off x="5628882" y="4695499"/>
            <a:ext cx="1001179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59135" name="Text Box 31"/>
          <p:cNvSpPr txBox="1">
            <a:spLocks noChangeArrowheads="1"/>
          </p:cNvSpPr>
          <p:nvPr/>
        </p:nvSpPr>
        <p:spPr bwMode="auto">
          <a:xfrm>
            <a:off x="4343328" y="5652702"/>
            <a:ext cx="1130173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VALID-OVERTIIME-HOURS-WORKED</a:t>
            </a:r>
          </a:p>
        </p:txBody>
      </p:sp>
      <p:sp>
        <p:nvSpPr>
          <p:cNvPr id="559136" name="Freeform 32"/>
          <p:cNvSpPr>
            <a:spLocks/>
          </p:cNvSpPr>
          <p:nvPr/>
        </p:nvSpPr>
        <p:spPr bwMode="auto">
          <a:xfrm>
            <a:off x="4737642" y="4710157"/>
            <a:ext cx="515981" cy="281444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37" name="Text Box 33"/>
          <p:cNvSpPr txBox="1">
            <a:spLocks noChangeArrowheads="1"/>
          </p:cNvSpPr>
          <p:nvPr/>
        </p:nvSpPr>
        <p:spPr bwMode="auto">
          <a:xfrm>
            <a:off x="4463528" y="4554776"/>
            <a:ext cx="946942" cy="4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INVALID-EMPLOYEE-NUMBER</a:t>
            </a:r>
          </a:p>
        </p:txBody>
      </p:sp>
      <p:sp>
        <p:nvSpPr>
          <p:cNvPr id="559138" name="Rectangle 34"/>
          <p:cNvSpPr>
            <a:spLocks noChangeArrowheads="1"/>
          </p:cNvSpPr>
          <p:nvPr/>
        </p:nvSpPr>
        <p:spPr bwMode="auto">
          <a:xfrm>
            <a:off x="381122" y="1249657"/>
            <a:ext cx="990918" cy="34810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39" name="Oval 35"/>
          <p:cNvSpPr>
            <a:spLocks noChangeArrowheads="1"/>
          </p:cNvSpPr>
          <p:nvPr/>
        </p:nvSpPr>
        <p:spPr bwMode="auto">
          <a:xfrm>
            <a:off x="3478474" y="2940872"/>
            <a:ext cx="606864" cy="55995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59140" name="Text Box 36"/>
          <p:cNvSpPr txBox="1">
            <a:spLocks noChangeArrowheads="1"/>
          </p:cNvSpPr>
          <p:nvPr/>
        </p:nvSpPr>
        <p:spPr bwMode="auto">
          <a:xfrm>
            <a:off x="3428635" y="473837"/>
            <a:ext cx="1789808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739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9141" name="Oval 37"/>
          <p:cNvSpPr>
            <a:spLocks noChangeArrowheads="1"/>
          </p:cNvSpPr>
          <p:nvPr/>
        </p:nvSpPr>
        <p:spPr bwMode="auto">
          <a:xfrm>
            <a:off x="3478474" y="2229931"/>
            <a:ext cx="606864" cy="56142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59142" name="Freeform 38"/>
          <p:cNvSpPr>
            <a:spLocks/>
          </p:cNvSpPr>
          <p:nvPr/>
        </p:nvSpPr>
        <p:spPr bwMode="auto">
          <a:xfrm>
            <a:off x="2506612" y="473838"/>
            <a:ext cx="728530" cy="260922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43" name="Text Box 39"/>
          <p:cNvSpPr txBox="1">
            <a:spLocks noChangeArrowheads="1"/>
          </p:cNvSpPr>
          <p:nvPr/>
        </p:nvSpPr>
        <p:spPr bwMode="auto">
          <a:xfrm>
            <a:off x="2546190" y="526609"/>
            <a:ext cx="647908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59144" name="Text Box 40"/>
          <p:cNvSpPr txBox="1">
            <a:spLocks noChangeArrowheads="1"/>
          </p:cNvSpPr>
          <p:nvPr/>
        </p:nvSpPr>
        <p:spPr bwMode="auto">
          <a:xfrm>
            <a:off x="441223" y="1133472"/>
            <a:ext cx="930817" cy="54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59145" name="Oval 41"/>
          <p:cNvSpPr>
            <a:spLocks noChangeArrowheads="1"/>
          </p:cNvSpPr>
          <p:nvPr/>
        </p:nvSpPr>
        <p:spPr bwMode="auto">
          <a:xfrm>
            <a:off x="3922627" y="1332828"/>
            <a:ext cx="606864" cy="56142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59146" name="Oval 42"/>
          <p:cNvSpPr>
            <a:spLocks noChangeArrowheads="1"/>
          </p:cNvSpPr>
          <p:nvPr/>
        </p:nvSpPr>
        <p:spPr bwMode="auto">
          <a:xfrm>
            <a:off x="1292884" y="1370941"/>
            <a:ext cx="606864" cy="55995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739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9147" name="Oval 43"/>
          <p:cNvSpPr>
            <a:spLocks noChangeArrowheads="1"/>
          </p:cNvSpPr>
          <p:nvPr/>
        </p:nvSpPr>
        <p:spPr bwMode="auto">
          <a:xfrm>
            <a:off x="2566712" y="1370941"/>
            <a:ext cx="606864" cy="55995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59148" name="Line 44"/>
          <p:cNvSpPr>
            <a:spLocks noChangeShapeType="1"/>
          </p:cNvSpPr>
          <p:nvPr/>
        </p:nvSpPr>
        <p:spPr bwMode="auto">
          <a:xfrm>
            <a:off x="686021" y="1669975"/>
            <a:ext cx="606864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49" name="Freeform 45"/>
          <p:cNvSpPr>
            <a:spLocks/>
          </p:cNvSpPr>
          <p:nvPr/>
        </p:nvSpPr>
        <p:spPr bwMode="auto">
          <a:xfrm>
            <a:off x="1899748" y="1183311"/>
            <a:ext cx="2022879" cy="411906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50" name="Text Box 46"/>
          <p:cNvSpPr txBox="1">
            <a:spLocks noChangeArrowheads="1"/>
          </p:cNvSpPr>
          <p:nvPr/>
        </p:nvSpPr>
        <p:spPr bwMode="auto">
          <a:xfrm>
            <a:off x="2550587" y="866686"/>
            <a:ext cx="1106721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59151" name="Line 47"/>
          <p:cNvSpPr>
            <a:spLocks noChangeShapeType="1"/>
          </p:cNvSpPr>
          <p:nvPr/>
        </p:nvSpPr>
        <p:spPr bwMode="auto">
          <a:xfrm>
            <a:off x="1899748" y="1668510"/>
            <a:ext cx="646442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52" name="Line 48"/>
          <p:cNvSpPr>
            <a:spLocks noChangeShapeType="1"/>
          </p:cNvSpPr>
          <p:nvPr/>
        </p:nvSpPr>
        <p:spPr bwMode="auto">
          <a:xfrm>
            <a:off x="3194098" y="1669975"/>
            <a:ext cx="728529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53" name="Freeform 49"/>
          <p:cNvSpPr>
            <a:spLocks/>
          </p:cNvSpPr>
          <p:nvPr/>
        </p:nvSpPr>
        <p:spPr bwMode="auto">
          <a:xfrm>
            <a:off x="1596316" y="1947022"/>
            <a:ext cx="1882157" cy="1291417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54" name="Freeform 50"/>
          <p:cNvSpPr>
            <a:spLocks/>
          </p:cNvSpPr>
          <p:nvPr/>
        </p:nvSpPr>
        <p:spPr bwMode="auto">
          <a:xfrm>
            <a:off x="1603645" y="2565613"/>
            <a:ext cx="1155093" cy="1465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55" name="Line 51"/>
          <p:cNvSpPr>
            <a:spLocks noChangeShapeType="1"/>
          </p:cNvSpPr>
          <p:nvPr/>
        </p:nvSpPr>
        <p:spPr bwMode="auto">
          <a:xfrm>
            <a:off x="2950766" y="2567078"/>
            <a:ext cx="486664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56" name="Line 52"/>
          <p:cNvSpPr>
            <a:spLocks noChangeShapeType="1"/>
          </p:cNvSpPr>
          <p:nvPr/>
        </p:nvSpPr>
        <p:spPr bwMode="auto">
          <a:xfrm>
            <a:off x="4085337" y="3127034"/>
            <a:ext cx="1172684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57" name="Line 53"/>
          <p:cNvSpPr>
            <a:spLocks noChangeShapeType="1"/>
          </p:cNvSpPr>
          <p:nvPr/>
        </p:nvSpPr>
        <p:spPr bwMode="auto">
          <a:xfrm>
            <a:off x="4042827" y="3313199"/>
            <a:ext cx="1215194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58" name="Line 54"/>
          <p:cNvSpPr>
            <a:spLocks noChangeShapeType="1"/>
          </p:cNvSpPr>
          <p:nvPr/>
        </p:nvSpPr>
        <p:spPr bwMode="auto">
          <a:xfrm>
            <a:off x="4085337" y="2492320"/>
            <a:ext cx="1172684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59" name="Text Box 55"/>
          <p:cNvSpPr txBox="1">
            <a:spLocks noChangeArrowheads="1"/>
          </p:cNvSpPr>
          <p:nvPr/>
        </p:nvSpPr>
        <p:spPr bwMode="auto">
          <a:xfrm>
            <a:off x="3235142" y="1706622"/>
            <a:ext cx="879513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59160" name="Text Box 56"/>
          <p:cNvSpPr txBox="1">
            <a:spLocks noChangeArrowheads="1"/>
          </p:cNvSpPr>
          <p:nvPr/>
        </p:nvSpPr>
        <p:spPr bwMode="auto">
          <a:xfrm>
            <a:off x="1905611" y="2021780"/>
            <a:ext cx="605398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59161" name="Text Box 57"/>
          <p:cNvSpPr txBox="1">
            <a:spLocks noChangeArrowheads="1"/>
          </p:cNvSpPr>
          <p:nvPr/>
        </p:nvSpPr>
        <p:spPr bwMode="auto">
          <a:xfrm>
            <a:off x="2950766" y="2753242"/>
            <a:ext cx="858991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59162" name="Text Box 58"/>
          <p:cNvSpPr txBox="1">
            <a:spLocks noChangeArrowheads="1"/>
          </p:cNvSpPr>
          <p:nvPr/>
        </p:nvSpPr>
        <p:spPr bwMode="auto">
          <a:xfrm>
            <a:off x="1657882" y="2655029"/>
            <a:ext cx="1160957" cy="4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59163" name="Text Box 59"/>
          <p:cNvSpPr txBox="1">
            <a:spLocks noChangeArrowheads="1"/>
          </p:cNvSpPr>
          <p:nvPr/>
        </p:nvSpPr>
        <p:spPr bwMode="auto">
          <a:xfrm>
            <a:off x="3235142" y="2319348"/>
            <a:ext cx="2022879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59164" name="Text Box 60"/>
          <p:cNvSpPr txBox="1">
            <a:spLocks noChangeArrowheads="1"/>
          </p:cNvSpPr>
          <p:nvPr/>
        </p:nvSpPr>
        <p:spPr bwMode="auto">
          <a:xfrm>
            <a:off x="3235142" y="2955529"/>
            <a:ext cx="2022879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59165" name="Text Box 61"/>
          <p:cNvSpPr txBox="1">
            <a:spLocks noChangeArrowheads="1"/>
          </p:cNvSpPr>
          <p:nvPr/>
        </p:nvSpPr>
        <p:spPr bwMode="auto">
          <a:xfrm>
            <a:off x="3194098" y="3143159"/>
            <a:ext cx="2063923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59166" name="Line 62"/>
          <p:cNvSpPr>
            <a:spLocks noChangeShapeType="1"/>
          </p:cNvSpPr>
          <p:nvPr/>
        </p:nvSpPr>
        <p:spPr bwMode="auto">
          <a:xfrm flipH="1">
            <a:off x="1819126" y="734759"/>
            <a:ext cx="807685" cy="7109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67" name="Line 63"/>
          <p:cNvSpPr>
            <a:spLocks noChangeShapeType="1"/>
          </p:cNvSpPr>
          <p:nvPr/>
        </p:nvSpPr>
        <p:spPr bwMode="auto">
          <a:xfrm flipH="1" flipV="1">
            <a:off x="3073898" y="734760"/>
            <a:ext cx="888308" cy="7475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68" name="Line 64"/>
          <p:cNvSpPr>
            <a:spLocks noChangeShapeType="1"/>
          </p:cNvSpPr>
          <p:nvPr/>
        </p:nvSpPr>
        <p:spPr bwMode="auto">
          <a:xfrm>
            <a:off x="686020" y="3358639"/>
            <a:ext cx="2832031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69" name="Text Box 65"/>
          <p:cNvSpPr txBox="1">
            <a:spLocks noChangeArrowheads="1"/>
          </p:cNvSpPr>
          <p:nvPr/>
        </p:nvSpPr>
        <p:spPr bwMode="auto">
          <a:xfrm>
            <a:off x="686021" y="3231110"/>
            <a:ext cx="2590165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739">
              <a:latin typeface="Times New Roman" panose="02020603050405020304" pitchFamily="18" charset="0"/>
            </a:endParaRPr>
          </a:p>
        </p:txBody>
      </p:sp>
      <p:sp>
        <p:nvSpPr>
          <p:cNvPr id="559170" name="Line 66"/>
          <p:cNvSpPr>
            <a:spLocks noChangeShapeType="1"/>
          </p:cNvSpPr>
          <p:nvPr/>
        </p:nvSpPr>
        <p:spPr bwMode="auto">
          <a:xfrm>
            <a:off x="2870144" y="1930897"/>
            <a:ext cx="1466" cy="48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59171" name="Line 67"/>
          <p:cNvSpPr>
            <a:spLocks noChangeShapeType="1"/>
          </p:cNvSpPr>
          <p:nvPr/>
        </p:nvSpPr>
        <p:spPr bwMode="auto">
          <a:xfrm>
            <a:off x="2870144" y="2417561"/>
            <a:ext cx="608330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59172" name="Line 68"/>
          <p:cNvSpPr>
            <a:spLocks noChangeShapeType="1"/>
          </p:cNvSpPr>
          <p:nvPr/>
        </p:nvSpPr>
        <p:spPr bwMode="auto">
          <a:xfrm>
            <a:off x="2870144" y="2417561"/>
            <a:ext cx="1466" cy="6713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59173" name="Line 69"/>
          <p:cNvSpPr>
            <a:spLocks noChangeShapeType="1"/>
          </p:cNvSpPr>
          <p:nvPr/>
        </p:nvSpPr>
        <p:spPr bwMode="auto">
          <a:xfrm>
            <a:off x="2870144" y="3088922"/>
            <a:ext cx="608330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59174" name="Freeform 70"/>
          <p:cNvSpPr>
            <a:spLocks/>
          </p:cNvSpPr>
          <p:nvPr/>
        </p:nvSpPr>
        <p:spPr bwMode="auto">
          <a:xfrm>
            <a:off x="152450" y="1179297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75" name="AutoShape 71"/>
          <p:cNvSpPr>
            <a:spLocks noChangeArrowheads="1"/>
          </p:cNvSpPr>
          <p:nvPr/>
        </p:nvSpPr>
        <p:spPr bwMode="auto">
          <a:xfrm rot="2564593">
            <a:off x="1927017" y="61416"/>
            <a:ext cx="565520" cy="195062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59176" name="Freeform 72"/>
          <p:cNvSpPr>
            <a:spLocks/>
          </p:cNvSpPr>
          <p:nvPr/>
        </p:nvSpPr>
        <p:spPr bwMode="auto">
          <a:xfrm>
            <a:off x="4152767" y="4204821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77" name="Freeform 73"/>
          <p:cNvSpPr>
            <a:spLocks/>
          </p:cNvSpPr>
          <p:nvPr/>
        </p:nvSpPr>
        <p:spPr bwMode="auto">
          <a:xfrm>
            <a:off x="1676938" y="1953268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78" name="Freeform 74"/>
          <p:cNvSpPr>
            <a:spLocks/>
          </p:cNvSpPr>
          <p:nvPr/>
        </p:nvSpPr>
        <p:spPr bwMode="auto">
          <a:xfrm>
            <a:off x="8953440" y="4134460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79" name="AutoShape 75"/>
          <p:cNvSpPr>
            <a:spLocks noChangeArrowheads="1"/>
          </p:cNvSpPr>
          <p:nvPr/>
        </p:nvSpPr>
        <p:spPr bwMode="auto">
          <a:xfrm rot="2564593">
            <a:off x="5203936" y="3086939"/>
            <a:ext cx="565520" cy="195062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59180" name="Freeform 76"/>
          <p:cNvSpPr>
            <a:spLocks/>
          </p:cNvSpPr>
          <p:nvPr/>
        </p:nvSpPr>
        <p:spPr bwMode="auto">
          <a:xfrm>
            <a:off x="2399605" y="827492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81" name="Freeform 77"/>
          <p:cNvSpPr>
            <a:spLocks/>
          </p:cNvSpPr>
          <p:nvPr/>
        </p:nvSpPr>
        <p:spPr bwMode="auto">
          <a:xfrm>
            <a:off x="7657625" y="4064099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59182" name="Text Box 78"/>
          <p:cNvSpPr txBox="1">
            <a:spLocks noChangeArrowheads="1"/>
          </p:cNvSpPr>
          <p:nvPr/>
        </p:nvSpPr>
        <p:spPr bwMode="auto">
          <a:xfrm>
            <a:off x="7650295" y="4132610"/>
            <a:ext cx="1190274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59183" name="Line 79"/>
          <p:cNvSpPr>
            <a:spLocks noChangeShapeType="1"/>
          </p:cNvSpPr>
          <p:nvPr/>
        </p:nvSpPr>
        <p:spPr bwMode="auto">
          <a:xfrm>
            <a:off x="5826772" y="4460962"/>
            <a:ext cx="30885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84" name="Line 80"/>
          <p:cNvSpPr>
            <a:spLocks noChangeShapeType="1"/>
          </p:cNvSpPr>
          <p:nvPr/>
        </p:nvSpPr>
        <p:spPr bwMode="auto">
          <a:xfrm>
            <a:off x="5826772" y="4598752"/>
            <a:ext cx="30885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85" name="Text Box 81"/>
          <p:cNvSpPr txBox="1">
            <a:spLocks noChangeArrowheads="1"/>
          </p:cNvSpPr>
          <p:nvPr/>
        </p:nvSpPr>
        <p:spPr bwMode="auto">
          <a:xfrm>
            <a:off x="7837925" y="4273332"/>
            <a:ext cx="1002644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59186" name="Line 82"/>
          <p:cNvSpPr>
            <a:spLocks noChangeShapeType="1"/>
          </p:cNvSpPr>
          <p:nvPr/>
        </p:nvSpPr>
        <p:spPr bwMode="auto">
          <a:xfrm>
            <a:off x="5715367" y="4324638"/>
            <a:ext cx="31999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59187" name="Text Box 83"/>
          <p:cNvSpPr txBox="1">
            <a:spLocks noChangeArrowheads="1"/>
          </p:cNvSpPr>
          <p:nvPr/>
        </p:nvSpPr>
        <p:spPr bwMode="auto">
          <a:xfrm>
            <a:off x="6782509" y="4740640"/>
            <a:ext cx="2132818" cy="15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234" b="1">
                <a:solidFill>
                  <a:schemeClr val="accent2"/>
                </a:solidFill>
                <a:latin typeface="Times New Roman" panose="02020603050405020304" pitchFamily="18" charset="0"/>
              </a:rPr>
              <a:t>?</a:t>
            </a:r>
            <a:endParaRPr lang="en-US" sz="7387">
              <a:latin typeface="Times New Roman" panose="02020603050405020304" pitchFamily="18" charset="0"/>
            </a:endParaRPr>
          </a:p>
        </p:txBody>
      </p:sp>
      <p:sp>
        <p:nvSpPr>
          <p:cNvPr id="559188" name="Text Box 84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0C36D7AA-6D27-447E-89FF-141ED0ABEC0D}" type="slidenum">
              <a:rPr lang="en-US" sz="2216"/>
              <a:pPr algn="ctr">
                <a:spcBef>
                  <a:spcPct val="50000"/>
                </a:spcBef>
              </a:pPr>
              <a:t>82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145625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9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9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9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9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9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9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9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9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9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9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9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9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9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9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9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9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  <p:bldP spid="559108" grpId="0" animBg="1"/>
      <p:bldP spid="559109" grpId="0" animBg="1"/>
      <p:bldP spid="559111" grpId="0" animBg="1"/>
      <p:bldP spid="559112" grpId="0" animBg="1"/>
      <p:bldP spid="559113" grpId="0" animBg="1"/>
      <p:bldP spid="559138" grpId="0" animBg="1"/>
      <p:bldP spid="559174" grpId="0" animBg="1"/>
      <p:bldP spid="559175" grpId="0" animBg="1"/>
      <p:bldP spid="559176" grpId="0" animBg="1"/>
      <p:bldP spid="559177" grpId="0" animBg="1"/>
      <p:bldP spid="559178" grpId="0" animBg="1"/>
      <p:bldP spid="559179" grpId="0" animBg="1"/>
      <p:bldP spid="559180" grpId="0" animBg="1"/>
      <p:bldP spid="559181" grpId="0" animBg="1"/>
      <p:bldP spid="559187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Diagram 1.1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VALID-HOURS-WORKED doesn’t match...  </a:t>
            </a:r>
          </a:p>
          <a:p>
            <a:r>
              <a:rPr lang="en-US" i="1">
                <a:solidFill>
                  <a:schemeClr val="tx2"/>
                </a:solidFill>
              </a:rPr>
              <a:t>Parallel decomposition</a:t>
            </a:r>
            <a:r>
              <a:rPr lang="en-US"/>
              <a:t>--one arrow on parent may become several arrows on the child diagram.</a:t>
            </a:r>
          </a:p>
        </p:txBody>
      </p:sp>
    </p:spTree>
    <p:extLst>
      <p:ext uri="{BB962C8B-B14F-4D97-AF65-F5344CB8AC3E}">
        <p14:creationId xmlns:p14="http://schemas.microsoft.com/office/powerpoint/2010/main" val="17844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Diagram 1.1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21" y="1881058"/>
            <a:ext cx="7771960" cy="3799495"/>
          </a:xfrm>
        </p:spPr>
        <p:txBody>
          <a:bodyPr/>
          <a:lstStyle/>
          <a:p>
            <a:r>
              <a:rPr lang="en-US" sz="2800" dirty="0"/>
              <a:t>The group data flow is broken into its </a:t>
            </a:r>
            <a:r>
              <a:rPr lang="en-US" sz="2800" i="1" dirty="0"/>
              <a:t>pieces</a:t>
            </a:r>
            <a:r>
              <a:rPr lang="en-US" sz="2800" dirty="0"/>
              <a:t> or </a:t>
            </a:r>
            <a:r>
              <a:rPr lang="en-US" sz="2800" i="1" dirty="0"/>
              <a:t>choices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Example: PAYMENT-TRANSACTION is broken into its </a:t>
            </a:r>
            <a:r>
              <a:rPr lang="en-US" sz="2400" b="1" i="1" dirty="0"/>
              <a:t>pieces</a:t>
            </a:r>
            <a:r>
              <a:rPr lang="en-US" sz="2400" dirty="0"/>
              <a:t> of CUSTOMER-NUMBER and PAYMENT-AMOUNT, each going a different direction.</a:t>
            </a:r>
          </a:p>
          <a:p>
            <a:pPr lvl="1"/>
            <a:r>
              <a:rPr lang="en-US" sz="2400" dirty="0"/>
              <a:t>Example: UPDATE-TRANSACTION is broken into its </a:t>
            </a:r>
            <a:r>
              <a:rPr lang="en-US" sz="2400" b="1" i="1" dirty="0"/>
              <a:t>choices</a:t>
            </a:r>
            <a:r>
              <a:rPr lang="en-US" sz="2400" dirty="0"/>
              <a:t> of ADD-TRANSACTION, ALTER-TRANSACTION, DELETE-TRANSACTION, each one going a different direction.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0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Diagram 1.1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multiple arrows on the child are equivalent to the single data flow on the parent.</a:t>
            </a:r>
          </a:p>
          <a:p>
            <a:r>
              <a:rPr lang="en-US"/>
              <a:t>Disadvantage--Makes the diagram harder to read. Any alternatives?</a:t>
            </a:r>
          </a:p>
          <a:p>
            <a:r>
              <a:rPr lang="en-US"/>
              <a:t>Evaluate each situation and use only when necessary.</a:t>
            </a:r>
          </a:p>
          <a:p>
            <a:r>
              <a:rPr lang="en-US"/>
              <a:t>4th balancing exception.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839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Diagram 1.1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here, VALID-HOURS-WORKED-TRANSACTION breaks down into its pieces of VALID-REGULAR-HOURS-WORKED and VALID-OVERTIME-HOURS-WORKED.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66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7650295" y="4132610"/>
            <a:ext cx="1190274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64227" name="Rectangle 3"/>
          <p:cNvSpPr>
            <a:spLocks noChangeArrowheads="1"/>
          </p:cNvSpPr>
          <p:nvPr/>
        </p:nvSpPr>
        <p:spPr bwMode="auto">
          <a:xfrm>
            <a:off x="6989927" y="4404930"/>
            <a:ext cx="1981835" cy="34810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6971604" y="4431644"/>
            <a:ext cx="1830853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EMPLOYEE-NAME-AND-NUMBER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1858704" y="1711019"/>
            <a:ext cx="960135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7009716" y="5029200"/>
            <a:ext cx="1981835" cy="34810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6630061" y="3455385"/>
            <a:ext cx="224715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1.1</a:t>
            </a:r>
            <a:endParaRPr lang="en-US" sz="739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4232" name="Group 8"/>
          <p:cNvGrpSpPr>
            <a:grpSpLocks/>
          </p:cNvGrpSpPr>
          <p:nvPr/>
        </p:nvGrpSpPr>
        <p:grpSpPr bwMode="auto">
          <a:xfrm>
            <a:off x="5105572" y="3675270"/>
            <a:ext cx="914693" cy="255059"/>
            <a:chOff x="3696" y="1872"/>
            <a:chExt cx="576" cy="174"/>
          </a:xfrm>
        </p:grpSpPr>
        <p:sp>
          <p:nvSpPr>
            <p:cNvPr id="564233" name="Freeform 9"/>
            <p:cNvSpPr>
              <a:spLocks/>
            </p:cNvSpPr>
            <p:nvPr/>
          </p:nvSpPr>
          <p:spPr bwMode="auto">
            <a:xfrm>
              <a:off x="3696" y="1872"/>
              <a:ext cx="428" cy="167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64234" name="Text Box 10"/>
            <p:cNvSpPr txBox="1">
              <a:spLocks noChangeArrowheads="1"/>
            </p:cNvSpPr>
            <p:nvPr/>
          </p:nvSpPr>
          <p:spPr bwMode="auto">
            <a:xfrm>
              <a:off x="3720" y="1905"/>
              <a:ext cx="552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</a:p>
          </p:txBody>
        </p:sp>
      </p:grp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4343327" y="4131145"/>
            <a:ext cx="1172684" cy="4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64236" name="Oval 12"/>
          <p:cNvSpPr>
            <a:spLocks noChangeArrowheads="1"/>
          </p:cNvSpPr>
          <p:nvPr/>
        </p:nvSpPr>
        <p:spPr bwMode="auto">
          <a:xfrm>
            <a:off x="6385263" y="5756777"/>
            <a:ext cx="565820" cy="52331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1.1.3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OVERTIME-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64237" name="Oval 13"/>
          <p:cNvSpPr>
            <a:spLocks noChangeArrowheads="1"/>
          </p:cNvSpPr>
          <p:nvPr/>
        </p:nvSpPr>
        <p:spPr bwMode="auto">
          <a:xfrm>
            <a:off x="5215511" y="4292389"/>
            <a:ext cx="565820" cy="52331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1.1.1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VERIFY-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64238" name="Oval 14"/>
          <p:cNvSpPr>
            <a:spLocks noChangeArrowheads="1"/>
          </p:cNvSpPr>
          <p:nvPr/>
        </p:nvSpPr>
        <p:spPr bwMode="auto">
          <a:xfrm>
            <a:off x="6385263" y="4990136"/>
            <a:ext cx="565820" cy="5218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1.1.2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REGULAR-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64239" name="Line 15"/>
          <p:cNvSpPr>
            <a:spLocks noChangeShapeType="1"/>
          </p:cNvSpPr>
          <p:nvPr/>
        </p:nvSpPr>
        <p:spPr bwMode="auto">
          <a:xfrm>
            <a:off x="4648225" y="4570901"/>
            <a:ext cx="56728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40" name="Line 16"/>
          <p:cNvSpPr>
            <a:spLocks noChangeShapeType="1"/>
          </p:cNvSpPr>
          <p:nvPr/>
        </p:nvSpPr>
        <p:spPr bwMode="auto">
          <a:xfrm flipH="1">
            <a:off x="5477899" y="3921527"/>
            <a:ext cx="8795" cy="37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41" name="Line 17"/>
          <p:cNvSpPr>
            <a:spLocks noChangeShapeType="1"/>
          </p:cNvSpPr>
          <p:nvPr/>
        </p:nvSpPr>
        <p:spPr bwMode="auto">
          <a:xfrm>
            <a:off x="6951082" y="5268648"/>
            <a:ext cx="196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42" name="Line 18"/>
          <p:cNvSpPr>
            <a:spLocks noChangeShapeType="1"/>
          </p:cNvSpPr>
          <p:nvPr/>
        </p:nvSpPr>
        <p:spPr bwMode="auto">
          <a:xfrm>
            <a:off x="6951082" y="6035289"/>
            <a:ext cx="196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43" name="Freeform 19"/>
          <p:cNvSpPr>
            <a:spLocks/>
          </p:cNvSpPr>
          <p:nvPr/>
        </p:nvSpPr>
        <p:spPr bwMode="auto">
          <a:xfrm>
            <a:off x="5592236" y="4815698"/>
            <a:ext cx="793027" cy="417769"/>
          </a:xfrm>
          <a:custGeom>
            <a:avLst/>
            <a:gdLst>
              <a:gd name="T0" fmla="*/ 0 w 1008"/>
              <a:gd name="T1" fmla="*/ 0 h 576"/>
              <a:gd name="T2" fmla="*/ 0 w 1008"/>
              <a:gd name="T3" fmla="*/ 576 h 576"/>
              <a:gd name="T4" fmla="*/ 1008 w 1008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0"/>
                </a:moveTo>
                <a:lnTo>
                  <a:pt x="0" y="576"/>
                </a:lnTo>
                <a:lnTo>
                  <a:pt x="1008" y="57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44" name="Freeform 20"/>
          <p:cNvSpPr>
            <a:spLocks/>
          </p:cNvSpPr>
          <p:nvPr/>
        </p:nvSpPr>
        <p:spPr bwMode="auto">
          <a:xfrm>
            <a:off x="5403141" y="4815698"/>
            <a:ext cx="982122" cy="1219591"/>
          </a:xfrm>
          <a:custGeom>
            <a:avLst/>
            <a:gdLst>
              <a:gd name="T0" fmla="*/ 0 w 1200"/>
              <a:gd name="T1" fmla="*/ 0 h 1632"/>
              <a:gd name="T2" fmla="*/ 0 w 1200"/>
              <a:gd name="T3" fmla="*/ 1632 h 1632"/>
              <a:gd name="T4" fmla="*/ 1200 w 1200"/>
              <a:gd name="T5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632">
                <a:moveTo>
                  <a:pt x="0" y="0"/>
                </a:moveTo>
                <a:lnTo>
                  <a:pt x="0" y="1632"/>
                </a:lnTo>
                <a:lnTo>
                  <a:pt x="1200" y="163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45" name="Freeform 21"/>
          <p:cNvSpPr>
            <a:spLocks/>
          </p:cNvSpPr>
          <p:nvPr/>
        </p:nvSpPr>
        <p:spPr bwMode="auto">
          <a:xfrm>
            <a:off x="5907394" y="5407904"/>
            <a:ext cx="515981" cy="279979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46" name="Freeform 22"/>
          <p:cNvSpPr>
            <a:spLocks/>
          </p:cNvSpPr>
          <p:nvPr/>
        </p:nvSpPr>
        <p:spPr bwMode="auto">
          <a:xfrm>
            <a:off x="5932314" y="6173080"/>
            <a:ext cx="515981" cy="281444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47" name="Text Box 23"/>
          <p:cNvSpPr txBox="1">
            <a:spLocks noChangeArrowheads="1"/>
          </p:cNvSpPr>
          <p:nvPr/>
        </p:nvSpPr>
        <p:spPr bwMode="auto">
          <a:xfrm>
            <a:off x="6858734" y="5047303"/>
            <a:ext cx="2018481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64248" name="Text Box 24"/>
          <p:cNvSpPr txBox="1">
            <a:spLocks noChangeArrowheads="1"/>
          </p:cNvSpPr>
          <p:nvPr/>
        </p:nvSpPr>
        <p:spPr bwMode="auto">
          <a:xfrm>
            <a:off x="6782509" y="5821274"/>
            <a:ext cx="2132818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VALID-OVERTIME-HOURS-WORKED</a:t>
            </a:r>
          </a:p>
        </p:txBody>
      </p:sp>
      <p:sp>
        <p:nvSpPr>
          <p:cNvPr id="564249" name="Text Box 25"/>
          <p:cNvSpPr txBox="1">
            <a:spLocks noChangeArrowheads="1"/>
          </p:cNvSpPr>
          <p:nvPr/>
        </p:nvSpPr>
        <p:spPr bwMode="auto">
          <a:xfrm>
            <a:off x="5258021" y="6032357"/>
            <a:ext cx="1012905" cy="4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INVALID-OVERTIME-HOURS-WORKED</a:t>
            </a: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5617155" y="5188025"/>
            <a:ext cx="936681" cy="54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INVALID-REGULAR-HOURS-WORKED</a:t>
            </a:r>
          </a:p>
        </p:txBody>
      </p:sp>
      <p:sp>
        <p:nvSpPr>
          <p:cNvPr id="564251" name="Text Box 27"/>
          <p:cNvSpPr txBox="1">
            <a:spLocks noChangeArrowheads="1"/>
          </p:cNvSpPr>
          <p:nvPr/>
        </p:nvSpPr>
        <p:spPr bwMode="auto">
          <a:xfrm>
            <a:off x="5628882" y="4695499"/>
            <a:ext cx="1001179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64252" name="Text Box 28"/>
          <p:cNvSpPr txBox="1">
            <a:spLocks noChangeArrowheads="1"/>
          </p:cNvSpPr>
          <p:nvPr/>
        </p:nvSpPr>
        <p:spPr bwMode="auto">
          <a:xfrm>
            <a:off x="4343328" y="5652702"/>
            <a:ext cx="1130173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VALID-OVERTIIME-HOURS-WORKED</a:t>
            </a:r>
          </a:p>
        </p:txBody>
      </p:sp>
      <p:sp>
        <p:nvSpPr>
          <p:cNvPr id="564253" name="Freeform 29"/>
          <p:cNvSpPr>
            <a:spLocks/>
          </p:cNvSpPr>
          <p:nvPr/>
        </p:nvSpPr>
        <p:spPr bwMode="auto">
          <a:xfrm>
            <a:off x="4737642" y="4710157"/>
            <a:ext cx="515981" cy="281444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54" name="Text Box 30"/>
          <p:cNvSpPr txBox="1">
            <a:spLocks noChangeArrowheads="1"/>
          </p:cNvSpPr>
          <p:nvPr/>
        </p:nvSpPr>
        <p:spPr bwMode="auto">
          <a:xfrm>
            <a:off x="4463528" y="4554776"/>
            <a:ext cx="946942" cy="4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INVALID-EMPLOYEE-NUMBER</a:t>
            </a:r>
          </a:p>
        </p:txBody>
      </p:sp>
      <p:sp>
        <p:nvSpPr>
          <p:cNvPr id="564255" name="Oval 31"/>
          <p:cNvSpPr>
            <a:spLocks noChangeArrowheads="1"/>
          </p:cNvSpPr>
          <p:nvPr/>
        </p:nvSpPr>
        <p:spPr bwMode="auto">
          <a:xfrm>
            <a:off x="3478474" y="2940872"/>
            <a:ext cx="606864" cy="55995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64256" name="Text Box 32"/>
          <p:cNvSpPr txBox="1">
            <a:spLocks noChangeArrowheads="1"/>
          </p:cNvSpPr>
          <p:nvPr/>
        </p:nvSpPr>
        <p:spPr bwMode="auto">
          <a:xfrm>
            <a:off x="3428635" y="473837"/>
            <a:ext cx="1789808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739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3478474" y="2229931"/>
            <a:ext cx="606864" cy="56142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64258" name="Freeform 34"/>
          <p:cNvSpPr>
            <a:spLocks/>
          </p:cNvSpPr>
          <p:nvPr/>
        </p:nvSpPr>
        <p:spPr bwMode="auto">
          <a:xfrm>
            <a:off x="2506612" y="473838"/>
            <a:ext cx="728530" cy="260922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59" name="Text Box 35"/>
          <p:cNvSpPr txBox="1">
            <a:spLocks noChangeArrowheads="1"/>
          </p:cNvSpPr>
          <p:nvPr/>
        </p:nvSpPr>
        <p:spPr bwMode="auto">
          <a:xfrm>
            <a:off x="2546191" y="526608"/>
            <a:ext cx="806220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64260" name="Text Box 36"/>
          <p:cNvSpPr txBox="1">
            <a:spLocks noChangeArrowheads="1"/>
          </p:cNvSpPr>
          <p:nvPr/>
        </p:nvSpPr>
        <p:spPr bwMode="auto">
          <a:xfrm>
            <a:off x="441223" y="1133472"/>
            <a:ext cx="930817" cy="54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64261" name="Oval 37"/>
          <p:cNvSpPr>
            <a:spLocks noChangeArrowheads="1"/>
          </p:cNvSpPr>
          <p:nvPr/>
        </p:nvSpPr>
        <p:spPr bwMode="auto">
          <a:xfrm>
            <a:off x="3922627" y="1332828"/>
            <a:ext cx="606864" cy="56142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64262" name="Oval 38"/>
          <p:cNvSpPr>
            <a:spLocks noChangeArrowheads="1"/>
          </p:cNvSpPr>
          <p:nvPr/>
        </p:nvSpPr>
        <p:spPr bwMode="auto">
          <a:xfrm>
            <a:off x="1292884" y="1370941"/>
            <a:ext cx="606864" cy="55995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739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63" name="Oval 39"/>
          <p:cNvSpPr>
            <a:spLocks noChangeArrowheads="1"/>
          </p:cNvSpPr>
          <p:nvPr/>
        </p:nvSpPr>
        <p:spPr bwMode="auto">
          <a:xfrm>
            <a:off x="2566712" y="1370941"/>
            <a:ext cx="606864" cy="55995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64264" name="Line 40"/>
          <p:cNvSpPr>
            <a:spLocks noChangeShapeType="1"/>
          </p:cNvSpPr>
          <p:nvPr/>
        </p:nvSpPr>
        <p:spPr bwMode="auto">
          <a:xfrm>
            <a:off x="686021" y="1669975"/>
            <a:ext cx="606864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65" name="Freeform 41"/>
          <p:cNvSpPr>
            <a:spLocks/>
          </p:cNvSpPr>
          <p:nvPr/>
        </p:nvSpPr>
        <p:spPr bwMode="auto">
          <a:xfrm>
            <a:off x="1899748" y="1183311"/>
            <a:ext cx="2022879" cy="411906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66" name="Text Box 42"/>
          <p:cNvSpPr txBox="1">
            <a:spLocks noChangeArrowheads="1"/>
          </p:cNvSpPr>
          <p:nvPr/>
        </p:nvSpPr>
        <p:spPr bwMode="auto">
          <a:xfrm>
            <a:off x="2550587" y="866686"/>
            <a:ext cx="1106721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64267" name="Line 43"/>
          <p:cNvSpPr>
            <a:spLocks noChangeShapeType="1"/>
          </p:cNvSpPr>
          <p:nvPr/>
        </p:nvSpPr>
        <p:spPr bwMode="auto">
          <a:xfrm>
            <a:off x="1899748" y="1668510"/>
            <a:ext cx="646442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68" name="Line 44"/>
          <p:cNvSpPr>
            <a:spLocks noChangeShapeType="1"/>
          </p:cNvSpPr>
          <p:nvPr/>
        </p:nvSpPr>
        <p:spPr bwMode="auto">
          <a:xfrm>
            <a:off x="3194098" y="1669975"/>
            <a:ext cx="728529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69" name="Freeform 45"/>
          <p:cNvSpPr>
            <a:spLocks/>
          </p:cNvSpPr>
          <p:nvPr/>
        </p:nvSpPr>
        <p:spPr bwMode="auto">
          <a:xfrm>
            <a:off x="1596316" y="1947022"/>
            <a:ext cx="1882157" cy="1291417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70" name="Freeform 46"/>
          <p:cNvSpPr>
            <a:spLocks/>
          </p:cNvSpPr>
          <p:nvPr/>
        </p:nvSpPr>
        <p:spPr bwMode="auto">
          <a:xfrm>
            <a:off x="1603645" y="2565613"/>
            <a:ext cx="1155093" cy="1465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71" name="Line 47"/>
          <p:cNvSpPr>
            <a:spLocks noChangeShapeType="1"/>
          </p:cNvSpPr>
          <p:nvPr/>
        </p:nvSpPr>
        <p:spPr bwMode="auto">
          <a:xfrm>
            <a:off x="2950766" y="2567078"/>
            <a:ext cx="486664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72" name="Line 48"/>
          <p:cNvSpPr>
            <a:spLocks noChangeShapeType="1"/>
          </p:cNvSpPr>
          <p:nvPr/>
        </p:nvSpPr>
        <p:spPr bwMode="auto">
          <a:xfrm>
            <a:off x="4085337" y="3127034"/>
            <a:ext cx="1172684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73" name="Line 49"/>
          <p:cNvSpPr>
            <a:spLocks noChangeShapeType="1"/>
          </p:cNvSpPr>
          <p:nvPr/>
        </p:nvSpPr>
        <p:spPr bwMode="auto">
          <a:xfrm>
            <a:off x="4042827" y="3313199"/>
            <a:ext cx="1215194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74" name="Line 50"/>
          <p:cNvSpPr>
            <a:spLocks noChangeShapeType="1"/>
          </p:cNvSpPr>
          <p:nvPr/>
        </p:nvSpPr>
        <p:spPr bwMode="auto">
          <a:xfrm>
            <a:off x="4085337" y="2492320"/>
            <a:ext cx="1172684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75" name="Text Box 51"/>
          <p:cNvSpPr txBox="1">
            <a:spLocks noChangeArrowheads="1"/>
          </p:cNvSpPr>
          <p:nvPr/>
        </p:nvSpPr>
        <p:spPr bwMode="auto">
          <a:xfrm>
            <a:off x="3235142" y="1706622"/>
            <a:ext cx="879513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1829387" y="1951418"/>
            <a:ext cx="837003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64277" name="Text Box 53"/>
          <p:cNvSpPr txBox="1">
            <a:spLocks noChangeArrowheads="1"/>
          </p:cNvSpPr>
          <p:nvPr/>
        </p:nvSpPr>
        <p:spPr bwMode="auto">
          <a:xfrm>
            <a:off x="2950766" y="2753242"/>
            <a:ext cx="858991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64278" name="Text Box 54"/>
          <p:cNvSpPr txBox="1">
            <a:spLocks noChangeArrowheads="1"/>
          </p:cNvSpPr>
          <p:nvPr/>
        </p:nvSpPr>
        <p:spPr bwMode="auto">
          <a:xfrm>
            <a:off x="1657882" y="2655029"/>
            <a:ext cx="1160957" cy="4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64279" name="Text Box 55"/>
          <p:cNvSpPr txBox="1">
            <a:spLocks noChangeArrowheads="1"/>
          </p:cNvSpPr>
          <p:nvPr/>
        </p:nvSpPr>
        <p:spPr bwMode="auto">
          <a:xfrm>
            <a:off x="3235142" y="2319348"/>
            <a:ext cx="2022879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64280" name="Text Box 56"/>
          <p:cNvSpPr txBox="1">
            <a:spLocks noChangeArrowheads="1"/>
          </p:cNvSpPr>
          <p:nvPr/>
        </p:nvSpPr>
        <p:spPr bwMode="auto">
          <a:xfrm>
            <a:off x="3235142" y="2955529"/>
            <a:ext cx="2022879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64281" name="Text Box 57"/>
          <p:cNvSpPr txBox="1">
            <a:spLocks noChangeArrowheads="1"/>
          </p:cNvSpPr>
          <p:nvPr/>
        </p:nvSpPr>
        <p:spPr bwMode="auto">
          <a:xfrm>
            <a:off x="3194098" y="3143159"/>
            <a:ext cx="2063923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64282" name="Line 58"/>
          <p:cNvSpPr>
            <a:spLocks noChangeShapeType="1"/>
          </p:cNvSpPr>
          <p:nvPr/>
        </p:nvSpPr>
        <p:spPr bwMode="auto">
          <a:xfrm flipH="1">
            <a:off x="1819126" y="734759"/>
            <a:ext cx="807685" cy="7109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83" name="Line 59"/>
          <p:cNvSpPr>
            <a:spLocks noChangeShapeType="1"/>
          </p:cNvSpPr>
          <p:nvPr/>
        </p:nvSpPr>
        <p:spPr bwMode="auto">
          <a:xfrm flipH="1" flipV="1">
            <a:off x="3073898" y="734760"/>
            <a:ext cx="888308" cy="7475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84" name="Line 60"/>
          <p:cNvSpPr>
            <a:spLocks noChangeShapeType="1"/>
          </p:cNvSpPr>
          <p:nvPr/>
        </p:nvSpPr>
        <p:spPr bwMode="auto">
          <a:xfrm>
            <a:off x="686020" y="3358639"/>
            <a:ext cx="2832031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285" name="Text Box 61"/>
          <p:cNvSpPr txBox="1">
            <a:spLocks noChangeArrowheads="1"/>
          </p:cNvSpPr>
          <p:nvPr/>
        </p:nvSpPr>
        <p:spPr bwMode="auto">
          <a:xfrm>
            <a:off x="686021" y="3231110"/>
            <a:ext cx="2590165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739">
              <a:latin typeface="Times New Roman" panose="02020603050405020304" pitchFamily="18" charset="0"/>
            </a:endParaRPr>
          </a:p>
        </p:txBody>
      </p:sp>
      <p:sp>
        <p:nvSpPr>
          <p:cNvPr id="564286" name="Line 62"/>
          <p:cNvSpPr>
            <a:spLocks noChangeShapeType="1"/>
          </p:cNvSpPr>
          <p:nvPr/>
        </p:nvSpPr>
        <p:spPr bwMode="auto">
          <a:xfrm>
            <a:off x="2870144" y="1930897"/>
            <a:ext cx="1466" cy="48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64287" name="Line 63"/>
          <p:cNvSpPr>
            <a:spLocks noChangeShapeType="1"/>
          </p:cNvSpPr>
          <p:nvPr/>
        </p:nvSpPr>
        <p:spPr bwMode="auto">
          <a:xfrm>
            <a:off x="2870144" y="2417561"/>
            <a:ext cx="608330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64288" name="Line 64"/>
          <p:cNvSpPr>
            <a:spLocks noChangeShapeType="1"/>
          </p:cNvSpPr>
          <p:nvPr/>
        </p:nvSpPr>
        <p:spPr bwMode="auto">
          <a:xfrm>
            <a:off x="2870144" y="2417561"/>
            <a:ext cx="1466" cy="6713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64289" name="Line 65"/>
          <p:cNvSpPr>
            <a:spLocks noChangeShapeType="1"/>
          </p:cNvSpPr>
          <p:nvPr/>
        </p:nvSpPr>
        <p:spPr bwMode="auto">
          <a:xfrm>
            <a:off x="2870144" y="3088922"/>
            <a:ext cx="608330" cy="1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64290" name="Freeform 66"/>
          <p:cNvSpPr>
            <a:spLocks/>
          </p:cNvSpPr>
          <p:nvPr/>
        </p:nvSpPr>
        <p:spPr bwMode="auto">
          <a:xfrm>
            <a:off x="1067143" y="1179297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291" name="AutoShape 67"/>
          <p:cNvSpPr>
            <a:spLocks noChangeArrowheads="1"/>
          </p:cNvSpPr>
          <p:nvPr/>
        </p:nvSpPr>
        <p:spPr bwMode="auto">
          <a:xfrm rot="2564593">
            <a:off x="1927017" y="61416"/>
            <a:ext cx="565520" cy="195062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64292" name="Freeform 68"/>
          <p:cNvSpPr>
            <a:spLocks/>
          </p:cNvSpPr>
          <p:nvPr/>
        </p:nvSpPr>
        <p:spPr bwMode="auto">
          <a:xfrm>
            <a:off x="5067460" y="4134460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293" name="Freeform 69"/>
          <p:cNvSpPr>
            <a:spLocks/>
          </p:cNvSpPr>
          <p:nvPr/>
        </p:nvSpPr>
        <p:spPr bwMode="auto">
          <a:xfrm>
            <a:off x="2513942" y="1601463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294" name="Freeform 70"/>
          <p:cNvSpPr>
            <a:spLocks/>
          </p:cNvSpPr>
          <p:nvPr/>
        </p:nvSpPr>
        <p:spPr bwMode="auto">
          <a:xfrm>
            <a:off x="8839103" y="4134460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295" name="AutoShape 71"/>
          <p:cNvSpPr>
            <a:spLocks noChangeArrowheads="1"/>
          </p:cNvSpPr>
          <p:nvPr/>
        </p:nvSpPr>
        <p:spPr bwMode="auto">
          <a:xfrm rot="2564593">
            <a:off x="5203936" y="3086939"/>
            <a:ext cx="565520" cy="195062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id-ID" sz="1662"/>
          </a:p>
        </p:txBody>
      </p:sp>
      <p:sp>
        <p:nvSpPr>
          <p:cNvPr id="564296" name="Freeform 72"/>
          <p:cNvSpPr>
            <a:spLocks/>
          </p:cNvSpPr>
          <p:nvPr/>
        </p:nvSpPr>
        <p:spPr bwMode="auto">
          <a:xfrm>
            <a:off x="2513942" y="1812546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297" name="Freeform 73"/>
          <p:cNvSpPr>
            <a:spLocks/>
          </p:cNvSpPr>
          <p:nvPr/>
        </p:nvSpPr>
        <p:spPr bwMode="auto">
          <a:xfrm>
            <a:off x="8839103" y="4908431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298" name="Freeform 74"/>
          <p:cNvSpPr>
            <a:spLocks/>
          </p:cNvSpPr>
          <p:nvPr/>
        </p:nvSpPr>
        <p:spPr bwMode="auto">
          <a:xfrm>
            <a:off x="8839103" y="5682402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299" name="Freeform 75"/>
          <p:cNvSpPr>
            <a:spLocks/>
          </p:cNvSpPr>
          <p:nvPr/>
        </p:nvSpPr>
        <p:spPr bwMode="auto">
          <a:xfrm>
            <a:off x="3123737" y="827492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300" name="Freeform 76"/>
          <p:cNvSpPr>
            <a:spLocks/>
          </p:cNvSpPr>
          <p:nvPr/>
        </p:nvSpPr>
        <p:spPr bwMode="auto">
          <a:xfrm>
            <a:off x="8762879" y="3993738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301" name="Line 77"/>
          <p:cNvSpPr>
            <a:spLocks noChangeShapeType="1"/>
          </p:cNvSpPr>
          <p:nvPr/>
        </p:nvSpPr>
        <p:spPr bwMode="auto">
          <a:xfrm>
            <a:off x="5826772" y="4460962"/>
            <a:ext cx="30885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302" name="Line 78"/>
          <p:cNvSpPr>
            <a:spLocks noChangeShapeType="1"/>
          </p:cNvSpPr>
          <p:nvPr/>
        </p:nvSpPr>
        <p:spPr bwMode="auto">
          <a:xfrm>
            <a:off x="5826772" y="4598752"/>
            <a:ext cx="30885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303" name="Text Box 79"/>
          <p:cNvSpPr txBox="1">
            <a:spLocks noChangeArrowheads="1"/>
          </p:cNvSpPr>
          <p:nvPr/>
        </p:nvSpPr>
        <p:spPr bwMode="auto">
          <a:xfrm>
            <a:off x="7837925" y="4273332"/>
            <a:ext cx="1002644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64304" name="Line 80"/>
          <p:cNvSpPr>
            <a:spLocks noChangeShapeType="1"/>
          </p:cNvSpPr>
          <p:nvPr/>
        </p:nvSpPr>
        <p:spPr bwMode="auto">
          <a:xfrm>
            <a:off x="5715367" y="4324638"/>
            <a:ext cx="31999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4305" name="Freeform 81"/>
          <p:cNvSpPr>
            <a:spLocks/>
          </p:cNvSpPr>
          <p:nvPr/>
        </p:nvSpPr>
        <p:spPr bwMode="auto">
          <a:xfrm>
            <a:off x="2286733" y="2727239"/>
            <a:ext cx="189096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306" name="Freeform 82"/>
          <p:cNvSpPr>
            <a:spLocks/>
          </p:cNvSpPr>
          <p:nvPr/>
        </p:nvSpPr>
        <p:spPr bwMode="auto">
          <a:xfrm>
            <a:off x="8915328" y="4345543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id-ID" sz="1662"/>
          </a:p>
        </p:txBody>
      </p:sp>
      <p:sp>
        <p:nvSpPr>
          <p:cNvPr id="564307" name="Text Box 83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B8F2710B-071C-4D3A-9A31-A1616827D313}" type="slidenum">
              <a:rPr lang="en-US" sz="2216"/>
              <a:pPr algn="ctr">
                <a:spcBef>
                  <a:spcPct val="50000"/>
                </a:spcBef>
              </a:pPr>
              <a:t>87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38051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4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4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4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4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4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4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4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4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4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4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4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4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4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4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4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4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4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4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4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4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4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4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animBg="1"/>
      <p:bldP spid="564230" grpId="0" animBg="1"/>
      <p:bldP spid="564290" grpId="0" animBg="1"/>
      <p:bldP spid="564291" grpId="0" animBg="1"/>
      <p:bldP spid="564292" grpId="0" animBg="1"/>
      <p:bldP spid="564293" grpId="0" animBg="1"/>
      <p:bldP spid="564294" grpId="0" animBg="1"/>
      <p:bldP spid="564295" grpId="0" animBg="1"/>
      <p:bldP spid="564296" grpId="0" animBg="1"/>
      <p:bldP spid="564297" grpId="0" animBg="1"/>
      <p:bldP spid="564298" grpId="0" animBg="1"/>
      <p:bldP spid="564299" grpId="0" animBg="1"/>
      <p:bldP spid="564300" grpId="0" animBg="1"/>
      <p:bldP spid="564305" grpId="0" animBg="1"/>
      <p:bldP spid="56430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Summary of </a:t>
            </a:r>
            <a:br>
              <a:rPr lang="en-US" b="1"/>
            </a:br>
            <a:r>
              <a:rPr lang="en-US" b="1"/>
              <a:t>Balancing Exceptions</a:t>
            </a:r>
            <a:endParaRPr lang="en-US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copies of same item.</a:t>
            </a:r>
          </a:p>
          <a:p>
            <a:r>
              <a:rPr lang="en-US" dirty="0"/>
              <a:t>Data stores not shown on higher levels.</a:t>
            </a:r>
          </a:p>
          <a:p>
            <a:r>
              <a:rPr lang="en-US" dirty="0"/>
              <a:t>Error stubs.</a:t>
            </a:r>
          </a:p>
          <a:p>
            <a:r>
              <a:rPr lang="en-US" dirty="0"/>
              <a:t>Parallel decomposition.</a:t>
            </a:r>
          </a:p>
          <a:p>
            <a:endParaRPr lang="en-US" dirty="0"/>
          </a:p>
          <a:p>
            <a:r>
              <a:rPr lang="en-US" dirty="0"/>
              <a:t>Note: Convergence and divergence are </a:t>
            </a:r>
            <a:r>
              <a:rPr lang="en-US" i="1" dirty="0"/>
              <a:t>not</a:t>
            </a:r>
            <a:r>
              <a:rPr lang="en-US" dirty="0"/>
              <a:t> balancing exceptions, because they are internal to the diagram.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build="p" autoUpdateAnimBg="0" advAuto="0"/>
      <p:bldP spid="565251" grpId="0" build="p" bldLvl="5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Conservation</a:t>
            </a: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47" y="1740336"/>
            <a:ext cx="4114654" cy="85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86"/>
              <a:t>Data that goes into a bubble should be used.</a:t>
            </a:r>
          </a:p>
          <a:p>
            <a:pPr>
              <a:lnSpc>
                <a:spcPct val="90000"/>
              </a:lnSpc>
            </a:pPr>
            <a:endParaRPr lang="en-US" sz="2586"/>
          </a:p>
        </p:txBody>
      </p:sp>
      <p:grpSp>
        <p:nvGrpSpPr>
          <p:cNvPr id="566277" name="Group 5"/>
          <p:cNvGrpSpPr>
            <a:grpSpLocks/>
          </p:cNvGrpSpPr>
          <p:nvPr/>
        </p:nvGrpSpPr>
        <p:grpSpPr bwMode="auto">
          <a:xfrm>
            <a:off x="5562918" y="2092141"/>
            <a:ext cx="2513940" cy="1477581"/>
            <a:chOff x="1488" y="1920"/>
            <a:chExt cx="1584" cy="1008"/>
          </a:xfrm>
        </p:grpSpPr>
        <p:sp>
          <p:nvSpPr>
            <p:cNvPr id="566278" name="Oval 6"/>
            <p:cNvSpPr>
              <a:spLocks noChangeArrowheads="1"/>
            </p:cNvSpPr>
            <p:nvPr/>
          </p:nvSpPr>
          <p:spPr bwMode="auto">
            <a:xfrm>
              <a:off x="2256" y="2281"/>
              <a:ext cx="816" cy="33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66279" name="Line 7"/>
            <p:cNvSpPr>
              <a:spLocks noChangeShapeType="1"/>
            </p:cNvSpPr>
            <p:nvPr/>
          </p:nvSpPr>
          <p:spPr bwMode="auto">
            <a:xfrm>
              <a:off x="1584" y="1920"/>
              <a:ext cx="672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66280" name="Line 8"/>
            <p:cNvSpPr>
              <a:spLocks noChangeShapeType="1"/>
            </p:cNvSpPr>
            <p:nvPr/>
          </p:nvSpPr>
          <p:spPr bwMode="auto">
            <a:xfrm>
              <a:off x="1488" y="2448"/>
              <a:ext cx="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66281" name="Line 9"/>
            <p:cNvSpPr>
              <a:spLocks noChangeShapeType="1"/>
            </p:cNvSpPr>
            <p:nvPr/>
          </p:nvSpPr>
          <p:spPr bwMode="auto">
            <a:xfrm flipV="1">
              <a:off x="1584" y="2640"/>
              <a:ext cx="672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</p:grp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3234862" y="3435553"/>
            <a:ext cx="1827015" cy="479422"/>
          </a:xfrm>
          <a:prstGeom prst="wedgeRoundRectCallout">
            <a:avLst>
              <a:gd name="adj1" fmla="val 113375"/>
              <a:gd name="adj2" fmla="val -138606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pPr algn="ctr"/>
            <a:r>
              <a:rPr 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A “black hole”</a:t>
            </a:r>
          </a:p>
        </p:txBody>
      </p:sp>
      <p:grpSp>
        <p:nvGrpSpPr>
          <p:cNvPr id="566283" name="Group 11"/>
          <p:cNvGrpSpPr>
            <a:grpSpLocks/>
          </p:cNvGrpSpPr>
          <p:nvPr/>
        </p:nvGrpSpPr>
        <p:grpSpPr bwMode="auto">
          <a:xfrm>
            <a:off x="5639143" y="4625137"/>
            <a:ext cx="2513940" cy="1477581"/>
            <a:chOff x="3552" y="2976"/>
            <a:chExt cx="1584" cy="1008"/>
          </a:xfrm>
        </p:grpSpPr>
        <p:sp>
          <p:nvSpPr>
            <p:cNvPr id="566284" name="Oval 12"/>
            <p:cNvSpPr>
              <a:spLocks noChangeArrowheads="1"/>
            </p:cNvSpPr>
            <p:nvPr/>
          </p:nvSpPr>
          <p:spPr bwMode="auto">
            <a:xfrm flipH="1">
              <a:off x="3552" y="3337"/>
              <a:ext cx="816" cy="33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66285" name="Line 13"/>
            <p:cNvSpPr>
              <a:spLocks noChangeShapeType="1"/>
            </p:cNvSpPr>
            <p:nvPr/>
          </p:nvSpPr>
          <p:spPr bwMode="auto">
            <a:xfrm flipH="1">
              <a:off x="4368" y="2976"/>
              <a:ext cx="672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66286" name="Line 14"/>
            <p:cNvSpPr>
              <a:spLocks noChangeShapeType="1"/>
            </p:cNvSpPr>
            <p:nvPr/>
          </p:nvSpPr>
          <p:spPr bwMode="auto">
            <a:xfrm flipH="1">
              <a:off x="4368" y="3504"/>
              <a:ext cx="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  <p:sp>
          <p:nvSpPr>
            <p:cNvPr id="566287" name="Line 15"/>
            <p:cNvSpPr>
              <a:spLocks noChangeShapeType="1"/>
            </p:cNvSpPr>
            <p:nvPr/>
          </p:nvSpPr>
          <p:spPr bwMode="auto">
            <a:xfrm flipH="1" flipV="1">
              <a:off x="4368" y="3696"/>
              <a:ext cx="672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endParaRPr lang="id-ID" sz="1662"/>
            </a:p>
          </p:txBody>
        </p:sp>
      </p:grpSp>
      <p:sp>
        <p:nvSpPr>
          <p:cNvPr id="566288" name="AutoShape 16"/>
          <p:cNvSpPr>
            <a:spLocks noChangeArrowheads="1"/>
          </p:cNvSpPr>
          <p:nvPr/>
        </p:nvSpPr>
        <p:spPr bwMode="auto">
          <a:xfrm>
            <a:off x="7015013" y="3913422"/>
            <a:ext cx="1509499" cy="479422"/>
          </a:xfrm>
          <a:prstGeom prst="wedgeRoundRectCallout">
            <a:avLst>
              <a:gd name="adj1" fmla="val -71653"/>
              <a:gd name="adj2" fmla="val 138292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pPr algn="ctr"/>
            <a:r>
              <a:rPr 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A “miracle”</a:t>
            </a:r>
          </a:p>
        </p:txBody>
      </p:sp>
    </p:spTree>
    <p:extLst>
      <p:ext uri="{BB962C8B-B14F-4D97-AF65-F5344CB8AC3E}">
        <p14:creationId xmlns:p14="http://schemas.microsoft.com/office/powerpoint/2010/main" val="4265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6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6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build="p" autoUpdateAnimBg="0" advAuto="0"/>
      <p:bldP spid="566275" grpId="0" build="p" bldLvl="5" autoUpdateAnimBg="0"/>
      <p:bldP spid="566282" grpId="0" animBg="1" autoUpdateAnimBg="0"/>
      <p:bldP spid="56628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Definisi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Terstruktur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-76200" y="1828800"/>
            <a:ext cx="9107214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60070" indent="-514350" algn="just">
              <a:lnSpc>
                <a:spcPct val="150000"/>
              </a:lnSpc>
              <a:buAutoNum type="arabicPeriod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Mengasumsikan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proses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entitas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terpisah</a:t>
            </a:r>
            <a:endParaRPr lang="en-US" sz="24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dimodelkan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mendefinisikan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atribut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relasi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dimiliki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Proses-prose</a:t>
            </a:r>
            <a:r>
              <a:rPr lang="id-ID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memanipulasi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dimodelkan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menggambarkan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bagaimana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proses-proses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tersebut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aliran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melalui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Remaining Diagrams...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6477612" y="403476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1.3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8323" name="Group 3"/>
          <p:cNvGrpSpPr>
            <a:grpSpLocks/>
          </p:cNvGrpSpPr>
          <p:nvPr/>
        </p:nvGrpSpPr>
        <p:grpSpPr bwMode="auto">
          <a:xfrm>
            <a:off x="4724450" y="1318170"/>
            <a:ext cx="1372040" cy="492527"/>
            <a:chOff x="2352" y="192"/>
            <a:chExt cx="864" cy="336"/>
          </a:xfrm>
        </p:grpSpPr>
        <p:sp>
          <p:nvSpPr>
            <p:cNvPr id="568324" name="Freeform 4"/>
            <p:cNvSpPr>
              <a:spLocks/>
            </p:cNvSpPr>
            <p:nvPr/>
          </p:nvSpPr>
          <p:spPr bwMode="auto">
            <a:xfrm>
              <a:off x="2352" y="19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68325" name="Text Box 5"/>
            <p:cNvSpPr txBox="1">
              <a:spLocks noChangeArrowheads="1"/>
            </p:cNvSpPr>
            <p:nvPr/>
          </p:nvSpPr>
          <p:spPr bwMode="auto">
            <a:xfrm>
              <a:off x="2400" y="25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</a:p>
          </p:txBody>
        </p:sp>
      </p:grpSp>
      <p:sp>
        <p:nvSpPr>
          <p:cNvPr id="568326" name="Oval 6"/>
          <p:cNvSpPr>
            <a:spLocks noChangeArrowheads="1"/>
          </p:cNvSpPr>
          <p:nvPr/>
        </p:nvSpPr>
        <p:spPr bwMode="auto">
          <a:xfrm>
            <a:off x="2513942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1.3.1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YEAR-TO-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DATE-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TOTAL</a:t>
            </a:r>
          </a:p>
        </p:txBody>
      </p:sp>
      <p:sp>
        <p:nvSpPr>
          <p:cNvPr id="568327" name="Oval 7"/>
          <p:cNvSpPr>
            <a:spLocks noChangeArrowheads="1"/>
          </p:cNvSpPr>
          <p:nvPr/>
        </p:nvSpPr>
        <p:spPr bwMode="auto">
          <a:xfrm>
            <a:off x="4876899" y="364008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1.3.2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FORMAT-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68328" name="Line 8"/>
          <p:cNvSpPr>
            <a:spLocks noChangeShapeType="1"/>
          </p:cNvSpPr>
          <p:nvPr/>
        </p:nvSpPr>
        <p:spPr bwMode="auto">
          <a:xfrm>
            <a:off x="304899" y="2584668"/>
            <a:ext cx="2209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8329" name="Text Box 9"/>
          <p:cNvSpPr txBox="1">
            <a:spLocks noChangeArrowheads="1"/>
          </p:cNvSpPr>
          <p:nvPr/>
        </p:nvSpPr>
        <p:spPr bwMode="auto">
          <a:xfrm>
            <a:off x="304899" y="4414055"/>
            <a:ext cx="243771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68330" name="Line 10"/>
          <p:cNvSpPr>
            <a:spLocks noChangeShapeType="1"/>
          </p:cNvSpPr>
          <p:nvPr/>
        </p:nvSpPr>
        <p:spPr bwMode="auto">
          <a:xfrm>
            <a:off x="304899" y="2936473"/>
            <a:ext cx="2209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8331" name="Freeform 11"/>
          <p:cNvSpPr>
            <a:spLocks/>
          </p:cNvSpPr>
          <p:nvPr/>
        </p:nvSpPr>
        <p:spPr bwMode="auto">
          <a:xfrm>
            <a:off x="3047512" y="3288278"/>
            <a:ext cx="1905611" cy="633249"/>
          </a:xfrm>
          <a:custGeom>
            <a:avLst/>
            <a:gdLst>
              <a:gd name="T0" fmla="*/ 0 w 1152"/>
              <a:gd name="T1" fmla="*/ 0 h 432"/>
              <a:gd name="T2" fmla="*/ 0 w 1152"/>
              <a:gd name="T3" fmla="*/ 432 h 432"/>
              <a:gd name="T4" fmla="*/ 1152 w 1152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432">
                <a:moveTo>
                  <a:pt x="0" y="0"/>
                </a:moveTo>
                <a:lnTo>
                  <a:pt x="0" y="432"/>
                </a:lnTo>
                <a:lnTo>
                  <a:pt x="1152" y="43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8332" name="Line 12"/>
          <p:cNvSpPr>
            <a:spLocks noChangeShapeType="1"/>
          </p:cNvSpPr>
          <p:nvPr/>
        </p:nvSpPr>
        <p:spPr bwMode="auto">
          <a:xfrm flipV="1">
            <a:off x="5486694" y="1810697"/>
            <a:ext cx="0" cy="18293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8333" name="Line 13"/>
          <p:cNvSpPr>
            <a:spLocks noChangeShapeType="1"/>
          </p:cNvSpPr>
          <p:nvPr/>
        </p:nvSpPr>
        <p:spPr bwMode="auto">
          <a:xfrm>
            <a:off x="304899" y="4343693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8334" name="Text Box 14"/>
          <p:cNvSpPr txBox="1">
            <a:spLocks noChangeArrowheads="1"/>
          </p:cNvSpPr>
          <p:nvPr/>
        </p:nvSpPr>
        <p:spPr bwMode="auto">
          <a:xfrm>
            <a:off x="3123737" y="3429000"/>
            <a:ext cx="144826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NEW-YEAR-TO-DATE-TOTAL</a:t>
            </a: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304898" y="2260715"/>
            <a:ext cx="2132819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YEAR-TO-DATE-TOTAL</a:t>
            </a:r>
          </a:p>
        </p:txBody>
      </p:sp>
      <p:sp>
        <p:nvSpPr>
          <p:cNvPr id="568336" name="Text Box 16"/>
          <p:cNvSpPr txBox="1">
            <a:spLocks noChangeArrowheads="1"/>
          </p:cNvSpPr>
          <p:nvPr/>
        </p:nvSpPr>
        <p:spPr bwMode="auto">
          <a:xfrm>
            <a:off x="1143367" y="3006834"/>
            <a:ext cx="1599248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68337" name="AutoShape 17"/>
          <p:cNvSpPr>
            <a:spLocks noChangeArrowheads="1"/>
          </p:cNvSpPr>
          <p:nvPr/>
        </p:nvSpPr>
        <p:spPr bwMode="auto">
          <a:xfrm>
            <a:off x="6858734" y="2725390"/>
            <a:ext cx="2056593" cy="1336859"/>
          </a:xfrm>
          <a:prstGeom prst="wedgeRoundRectCallout">
            <a:avLst>
              <a:gd name="adj1" fmla="val -84491"/>
              <a:gd name="adj2" fmla="val 44519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Always need a FORMAT when writing to files.</a:t>
            </a:r>
          </a:p>
        </p:txBody>
      </p:sp>
      <p:sp>
        <p:nvSpPr>
          <p:cNvPr id="568338" name="Text Box 18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35E82781-AE90-4FA7-A30E-48EB1F988F53}" type="slidenum">
              <a:rPr lang="en-US" sz="2216"/>
              <a:pPr algn="ctr">
                <a:spcBef>
                  <a:spcPct val="50000"/>
                </a:spcBef>
              </a:pPr>
              <a:t>91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228943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37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Text Box 2"/>
          <p:cNvSpPr txBox="1">
            <a:spLocks noChangeArrowheads="1"/>
          </p:cNvSpPr>
          <p:nvPr/>
        </p:nvSpPr>
        <p:spPr bwMode="auto">
          <a:xfrm>
            <a:off x="6477612" y="403476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1.4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9347" name="Oval 3"/>
          <p:cNvSpPr>
            <a:spLocks noChangeArrowheads="1"/>
          </p:cNvSpPr>
          <p:nvPr/>
        </p:nvSpPr>
        <p:spPr bwMode="auto">
          <a:xfrm>
            <a:off x="2513942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FORMAT-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69348" name="Oval 4"/>
          <p:cNvSpPr>
            <a:spLocks noChangeArrowheads="1"/>
          </p:cNvSpPr>
          <p:nvPr/>
        </p:nvSpPr>
        <p:spPr bwMode="auto">
          <a:xfrm>
            <a:off x="5715368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WRITE-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69349" name="Line 5"/>
          <p:cNvSpPr>
            <a:spLocks noChangeShapeType="1"/>
          </p:cNvSpPr>
          <p:nvPr/>
        </p:nvSpPr>
        <p:spPr bwMode="auto">
          <a:xfrm>
            <a:off x="304899" y="2584668"/>
            <a:ext cx="2209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9350" name="Line 6"/>
          <p:cNvSpPr>
            <a:spLocks noChangeShapeType="1"/>
          </p:cNvSpPr>
          <p:nvPr/>
        </p:nvSpPr>
        <p:spPr bwMode="auto">
          <a:xfrm>
            <a:off x="304899" y="2936473"/>
            <a:ext cx="2209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9351" name="Text Box 7"/>
          <p:cNvSpPr txBox="1">
            <a:spLocks noChangeArrowheads="1"/>
          </p:cNvSpPr>
          <p:nvPr/>
        </p:nvSpPr>
        <p:spPr bwMode="auto">
          <a:xfrm>
            <a:off x="381123" y="2092141"/>
            <a:ext cx="213281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EMPLOYEE-PAYCHECK-DETAIL</a:t>
            </a:r>
          </a:p>
        </p:txBody>
      </p:sp>
      <p:sp>
        <p:nvSpPr>
          <p:cNvPr id="569352" name="Line 8"/>
          <p:cNvSpPr>
            <a:spLocks noChangeShapeType="1"/>
          </p:cNvSpPr>
          <p:nvPr/>
        </p:nvSpPr>
        <p:spPr bwMode="auto">
          <a:xfrm>
            <a:off x="3657308" y="2795751"/>
            <a:ext cx="205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9353" name="Line 9"/>
          <p:cNvSpPr>
            <a:spLocks noChangeShapeType="1"/>
          </p:cNvSpPr>
          <p:nvPr/>
        </p:nvSpPr>
        <p:spPr bwMode="auto">
          <a:xfrm>
            <a:off x="6858734" y="2795751"/>
            <a:ext cx="20565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69354" name="Text Box 10"/>
          <p:cNvSpPr txBox="1">
            <a:spLocks noChangeArrowheads="1"/>
          </p:cNvSpPr>
          <p:nvPr/>
        </p:nvSpPr>
        <p:spPr bwMode="auto">
          <a:xfrm>
            <a:off x="381123" y="2655029"/>
            <a:ext cx="198037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69355" name="Text Box 11"/>
          <p:cNvSpPr txBox="1">
            <a:spLocks noChangeArrowheads="1"/>
          </p:cNvSpPr>
          <p:nvPr/>
        </p:nvSpPr>
        <p:spPr bwMode="auto">
          <a:xfrm>
            <a:off x="4114654" y="2162502"/>
            <a:ext cx="205806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FORMATTED-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69356" name="Text Box 12"/>
          <p:cNvSpPr txBox="1">
            <a:spLocks noChangeArrowheads="1"/>
          </p:cNvSpPr>
          <p:nvPr/>
        </p:nvSpPr>
        <p:spPr bwMode="auto">
          <a:xfrm>
            <a:off x="7009716" y="2443946"/>
            <a:ext cx="190561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69357" name="AutoShape 13"/>
          <p:cNvSpPr>
            <a:spLocks noChangeArrowheads="1"/>
          </p:cNvSpPr>
          <p:nvPr/>
        </p:nvSpPr>
        <p:spPr bwMode="auto">
          <a:xfrm>
            <a:off x="1101908" y="611313"/>
            <a:ext cx="3250630" cy="856688"/>
          </a:xfrm>
          <a:prstGeom prst="wedgeRoundRectCallout">
            <a:avLst>
              <a:gd name="adj1" fmla="val 47269"/>
              <a:gd name="adj2" fmla="val 127588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pPr algn="ctr"/>
            <a:r>
              <a:rPr 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Secondary alias for </a:t>
            </a:r>
          </a:p>
          <a:p>
            <a:pPr algn="ctr"/>
            <a:r>
              <a:rPr 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grpSp>
        <p:nvGrpSpPr>
          <p:cNvPr id="569358" name="Group 14"/>
          <p:cNvGrpSpPr>
            <a:grpSpLocks/>
          </p:cNvGrpSpPr>
          <p:nvPr/>
        </p:nvGrpSpPr>
        <p:grpSpPr bwMode="auto">
          <a:xfrm>
            <a:off x="533572" y="4202971"/>
            <a:ext cx="3276185" cy="1336859"/>
            <a:chOff x="336" y="2688"/>
            <a:chExt cx="2064" cy="912"/>
          </a:xfrm>
        </p:grpSpPr>
        <p:sp>
          <p:nvSpPr>
            <p:cNvPr id="569359" name="AutoShape 15"/>
            <p:cNvSpPr>
              <a:spLocks noChangeArrowheads="1"/>
            </p:cNvSpPr>
            <p:nvPr/>
          </p:nvSpPr>
          <p:spPr bwMode="auto">
            <a:xfrm>
              <a:off x="336" y="2688"/>
              <a:ext cx="2064" cy="912"/>
            </a:xfrm>
            <a:prstGeom prst="wedgeRoundRectCallout">
              <a:avLst>
                <a:gd name="adj1" fmla="val 114824"/>
                <a:gd name="adj2" fmla="val -126097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id-ID" sz="2216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9360" name="AutoShape 16"/>
            <p:cNvSpPr>
              <a:spLocks noChangeArrowheads="1"/>
            </p:cNvSpPr>
            <p:nvPr/>
          </p:nvSpPr>
          <p:spPr bwMode="auto">
            <a:xfrm>
              <a:off x="336" y="2688"/>
              <a:ext cx="2064" cy="912"/>
            </a:xfrm>
            <a:prstGeom prst="wedgeRoundRectCallout">
              <a:avLst>
                <a:gd name="adj1" fmla="val 31977"/>
                <a:gd name="adj2" fmla="val -116227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Always need a FORMAT </a:t>
              </a:r>
              <a:r>
                <a:rPr lang="en-US" sz="2216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and</a:t>
              </a:r>
              <a:r>
                <a:rPr 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 a WRITE when writing to a printer.</a:t>
              </a:r>
            </a:p>
          </p:txBody>
        </p:sp>
      </p:grpSp>
      <p:sp>
        <p:nvSpPr>
          <p:cNvPr id="569361" name="Text Box 17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349E7A8A-BC8E-4E70-A8B3-2B730E0F2B94}" type="slidenum">
              <a:rPr lang="en-US" sz="2216"/>
              <a:pPr algn="ctr">
                <a:spcBef>
                  <a:spcPct val="50000"/>
                </a:spcBef>
              </a:pPr>
              <a:t>92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8572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6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7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Diagram 1.4</a:t>
            </a:r>
            <a:endParaRPr lang="en-US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Avoid diagrams with only two bubbles.</a:t>
            </a:r>
          </a:p>
          <a:p>
            <a:pPr lvl="1"/>
            <a:r>
              <a:rPr lang="en-US"/>
              <a:t>Haven’t really partitioned much.</a:t>
            </a:r>
          </a:p>
          <a:p>
            <a:pPr lvl="1"/>
            <a:r>
              <a:rPr lang="en-US"/>
              <a:t>Makes set of DFDs bulkier and harder to read.</a:t>
            </a:r>
          </a:p>
          <a:p>
            <a:r>
              <a:rPr lang="en-US"/>
              <a:t>How would we avoid here?</a:t>
            </a:r>
          </a:p>
        </p:txBody>
      </p:sp>
    </p:spTree>
    <p:extLst>
      <p:ext uri="{BB962C8B-B14F-4D97-AF65-F5344CB8AC3E}">
        <p14:creationId xmlns:p14="http://schemas.microsoft.com/office/powerpoint/2010/main" val="8998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Text Box 2"/>
          <p:cNvSpPr txBox="1">
            <a:spLocks noChangeArrowheads="1"/>
          </p:cNvSpPr>
          <p:nvPr/>
        </p:nvSpPr>
        <p:spPr bwMode="auto">
          <a:xfrm>
            <a:off x="6477612" y="403476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1.4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1395" name="Oval 3"/>
          <p:cNvSpPr>
            <a:spLocks noChangeArrowheads="1"/>
          </p:cNvSpPr>
          <p:nvPr/>
        </p:nvSpPr>
        <p:spPr bwMode="auto">
          <a:xfrm>
            <a:off x="2513942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FORMAT-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71396" name="Oval 4"/>
          <p:cNvSpPr>
            <a:spLocks noChangeArrowheads="1"/>
          </p:cNvSpPr>
          <p:nvPr/>
        </p:nvSpPr>
        <p:spPr bwMode="auto">
          <a:xfrm>
            <a:off x="5715368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1.4.2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WRITE-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71397" name="Line 5"/>
          <p:cNvSpPr>
            <a:spLocks noChangeShapeType="1"/>
          </p:cNvSpPr>
          <p:nvPr/>
        </p:nvSpPr>
        <p:spPr bwMode="auto">
          <a:xfrm>
            <a:off x="304899" y="2584668"/>
            <a:ext cx="2209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1398" name="Line 6"/>
          <p:cNvSpPr>
            <a:spLocks noChangeShapeType="1"/>
          </p:cNvSpPr>
          <p:nvPr/>
        </p:nvSpPr>
        <p:spPr bwMode="auto">
          <a:xfrm>
            <a:off x="304899" y="2936473"/>
            <a:ext cx="2209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1399" name="Text Box 7"/>
          <p:cNvSpPr txBox="1">
            <a:spLocks noChangeArrowheads="1"/>
          </p:cNvSpPr>
          <p:nvPr/>
        </p:nvSpPr>
        <p:spPr bwMode="auto">
          <a:xfrm>
            <a:off x="381123" y="2092141"/>
            <a:ext cx="213281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EMPLOYEE-PAYCHECK-DETAIL</a:t>
            </a:r>
          </a:p>
        </p:txBody>
      </p:sp>
      <p:sp>
        <p:nvSpPr>
          <p:cNvPr id="571400" name="Line 8"/>
          <p:cNvSpPr>
            <a:spLocks noChangeShapeType="1"/>
          </p:cNvSpPr>
          <p:nvPr/>
        </p:nvSpPr>
        <p:spPr bwMode="auto">
          <a:xfrm>
            <a:off x="3657308" y="2795751"/>
            <a:ext cx="205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1401" name="Line 9"/>
          <p:cNvSpPr>
            <a:spLocks noChangeShapeType="1"/>
          </p:cNvSpPr>
          <p:nvPr/>
        </p:nvSpPr>
        <p:spPr bwMode="auto">
          <a:xfrm>
            <a:off x="6858734" y="2795751"/>
            <a:ext cx="20565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1402" name="Text Box 10"/>
          <p:cNvSpPr txBox="1">
            <a:spLocks noChangeArrowheads="1"/>
          </p:cNvSpPr>
          <p:nvPr/>
        </p:nvSpPr>
        <p:spPr bwMode="auto">
          <a:xfrm>
            <a:off x="381123" y="2655029"/>
            <a:ext cx="198037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71403" name="Text Box 11"/>
          <p:cNvSpPr txBox="1">
            <a:spLocks noChangeArrowheads="1"/>
          </p:cNvSpPr>
          <p:nvPr/>
        </p:nvSpPr>
        <p:spPr bwMode="auto">
          <a:xfrm>
            <a:off x="4114654" y="2162502"/>
            <a:ext cx="205806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FORMATTED-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71404" name="Text Box 12"/>
          <p:cNvSpPr txBox="1">
            <a:spLocks noChangeArrowheads="1"/>
          </p:cNvSpPr>
          <p:nvPr/>
        </p:nvSpPr>
        <p:spPr bwMode="auto">
          <a:xfrm>
            <a:off x="7009716" y="2443946"/>
            <a:ext cx="190561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71405" name="Text Box 13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3791259-63DA-4F3D-A8F8-7A33C28C1A77}" type="slidenum">
              <a:rPr lang="en-US" sz="2216"/>
              <a:pPr algn="ctr">
                <a:spcBef>
                  <a:spcPct val="50000"/>
                </a:spcBef>
              </a:pPr>
              <a:t>94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28437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Oval 2"/>
          <p:cNvSpPr>
            <a:spLocks noChangeArrowheads="1"/>
          </p:cNvSpPr>
          <p:nvPr/>
        </p:nvSpPr>
        <p:spPr bwMode="auto">
          <a:xfrm>
            <a:off x="5562919" y="3851166"/>
            <a:ext cx="1143366" cy="1055415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accent1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1108">
                <a:solidFill>
                  <a:schemeClr val="accent1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accent1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accent1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72419" name="Oval 3"/>
          <p:cNvSpPr>
            <a:spLocks noChangeArrowheads="1"/>
          </p:cNvSpPr>
          <p:nvPr/>
        </p:nvSpPr>
        <p:spPr bwMode="auto">
          <a:xfrm>
            <a:off x="5562919" y="518802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REPORTING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6477612" y="544198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2421" name="Freeform 5"/>
          <p:cNvSpPr>
            <a:spLocks/>
          </p:cNvSpPr>
          <p:nvPr/>
        </p:nvSpPr>
        <p:spPr bwMode="auto">
          <a:xfrm>
            <a:off x="3733532" y="544199"/>
            <a:ext cx="1372040" cy="492527"/>
          </a:xfrm>
          <a:custGeom>
            <a:avLst/>
            <a:gdLst>
              <a:gd name="T0" fmla="*/ 864 w 864"/>
              <a:gd name="T1" fmla="*/ 0 h 336"/>
              <a:gd name="T2" fmla="*/ 0 w 864"/>
              <a:gd name="T3" fmla="*/ 0 h 336"/>
              <a:gd name="T4" fmla="*/ 0 w 864"/>
              <a:gd name="T5" fmla="*/ 336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0" y="0"/>
                </a:ln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22" name="Text Box 6"/>
          <p:cNvSpPr txBox="1">
            <a:spLocks noChangeArrowheads="1"/>
          </p:cNvSpPr>
          <p:nvPr/>
        </p:nvSpPr>
        <p:spPr bwMode="auto">
          <a:xfrm>
            <a:off x="3809757" y="642412"/>
            <a:ext cx="121959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572423" name="Text Box 7"/>
          <p:cNvSpPr txBox="1">
            <a:spLocks noChangeArrowheads="1"/>
          </p:cNvSpPr>
          <p:nvPr/>
        </p:nvSpPr>
        <p:spPr bwMode="auto">
          <a:xfrm>
            <a:off x="304898" y="1951419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72424" name="Oval 8"/>
          <p:cNvSpPr>
            <a:spLocks noChangeArrowheads="1"/>
          </p:cNvSpPr>
          <p:nvPr/>
        </p:nvSpPr>
        <p:spPr bwMode="auto">
          <a:xfrm>
            <a:off x="6401387" y="2162502"/>
            <a:ext cx="1141900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UPDATE-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72425" name="Oval 9"/>
          <p:cNvSpPr>
            <a:spLocks noChangeArrowheads="1"/>
          </p:cNvSpPr>
          <p:nvPr/>
        </p:nvSpPr>
        <p:spPr bwMode="auto">
          <a:xfrm>
            <a:off x="1448265" y="2232863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EDIT-HOURS-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WORKED-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2426" name="Oval 10"/>
          <p:cNvSpPr>
            <a:spLocks noChangeArrowheads="1"/>
          </p:cNvSpPr>
          <p:nvPr/>
        </p:nvSpPr>
        <p:spPr bwMode="auto">
          <a:xfrm>
            <a:off x="3847869" y="223286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CALCULATE-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AMOUNT</a:t>
            </a:r>
          </a:p>
        </p:txBody>
      </p:sp>
      <p:sp>
        <p:nvSpPr>
          <p:cNvPr id="572427" name="Line 11"/>
          <p:cNvSpPr>
            <a:spLocks noChangeShapeType="1"/>
          </p:cNvSpPr>
          <p:nvPr/>
        </p:nvSpPr>
        <p:spPr bwMode="auto">
          <a:xfrm>
            <a:off x="304898" y="279575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28" name="Freeform 12"/>
          <p:cNvSpPr>
            <a:spLocks/>
          </p:cNvSpPr>
          <p:nvPr/>
        </p:nvSpPr>
        <p:spPr bwMode="auto">
          <a:xfrm>
            <a:off x="2590165" y="1881058"/>
            <a:ext cx="3811222" cy="773971"/>
          </a:xfrm>
          <a:custGeom>
            <a:avLst/>
            <a:gdLst>
              <a:gd name="T0" fmla="*/ 0 w 2400"/>
              <a:gd name="T1" fmla="*/ 480 h 528"/>
              <a:gd name="T2" fmla="*/ 816 w 2400"/>
              <a:gd name="T3" fmla="*/ 0 h 528"/>
              <a:gd name="T4" fmla="*/ 1440 w 2400"/>
              <a:gd name="T5" fmla="*/ 0 h 528"/>
              <a:gd name="T6" fmla="*/ 2400 w 2400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528">
                <a:moveTo>
                  <a:pt x="0" y="480"/>
                </a:moveTo>
                <a:lnTo>
                  <a:pt x="816" y="0"/>
                </a:lnTo>
                <a:lnTo>
                  <a:pt x="1440" y="0"/>
                </a:lnTo>
                <a:lnTo>
                  <a:pt x="2400" y="52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29" name="Text Box 13"/>
          <p:cNvSpPr txBox="1">
            <a:spLocks noChangeArrowheads="1"/>
          </p:cNvSpPr>
          <p:nvPr/>
        </p:nvSpPr>
        <p:spPr bwMode="auto">
          <a:xfrm>
            <a:off x="3962205" y="1458891"/>
            <a:ext cx="1067142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72430" name="Line 14"/>
          <p:cNvSpPr>
            <a:spLocks noChangeShapeType="1"/>
          </p:cNvSpPr>
          <p:nvPr/>
        </p:nvSpPr>
        <p:spPr bwMode="auto">
          <a:xfrm>
            <a:off x="2590166" y="2794286"/>
            <a:ext cx="1219591" cy="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31" name="Line 15"/>
          <p:cNvSpPr>
            <a:spLocks noChangeShapeType="1"/>
          </p:cNvSpPr>
          <p:nvPr/>
        </p:nvSpPr>
        <p:spPr bwMode="auto">
          <a:xfrm>
            <a:off x="5029347" y="2795751"/>
            <a:ext cx="1372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32" name="Freeform 16"/>
          <p:cNvSpPr>
            <a:spLocks/>
          </p:cNvSpPr>
          <p:nvPr/>
        </p:nvSpPr>
        <p:spPr bwMode="auto">
          <a:xfrm>
            <a:off x="2021414" y="3317595"/>
            <a:ext cx="3541504" cy="2433318"/>
          </a:xfrm>
          <a:custGeom>
            <a:avLst/>
            <a:gdLst>
              <a:gd name="T0" fmla="*/ 0 w 1127"/>
              <a:gd name="T1" fmla="*/ 0 h 1660"/>
              <a:gd name="T2" fmla="*/ 0 w 1127"/>
              <a:gd name="T3" fmla="*/ 1654 h 1660"/>
              <a:gd name="T4" fmla="*/ 1127 w 1127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7" h="1660">
                <a:moveTo>
                  <a:pt x="0" y="0"/>
                </a:moveTo>
                <a:lnTo>
                  <a:pt x="0" y="1654"/>
                </a:lnTo>
                <a:lnTo>
                  <a:pt x="1127" y="1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33" name="Freeform 17"/>
          <p:cNvSpPr>
            <a:spLocks/>
          </p:cNvSpPr>
          <p:nvPr/>
        </p:nvSpPr>
        <p:spPr bwMode="auto">
          <a:xfrm>
            <a:off x="2033142" y="4481484"/>
            <a:ext cx="2176793" cy="2932"/>
          </a:xfrm>
          <a:custGeom>
            <a:avLst/>
            <a:gdLst>
              <a:gd name="T0" fmla="*/ 0 w 1371"/>
              <a:gd name="T1" fmla="*/ 0 h 2"/>
              <a:gd name="T2" fmla="*/ 1371 w 1371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1" h="2">
                <a:moveTo>
                  <a:pt x="0" y="0"/>
                </a:moveTo>
                <a:lnTo>
                  <a:pt x="1371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34" name="Line 18"/>
          <p:cNvSpPr>
            <a:spLocks noChangeShapeType="1"/>
          </p:cNvSpPr>
          <p:nvPr/>
        </p:nvSpPr>
        <p:spPr bwMode="auto">
          <a:xfrm>
            <a:off x="4572001" y="4484415"/>
            <a:ext cx="9146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35" name="Line 19"/>
          <p:cNvSpPr>
            <a:spLocks noChangeShapeType="1"/>
          </p:cNvSpPr>
          <p:nvPr/>
        </p:nvSpPr>
        <p:spPr bwMode="auto">
          <a:xfrm>
            <a:off x="6706285" y="5539830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36" name="Line 20"/>
          <p:cNvSpPr>
            <a:spLocks noChangeShapeType="1"/>
          </p:cNvSpPr>
          <p:nvPr/>
        </p:nvSpPr>
        <p:spPr bwMode="auto">
          <a:xfrm>
            <a:off x="6630060" y="5891635"/>
            <a:ext cx="22852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37" name="Line 21"/>
          <p:cNvSpPr>
            <a:spLocks noChangeShapeType="1"/>
          </p:cNvSpPr>
          <p:nvPr/>
        </p:nvSpPr>
        <p:spPr bwMode="auto">
          <a:xfrm>
            <a:off x="6706285" y="4343693"/>
            <a:ext cx="2209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38" name="Text Box 22"/>
          <p:cNvSpPr txBox="1">
            <a:spLocks noChangeArrowheads="1"/>
          </p:cNvSpPr>
          <p:nvPr/>
        </p:nvSpPr>
        <p:spPr bwMode="auto">
          <a:xfrm>
            <a:off x="5105572" y="2866112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72439" name="Text Box 23"/>
          <p:cNvSpPr txBox="1">
            <a:spLocks noChangeArrowheads="1"/>
          </p:cNvSpPr>
          <p:nvPr/>
        </p:nvSpPr>
        <p:spPr bwMode="auto">
          <a:xfrm>
            <a:off x="2513941" y="2936473"/>
            <a:ext cx="137204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VALID-HOURS-WORKED</a:t>
            </a:r>
          </a:p>
        </p:txBody>
      </p:sp>
      <p:sp>
        <p:nvSpPr>
          <p:cNvPr id="572440" name="Text Box 24"/>
          <p:cNvSpPr txBox="1">
            <a:spLocks noChangeArrowheads="1"/>
          </p:cNvSpPr>
          <p:nvPr/>
        </p:nvSpPr>
        <p:spPr bwMode="auto">
          <a:xfrm>
            <a:off x="2513942" y="3358640"/>
            <a:ext cx="114336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72441" name="Text Box 25"/>
          <p:cNvSpPr txBox="1">
            <a:spLocks noChangeArrowheads="1"/>
          </p:cNvSpPr>
          <p:nvPr/>
        </p:nvSpPr>
        <p:spPr bwMode="auto">
          <a:xfrm>
            <a:off x="4572001" y="4836220"/>
            <a:ext cx="129581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72442" name="Text Box 26"/>
          <p:cNvSpPr txBox="1">
            <a:spLocks noChangeArrowheads="1"/>
          </p:cNvSpPr>
          <p:nvPr/>
        </p:nvSpPr>
        <p:spPr bwMode="auto">
          <a:xfrm>
            <a:off x="2134285" y="4836220"/>
            <a:ext cx="129435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DETAIL</a:t>
            </a:r>
          </a:p>
        </p:txBody>
      </p:sp>
      <p:sp>
        <p:nvSpPr>
          <p:cNvPr id="572443" name="Text Box 27"/>
          <p:cNvSpPr txBox="1">
            <a:spLocks noChangeArrowheads="1"/>
          </p:cNvSpPr>
          <p:nvPr/>
        </p:nvSpPr>
        <p:spPr bwMode="auto">
          <a:xfrm>
            <a:off x="5105572" y="4019740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72444" name="Text Box 28"/>
          <p:cNvSpPr txBox="1">
            <a:spLocks noChangeArrowheads="1"/>
          </p:cNvSpPr>
          <p:nvPr/>
        </p:nvSpPr>
        <p:spPr bwMode="auto">
          <a:xfrm>
            <a:off x="5105572" y="5215878"/>
            <a:ext cx="380975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72445" name="Text Box 29"/>
          <p:cNvSpPr txBox="1">
            <a:spLocks noChangeArrowheads="1"/>
          </p:cNvSpPr>
          <p:nvPr/>
        </p:nvSpPr>
        <p:spPr bwMode="auto">
          <a:xfrm>
            <a:off x="5029347" y="556768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72446" name="Line 30"/>
          <p:cNvSpPr>
            <a:spLocks noChangeShapeType="1"/>
          </p:cNvSpPr>
          <p:nvPr/>
        </p:nvSpPr>
        <p:spPr bwMode="auto">
          <a:xfrm flipH="1">
            <a:off x="2437717" y="1036726"/>
            <a:ext cx="1524489" cy="133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47" name="Line 31"/>
          <p:cNvSpPr>
            <a:spLocks noChangeShapeType="1"/>
          </p:cNvSpPr>
          <p:nvPr/>
        </p:nvSpPr>
        <p:spPr bwMode="auto">
          <a:xfrm flipH="1" flipV="1">
            <a:off x="4800674" y="1036726"/>
            <a:ext cx="1753162" cy="133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48" name="Line 32"/>
          <p:cNvSpPr>
            <a:spLocks noChangeShapeType="1"/>
          </p:cNvSpPr>
          <p:nvPr/>
        </p:nvSpPr>
        <p:spPr bwMode="auto">
          <a:xfrm>
            <a:off x="304899" y="6032357"/>
            <a:ext cx="53342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2449" name="Text Box 33"/>
          <p:cNvSpPr txBox="1">
            <a:spLocks noChangeArrowheads="1"/>
          </p:cNvSpPr>
          <p:nvPr/>
        </p:nvSpPr>
        <p:spPr bwMode="auto">
          <a:xfrm>
            <a:off x="304899" y="5778766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  <a:endParaRPr lang="en-US" sz="1108">
              <a:latin typeface="Times New Roman" panose="02020603050405020304" pitchFamily="18" charset="0"/>
            </a:endParaRPr>
          </a:p>
        </p:txBody>
      </p:sp>
      <p:sp>
        <p:nvSpPr>
          <p:cNvPr id="572450" name="Line 34"/>
          <p:cNvSpPr>
            <a:spLocks noChangeShapeType="1"/>
          </p:cNvSpPr>
          <p:nvPr/>
        </p:nvSpPr>
        <p:spPr bwMode="auto">
          <a:xfrm>
            <a:off x="4419552" y="3288278"/>
            <a:ext cx="0" cy="914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72451" name="Line 35"/>
          <p:cNvSpPr>
            <a:spLocks noChangeShapeType="1"/>
          </p:cNvSpPr>
          <p:nvPr/>
        </p:nvSpPr>
        <p:spPr bwMode="auto">
          <a:xfrm>
            <a:off x="4419552" y="4202971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72452" name="Line 36"/>
          <p:cNvSpPr>
            <a:spLocks noChangeShapeType="1"/>
          </p:cNvSpPr>
          <p:nvPr/>
        </p:nvSpPr>
        <p:spPr bwMode="auto">
          <a:xfrm>
            <a:off x="4419552" y="4202971"/>
            <a:ext cx="0" cy="12664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d-ID" sz="1662"/>
          </a:p>
        </p:txBody>
      </p:sp>
      <p:sp>
        <p:nvSpPr>
          <p:cNvPr id="572453" name="Line 37"/>
          <p:cNvSpPr>
            <a:spLocks noChangeShapeType="1"/>
          </p:cNvSpPr>
          <p:nvPr/>
        </p:nvSpPr>
        <p:spPr bwMode="auto">
          <a:xfrm>
            <a:off x="4419552" y="5469469"/>
            <a:ext cx="11433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 sz="1662"/>
          </a:p>
        </p:txBody>
      </p:sp>
      <p:sp>
        <p:nvSpPr>
          <p:cNvPr id="572454" name="Oval 38"/>
          <p:cNvSpPr>
            <a:spLocks noChangeArrowheads="1"/>
          </p:cNvSpPr>
          <p:nvPr/>
        </p:nvSpPr>
        <p:spPr bwMode="auto">
          <a:xfrm>
            <a:off x="5562919" y="3851166"/>
            <a:ext cx="1143366" cy="1055415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accent1"/>
                </a:solidFill>
                <a:latin typeface="Times New Roman" panose="02020603050405020304" pitchFamily="18" charset="0"/>
              </a:rPr>
              <a:t>1.4</a:t>
            </a:r>
          </a:p>
          <a:p>
            <a:pPr algn="ctr"/>
            <a:r>
              <a:rPr lang="en-US" sz="1108">
                <a:solidFill>
                  <a:schemeClr val="accent1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sz="1108">
                <a:solidFill>
                  <a:schemeClr val="accent1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accent1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grpSp>
        <p:nvGrpSpPr>
          <p:cNvPr id="572455" name="Group 39"/>
          <p:cNvGrpSpPr>
            <a:grpSpLocks/>
          </p:cNvGrpSpPr>
          <p:nvPr/>
        </p:nvGrpSpPr>
        <p:grpSpPr bwMode="auto">
          <a:xfrm>
            <a:off x="5562919" y="3851166"/>
            <a:ext cx="2590164" cy="1055415"/>
            <a:chOff x="3504" y="2448"/>
            <a:chExt cx="1632" cy="720"/>
          </a:xfrm>
        </p:grpSpPr>
        <p:sp>
          <p:nvSpPr>
            <p:cNvPr id="572456" name="Oval 40"/>
            <p:cNvSpPr>
              <a:spLocks noChangeArrowheads="1"/>
            </p:cNvSpPr>
            <p:nvPr/>
          </p:nvSpPr>
          <p:spPr bwMode="auto">
            <a:xfrm>
              <a:off x="3504" y="2448"/>
              <a:ext cx="720" cy="7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108">
                  <a:solidFill>
                    <a:schemeClr val="bg1"/>
                  </a:solidFill>
                  <a:latin typeface="Times New Roman" panose="02020603050405020304" pitchFamily="18" charset="0"/>
                </a:rPr>
                <a:t>1.4</a:t>
              </a:r>
            </a:p>
            <a:p>
              <a:pPr algn="ctr"/>
              <a:r>
                <a:rPr lang="en-US" sz="1108">
                  <a:solidFill>
                    <a:schemeClr val="bg1"/>
                  </a:solidFill>
                  <a:latin typeface="Times New Roman" panose="02020603050405020304" pitchFamily="18" charset="0"/>
                </a:rPr>
                <a:t>FORMAT-</a:t>
              </a:r>
            </a:p>
            <a:p>
              <a:pPr algn="ctr"/>
              <a:r>
                <a:rPr lang="en-US" sz="1108">
                  <a:solidFill>
                    <a:schemeClr val="bg1"/>
                  </a:solidFill>
                  <a:latin typeface="Times New Roman" panose="02020603050405020304" pitchFamily="18" charset="0"/>
                </a:rPr>
                <a:t>EMPLOYEE-</a:t>
              </a:r>
            </a:p>
            <a:p>
              <a:pPr algn="ctr"/>
              <a:r>
                <a:rPr lang="en-US" sz="1108">
                  <a:solidFill>
                    <a:schemeClr val="bg1"/>
                  </a:solidFill>
                  <a:latin typeface="Times New Roman" panose="02020603050405020304" pitchFamily="18" charset="0"/>
                </a:rPr>
                <a:t>PAYCHECK</a:t>
              </a:r>
            </a:p>
          </p:txBody>
        </p:sp>
        <p:sp>
          <p:nvSpPr>
            <p:cNvPr id="572457" name="Oval 41"/>
            <p:cNvSpPr>
              <a:spLocks noChangeArrowheads="1"/>
            </p:cNvSpPr>
            <p:nvPr/>
          </p:nvSpPr>
          <p:spPr bwMode="auto">
            <a:xfrm>
              <a:off x="4416" y="2448"/>
              <a:ext cx="720" cy="7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108">
                  <a:solidFill>
                    <a:schemeClr val="bg1"/>
                  </a:solidFill>
                  <a:latin typeface="Times New Roman" panose="02020603050405020304" pitchFamily="18" charset="0"/>
                </a:rPr>
                <a:t>1.6</a:t>
              </a:r>
            </a:p>
            <a:p>
              <a:pPr algn="ctr"/>
              <a:r>
                <a:rPr lang="en-US" sz="1108">
                  <a:solidFill>
                    <a:schemeClr val="bg1"/>
                  </a:solidFill>
                  <a:latin typeface="Times New Roman" panose="02020603050405020304" pitchFamily="18" charset="0"/>
                </a:rPr>
                <a:t>WRITE-</a:t>
              </a:r>
            </a:p>
            <a:p>
              <a:pPr algn="ctr"/>
              <a:r>
                <a:rPr lang="en-US" sz="1108">
                  <a:solidFill>
                    <a:schemeClr val="bg1"/>
                  </a:solidFill>
                  <a:latin typeface="Times New Roman" panose="02020603050405020304" pitchFamily="18" charset="0"/>
                </a:rPr>
                <a:t>EMPLOYEE-</a:t>
              </a:r>
            </a:p>
            <a:p>
              <a:pPr algn="ctr"/>
              <a:r>
                <a:rPr lang="en-US" sz="1108">
                  <a:solidFill>
                    <a:schemeClr val="bg1"/>
                  </a:solidFill>
                  <a:latin typeface="Times New Roman" panose="02020603050405020304" pitchFamily="18" charset="0"/>
                </a:rPr>
                <a:t>PAYCHECK</a:t>
              </a:r>
            </a:p>
          </p:txBody>
        </p:sp>
      </p:grpSp>
      <p:sp>
        <p:nvSpPr>
          <p:cNvPr id="572458" name="Text Box 42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5B797284-B2DD-4649-BA7A-CEDA2062A5D1}" type="slidenum">
              <a:rPr lang="en-US" sz="2216"/>
              <a:pPr algn="ctr">
                <a:spcBef>
                  <a:spcPct val="50000"/>
                </a:spcBef>
              </a:pPr>
              <a:t>95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119192190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572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572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8" grpId="0" animBg="1" autoUpdateAnimBg="0"/>
      <p:bldP spid="572454" grpId="0" animBg="1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Text Box 2"/>
          <p:cNvSpPr txBox="1">
            <a:spLocks noChangeArrowheads="1"/>
          </p:cNvSpPr>
          <p:nvPr/>
        </p:nvSpPr>
        <p:spPr bwMode="auto">
          <a:xfrm>
            <a:off x="6477612" y="403476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1.5</a:t>
            </a:r>
          </a:p>
        </p:txBody>
      </p:sp>
      <p:sp>
        <p:nvSpPr>
          <p:cNvPr id="573443" name="Oval 3"/>
          <p:cNvSpPr>
            <a:spLocks noChangeArrowheads="1"/>
          </p:cNvSpPr>
          <p:nvPr/>
        </p:nvSpPr>
        <p:spPr bwMode="auto">
          <a:xfrm>
            <a:off x="2513942" y="755282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FORMAT-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AUDIT-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TRAIL</a:t>
            </a:r>
          </a:p>
        </p:txBody>
      </p:sp>
      <p:sp>
        <p:nvSpPr>
          <p:cNvPr id="573444" name="Oval 4"/>
          <p:cNvSpPr>
            <a:spLocks noChangeArrowheads="1"/>
          </p:cNvSpPr>
          <p:nvPr/>
        </p:nvSpPr>
        <p:spPr bwMode="auto">
          <a:xfrm>
            <a:off x="5715368" y="755282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WRITE-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AUDIT-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TRAIL</a:t>
            </a:r>
          </a:p>
        </p:txBody>
      </p:sp>
      <p:sp>
        <p:nvSpPr>
          <p:cNvPr id="573445" name="Line 5"/>
          <p:cNvSpPr>
            <a:spLocks noChangeShapeType="1"/>
          </p:cNvSpPr>
          <p:nvPr/>
        </p:nvSpPr>
        <p:spPr bwMode="auto">
          <a:xfrm>
            <a:off x="304899" y="1247809"/>
            <a:ext cx="2209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3446" name="Text Box 6"/>
          <p:cNvSpPr txBox="1">
            <a:spLocks noChangeArrowheads="1"/>
          </p:cNvSpPr>
          <p:nvPr/>
        </p:nvSpPr>
        <p:spPr bwMode="auto">
          <a:xfrm>
            <a:off x="381123" y="755282"/>
            <a:ext cx="213281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EMPLOYEE-PAYCHECK-DETAIL</a:t>
            </a:r>
          </a:p>
        </p:txBody>
      </p:sp>
      <p:sp>
        <p:nvSpPr>
          <p:cNvPr id="573447" name="Line 7"/>
          <p:cNvSpPr>
            <a:spLocks noChangeShapeType="1"/>
          </p:cNvSpPr>
          <p:nvPr/>
        </p:nvSpPr>
        <p:spPr bwMode="auto">
          <a:xfrm>
            <a:off x="3657308" y="1318170"/>
            <a:ext cx="205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3448" name="Line 8"/>
          <p:cNvSpPr>
            <a:spLocks noChangeShapeType="1"/>
          </p:cNvSpPr>
          <p:nvPr/>
        </p:nvSpPr>
        <p:spPr bwMode="auto">
          <a:xfrm>
            <a:off x="6858734" y="1318170"/>
            <a:ext cx="20565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3449" name="Text Box 9"/>
          <p:cNvSpPr txBox="1">
            <a:spLocks noChangeArrowheads="1"/>
          </p:cNvSpPr>
          <p:nvPr/>
        </p:nvSpPr>
        <p:spPr bwMode="auto">
          <a:xfrm>
            <a:off x="3733532" y="825642"/>
            <a:ext cx="205806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FORMATTED-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73450" name="Text Box 10"/>
          <p:cNvSpPr txBox="1">
            <a:spLocks noChangeArrowheads="1"/>
          </p:cNvSpPr>
          <p:nvPr/>
        </p:nvSpPr>
        <p:spPr bwMode="auto">
          <a:xfrm>
            <a:off x="6782509" y="966365"/>
            <a:ext cx="213281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73451" name="Oval 11"/>
          <p:cNvSpPr>
            <a:spLocks noChangeArrowheads="1"/>
          </p:cNvSpPr>
          <p:nvPr/>
        </p:nvSpPr>
        <p:spPr bwMode="auto">
          <a:xfrm>
            <a:off x="2513942" y="364008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1.5.5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FORMAT-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VOUCHER</a:t>
            </a:r>
          </a:p>
        </p:txBody>
      </p:sp>
      <p:sp>
        <p:nvSpPr>
          <p:cNvPr id="573452" name="Oval 12"/>
          <p:cNvSpPr>
            <a:spLocks noChangeArrowheads="1"/>
          </p:cNvSpPr>
          <p:nvPr/>
        </p:nvSpPr>
        <p:spPr bwMode="auto">
          <a:xfrm>
            <a:off x="5715368" y="364008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1.5.6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WRITE-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VOUCHER</a:t>
            </a:r>
          </a:p>
        </p:txBody>
      </p:sp>
      <p:sp>
        <p:nvSpPr>
          <p:cNvPr id="573453" name="Line 13"/>
          <p:cNvSpPr>
            <a:spLocks noChangeShapeType="1"/>
          </p:cNvSpPr>
          <p:nvPr/>
        </p:nvSpPr>
        <p:spPr bwMode="auto">
          <a:xfrm>
            <a:off x="304899" y="5539830"/>
            <a:ext cx="2209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3454" name="Line 14"/>
          <p:cNvSpPr>
            <a:spLocks noChangeShapeType="1"/>
          </p:cNvSpPr>
          <p:nvPr/>
        </p:nvSpPr>
        <p:spPr bwMode="auto">
          <a:xfrm>
            <a:off x="3657308" y="4202971"/>
            <a:ext cx="205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3455" name="Line 15"/>
          <p:cNvSpPr>
            <a:spLocks noChangeShapeType="1"/>
          </p:cNvSpPr>
          <p:nvPr/>
        </p:nvSpPr>
        <p:spPr bwMode="auto">
          <a:xfrm>
            <a:off x="6858734" y="4202971"/>
            <a:ext cx="20565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3456" name="Text Box 16"/>
          <p:cNvSpPr txBox="1">
            <a:spLocks noChangeArrowheads="1"/>
          </p:cNvSpPr>
          <p:nvPr/>
        </p:nvSpPr>
        <p:spPr bwMode="auto">
          <a:xfrm>
            <a:off x="381123" y="5047303"/>
            <a:ext cx="198037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73457" name="Text Box 17"/>
          <p:cNvSpPr txBox="1">
            <a:spLocks noChangeArrowheads="1"/>
          </p:cNvSpPr>
          <p:nvPr/>
        </p:nvSpPr>
        <p:spPr bwMode="auto">
          <a:xfrm>
            <a:off x="4114654" y="3569722"/>
            <a:ext cx="2058060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FORMATTED-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VOUCHER</a:t>
            </a:r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7009716" y="3851167"/>
            <a:ext cx="1905611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73459" name="Oval 19"/>
          <p:cNvSpPr>
            <a:spLocks noChangeArrowheads="1"/>
          </p:cNvSpPr>
          <p:nvPr/>
        </p:nvSpPr>
        <p:spPr bwMode="auto">
          <a:xfrm>
            <a:off x="2513942" y="2162502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TOTAL-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AMOUNTS</a:t>
            </a:r>
          </a:p>
        </p:txBody>
      </p:sp>
      <p:sp>
        <p:nvSpPr>
          <p:cNvPr id="573460" name="Oval 20"/>
          <p:cNvSpPr>
            <a:spLocks noChangeArrowheads="1"/>
          </p:cNvSpPr>
          <p:nvPr/>
        </p:nvSpPr>
        <p:spPr bwMode="auto">
          <a:xfrm>
            <a:off x="2513942" y="4976942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1.5.4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LEDGER-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ACCOUNT-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73461" name="Freeform 21"/>
          <p:cNvSpPr>
            <a:spLocks/>
          </p:cNvSpPr>
          <p:nvPr/>
        </p:nvSpPr>
        <p:spPr bwMode="auto">
          <a:xfrm>
            <a:off x="1549409" y="5747982"/>
            <a:ext cx="1040757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3462" name="Text Box 22"/>
          <p:cNvSpPr txBox="1">
            <a:spLocks noChangeArrowheads="1"/>
          </p:cNvSpPr>
          <p:nvPr/>
        </p:nvSpPr>
        <p:spPr bwMode="auto">
          <a:xfrm>
            <a:off x="838469" y="5723063"/>
            <a:ext cx="1751697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INVALID-GENERAL-LEDGER-ACOUNT-NUMBER</a:t>
            </a:r>
          </a:p>
        </p:txBody>
      </p:sp>
      <p:sp>
        <p:nvSpPr>
          <p:cNvPr id="573463" name="Line 23"/>
          <p:cNvSpPr>
            <a:spLocks noChangeShapeType="1"/>
          </p:cNvSpPr>
          <p:nvPr/>
        </p:nvSpPr>
        <p:spPr bwMode="auto">
          <a:xfrm flipV="1">
            <a:off x="3047512" y="4695498"/>
            <a:ext cx="0" cy="2814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3464" name="Text Box 24"/>
          <p:cNvSpPr txBox="1">
            <a:spLocks noChangeArrowheads="1"/>
          </p:cNvSpPr>
          <p:nvPr/>
        </p:nvSpPr>
        <p:spPr bwMode="auto">
          <a:xfrm>
            <a:off x="3428634" y="4625137"/>
            <a:ext cx="213428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VALID-GENERAL-LEDGER-ACCOUNT-NUMBER</a:t>
            </a:r>
          </a:p>
        </p:txBody>
      </p:sp>
      <p:sp>
        <p:nvSpPr>
          <p:cNvPr id="573465" name="Line 25"/>
          <p:cNvSpPr>
            <a:spLocks noChangeShapeType="1"/>
          </p:cNvSpPr>
          <p:nvPr/>
        </p:nvSpPr>
        <p:spPr bwMode="auto">
          <a:xfrm>
            <a:off x="3047512" y="3217917"/>
            <a:ext cx="0" cy="4221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3466" name="Freeform 26"/>
          <p:cNvSpPr>
            <a:spLocks/>
          </p:cNvSpPr>
          <p:nvPr/>
        </p:nvSpPr>
        <p:spPr bwMode="auto">
          <a:xfrm>
            <a:off x="304899" y="1669975"/>
            <a:ext cx="2361492" cy="351805"/>
          </a:xfrm>
          <a:custGeom>
            <a:avLst/>
            <a:gdLst>
              <a:gd name="T0" fmla="*/ 0 w 1488"/>
              <a:gd name="T1" fmla="*/ 192 h 192"/>
              <a:gd name="T2" fmla="*/ 1248 w 1488"/>
              <a:gd name="T3" fmla="*/ 192 h 192"/>
              <a:gd name="T4" fmla="*/ 1488 w 148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8" h="192">
                <a:moveTo>
                  <a:pt x="0" y="192"/>
                </a:moveTo>
                <a:lnTo>
                  <a:pt x="1248" y="192"/>
                </a:lnTo>
                <a:lnTo>
                  <a:pt x="1488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3467" name="Line 27"/>
          <p:cNvSpPr>
            <a:spLocks noChangeShapeType="1"/>
          </p:cNvSpPr>
          <p:nvPr/>
        </p:nvSpPr>
        <p:spPr bwMode="auto">
          <a:xfrm>
            <a:off x="2286734" y="2021780"/>
            <a:ext cx="379657" cy="3518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3468" name="Text Box 28"/>
          <p:cNvSpPr txBox="1">
            <a:spLocks noChangeArrowheads="1"/>
          </p:cNvSpPr>
          <p:nvPr/>
        </p:nvSpPr>
        <p:spPr bwMode="auto">
          <a:xfrm>
            <a:off x="1448265" y="3147556"/>
            <a:ext cx="182792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EMPLOYEE-PAYCHECKS-TOTAL</a:t>
            </a:r>
          </a:p>
        </p:txBody>
      </p:sp>
      <p:sp>
        <p:nvSpPr>
          <p:cNvPr id="573469" name="Text Box 29"/>
          <p:cNvSpPr txBox="1">
            <a:spLocks noChangeArrowheads="1"/>
          </p:cNvSpPr>
          <p:nvPr/>
        </p:nvSpPr>
        <p:spPr bwMode="auto">
          <a:xfrm>
            <a:off x="304899" y="1669975"/>
            <a:ext cx="2056594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PAYCHECK-AMOUNT</a:t>
            </a:r>
          </a:p>
        </p:txBody>
      </p:sp>
      <p:sp>
        <p:nvSpPr>
          <p:cNvPr id="573470" name="Text Box 3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714F82DD-4803-4AD8-9558-CA8E75ABB299}" type="slidenum">
              <a:rPr lang="en-US" sz="2216"/>
              <a:pPr algn="ctr">
                <a:spcBef>
                  <a:spcPct val="50000"/>
                </a:spcBef>
              </a:pPr>
              <a:t>96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22934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Text Box 2"/>
          <p:cNvSpPr txBox="1">
            <a:spLocks noChangeArrowheads="1"/>
          </p:cNvSpPr>
          <p:nvPr/>
        </p:nvSpPr>
        <p:spPr bwMode="auto">
          <a:xfrm>
            <a:off x="6477612" y="403476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2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4467" name="Oval 3"/>
          <p:cNvSpPr>
            <a:spLocks noChangeArrowheads="1"/>
          </p:cNvSpPr>
          <p:nvPr/>
        </p:nvSpPr>
        <p:spPr bwMode="auto">
          <a:xfrm>
            <a:off x="2513942" y="2162502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2.1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MAINTENANCE-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TRANSACTION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5715368" y="2162502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2.2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FORMAT-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74469" name="Line 5"/>
          <p:cNvSpPr>
            <a:spLocks noChangeShapeType="1"/>
          </p:cNvSpPr>
          <p:nvPr/>
        </p:nvSpPr>
        <p:spPr bwMode="auto">
          <a:xfrm>
            <a:off x="304899" y="2514307"/>
            <a:ext cx="2209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4470" name="Text Box 6"/>
          <p:cNvSpPr txBox="1">
            <a:spLocks noChangeArrowheads="1"/>
          </p:cNvSpPr>
          <p:nvPr/>
        </p:nvSpPr>
        <p:spPr bwMode="auto">
          <a:xfrm>
            <a:off x="381123" y="1881058"/>
            <a:ext cx="213281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74471" name="Line 7"/>
          <p:cNvSpPr>
            <a:spLocks noChangeShapeType="1"/>
          </p:cNvSpPr>
          <p:nvPr/>
        </p:nvSpPr>
        <p:spPr bwMode="auto">
          <a:xfrm>
            <a:off x="3657308" y="2655029"/>
            <a:ext cx="198183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3733532" y="2401437"/>
            <a:ext cx="205806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2513942" y="504730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2.3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FORMAT-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MAINTENANCE-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AUDIT-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TRAIL</a:t>
            </a:r>
          </a:p>
        </p:txBody>
      </p:sp>
      <p:sp>
        <p:nvSpPr>
          <p:cNvPr id="574474" name="Oval 10"/>
          <p:cNvSpPr>
            <a:spLocks noChangeArrowheads="1"/>
          </p:cNvSpPr>
          <p:nvPr/>
        </p:nvSpPr>
        <p:spPr bwMode="auto">
          <a:xfrm>
            <a:off x="5715368" y="504730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2.4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WRITE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MAINTENANCE-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AUDIT-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TRAIL</a:t>
            </a:r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>
            <a:off x="3657308" y="5610191"/>
            <a:ext cx="205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6858734" y="5610191"/>
            <a:ext cx="20565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4477" name="Text Box 13"/>
          <p:cNvSpPr txBox="1">
            <a:spLocks noChangeArrowheads="1"/>
          </p:cNvSpPr>
          <p:nvPr/>
        </p:nvSpPr>
        <p:spPr bwMode="auto">
          <a:xfrm>
            <a:off x="3885981" y="5019453"/>
            <a:ext cx="2286733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FORMATTED-EMPLOYEE-MAINTENANCE-</a:t>
            </a:r>
          </a:p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AUDIT-TRAIL</a:t>
            </a:r>
          </a:p>
        </p:txBody>
      </p:sp>
      <p:sp>
        <p:nvSpPr>
          <p:cNvPr id="574478" name="Text Box 14"/>
          <p:cNvSpPr txBox="1">
            <a:spLocks noChangeArrowheads="1"/>
          </p:cNvSpPr>
          <p:nvPr/>
        </p:nvSpPr>
        <p:spPr bwMode="auto">
          <a:xfrm>
            <a:off x="7009716" y="5019453"/>
            <a:ext cx="1524489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>
            <a:off x="3199961" y="3217917"/>
            <a:ext cx="0" cy="18293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4480" name="Line 16"/>
          <p:cNvSpPr>
            <a:spLocks noChangeShapeType="1"/>
          </p:cNvSpPr>
          <p:nvPr/>
        </p:nvSpPr>
        <p:spPr bwMode="auto">
          <a:xfrm>
            <a:off x="2895063" y="3217917"/>
            <a:ext cx="0" cy="18293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1753163" y="3808657"/>
            <a:ext cx="144679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74482" name="Line 18"/>
          <p:cNvSpPr>
            <a:spLocks noChangeShapeType="1"/>
          </p:cNvSpPr>
          <p:nvPr/>
        </p:nvSpPr>
        <p:spPr bwMode="auto">
          <a:xfrm>
            <a:off x="3199961" y="4202971"/>
            <a:ext cx="312520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4483" name="Line 19"/>
          <p:cNvSpPr>
            <a:spLocks noChangeShapeType="1"/>
          </p:cNvSpPr>
          <p:nvPr/>
        </p:nvSpPr>
        <p:spPr bwMode="auto">
          <a:xfrm flipV="1">
            <a:off x="6325163" y="3217917"/>
            <a:ext cx="0" cy="9850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4484" name="Text Box 20"/>
          <p:cNvSpPr txBox="1">
            <a:spLocks noChangeArrowheads="1"/>
          </p:cNvSpPr>
          <p:nvPr/>
        </p:nvSpPr>
        <p:spPr bwMode="auto">
          <a:xfrm>
            <a:off x="3199961" y="3780805"/>
            <a:ext cx="259163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VALID-EMPLOYEE-MAINTENANCE-TRANSACTION</a:t>
            </a:r>
          </a:p>
        </p:txBody>
      </p:sp>
      <p:sp>
        <p:nvSpPr>
          <p:cNvPr id="574485" name="Line 21"/>
          <p:cNvSpPr>
            <a:spLocks noChangeShapeType="1"/>
          </p:cNvSpPr>
          <p:nvPr/>
        </p:nvSpPr>
        <p:spPr bwMode="auto">
          <a:xfrm>
            <a:off x="304899" y="2866112"/>
            <a:ext cx="2209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4486" name="Text Box 22"/>
          <p:cNvSpPr txBox="1">
            <a:spLocks noChangeArrowheads="1"/>
          </p:cNvSpPr>
          <p:nvPr/>
        </p:nvSpPr>
        <p:spPr bwMode="auto">
          <a:xfrm>
            <a:off x="381123" y="2866112"/>
            <a:ext cx="198037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grpSp>
        <p:nvGrpSpPr>
          <p:cNvPr id="574487" name="Group 23"/>
          <p:cNvGrpSpPr>
            <a:grpSpLocks/>
          </p:cNvGrpSpPr>
          <p:nvPr/>
        </p:nvGrpSpPr>
        <p:grpSpPr bwMode="auto">
          <a:xfrm>
            <a:off x="3962205" y="684921"/>
            <a:ext cx="1372040" cy="492527"/>
            <a:chOff x="2352" y="192"/>
            <a:chExt cx="864" cy="336"/>
          </a:xfrm>
        </p:grpSpPr>
        <p:sp>
          <p:nvSpPr>
            <p:cNvPr id="574488" name="Freeform 24"/>
            <p:cNvSpPr>
              <a:spLocks/>
            </p:cNvSpPr>
            <p:nvPr/>
          </p:nvSpPr>
          <p:spPr bwMode="auto">
            <a:xfrm>
              <a:off x="2352" y="19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74489" name="Text Box 25"/>
            <p:cNvSpPr txBox="1">
              <a:spLocks noChangeArrowheads="1"/>
            </p:cNvSpPr>
            <p:nvPr/>
          </p:nvSpPr>
          <p:spPr bwMode="auto">
            <a:xfrm>
              <a:off x="2400" y="25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</a:p>
          </p:txBody>
        </p:sp>
      </p:grpSp>
      <p:sp>
        <p:nvSpPr>
          <p:cNvPr id="574490" name="Line 26"/>
          <p:cNvSpPr>
            <a:spLocks noChangeShapeType="1"/>
          </p:cNvSpPr>
          <p:nvPr/>
        </p:nvSpPr>
        <p:spPr bwMode="auto">
          <a:xfrm flipH="1">
            <a:off x="3428635" y="1177448"/>
            <a:ext cx="914693" cy="10554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4491" name="Line 27"/>
          <p:cNvSpPr>
            <a:spLocks noChangeShapeType="1"/>
          </p:cNvSpPr>
          <p:nvPr/>
        </p:nvSpPr>
        <p:spPr bwMode="auto">
          <a:xfrm flipH="1" flipV="1">
            <a:off x="4876898" y="1177448"/>
            <a:ext cx="990918" cy="11257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grpSp>
        <p:nvGrpSpPr>
          <p:cNvPr id="574492" name="Group 28"/>
          <p:cNvGrpSpPr>
            <a:grpSpLocks/>
          </p:cNvGrpSpPr>
          <p:nvPr/>
        </p:nvGrpSpPr>
        <p:grpSpPr bwMode="auto">
          <a:xfrm>
            <a:off x="435608" y="592573"/>
            <a:ext cx="3310748" cy="1234250"/>
            <a:chOff x="274" y="225"/>
            <a:chExt cx="2086" cy="842"/>
          </a:xfrm>
        </p:grpSpPr>
        <p:sp>
          <p:nvSpPr>
            <p:cNvPr id="574493" name="AutoShape 29"/>
            <p:cNvSpPr>
              <a:spLocks noChangeArrowheads="1"/>
            </p:cNvSpPr>
            <p:nvPr/>
          </p:nvSpPr>
          <p:spPr bwMode="auto">
            <a:xfrm>
              <a:off x="274" y="225"/>
              <a:ext cx="2086" cy="842"/>
            </a:xfrm>
            <a:prstGeom prst="wedgeRoundRectCallout">
              <a:avLst>
                <a:gd name="adj1" fmla="val 6116"/>
                <a:gd name="adj2" fmla="val 219458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pPr algn="ctr"/>
              <a:r>
                <a:rPr 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Trying to diverge</a:t>
              </a:r>
            </a:p>
            <a:p>
              <a:pPr algn="ctr"/>
              <a:r>
                <a:rPr 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on EMPLOYEE-RECORD</a:t>
              </a:r>
            </a:p>
            <a:p>
              <a:pPr algn="ctr"/>
              <a:r>
                <a:rPr 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would create crossed lines.</a:t>
              </a:r>
            </a:p>
          </p:txBody>
        </p:sp>
        <p:sp>
          <p:nvSpPr>
            <p:cNvPr id="574494" name="AutoShape 30"/>
            <p:cNvSpPr>
              <a:spLocks noChangeArrowheads="1"/>
            </p:cNvSpPr>
            <p:nvPr/>
          </p:nvSpPr>
          <p:spPr bwMode="auto">
            <a:xfrm>
              <a:off x="274" y="225"/>
              <a:ext cx="2086" cy="842"/>
            </a:xfrm>
            <a:prstGeom prst="wedgeRoundRectCallout">
              <a:avLst>
                <a:gd name="adj1" fmla="val 66444"/>
                <a:gd name="adj2" fmla="val 95319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pPr algn="ctr"/>
              <a:r>
                <a:rPr lang="en-US" sz="2216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Trying to diverge</a:t>
              </a:r>
            </a:p>
            <a:p>
              <a:pPr algn="ctr"/>
              <a:r>
                <a:rPr lang="en-US" sz="2216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on EMPLOYEE-RECORD</a:t>
              </a:r>
            </a:p>
            <a:p>
              <a:pPr algn="ctr"/>
              <a:r>
                <a:rPr lang="en-US" sz="2216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would create crossed lines.</a:t>
              </a:r>
            </a:p>
          </p:txBody>
        </p:sp>
      </p:grpSp>
      <p:sp>
        <p:nvSpPr>
          <p:cNvPr id="574495" name="Text Box 31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0BF5996E-E132-4230-B5E4-40349CAE3492}" type="slidenum">
              <a:rPr lang="en-US" sz="2216"/>
              <a:pPr algn="ctr">
                <a:spcBef>
                  <a:spcPct val="50000"/>
                </a:spcBef>
              </a:pPr>
              <a:t>97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149072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6477612" y="403476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16" b="1">
                <a:solidFill>
                  <a:schemeClr val="accent2"/>
                </a:solidFill>
                <a:latin typeface="Times New Roman" panose="02020603050405020304" pitchFamily="18" charset="0"/>
              </a:rPr>
              <a:t>Diagram 2.1</a:t>
            </a:r>
            <a:endParaRPr lang="en-US" sz="2216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5491" name="Oval 3"/>
          <p:cNvSpPr>
            <a:spLocks noChangeArrowheads="1"/>
          </p:cNvSpPr>
          <p:nvPr/>
        </p:nvSpPr>
        <p:spPr bwMode="auto">
          <a:xfrm>
            <a:off x="2513942" y="1388531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2.1.1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VERIFY-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NUMBER</a:t>
            </a:r>
          </a:p>
          <a:p>
            <a:pPr algn="ctr"/>
            <a:endParaRPr 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5492" name="Oval 4"/>
          <p:cNvSpPr>
            <a:spLocks noChangeArrowheads="1"/>
          </p:cNvSpPr>
          <p:nvPr/>
        </p:nvSpPr>
        <p:spPr bwMode="auto">
          <a:xfrm>
            <a:off x="4876899" y="237358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2.1.2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CHANGED-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FIELD</a:t>
            </a:r>
          </a:p>
        </p:txBody>
      </p:sp>
      <p:sp>
        <p:nvSpPr>
          <p:cNvPr id="575493" name="Line 5"/>
          <p:cNvSpPr>
            <a:spLocks noChangeShapeType="1"/>
          </p:cNvSpPr>
          <p:nvPr/>
        </p:nvSpPr>
        <p:spPr bwMode="auto">
          <a:xfrm>
            <a:off x="304899" y="1740336"/>
            <a:ext cx="2209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494" name="Text Box 6"/>
          <p:cNvSpPr txBox="1">
            <a:spLocks noChangeArrowheads="1"/>
          </p:cNvSpPr>
          <p:nvPr/>
        </p:nvSpPr>
        <p:spPr bwMode="auto">
          <a:xfrm>
            <a:off x="381123" y="1107086"/>
            <a:ext cx="213281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75495" name="Line 7"/>
          <p:cNvSpPr>
            <a:spLocks noChangeShapeType="1"/>
          </p:cNvSpPr>
          <p:nvPr/>
        </p:nvSpPr>
        <p:spPr bwMode="auto">
          <a:xfrm>
            <a:off x="3581083" y="1599614"/>
            <a:ext cx="53342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496" name="Text Box 8"/>
          <p:cNvSpPr txBox="1">
            <a:spLocks noChangeArrowheads="1"/>
          </p:cNvSpPr>
          <p:nvPr/>
        </p:nvSpPr>
        <p:spPr bwMode="auto">
          <a:xfrm>
            <a:off x="6706285" y="1318170"/>
            <a:ext cx="2056593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EMPLOYEE-RECORD</a:t>
            </a:r>
          </a:p>
        </p:txBody>
      </p:sp>
      <p:sp>
        <p:nvSpPr>
          <p:cNvPr id="575497" name="Oval 9"/>
          <p:cNvSpPr>
            <a:spLocks noChangeArrowheads="1"/>
          </p:cNvSpPr>
          <p:nvPr/>
        </p:nvSpPr>
        <p:spPr bwMode="auto">
          <a:xfrm>
            <a:off x="4876899" y="5117664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2.1.4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75498" name="Oval 10"/>
          <p:cNvSpPr>
            <a:spLocks noChangeArrowheads="1"/>
          </p:cNvSpPr>
          <p:nvPr/>
        </p:nvSpPr>
        <p:spPr bwMode="auto">
          <a:xfrm>
            <a:off x="4876899" y="3745625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2.1.3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EDIT-ALL-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FIELDS</a:t>
            </a:r>
          </a:p>
        </p:txBody>
      </p:sp>
      <p:sp>
        <p:nvSpPr>
          <p:cNvPr id="575499" name="Line 11"/>
          <p:cNvSpPr>
            <a:spLocks noChangeShapeType="1"/>
          </p:cNvSpPr>
          <p:nvPr/>
        </p:nvSpPr>
        <p:spPr bwMode="auto">
          <a:xfrm>
            <a:off x="304898" y="2232863"/>
            <a:ext cx="22852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grpSp>
        <p:nvGrpSpPr>
          <p:cNvPr id="575500" name="Group 12"/>
          <p:cNvGrpSpPr>
            <a:grpSpLocks/>
          </p:cNvGrpSpPr>
          <p:nvPr/>
        </p:nvGrpSpPr>
        <p:grpSpPr bwMode="auto">
          <a:xfrm>
            <a:off x="2361492" y="473837"/>
            <a:ext cx="1372040" cy="492527"/>
            <a:chOff x="2352" y="192"/>
            <a:chExt cx="864" cy="336"/>
          </a:xfrm>
        </p:grpSpPr>
        <p:sp>
          <p:nvSpPr>
            <p:cNvPr id="575501" name="Freeform 13"/>
            <p:cNvSpPr>
              <a:spLocks/>
            </p:cNvSpPr>
            <p:nvPr/>
          </p:nvSpPr>
          <p:spPr bwMode="auto">
            <a:xfrm>
              <a:off x="2352" y="19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75502" name="Text Box 14"/>
            <p:cNvSpPr txBox="1">
              <a:spLocks noChangeArrowheads="1"/>
            </p:cNvSpPr>
            <p:nvPr/>
          </p:nvSpPr>
          <p:spPr bwMode="auto">
            <a:xfrm>
              <a:off x="2400" y="25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</a:p>
          </p:txBody>
        </p:sp>
      </p:grpSp>
      <p:sp>
        <p:nvSpPr>
          <p:cNvPr id="575503" name="Line 15"/>
          <p:cNvSpPr>
            <a:spLocks noChangeShapeType="1"/>
          </p:cNvSpPr>
          <p:nvPr/>
        </p:nvSpPr>
        <p:spPr bwMode="auto">
          <a:xfrm flipV="1">
            <a:off x="3581083" y="2232863"/>
            <a:ext cx="53342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504" name="Text Box 16"/>
          <p:cNvSpPr txBox="1">
            <a:spLocks noChangeArrowheads="1"/>
          </p:cNvSpPr>
          <p:nvPr/>
        </p:nvSpPr>
        <p:spPr bwMode="auto">
          <a:xfrm>
            <a:off x="5791592" y="1979271"/>
            <a:ext cx="297128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VALID-DELETE-TRANSACTION</a:t>
            </a:r>
          </a:p>
        </p:txBody>
      </p:sp>
      <p:sp>
        <p:nvSpPr>
          <p:cNvPr id="575505" name="Freeform 17"/>
          <p:cNvSpPr>
            <a:spLocks/>
          </p:cNvSpPr>
          <p:nvPr/>
        </p:nvSpPr>
        <p:spPr bwMode="auto">
          <a:xfrm>
            <a:off x="1549409" y="2328144"/>
            <a:ext cx="1040757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506" name="Text Box 18"/>
          <p:cNvSpPr txBox="1">
            <a:spLocks noChangeArrowheads="1"/>
          </p:cNvSpPr>
          <p:nvPr/>
        </p:nvSpPr>
        <p:spPr bwMode="auto">
          <a:xfrm>
            <a:off x="1219592" y="2303224"/>
            <a:ext cx="1370574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INVALID-EMPLOYEE-NUMBER</a:t>
            </a:r>
          </a:p>
        </p:txBody>
      </p:sp>
      <p:sp>
        <p:nvSpPr>
          <p:cNvPr id="575507" name="Freeform 19"/>
          <p:cNvSpPr>
            <a:spLocks/>
          </p:cNvSpPr>
          <p:nvPr/>
        </p:nvSpPr>
        <p:spPr bwMode="auto">
          <a:xfrm>
            <a:off x="3910901" y="5888704"/>
            <a:ext cx="1042223" cy="425098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508" name="Text Box 20"/>
          <p:cNvSpPr txBox="1">
            <a:spLocks noChangeArrowheads="1"/>
          </p:cNvSpPr>
          <p:nvPr/>
        </p:nvSpPr>
        <p:spPr bwMode="auto">
          <a:xfrm>
            <a:off x="3657308" y="5863785"/>
            <a:ext cx="1448264" cy="3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INVALID-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75509" name="Line 21"/>
          <p:cNvSpPr>
            <a:spLocks noChangeShapeType="1"/>
          </p:cNvSpPr>
          <p:nvPr/>
        </p:nvSpPr>
        <p:spPr bwMode="auto">
          <a:xfrm>
            <a:off x="3047512" y="4273332"/>
            <a:ext cx="18293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510" name="Line 22"/>
          <p:cNvSpPr>
            <a:spLocks noChangeShapeType="1"/>
          </p:cNvSpPr>
          <p:nvPr/>
        </p:nvSpPr>
        <p:spPr bwMode="auto">
          <a:xfrm>
            <a:off x="3047512" y="2443946"/>
            <a:ext cx="0" cy="18293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grpSp>
        <p:nvGrpSpPr>
          <p:cNvPr id="575511" name="Group 23"/>
          <p:cNvGrpSpPr>
            <a:grpSpLocks/>
          </p:cNvGrpSpPr>
          <p:nvPr/>
        </p:nvGrpSpPr>
        <p:grpSpPr bwMode="auto">
          <a:xfrm>
            <a:off x="3352410" y="2373585"/>
            <a:ext cx="1524489" cy="562888"/>
            <a:chOff x="2112" y="1440"/>
            <a:chExt cx="960" cy="384"/>
          </a:xfrm>
        </p:grpSpPr>
        <p:sp>
          <p:nvSpPr>
            <p:cNvPr id="575512" name="Line 24"/>
            <p:cNvSpPr>
              <a:spLocks noChangeShapeType="1"/>
            </p:cNvSpPr>
            <p:nvPr/>
          </p:nvSpPr>
          <p:spPr bwMode="auto">
            <a:xfrm>
              <a:off x="2112" y="182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  <p:sp>
          <p:nvSpPr>
            <p:cNvPr id="575513" name="Line 25"/>
            <p:cNvSpPr>
              <a:spLocks noChangeShapeType="1"/>
            </p:cNvSpPr>
            <p:nvPr/>
          </p:nvSpPr>
          <p:spPr bwMode="auto">
            <a:xfrm>
              <a:off x="2112" y="144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662"/>
            </a:p>
          </p:txBody>
        </p:sp>
      </p:grpSp>
      <p:sp>
        <p:nvSpPr>
          <p:cNvPr id="575514" name="Line 26"/>
          <p:cNvSpPr>
            <a:spLocks noChangeShapeType="1"/>
          </p:cNvSpPr>
          <p:nvPr/>
        </p:nvSpPr>
        <p:spPr bwMode="auto">
          <a:xfrm>
            <a:off x="2742615" y="5610191"/>
            <a:ext cx="213428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515" name="Line 27"/>
          <p:cNvSpPr>
            <a:spLocks noChangeShapeType="1"/>
          </p:cNvSpPr>
          <p:nvPr/>
        </p:nvSpPr>
        <p:spPr bwMode="auto">
          <a:xfrm>
            <a:off x="2742615" y="2303224"/>
            <a:ext cx="0" cy="33069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516" name="Line 28"/>
          <p:cNvSpPr>
            <a:spLocks noChangeShapeType="1"/>
          </p:cNvSpPr>
          <p:nvPr/>
        </p:nvSpPr>
        <p:spPr bwMode="auto">
          <a:xfrm>
            <a:off x="3047512" y="966365"/>
            <a:ext cx="0" cy="4221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517" name="Text Box 29"/>
          <p:cNvSpPr txBox="1">
            <a:spLocks noChangeArrowheads="1"/>
          </p:cNvSpPr>
          <p:nvPr/>
        </p:nvSpPr>
        <p:spPr bwMode="auto">
          <a:xfrm>
            <a:off x="2742615" y="5356600"/>
            <a:ext cx="221050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PAY-RATE</a:t>
            </a:r>
          </a:p>
        </p:txBody>
      </p:sp>
      <p:sp>
        <p:nvSpPr>
          <p:cNvPr id="575518" name="Text Box 30"/>
          <p:cNvSpPr txBox="1">
            <a:spLocks noChangeArrowheads="1"/>
          </p:cNvSpPr>
          <p:nvPr/>
        </p:nvSpPr>
        <p:spPr bwMode="auto">
          <a:xfrm>
            <a:off x="3047513" y="3640083"/>
            <a:ext cx="2210508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ADD-TRANSACTION-WITH-VALID-EMPLOYEE-NUMBER</a:t>
            </a:r>
          </a:p>
        </p:txBody>
      </p:sp>
      <p:sp>
        <p:nvSpPr>
          <p:cNvPr id="575519" name="Text Box 31"/>
          <p:cNvSpPr txBox="1">
            <a:spLocks noChangeArrowheads="1"/>
          </p:cNvSpPr>
          <p:nvPr/>
        </p:nvSpPr>
        <p:spPr bwMode="auto">
          <a:xfrm>
            <a:off x="3428635" y="2345734"/>
            <a:ext cx="1143366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CHANGED-EMPLOYEE-FIELD</a:t>
            </a:r>
          </a:p>
        </p:txBody>
      </p:sp>
      <p:sp>
        <p:nvSpPr>
          <p:cNvPr id="575520" name="Line 32"/>
          <p:cNvSpPr>
            <a:spLocks noChangeShapeType="1"/>
          </p:cNvSpPr>
          <p:nvPr/>
        </p:nvSpPr>
        <p:spPr bwMode="auto">
          <a:xfrm>
            <a:off x="6020265" y="5610191"/>
            <a:ext cx="2895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521" name="Line 33"/>
          <p:cNvSpPr>
            <a:spLocks noChangeShapeType="1"/>
          </p:cNvSpPr>
          <p:nvPr/>
        </p:nvSpPr>
        <p:spPr bwMode="auto">
          <a:xfrm>
            <a:off x="6020265" y="4273332"/>
            <a:ext cx="2895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522" name="Line 34"/>
          <p:cNvSpPr>
            <a:spLocks noChangeShapeType="1"/>
          </p:cNvSpPr>
          <p:nvPr/>
        </p:nvSpPr>
        <p:spPr bwMode="auto">
          <a:xfrm>
            <a:off x="6020265" y="2866112"/>
            <a:ext cx="2895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523" name="Line 35"/>
          <p:cNvSpPr>
            <a:spLocks noChangeShapeType="1"/>
          </p:cNvSpPr>
          <p:nvPr/>
        </p:nvSpPr>
        <p:spPr bwMode="auto">
          <a:xfrm>
            <a:off x="3657308" y="1881058"/>
            <a:ext cx="52580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sz="1662"/>
          </a:p>
        </p:txBody>
      </p:sp>
      <p:sp>
        <p:nvSpPr>
          <p:cNvPr id="575524" name="Text Box 36"/>
          <p:cNvSpPr txBox="1">
            <a:spLocks noChangeArrowheads="1"/>
          </p:cNvSpPr>
          <p:nvPr/>
        </p:nvSpPr>
        <p:spPr bwMode="auto">
          <a:xfrm>
            <a:off x="6096489" y="1627466"/>
            <a:ext cx="2666389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VALID-EMPLOYEE-NUMBER</a:t>
            </a:r>
          </a:p>
        </p:txBody>
      </p:sp>
      <p:sp>
        <p:nvSpPr>
          <p:cNvPr id="575525" name="Text Box 37"/>
          <p:cNvSpPr txBox="1">
            <a:spLocks noChangeArrowheads="1"/>
          </p:cNvSpPr>
          <p:nvPr/>
        </p:nvSpPr>
        <p:spPr bwMode="auto">
          <a:xfrm>
            <a:off x="5944040" y="2612520"/>
            <a:ext cx="281883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VALID-CHANGED-EMPLOYEE-FIELD</a:t>
            </a:r>
          </a:p>
        </p:txBody>
      </p:sp>
      <p:sp>
        <p:nvSpPr>
          <p:cNvPr id="575526" name="Text Box 38"/>
          <p:cNvSpPr txBox="1">
            <a:spLocks noChangeArrowheads="1"/>
          </p:cNvSpPr>
          <p:nvPr/>
        </p:nvSpPr>
        <p:spPr bwMode="auto">
          <a:xfrm>
            <a:off x="5944040" y="4019740"/>
            <a:ext cx="281883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VALID-ADD-TRANSACTION</a:t>
            </a:r>
          </a:p>
        </p:txBody>
      </p:sp>
      <p:sp>
        <p:nvSpPr>
          <p:cNvPr id="575527" name="Text Box 39"/>
          <p:cNvSpPr txBox="1">
            <a:spLocks noChangeArrowheads="1"/>
          </p:cNvSpPr>
          <p:nvPr/>
        </p:nvSpPr>
        <p:spPr bwMode="auto">
          <a:xfrm>
            <a:off x="6553836" y="5356600"/>
            <a:ext cx="2209042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VALID-PAY-RATE</a:t>
            </a:r>
          </a:p>
        </p:txBody>
      </p:sp>
      <p:sp>
        <p:nvSpPr>
          <p:cNvPr id="575528" name="Text Box 40"/>
          <p:cNvSpPr txBox="1">
            <a:spLocks noChangeArrowheads="1"/>
          </p:cNvSpPr>
          <p:nvPr/>
        </p:nvSpPr>
        <p:spPr bwMode="auto">
          <a:xfrm>
            <a:off x="381123" y="1810697"/>
            <a:ext cx="198037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grpSp>
        <p:nvGrpSpPr>
          <p:cNvPr id="575529" name="Group 41"/>
          <p:cNvGrpSpPr>
            <a:grpSpLocks/>
          </p:cNvGrpSpPr>
          <p:nvPr/>
        </p:nvGrpSpPr>
        <p:grpSpPr bwMode="auto">
          <a:xfrm>
            <a:off x="6476145" y="4484415"/>
            <a:ext cx="2667855" cy="844332"/>
            <a:chOff x="4079" y="2880"/>
            <a:chExt cx="1681" cy="576"/>
          </a:xfrm>
        </p:grpSpPr>
        <p:sp>
          <p:nvSpPr>
            <p:cNvPr id="575530" name="AutoShape 42"/>
            <p:cNvSpPr>
              <a:spLocks noChangeArrowheads="1"/>
            </p:cNvSpPr>
            <p:nvPr/>
          </p:nvSpPr>
          <p:spPr bwMode="auto">
            <a:xfrm>
              <a:off x="4079" y="2880"/>
              <a:ext cx="1680" cy="576"/>
            </a:xfrm>
            <a:prstGeom prst="wedgeRoundRectCallout">
              <a:avLst>
                <a:gd name="adj1" fmla="val -68931"/>
                <a:gd name="adj2" fmla="val -188542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d-ID" sz="1847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5531" name="AutoShape 43"/>
            <p:cNvSpPr>
              <a:spLocks noChangeArrowheads="1"/>
            </p:cNvSpPr>
            <p:nvPr/>
          </p:nvSpPr>
          <p:spPr bwMode="auto">
            <a:xfrm>
              <a:off x="4080" y="2880"/>
              <a:ext cx="1680" cy="576"/>
            </a:xfrm>
            <a:prstGeom prst="wedgeRoundRectCallout">
              <a:avLst>
                <a:gd name="adj1" fmla="val -67917"/>
                <a:gd name="adj2" fmla="val -36111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47">
                  <a:solidFill>
                    <a:schemeClr val="bg1"/>
                  </a:solidFill>
                  <a:latin typeface="Times New Roman" panose="02020603050405020304" pitchFamily="18" charset="0"/>
                </a:rPr>
                <a:t>These would break down </a:t>
              </a:r>
            </a:p>
            <a:p>
              <a:pPr algn="ctr"/>
              <a:r>
                <a:rPr lang="en-US" sz="1847">
                  <a:solidFill>
                    <a:schemeClr val="bg1"/>
                  </a:solidFill>
                  <a:latin typeface="Times New Roman" panose="02020603050405020304" pitchFamily="18" charset="0"/>
                </a:rPr>
                <a:t>to lower-level diagrams.</a:t>
              </a:r>
            </a:p>
          </p:txBody>
        </p:sp>
      </p:grpSp>
      <p:sp>
        <p:nvSpPr>
          <p:cNvPr id="575532" name="Text Box 44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0A7A6F99-4DB3-4D48-88FD-F78BD676C67A}" type="slidenum">
              <a:rPr lang="en-US" sz="2216"/>
              <a:pPr algn="ctr">
                <a:spcBef>
                  <a:spcPct val="50000"/>
                </a:spcBef>
              </a:pPr>
              <a:t>98</a:t>
            </a:fld>
            <a:endParaRPr lang="en-US" sz="2216"/>
          </a:p>
        </p:txBody>
      </p:sp>
    </p:spTree>
    <p:extLst>
      <p:ext uri="{BB962C8B-B14F-4D97-AF65-F5344CB8AC3E}">
        <p14:creationId xmlns:p14="http://schemas.microsoft.com/office/powerpoint/2010/main" val="2804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How do we know </a:t>
            </a:r>
            <a:br>
              <a:rPr lang="en-US" sz="4000" b="1" dirty="0"/>
            </a:br>
            <a:r>
              <a:rPr lang="en-US" sz="4000" b="1" dirty="0"/>
              <a:t>when to stop exploding?</a:t>
            </a:r>
            <a:endParaRPr lang="en-US" sz="4000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Partition to tiny.</a:t>
            </a:r>
          </a:p>
          <a:p>
            <a:r>
              <a:rPr lang="en-US"/>
              <a:t>Each bubble documented by 1/2 page or less (usually).</a:t>
            </a:r>
          </a:p>
          <a:p>
            <a:r>
              <a:rPr lang="en-US"/>
              <a:t>Each bubble performs a single, indivisible function.</a:t>
            </a:r>
          </a:p>
        </p:txBody>
      </p:sp>
    </p:spTree>
    <p:extLst>
      <p:ext uri="{BB962C8B-B14F-4D97-AF65-F5344CB8AC3E}">
        <p14:creationId xmlns:p14="http://schemas.microsoft.com/office/powerpoint/2010/main" val="8661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6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4" grpId="0" build="p" autoUpdateAnimBg="0" advAuto="0"/>
      <p:bldP spid="576515" grpId="0" build="p" bldLvl="5" autoUpdateAnimBg="0"/>
    </p:bldLst>
  </p:timing>
</p:sld>
</file>

<file path=ppt/theme/theme1.xml><?xml version="1.0" encoding="utf-8"?>
<a:theme xmlns:a="http://schemas.openxmlformats.org/drawingml/2006/main" name="templateslid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templateRPL</Template>
  <TotalTime>1644</TotalTime>
  <Words>4693</Words>
  <Application>Microsoft Office PowerPoint</Application>
  <PresentationFormat>On-screen Show (4:3)</PresentationFormat>
  <Paragraphs>1771</Paragraphs>
  <Slides>122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0" baseType="lpstr">
      <vt:lpstr>Arial</vt:lpstr>
      <vt:lpstr>Calibri</vt:lpstr>
      <vt:lpstr>Symbol</vt:lpstr>
      <vt:lpstr>Tahoma</vt:lpstr>
      <vt:lpstr>Times New Roman</vt:lpstr>
      <vt:lpstr>Wingdings</vt:lpstr>
      <vt:lpstr>templateslideRPL</vt:lpstr>
      <vt:lpstr>Visio</vt:lpstr>
      <vt:lpstr>Analysis Modeling (1) </vt:lpstr>
      <vt:lpstr>Kenapa Analisis Kebutuhan</vt:lpstr>
      <vt:lpstr>Definisi Analisis Kebutuhan</vt:lpstr>
      <vt:lpstr>Definisi Analisis Kebutuhan</vt:lpstr>
      <vt:lpstr>Langkah-Langkah Analisis Kebutuhan</vt:lpstr>
      <vt:lpstr>Langkah-Langkah Analisis Kebutuhan</vt:lpstr>
      <vt:lpstr>Langkah-Langkah Analisis Kebutuhan</vt:lpstr>
      <vt:lpstr>Pendekatan Analisis Kebutuhan</vt:lpstr>
      <vt:lpstr>Definisi Analisis Terstruktur</vt:lpstr>
      <vt:lpstr>Analysis Model (1)</vt:lpstr>
      <vt:lpstr>Analysis Model</vt:lpstr>
      <vt:lpstr>Analysis Model Guidelines (1)</vt:lpstr>
      <vt:lpstr>Analysis Model Guidelines (2)</vt:lpstr>
      <vt:lpstr>Analysis Model Objectives</vt:lpstr>
      <vt:lpstr>Analysis Model Rules of Thumb</vt:lpstr>
      <vt:lpstr>Analysis Model Rules of Thumb</vt:lpstr>
      <vt:lpstr>Structured Analysis Model Elements (1)</vt:lpstr>
      <vt:lpstr>Structured Analysis Model Elements (2)</vt:lpstr>
      <vt:lpstr>DFD</vt:lpstr>
      <vt:lpstr>Dekomposisi Fungsional &amp; DFD</vt:lpstr>
      <vt:lpstr>Functional Modeling and Information Flow (DFD)</vt:lpstr>
      <vt:lpstr>Elemen DFD</vt:lpstr>
      <vt:lpstr>Notasi pada DFD</vt:lpstr>
      <vt:lpstr>Symbols</vt:lpstr>
      <vt:lpstr>Symbols</vt:lpstr>
      <vt:lpstr>Symbols</vt:lpstr>
      <vt:lpstr>Symbols</vt:lpstr>
      <vt:lpstr>Symbols</vt:lpstr>
      <vt:lpstr>Symbols</vt:lpstr>
      <vt:lpstr>Symbols</vt:lpstr>
      <vt:lpstr>Context Level DFD</vt:lpstr>
      <vt:lpstr>PowerPoint Presentation</vt:lpstr>
      <vt:lpstr>PowerPoint Presentation</vt:lpstr>
      <vt:lpstr>Context Level DFD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 Level DFD</vt:lpstr>
      <vt:lpstr>Leveling</vt:lpstr>
      <vt:lpstr>Leveling</vt:lpstr>
      <vt:lpstr>Overview/Level 1 Diagram</vt:lpstr>
      <vt:lpstr>PowerPoint Presentation</vt:lpstr>
      <vt:lpstr>PowerPoint Presentation</vt:lpstr>
      <vt:lpstr>Overview Diagram</vt:lpstr>
      <vt:lpstr>PowerPoint Presentation</vt:lpstr>
      <vt:lpstr>PowerPoint Presentation</vt:lpstr>
      <vt:lpstr>Overview Diagram</vt:lpstr>
      <vt:lpstr>Overview Diagram</vt:lpstr>
      <vt:lpstr>Balancing</vt:lpstr>
      <vt:lpstr>PowerPoint Presentation</vt:lpstr>
      <vt:lpstr>Balancing</vt:lpstr>
      <vt:lpstr>Data Stores</vt:lpstr>
      <vt:lpstr>Data Stores</vt:lpstr>
      <vt:lpstr>Balancing</vt:lpstr>
      <vt:lpstr>Data Stores</vt:lpstr>
      <vt:lpstr>Summary of  the Overview Diagram</vt:lpstr>
      <vt:lpstr>PowerPoint Presentation</vt:lpstr>
      <vt:lpstr>PowerPoint Presentation</vt:lpstr>
      <vt:lpstr>Diagram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1</vt:lpstr>
      <vt:lpstr>Diagram 1.1</vt:lpstr>
      <vt:lpstr>PowerPoint Presentation</vt:lpstr>
      <vt:lpstr>Functional Primitive</vt:lpstr>
      <vt:lpstr>PowerPoint Presentation</vt:lpstr>
      <vt:lpstr>PowerPoint Presentation</vt:lpstr>
      <vt:lpstr>Error Stub (1)</vt:lpstr>
      <vt:lpstr>Error Stub (2)</vt:lpstr>
      <vt:lpstr>PowerPoint Presentation</vt:lpstr>
      <vt:lpstr>PowerPoint Presentation</vt:lpstr>
      <vt:lpstr>Diagram 1.1</vt:lpstr>
      <vt:lpstr>Diagram 1.1</vt:lpstr>
      <vt:lpstr>Diagram 1.1</vt:lpstr>
      <vt:lpstr>Diagram 1.1</vt:lpstr>
      <vt:lpstr>PowerPoint Presentation</vt:lpstr>
      <vt:lpstr>Summary of  Balancing Exceptions</vt:lpstr>
      <vt:lpstr>Data Conservation</vt:lpstr>
      <vt:lpstr>Remaining Diagrams...</vt:lpstr>
      <vt:lpstr>PowerPoint Presentation</vt:lpstr>
      <vt:lpstr>PowerPoint Presentation</vt:lpstr>
      <vt:lpstr>Diagram 1.4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know  when to stop exploding?</vt:lpstr>
      <vt:lpstr>Clues that we  haven't partitioned far enough</vt:lpstr>
      <vt:lpstr>Creating a DFD</vt:lpstr>
      <vt:lpstr>Creating a DFD</vt:lpstr>
      <vt:lpstr>Miscellaneous</vt:lpstr>
      <vt:lpstr>Miscellaneous</vt:lpstr>
      <vt:lpstr>Miscellaneous</vt:lpstr>
      <vt:lpstr>Editing Patterns</vt:lpstr>
      <vt:lpstr>Editing Patterns</vt:lpstr>
      <vt:lpstr>Editing Patterns</vt:lpstr>
      <vt:lpstr>Editing Patterns</vt:lpstr>
      <vt:lpstr>Editing Patterns</vt:lpstr>
      <vt:lpstr>Editing Patterns</vt:lpstr>
      <vt:lpstr>Data Modeling (ERD)</vt:lpstr>
      <vt:lpstr>Behavioral Modeling (STD)</vt:lpstr>
      <vt:lpstr>Behavioral Modeling (STD)</vt:lpstr>
      <vt:lpstr>Behavioral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Egi</dc:creator>
  <cp:lastModifiedBy>User</cp:lastModifiedBy>
  <cp:revision>147</cp:revision>
  <dcterms:created xsi:type="dcterms:W3CDTF">2016-02-11T06:11:04Z</dcterms:created>
  <dcterms:modified xsi:type="dcterms:W3CDTF">2021-04-04T16:10:35Z</dcterms:modified>
</cp:coreProperties>
</file>