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7" r:id="rId2"/>
    <p:sldId id="276" r:id="rId3"/>
    <p:sldId id="292" r:id="rId4"/>
    <p:sldId id="293" r:id="rId5"/>
    <p:sldId id="263" r:id="rId6"/>
    <p:sldId id="264" r:id="rId7"/>
    <p:sldId id="265" r:id="rId8"/>
    <p:sldId id="270" r:id="rId9"/>
    <p:sldId id="271" r:id="rId10"/>
    <p:sldId id="272" r:id="rId11"/>
    <p:sldId id="273" r:id="rId12"/>
    <p:sldId id="268" r:id="rId13"/>
    <p:sldId id="274" r:id="rId14"/>
    <p:sldId id="277" r:id="rId15"/>
    <p:sldId id="294" r:id="rId16"/>
    <p:sldId id="279" r:id="rId17"/>
    <p:sldId id="280" r:id="rId18"/>
    <p:sldId id="281" r:id="rId19"/>
    <p:sldId id="282" r:id="rId20"/>
    <p:sldId id="289" r:id="rId21"/>
    <p:sldId id="290" r:id="rId22"/>
    <p:sldId id="291" r:id="rId23"/>
    <p:sldId id="283" r:id="rId24"/>
    <p:sldId id="284" r:id="rId25"/>
    <p:sldId id="285" r:id="rId26"/>
    <p:sldId id="286" r:id="rId27"/>
    <p:sldId id="287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5215" autoAdjust="0"/>
  </p:normalViewPr>
  <p:slideViewPr>
    <p:cSldViewPr snapToGrid="0">
      <p:cViewPr varScale="1">
        <p:scale>
          <a:sx n="98" d="100"/>
          <a:sy n="98" d="100"/>
        </p:scale>
        <p:origin x="2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03/12/20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 err="1"/>
              <a:t>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Terminal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50112" y="1856585"/>
            <a:ext cx="6491318" cy="2819400"/>
          </a:xfrm>
          <a:ln w="19050">
            <a:solidFill>
              <a:schemeClr val="accent1"/>
            </a:solidFill>
            <a:prstDash val="dash"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Cisco CLI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histori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ketikkan</a:t>
            </a:r>
            <a:endParaRPr lang="en-US" dirty="0"/>
          </a:p>
          <a:p>
            <a:r>
              <a:rPr lang="en-US" dirty="0" err="1"/>
              <a:t>Fitur</a:t>
            </a:r>
            <a:r>
              <a:rPr lang="en-US" dirty="0"/>
              <a:t> history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buffer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buffer </a:t>
            </a:r>
            <a:r>
              <a:rPr lang="en-US" dirty="0" err="1"/>
              <a:t>untuk</a:t>
            </a:r>
            <a:r>
              <a:rPr lang="en-US" dirty="0"/>
              <a:t> history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buffer.</a:t>
            </a:r>
          </a:p>
          <a:p>
            <a:pPr lvl="1"/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show history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10 (default)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312" y="1856586"/>
            <a:ext cx="2140330" cy="280076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Router#</a:t>
            </a:r>
            <a:r>
              <a:rPr lang="en-US" sz="1600" b="1" dirty="0" err="1"/>
              <a:t>show</a:t>
            </a:r>
            <a:r>
              <a:rPr lang="en-US" sz="1600" b="1" dirty="0"/>
              <a:t> history</a:t>
            </a:r>
          </a:p>
          <a:p>
            <a:r>
              <a:rPr lang="en-US" sz="1600" dirty="0"/>
              <a:t>  show interface f0/1</a:t>
            </a:r>
          </a:p>
          <a:p>
            <a:r>
              <a:rPr lang="en-US" sz="1600" dirty="0"/>
              <a:t>  clear</a:t>
            </a:r>
          </a:p>
          <a:p>
            <a:r>
              <a:rPr lang="en-US" sz="1600" dirty="0"/>
              <a:t>  clear storm-control</a:t>
            </a:r>
          </a:p>
          <a:p>
            <a:r>
              <a:rPr lang="en-US" sz="1600" dirty="0"/>
              <a:t>  clear SPACE</a:t>
            </a:r>
          </a:p>
          <a:p>
            <a:r>
              <a:rPr lang="en-US" sz="1600" dirty="0"/>
              <a:t>  clock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colck</a:t>
            </a:r>
            <a:endParaRPr lang="en-US" sz="1600" dirty="0"/>
          </a:p>
          <a:p>
            <a:r>
              <a:rPr lang="en-US" sz="1600" dirty="0"/>
              <a:t>  clock</a:t>
            </a:r>
          </a:p>
          <a:p>
            <a:r>
              <a:rPr lang="en-US" sz="1600" dirty="0"/>
              <a:t>  show history</a:t>
            </a:r>
          </a:p>
          <a:p>
            <a:r>
              <a:rPr lang="en-US" sz="1600" dirty="0"/>
              <a:t>  conf t</a:t>
            </a:r>
          </a:p>
          <a:p>
            <a:r>
              <a:rPr lang="en-US" sz="1600" dirty="0"/>
              <a:t>  show history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21534"/>
              </p:ext>
            </p:extLst>
          </p:nvPr>
        </p:nvGraphicFramePr>
        <p:xfrm>
          <a:off x="1640312" y="4810924"/>
          <a:ext cx="8588830" cy="1876698"/>
        </p:xfrm>
        <a:graphic>
          <a:graphicData uri="http://schemas.openxmlformats.org/drawingml/2006/table">
            <a:tbl>
              <a:tblPr/>
              <a:tblGrid>
                <a:gridCol w="5497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</a:t>
                      </a:r>
                      <a:r>
                        <a:rPr lang="en-US" sz="1600" dirty="0"/>
                        <a:t>-enable </a:t>
                      </a:r>
                      <a:r>
                        <a:rPr lang="en-US" sz="1600" dirty="0" err="1"/>
                        <a:t>fitur</a:t>
                      </a:r>
                      <a:r>
                        <a:rPr lang="en-US" sz="1600" dirty="0"/>
                        <a:t> terminal history. </a:t>
                      </a:r>
                      <a:r>
                        <a:rPr lang="en-US" sz="1600" dirty="0" err="1"/>
                        <a:t>Perintah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ini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dapat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dijalankan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pada</a:t>
                      </a:r>
                      <a:r>
                        <a:rPr lang="en-US" sz="1600" baseline="0" dirty="0"/>
                        <a:t> mode 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privileged EXEC</a:t>
                      </a:r>
                      <a:r>
                        <a:rPr lang="en-US" sz="1600" baseline="0" dirty="0"/>
                        <a:t>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b="1" dirty="0" err="1">
                          <a:solidFill>
                            <a:srgbClr val="FFFF00"/>
                          </a:solidFill>
                        </a:rPr>
                        <a:t>terminal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</a:rPr>
                        <a:t>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Konfigurasi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menentukan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ukuran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dari</a:t>
                      </a:r>
                      <a:r>
                        <a:rPr lang="en-US" sz="1600" baseline="0" dirty="0"/>
                        <a:t> terminal history, </a:t>
                      </a:r>
                      <a:r>
                        <a:rPr lang="en-US" sz="1600" baseline="0" dirty="0" err="1"/>
                        <a:t>bisa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kita</a:t>
                      </a:r>
                      <a:r>
                        <a:rPr lang="en-US" sz="1600" baseline="0" dirty="0"/>
                        <a:t> set </a:t>
                      </a:r>
                      <a:r>
                        <a:rPr lang="en-US" sz="1600" baseline="0" dirty="0" err="1"/>
                        <a:t>antara</a:t>
                      </a:r>
                      <a:r>
                        <a:rPr lang="en-US" sz="1600" baseline="0" dirty="0"/>
                        <a:t> 0 </a:t>
                      </a:r>
                      <a:r>
                        <a:rPr lang="en-US" sz="1600" baseline="0" dirty="0" err="1"/>
                        <a:t>sampai</a:t>
                      </a:r>
                      <a:r>
                        <a:rPr lang="en-US" sz="1600" baseline="0" dirty="0"/>
                        <a:t> 256.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b="1" dirty="0" err="1">
                          <a:solidFill>
                            <a:srgbClr val="FFFF00"/>
                          </a:solidFill>
                        </a:rPr>
                        <a:t>terminal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</a:rPr>
                        <a:t> history size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/>
                        <a:t>Reset </a:t>
                      </a:r>
                      <a:r>
                        <a:rPr lang="en-US" sz="1600" dirty="0" err="1"/>
                        <a:t>ukuran</a:t>
                      </a:r>
                      <a:r>
                        <a:rPr lang="en-US" sz="1600" dirty="0"/>
                        <a:t> terminal history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nilai</a:t>
                      </a:r>
                      <a:r>
                        <a:rPr lang="en-US" sz="1600" dirty="0"/>
                        <a:t> default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b="1" dirty="0" err="1">
                          <a:solidFill>
                            <a:srgbClr val="FFFF00"/>
                          </a:solidFill>
                        </a:rPr>
                        <a:t>terminal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</a:rPr>
                        <a:t> no history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600" dirty="0"/>
                        <a:t>Men-disable </a:t>
                      </a:r>
                      <a:r>
                        <a:rPr lang="en-US" sz="1600" dirty="0" err="1"/>
                        <a:t>fitur</a:t>
                      </a:r>
                      <a:r>
                        <a:rPr lang="en-US" sz="1600" dirty="0"/>
                        <a:t> terminal</a:t>
                      </a:r>
                      <a:r>
                        <a:rPr lang="en-US" sz="1600" baseline="0" dirty="0"/>
                        <a:t> history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b="1" dirty="0" err="1">
                          <a:solidFill>
                            <a:srgbClr val="FFFF00"/>
                          </a:solidFill>
                        </a:rPr>
                        <a:t>terminal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</a:rPr>
                        <a:t> no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2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Show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60168"/>
              </p:ext>
            </p:extLst>
          </p:nvPr>
        </p:nvGraphicFramePr>
        <p:xfrm>
          <a:off x="1905000" y="1889760"/>
          <a:ext cx="8572500" cy="3078480"/>
        </p:xfrm>
        <a:graphic>
          <a:graphicData uri="http://schemas.openxmlformats.org/drawingml/2006/table">
            <a:tbl>
              <a:tblPr/>
              <a:tblGrid>
                <a:gridCol w="531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7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status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konfigurasi</a:t>
                      </a:r>
                      <a:r>
                        <a:rPr lang="en-US" sz="1400" baseline="0" dirty="0"/>
                        <a:t> interface, duplex setting,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informasi-informasi</a:t>
                      </a:r>
                      <a:r>
                        <a:rPr lang="en-US" sz="1400" baseline="0" dirty="0"/>
                        <a:t> lain.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interfaces [interface]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dalam</a:t>
                      </a:r>
                      <a:r>
                        <a:rPr lang="en-US" sz="1400" dirty="0"/>
                        <a:t> startup-configuration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startup-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config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konfigurasi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sedang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beroperasi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saat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ini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running-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config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informasi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file system flash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flash: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status </a:t>
                      </a:r>
                      <a:r>
                        <a:rPr lang="en-US" sz="1400" dirty="0" err="1"/>
                        <a:t>sistem</a:t>
                      </a:r>
                      <a:r>
                        <a:rPr lang="en-US" sz="1400" dirty="0"/>
                        <a:t> hardware </a:t>
                      </a:r>
                      <a:r>
                        <a:rPr lang="en-US" sz="1400" dirty="0" err="1"/>
                        <a:t>dan</a:t>
                      </a:r>
                      <a:r>
                        <a:rPr lang="en-US" sz="1400" dirty="0"/>
                        <a:t> software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rekaman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histori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perintah-perintah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terdahulu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tabel</a:t>
                      </a:r>
                      <a:r>
                        <a:rPr lang="en-US" sz="1400" dirty="0"/>
                        <a:t> routing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1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Menampilkan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informasi</a:t>
                      </a:r>
                      <a:r>
                        <a:rPr lang="en-US" sz="1400" baseline="0" dirty="0"/>
                        <a:t> IP, </a:t>
                      </a:r>
                      <a:r>
                        <a:rPr lang="en-US" sz="1400" baseline="0" dirty="0" err="1"/>
                        <a:t>opsi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>
                          <a:solidFill>
                            <a:schemeClr val="accent2"/>
                          </a:solidFill>
                        </a:rPr>
                        <a:t>interface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menampilkan</a:t>
                      </a:r>
                      <a:r>
                        <a:rPr lang="en-US" sz="1400" baseline="0" dirty="0"/>
                        <a:t> status </a:t>
                      </a:r>
                      <a:r>
                        <a:rPr lang="en-US" sz="1400" baseline="0" dirty="0" err="1"/>
                        <a:t>dan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konfigurasi</a:t>
                      </a:r>
                      <a:r>
                        <a:rPr lang="en-US" sz="1400" baseline="0" dirty="0"/>
                        <a:t> interface, </a:t>
                      </a:r>
                      <a:r>
                        <a:rPr lang="en-US" sz="1400" baseline="0" dirty="0" err="1"/>
                        <a:t>opsi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>
                          <a:solidFill>
                            <a:schemeClr val="accent2"/>
                          </a:solidFill>
                        </a:rPr>
                        <a:t>arp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menampilkan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tabel</a:t>
                      </a:r>
                      <a:r>
                        <a:rPr lang="en-US" sz="1400" baseline="0" dirty="0"/>
                        <a:t> IP ARP (</a:t>
                      </a:r>
                      <a:r>
                        <a:rPr lang="en-US" sz="1400" baseline="0" dirty="0" err="1"/>
                        <a:t>pemetaan</a:t>
                      </a:r>
                      <a:r>
                        <a:rPr lang="en-US" sz="1400" baseline="0" dirty="0"/>
                        <a:t> IP address </a:t>
                      </a:r>
                      <a:r>
                        <a:rPr lang="en-US" sz="1400" baseline="0" dirty="0" err="1"/>
                        <a:t>ke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mac</a:t>
                      </a:r>
                      <a:r>
                        <a:rPr lang="en-US" sz="1400" baseline="0" dirty="0"/>
                        <a:t> address)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show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[interface |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arp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5264426"/>
            <a:ext cx="8382000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show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verifikasi-verifikasi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router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show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 </a:t>
            </a:r>
            <a:r>
              <a:rPr lang="en-US" dirty="0">
                <a:solidFill>
                  <a:srgbClr val="FF0000"/>
                </a:solidFill>
              </a:rPr>
              <a:t>privileged EXEC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27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Show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912137"/>
            <a:ext cx="8534400" cy="332398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Router#</a:t>
            </a:r>
            <a:r>
              <a:rPr lang="en-US" sz="1400" b="1" dirty="0" err="1"/>
              <a:t>show</a:t>
            </a:r>
            <a:r>
              <a:rPr lang="en-US" sz="1400" b="1" dirty="0"/>
              <a:t> version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Cisco IOS Software, </a:t>
            </a:r>
            <a:r>
              <a:rPr lang="en-US" sz="1400" dirty="0"/>
              <a:t>C2600 Software (C2600-ADVENTERPRISEK9-M), Version 12.4(21), </a:t>
            </a:r>
            <a:r>
              <a:rPr lang="en-US" sz="1400" dirty="0">
                <a:solidFill>
                  <a:srgbClr val="C00000"/>
                </a:solidFill>
              </a:rPr>
              <a:t>RELEASE SOFTWARE (fc1)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Technical Support: http://www.cisco.com/techsupport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Copyright (c) 1986-2008 by Cisco Systems, Inc.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Compiled Thu 10-Jul-08 01:21 by </a:t>
            </a:r>
            <a:r>
              <a:rPr lang="en-US" sz="1400" dirty="0" err="1">
                <a:solidFill>
                  <a:srgbClr val="C00000"/>
                </a:solidFill>
              </a:rPr>
              <a:t>prod_rel_team</a:t>
            </a:r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ROM: ROMMON Emulation Microcode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ROM: C2600 Software (C2600-ADVENTERPRISEK9-M), Version 12.4(21), RELEASE SOFTWARE (fc1)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/>
              <a:t>Router uptime is 1 hour, 12 minutes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System returned to ROM by unknown reload cause - suspect </a:t>
            </a:r>
            <a:r>
              <a:rPr lang="en-US" sz="1400" dirty="0" err="1">
                <a:solidFill>
                  <a:srgbClr val="C00000"/>
                </a:solidFill>
              </a:rPr>
              <a:t>boot_data</a:t>
            </a:r>
            <a:r>
              <a:rPr lang="en-US" sz="1400" dirty="0">
                <a:solidFill>
                  <a:srgbClr val="C00000"/>
                </a:solidFill>
              </a:rPr>
              <a:t>[BOOT_COUNT] 0x0, BOOT_COUNT 0, BOOTDATA 19</a:t>
            </a:r>
          </a:p>
          <a:p>
            <a:r>
              <a:rPr lang="en-US" sz="1400" dirty="0">
                <a:solidFill>
                  <a:srgbClr val="C00000"/>
                </a:solidFill>
              </a:rPr>
              <a:t>System image file is "tftp://255.255.255.255/unknown“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r>
              <a:rPr lang="en-US" sz="1400" dirty="0">
                <a:solidFill>
                  <a:srgbClr val="C00000"/>
                </a:solidFill>
              </a:rPr>
              <a:t>&lt;</a:t>
            </a:r>
            <a:r>
              <a:rPr lang="en-US" sz="1400" i="1" dirty="0">
                <a:solidFill>
                  <a:srgbClr val="C00000"/>
                </a:solidFill>
              </a:rPr>
              <a:t>output </a:t>
            </a:r>
            <a:r>
              <a:rPr lang="en-US" sz="1400" i="1" dirty="0" err="1">
                <a:solidFill>
                  <a:srgbClr val="C00000"/>
                </a:solidFill>
              </a:rPr>
              <a:t>dihilangkan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429668"/>
            <a:ext cx="844410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show version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software </a:t>
            </a:r>
            <a:r>
              <a:rPr lang="en-US" dirty="0" err="1"/>
              <a:t>tentang</a:t>
            </a:r>
            <a:r>
              <a:rPr lang="en-US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65130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Show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9463" y="1922419"/>
            <a:ext cx="5562600" cy="47089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show</a:t>
            </a:r>
            <a:r>
              <a:rPr lang="en-US" sz="1200" b="1" dirty="0"/>
              <a:t> interfaces f0/0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FastEthernet0/0 is up, line protocol is up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Hardware is </a:t>
            </a:r>
            <a:r>
              <a:rPr lang="en-US" sz="1200" dirty="0" err="1">
                <a:solidFill>
                  <a:srgbClr val="C00000"/>
                </a:solidFill>
              </a:rPr>
              <a:t>AmdFE</a:t>
            </a:r>
            <a:r>
              <a:rPr lang="en-US" sz="1200" dirty="0">
                <a:solidFill>
                  <a:srgbClr val="C00000"/>
                </a:solidFill>
              </a:rPr>
              <a:t>, address is c801.1228.0000 (</a:t>
            </a:r>
            <a:r>
              <a:rPr lang="en-US" sz="1200" dirty="0" err="1">
                <a:solidFill>
                  <a:srgbClr val="C00000"/>
                </a:solidFill>
              </a:rPr>
              <a:t>bia</a:t>
            </a:r>
            <a:r>
              <a:rPr lang="en-US" sz="1200" dirty="0">
                <a:solidFill>
                  <a:srgbClr val="C00000"/>
                </a:solidFill>
              </a:rPr>
              <a:t> c801.1228.0000)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Internet address is </a:t>
            </a:r>
            <a:r>
              <a:rPr lang="en-US" sz="1200" dirty="0">
                <a:solidFill>
                  <a:schemeClr val="accent2"/>
                </a:solidFill>
              </a:rPr>
              <a:t>192.168.1.1/24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MTU 1500 bytes, BW 100000 Kbit, DLY 100 </a:t>
            </a:r>
            <a:r>
              <a:rPr lang="en-US" sz="1200" dirty="0" err="1">
                <a:solidFill>
                  <a:srgbClr val="C00000"/>
                </a:solidFill>
              </a:rPr>
              <a:t>usec</a:t>
            </a:r>
            <a:r>
              <a:rPr lang="en-US" sz="1200" dirty="0">
                <a:solidFill>
                  <a:srgbClr val="C00000"/>
                </a:solidFill>
              </a:rPr>
              <a:t>,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reliability 255/255, </a:t>
            </a:r>
            <a:r>
              <a:rPr lang="en-US" sz="1200" dirty="0" err="1">
                <a:solidFill>
                  <a:srgbClr val="C00000"/>
                </a:solidFill>
              </a:rPr>
              <a:t>txload</a:t>
            </a:r>
            <a:r>
              <a:rPr lang="en-US" sz="1200" dirty="0">
                <a:solidFill>
                  <a:srgbClr val="C00000"/>
                </a:solidFill>
              </a:rPr>
              <a:t> 1/255, </a:t>
            </a:r>
            <a:r>
              <a:rPr lang="en-US" sz="1200" dirty="0" err="1">
                <a:solidFill>
                  <a:srgbClr val="C00000"/>
                </a:solidFill>
              </a:rPr>
              <a:t>rxload</a:t>
            </a:r>
            <a:r>
              <a:rPr lang="en-US" sz="1200" dirty="0">
                <a:solidFill>
                  <a:srgbClr val="C00000"/>
                </a:solidFill>
              </a:rPr>
              <a:t> 1/255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Encapsulation ARPA, loopback not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</a:t>
            </a:r>
            <a:r>
              <a:rPr lang="en-US" sz="1200" dirty="0" err="1">
                <a:solidFill>
                  <a:srgbClr val="C00000"/>
                </a:solidFill>
              </a:rPr>
              <a:t>Keepalive</a:t>
            </a:r>
            <a:r>
              <a:rPr lang="en-US" sz="1200" dirty="0">
                <a:solidFill>
                  <a:srgbClr val="C00000"/>
                </a:solidFill>
              </a:rPr>
              <a:t> set (10 sec)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Full-duplex, 100Mb/s, 100BaseTX/FX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ARP type: ARPA, ARP Timeout 04:00:00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Last input never, output never, output hang never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Last clearing of "show interface" counters never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Input queue: 0/75/0/0 (size/max/drops/flushes); Total output drops: 0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</a:t>
            </a:r>
            <a:r>
              <a:rPr lang="en-US" sz="1200" dirty="0" err="1">
                <a:solidFill>
                  <a:srgbClr val="C00000"/>
                </a:solidFill>
              </a:rPr>
              <a:t>Queueing</a:t>
            </a:r>
            <a:r>
              <a:rPr lang="en-US" sz="1200" dirty="0">
                <a:solidFill>
                  <a:srgbClr val="C00000"/>
                </a:solidFill>
              </a:rPr>
              <a:t> strategy: </a:t>
            </a:r>
            <a:r>
              <a:rPr lang="en-US" sz="1200" dirty="0" err="1">
                <a:solidFill>
                  <a:srgbClr val="C00000"/>
                </a:solidFill>
              </a:rPr>
              <a:t>fifo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  Output queue: 0/40 (size/max)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5 minute input rate 0 bits/sec, 0 packets/sec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5 minute output rate 1000 bits/sec, 0 packets/sec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0 packets input, 0 bytes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Received 0 broadcasts, 0 runts, 0 giants, 0 throttles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0 input errors, 0 CRC, 0 frame, 0 overrun, 0 ignored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0 watchdog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0 input packets with dribble condition detected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5 packets output, 1182 bytes, 0 </a:t>
            </a:r>
            <a:r>
              <a:rPr lang="en-US" sz="1200" dirty="0" err="1">
                <a:solidFill>
                  <a:srgbClr val="C00000"/>
                </a:solidFill>
              </a:rPr>
              <a:t>underruns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     0 output errors, 0 collisions, 1 interface resets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--More--</a:t>
            </a:r>
          </a:p>
        </p:txBody>
      </p:sp>
    </p:spTree>
    <p:extLst>
      <p:ext uri="{BB962C8B-B14F-4D97-AF65-F5344CB8AC3E}">
        <p14:creationId xmlns:p14="http://schemas.microsoft.com/office/powerpoint/2010/main" val="221517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Show Commands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5588" y="1922417"/>
            <a:ext cx="5257800" cy="47089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show</a:t>
            </a:r>
            <a:r>
              <a:rPr lang="en-US" sz="1200" b="1" dirty="0"/>
              <a:t> </a:t>
            </a:r>
            <a:r>
              <a:rPr lang="en-US" sz="1200" b="1" dirty="0" err="1"/>
              <a:t>ip</a:t>
            </a:r>
            <a:r>
              <a:rPr lang="en-US" sz="1200" b="1" dirty="0"/>
              <a:t> interface f0/0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FastEthernet0/0 is up, line protocol is up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Internet address is 192.168.1.1/24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  Broadcast address is 255.255.255.255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Address determined by setup command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MTU is 1500 bytes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Helper address is not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Directed broadcast forwarding is disabled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Outgoing access list is not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Inbound  access list is not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Proxy ARP is enabled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Local Proxy ARP is disabled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Security level is default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Split horizon is enabled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ICMP redirects are always sent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ICMP </a:t>
            </a:r>
            <a:r>
              <a:rPr lang="en-US" sz="1200" dirty="0" err="1">
                <a:solidFill>
                  <a:srgbClr val="C00000"/>
                </a:solidFill>
              </a:rPr>
              <a:t>unreachables</a:t>
            </a:r>
            <a:r>
              <a:rPr lang="en-US" sz="1200" dirty="0">
                <a:solidFill>
                  <a:srgbClr val="C00000"/>
                </a:solidFill>
              </a:rPr>
              <a:t> are always sent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ICMP mask replies are never sent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fast switching is enabled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fast switching on the same interface is disabled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Flow switching is disabled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CEF switching is enabled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CEF Fast switching turbo vector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multicast fast switching is enabled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IP multicast distributed fast switching is disabled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--More--</a:t>
            </a:r>
          </a:p>
        </p:txBody>
      </p:sp>
    </p:spTree>
    <p:extLst>
      <p:ext uri="{BB962C8B-B14F-4D97-AF65-F5344CB8AC3E}">
        <p14:creationId xmlns:p14="http://schemas.microsoft.com/office/powerpoint/2010/main" val="186898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D50F-DA7F-5A41-9AE3-B84A6431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6A9E-3AC5-3141-A0AD-14B14FD7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4438351"/>
            <a:ext cx="9744637" cy="14138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Dari CLI,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pada router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show running-config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show startup-config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di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NVRAM dan </a:t>
            </a:r>
            <a:r>
              <a:rPr lang="en-US" dirty="0" err="1"/>
              <a:t>akan</a:t>
            </a:r>
            <a:r>
              <a:rPr lang="en-US" dirty="0"/>
              <a:t> di load </a:t>
            </a:r>
            <a:r>
              <a:rPr lang="en-US" dirty="0" err="1"/>
              <a:t>saat</a:t>
            </a:r>
            <a:r>
              <a:rPr lang="en-US" dirty="0"/>
              <a:t> router </a:t>
            </a:r>
            <a:r>
              <a:rPr lang="en-US" dirty="0" err="1"/>
              <a:t>mulai</a:t>
            </a:r>
            <a:r>
              <a:rPr lang="en-US" dirty="0"/>
              <a:t> booting.</a:t>
            </a:r>
          </a:p>
          <a:p>
            <a:endParaRPr lang="id-ID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8F6C669A-E314-4843-A084-89EDDB0171D4}"/>
              </a:ext>
            </a:extLst>
          </p:cNvPr>
          <p:cNvGrpSpPr/>
          <p:nvPr/>
        </p:nvGrpSpPr>
        <p:grpSpPr>
          <a:xfrm>
            <a:off x="6253400" y="2005136"/>
            <a:ext cx="1600200" cy="746234"/>
            <a:chOff x="4343400" y="777766"/>
            <a:chExt cx="1600200" cy="7462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2E47D2-CDBA-5247-870D-8D06BA45BECF}"/>
                </a:ext>
              </a:extLst>
            </p:cNvPr>
            <p:cNvSpPr/>
            <p:nvPr/>
          </p:nvSpPr>
          <p:spPr>
            <a:xfrm>
              <a:off x="4343400" y="1066800"/>
              <a:ext cx="16002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running-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CB3D8A-D4A3-0740-A175-EA828953D45F}"/>
                </a:ext>
              </a:extLst>
            </p:cNvPr>
            <p:cNvSpPr txBox="1"/>
            <p:nvPr/>
          </p:nvSpPr>
          <p:spPr>
            <a:xfrm>
              <a:off x="4343400" y="777766"/>
              <a:ext cx="60465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600" b="1" dirty="0"/>
                <a:t>RAM</a:t>
              </a: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900E7547-E593-B04A-AA1D-BBD1DAFB8073}"/>
              </a:ext>
            </a:extLst>
          </p:cNvPr>
          <p:cNvGrpSpPr/>
          <p:nvPr/>
        </p:nvGrpSpPr>
        <p:grpSpPr>
          <a:xfrm>
            <a:off x="6253400" y="3496301"/>
            <a:ext cx="1600200" cy="746234"/>
            <a:chOff x="4419600" y="2911366"/>
            <a:chExt cx="1600200" cy="7462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C6FE52-6917-5541-A636-186B29FEF976}"/>
                </a:ext>
              </a:extLst>
            </p:cNvPr>
            <p:cNvSpPr/>
            <p:nvPr/>
          </p:nvSpPr>
          <p:spPr>
            <a:xfrm>
              <a:off x="4419600" y="3200400"/>
              <a:ext cx="1600200" cy="4572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startup-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814FA-E986-B349-A413-D77DADFFA716}"/>
                </a:ext>
              </a:extLst>
            </p:cNvPr>
            <p:cNvSpPr txBox="1"/>
            <p:nvPr/>
          </p:nvSpPr>
          <p:spPr>
            <a:xfrm>
              <a:off x="4419600" y="2911366"/>
              <a:ext cx="861133" cy="24622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600" b="1" dirty="0"/>
                <a:t>NVRAM</a:t>
              </a:r>
            </a:p>
          </p:txBody>
        </p:sp>
      </p:grpSp>
      <p:pic>
        <p:nvPicPr>
          <p:cNvPr id="10" name="Picture 22" descr="EndUser">
            <a:extLst>
              <a:ext uri="{FF2B5EF4-FFF2-40B4-BE49-F238E27FC236}">
                <a16:creationId xmlns:a16="http://schemas.microsoft.com/office/drawing/2014/main" id="{F4B8A982-F280-E646-9842-728836578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0363" y="2653529"/>
            <a:ext cx="8524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7123D03-5DBE-3D45-985A-7A6CF1B4E512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662851" y="2522770"/>
            <a:ext cx="3590549" cy="7403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5C92483-D090-0740-A025-72B36192EB82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2662851" y="3263129"/>
            <a:ext cx="3590549" cy="750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64805-2E7F-D24D-9AE8-FED5D9600C09}"/>
              </a:ext>
            </a:extLst>
          </p:cNvPr>
          <p:cNvSpPr txBox="1"/>
          <p:nvPr/>
        </p:nvSpPr>
        <p:spPr>
          <a:xfrm>
            <a:off x="4141619" y="2168326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show running-</a:t>
            </a:r>
            <a:r>
              <a:rPr lang="en-US" sz="1600" dirty="0" err="1">
                <a:solidFill>
                  <a:srgbClr val="C00000"/>
                </a:solidFill>
              </a:rPr>
              <a:t>config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2EDDD-EF8C-1844-96D2-D80CE95FEDA4}"/>
              </a:ext>
            </a:extLst>
          </p:cNvPr>
          <p:cNvSpPr txBox="1"/>
          <p:nvPr/>
        </p:nvSpPr>
        <p:spPr>
          <a:xfrm>
            <a:off x="4119801" y="3958958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show startup-</a:t>
            </a:r>
            <a:r>
              <a:rPr lang="en-US" sz="1600" dirty="0" err="1">
                <a:solidFill>
                  <a:schemeClr val="accent1"/>
                </a:solidFill>
              </a:rPr>
              <a:t>config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0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2046" y="1895840"/>
            <a:ext cx="3810000" cy="47089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show</a:t>
            </a:r>
            <a:r>
              <a:rPr lang="en-US" sz="1200" b="1" dirty="0"/>
              <a:t> running-</a:t>
            </a:r>
            <a:r>
              <a:rPr lang="en-US" sz="1200" b="1" dirty="0" err="1"/>
              <a:t>config</a:t>
            </a:r>
            <a:endParaRPr lang="en-US" sz="1200" b="1" dirty="0"/>
          </a:p>
          <a:p>
            <a:r>
              <a:rPr lang="en-US" sz="1200" dirty="0">
                <a:solidFill>
                  <a:srgbClr val="C00000"/>
                </a:solidFill>
              </a:rPr>
              <a:t>Building configuration...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Current configuration : 725 bytes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version 12.4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service timestamps debug </a:t>
            </a:r>
            <a:r>
              <a:rPr lang="en-US" sz="1200" dirty="0" err="1">
                <a:solidFill>
                  <a:srgbClr val="C00000"/>
                </a:solidFill>
              </a:rPr>
              <a:t>datetime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msec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service timestamps log </a:t>
            </a:r>
            <a:r>
              <a:rPr lang="en-US" sz="1200" dirty="0" err="1">
                <a:solidFill>
                  <a:srgbClr val="C00000"/>
                </a:solidFill>
              </a:rPr>
              <a:t>datetime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msec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no service password-encryption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hostname Router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boot-start-marker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boot-end-marker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no </a:t>
            </a:r>
            <a:r>
              <a:rPr lang="en-US" sz="1200" dirty="0" err="1">
                <a:solidFill>
                  <a:srgbClr val="C00000"/>
                </a:solidFill>
              </a:rPr>
              <a:t>aaa</a:t>
            </a:r>
            <a:r>
              <a:rPr lang="en-US" sz="1200" dirty="0">
                <a:solidFill>
                  <a:srgbClr val="C00000"/>
                </a:solidFill>
              </a:rPr>
              <a:t> new-model</a:t>
            </a:r>
          </a:p>
          <a:p>
            <a:r>
              <a:rPr lang="en-US" sz="1200" dirty="0">
                <a:solidFill>
                  <a:srgbClr val="C00000"/>
                </a:solidFill>
              </a:rPr>
              <a:t>memory-size </a:t>
            </a:r>
            <a:r>
              <a:rPr lang="en-US" sz="1200" dirty="0" err="1">
                <a:solidFill>
                  <a:srgbClr val="C00000"/>
                </a:solidFill>
              </a:rPr>
              <a:t>iomem</a:t>
            </a:r>
            <a:r>
              <a:rPr lang="en-US" sz="1200" dirty="0">
                <a:solidFill>
                  <a:srgbClr val="C00000"/>
                </a:solidFill>
              </a:rPr>
              <a:t> 15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cef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no </a:t>
            </a:r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domain lookup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--More--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1531" y="1902671"/>
            <a:ext cx="3962400" cy="47089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show</a:t>
            </a:r>
            <a:r>
              <a:rPr lang="en-US" sz="1200" b="1" dirty="0"/>
              <a:t> startup-</a:t>
            </a:r>
            <a:r>
              <a:rPr lang="en-US" sz="1200" b="1" dirty="0" err="1"/>
              <a:t>config</a:t>
            </a:r>
            <a:endParaRPr lang="en-US" sz="1200" b="1" dirty="0"/>
          </a:p>
          <a:p>
            <a:r>
              <a:rPr lang="en-US" sz="1200" dirty="0">
                <a:solidFill>
                  <a:srgbClr val="C00000"/>
                </a:solidFill>
              </a:rPr>
              <a:t>Using 725 out of 29688 bytes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version 12.4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service timestamps debug </a:t>
            </a:r>
            <a:r>
              <a:rPr lang="en-US" sz="1200" dirty="0" err="1">
                <a:solidFill>
                  <a:srgbClr val="C00000"/>
                </a:solidFill>
              </a:rPr>
              <a:t>datetime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msec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service timestamps log </a:t>
            </a:r>
            <a:r>
              <a:rPr lang="en-US" sz="1200" dirty="0" err="1">
                <a:solidFill>
                  <a:srgbClr val="C00000"/>
                </a:solidFill>
              </a:rPr>
              <a:t>datetime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msec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no service password-encryption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hostname Router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boot-start-marker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boot-end-marker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no </a:t>
            </a:r>
            <a:r>
              <a:rPr lang="en-US" sz="1200" dirty="0" err="1">
                <a:solidFill>
                  <a:srgbClr val="C00000"/>
                </a:solidFill>
              </a:rPr>
              <a:t>aaa</a:t>
            </a:r>
            <a:r>
              <a:rPr lang="en-US" sz="1200" dirty="0">
                <a:solidFill>
                  <a:srgbClr val="C00000"/>
                </a:solidFill>
              </a:rPr>
              <a:t> new-model</a:t>
            </a:r>
          </a:p>
          <a:p>
            <a:r>
              <a:rPr lang="en-US" sz="1200" dirty="0">
                <a:solidFill>
                  <a:srgbClr val="C00000"/>
                </a:solidFill>
              </a:rPr>
              <a:t>memory-size </a:t>
            </a:r>
            <a:r>
              <a:rPr lang="en-US" sz="1200" dirty="0" err="1">
                <a:solidFill>
                  <a:srgbClr val="C00000"/>
                </a:solidFill>
              </a:rPr>
              <a:t>iomem</a:t>
            </a:r>
            <a:r>
              <a:rPr lang="en-US" sz="1200" dirty="0">
                <a:solidFill>
                  <a:srgbClr val="C00000"/>
                </a:solidFill>
              </a:rPr>
              <a:t> 15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cef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no </a:t>
            </a:r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domain lookup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auth-proxy max-</a:t>
            </a:r>
            <a:r>
              <a:rPr lang="en-US" sz="1200" dirty="0" err="1">
                <a:solidFill>
                  <a:srgbClr val="C00000"/>
                </a:solidFill>
              </a:rPr>
              <a:t>nodata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conns</a:t>
            </a:r>
            <a:r>
              <a:rPr lang="en-US" sz="1200" dirty="0">
                <a:solidFill>
                  <a:srgbClr val="C00000"/>
                </a:solidFill>
              </a:rPr>
              <a:t> 3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ip</a:t>
            </a:r>
            <a:r>
              <a:rPr lang="en-US" sz="1200" dirty="0">
                <a:solidFill>
                  <a:srgbClr val="C00000"/>
                </a:solidFill>
              </a:rPr>
              <a:t> admission max-</a:t>
            </a:r>
            <a:r>
              <a:rPr lang="en-US" sz="1200" dirty="0" err="1">
                <a:solidFill>
                  <a:srgbClr val="C00000"/>
                </a:solidFill>
              </a:rPr>
              <a:t>nodata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conns</a:t>
            </a:r>
            <a:r>
              <a:rPr lang="en-US" sz="1200" dirty="0">
                <a:solidFill>
                  <a:srgbClr val="C00000"/>
                </a:solidFill>
              </a:rPr>
              <a:t> 3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2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2649072" y="2068683"/>
            <a:ext cx="1600200" cy="746234"/>
            <a:chOff x="4343400" y="777766"/>
            <a:chExt cx="1600200" cy="746234"/>
          </a:xfrm>
        </p:grpSpPr>
        <p:sp>
          <p:nvSpPr>
            <p:cNvPr id="5" name="Rectangle 4"/>
            <p:cNvSpPr/>
            <p:nvPr/>
          </p:nvSpPr>
          <p:spPr>
            <a:xfrm>
              <a:off x="4343400" y="1066800"/>
              <a:ext cx="1600200" cy="457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running-</a:t>
              </a:r>
              <a:r>
                <a:rPr lang="en-US" dirty="0" err="1">
                  <a:solidFill>
                    <a:srgbClr val="FF0000"/>
                  </a:solidFill>
                </a:rPr>
                <a:t>config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3400" y="777766"/>
              <a:ext cx="655949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b="1" dirty="0"/>
                <a:t>RAM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9049872" y="2052917"/>
            <a:ext cx="1600200" cy="746234"/>
            <a:chOff x="4419600" y="2911366"/>
            <a:chExt cx="1600200" cy="746234"/>
          </a:xfrm>
        </p:grpSpPr>
        <p:sp>
          <p:nvSpPr>
            <p:cNvPr id="8" name="Rectangle 7"/>
            <p:cNvSpPr/>
            <p:nvPr/>
          </p:nvSpPr>
          <p:spPr>
            <a:xfrm>
              <a:off x="4419600" y="3200400"/>
              <a:ext cx="16002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startup-</a:t>
              </a:r>
              <a:r>
                <a:rPr lang="en-US" dirty="0" err="1">
                  <a:solidFill>
                    <a:srgbClr val="FF0000"/>
                  </a:solidFill>
                </a:rPr>
                <a:t>config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600" y="2911366"/>
              <a:ext cx="944489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b="1" dirty="0"/>
                <a:t>NVRAM</a:t>
              </a:r>
            </a:p>
          </p:txBody>
        </p:sp>
      </p:grpSp>
      <p:sp>
        <p:nvSpPr>
          <p:cNvPr id="10" name="Curved Up Arrow 9"/>
          <p:cNvSpPr/>
          <p:nvPr/>
        </p:nvSpPr>
        <p:spPr>
          <a:xfrm>
            <a:off x="3370675" y="2843843"/>
            <a:ext cx="6763925" cy="809251"/>
          </a:xfrm>
          <a:prstGeom prst="curvedUpArrow">
            <a:avLst>
              <a:gd name="adj1" fmla="val 18211"/>
              <a:gd name="adj2" fmla="val 84914"/>
              <a:gd name="adj3" fmla="val 31035"/>
            </a:avLst>
          </a:prstGeom>
          <a:solidFill>
            <a:srgbClr val="B07B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2771" y="3730846"/>
            <a:ext cx="846182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Konfigurasi-konfigurasi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ketikkan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router reboot (reload).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NVRAM agar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load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RAM </a:t>
            </a:r>
            <a:r>
              <a:rPr lang="en-US" dirty="0" err="1"/>
              <a:t>saat</a:t>
            </a:r>
            <a:r>
              <a:rPr lang="en-US" dirty="0"/>
              <a:t> router booting.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copy running-config startup-config </a:t>
            </a:r>
            <a:r>
              <a:rPr lang="en-US" dirty="0"/>
              <a:t>pada mode </a:t>
            </a:r>
            <a:r>
              <a:rPr lang="en-US" dirty="0">
                <a:solidFill>
                  <a:schemeClr val="accent1"/>
                </a:solidFill>
              </a:rPr>
              <a:t>privileged EXEC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NVRAM.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: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dirty="0">
                <a:solidFill>
                  <a:srgbClr val="C00000"/>
                </a:solidFill>
              </a:rPr>
              <a:t>copy run start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1600" dirty="0">
                <a:solidFill>
                  <a:srgbClr val="C00000"/>
                </a:solidFill>
              </a:rPr>
              <a:t>write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5072" y="2501764"/>
            <a:ext cx="34290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</a:rPr>
              <a:t>Router#</a:t>
            </a:r>
            <a:r>
              <a:rPr lang="en-US" sz="1400" b="1" dirty="0" err="1"/>
              <a:t>copy</a:t>
            </a:r>
            <a:r>
              <a:rPr lang="en-US" sz="1400" b="1" dirty="0"/>
              <a:t> running-</a:t>
            </a:r>
            <a:r>
              <a:rPr lang="en-US" sz="1400" b="1" dirty="0" err="1"/>
              <a:t>config</a:t>
            </a:r>
            <a:r>
              <a:rPr lang="en-US" sz="1400" b="1" dirty="0"/>
              <a:t> startup-</a:t>
            </a:r>
            <a:r>
              <a:rPr lang="en-US" sz="1400" b="1" dirty="0" err="1"/>
              <a:t>config</a:t>
            </a:r>
            <a:endParaRPr lang="en-US" sz="1400" b="1" dirty="0"/>
          </a:p>
          <a:p>
            <a:r>
              <a:rPr lang="en-US" sz="1400" dirty="0">
                <a:solidFill>
                  <a:srgbClr val="C00000"/>
                </a:solidFill>
              </a:rPr>
              <a:t>Destination filename [startup-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]?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Building configuration...</a:t>
            </a:r>
          </a:p>
          <a:p>
            <a:r>
              <a:rPr lang="en-US" sz="1400" dirty="0">
                <a:solidFill>
                  <a:srgbClr val="C00000"/>
                </a:solidFill>
              </a:rPr>
              <a:t>[OK]</a:t>
            </a:r>
          </a:p>
        </p:txBody>
      </p:sp>
    </p:spTree>
    <p:extLst>
      <p:ext uri="{BB962C8B-B14F-4D97-AF65-F5344CB8AC3E}">
        <p14:creationId xmlns:p14="http://schemas.microsoft.com/office/powerpoint/2010/main" val="1514619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Konfigurasi</a:t>
            </a:r>
            <a:r>
              <a:rPr lang="en-US" dirty="0"/>
              <a:t> Console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62542"/>
              </p:ext>
            </p:extLst>
          </p:nvPr>
        </p:nvGraphicFramePr>
        <p:xfrm>
          <a:off x="1964871" y="2052917"/>
          <a:ext cx="8441872" cy="2164080"/>
        </p:xfrm>
        <a:graphic>
          <a:graphicData uri="http://schemas.openxmlformats.org/drawingml/2006/table">
            <a:tbl>
              <a:tblPr/>
              <a:tblGrid>
                <a:gridCol w="4969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27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mode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global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 configuration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configure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7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mode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line configuration</a:t>
                      </a:r>
                      <a:r>
                        <a:rPr lang="en-US" sz="16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console 0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line console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72">
                <a:tc>
                  <a:txBody>
                    <a:bodyPr/>
                    <a:lstStyle/>
                    <a:p>
                      <a:r>
                        <a:rPr lang="en-US" sz="1600" dirty="0"/>
                        <a:t>Setting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cisco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sebagai</a:t>
                      </a:r>
                      <a:r>
                        <a:rPr lang="en-US" sz="1600" dirty="0"/>
                        <a:t> password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console 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password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cisco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72">
                <a:tc>
                  <a:txBody>
                    <a:bodyPr/>
                    <a:lstStyle/>
                    <a:p>
                      <a:r>
                        <a:rPr lang="en-US" sz="1600" dirty="0"/>
                        <a:t>Setting Router agar </a:t>
                      </a:r>
                      <a:r>
                        <a:rPr lang="en-US" sz="1600" dirty="0" err="1"/>
                        <a:t>meminta</a:t>
                      </a:r>
                      <a:r>
                        <a:rPr lang="en-US" sz="1600" dirty="0"/>
                        <a:t> user </a:t>
                      </a:r>
                      <a:r>
                        <a:rPr lang="en-US" sz="1600" dirty="0" err="1"/>
                        <a:t>memasukkan</a:t>
                      </a:r>
                      <a:r>
                        <a:rPr lang="en-US" sz="1600" dirty="0"/>
                        <a:t> password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bisa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mengakses</a:t>
                      </a:r>
                      <a:r>
                        <a:rPr lang="en-US" sz="1600" baseline="0" dirty="0"/>
                        <a:t> console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72">
                <a:tc>
                  <a:txBody>
                    <a:bodyPr/>
                    <a:lstStyle/>
                    <a:p>
                      <a:r>
                        <a:rPr lang="en-US" sz="1600" dirty="0" err="1"/>
                        <a:t>Gunakan</a:t>
                      </a:r>
                      <a:r>
                        <a:rPr lang="en-US" sz="1600" dirty="0"/>
                        <a:t> ‘no login’</a:t>
                      </a:r>
                      <a:r>
                        <a:rPr lang="en-US" sz="1600" baseline="0" dirty="0"/>
                        <a:t> agar user </a:t>
                      </a:r>
                      <a:r>
                        <a:rPr lang="en-US" sz="1600" baseline="0" dirty="0" err="1"/>
                        <a:t>tidak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diminta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memasukkan</a:t>
                      </a:r>
                      <a:r>
                        <a:rPr lang="en-US" sz="1600" baseline="0" dirty="0"/>
                        <a:t> password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mengakses</a:t>
                      </a:r>
                      <a:r>
                        <a:rPr lang="en-US" sz="1600" baseline="0" dirty="0"/>
                        <a:t> console.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no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64871" y="4379917"/>
            <a:ext cx="838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Akses</a:t>
            </a:r>
            <a:r>
              <a:rPr lang="en-US" dirty="0"/>
              <a:t> router via console port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user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device.</a:t>
            </a:r>
          </a:p>
        </p:txBody>
      </p:sp>
    </p:spTree>
    <p:extLst>
      <p:ext uri="{BB962C8B-B14F-4D97-AF65-F5344CB8AC3E}">
        <p14:creationId xmlns:p14="http://schemas.microsoft.com/office/powerpoint/2010/main" val="33274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Konfigurasi</a:t>
            </a:r>
            <a:r>
              <a:rPr lang="en-US" dirty="0"/>
              <a:t> Virtual Terminal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92211"/>
              </p:ext>
            </p:extLst>
          </p:nvPr>
        </p:nvGraphicFramePr>
        <p:xfrm>
          <a:off x="1790700" y="2052917"/>
          <a:ext cx="8450318" cy="2164080"/>
        </p:xfrm>
        <a:graphic>
          <a:graphicData uri="http://schemas.openxmlformats.org/drawingml/2006/table">
            <a:tbl>
              <a:tblPr/>
              <a:tblGrid>
                <a:gridCol w="506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mode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global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 configuration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configure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mode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line configuration 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vty</a:t>
                      </a:r>
                      <a:r>
                        <a:rPr lang="en-US" sz="1600" dirty="0"/>
                        <a:t> 0 </a:t>
                      </a:r>
                      <a:r>
                        <a:rPr lang="en-US" sz="1600" dirty="0" err="1"/>
                        <a:t>sampai</a:t>
                      </a:r>
                      <a:r>
                        <a:rPr lang="en-US" sz="1600" baseline="0" dirty="0"/>
                        <a:t> 4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line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vty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0 4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Setting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cisco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sebagai</a:t>
                      </a:r>
                      <a:r>
                        <a:rPr lang="en-US" sz="1600" dirty="0"/>
                        <a:t> password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vty</a:t>
                      </a:r>
                      <a:r>
                        <a:rPr lang="en-US" sz="1600" dirty="0"/>
                        <a:t> 0 </a:t>
                      </a:r>
                      <a:r>
                        <a:rPr lang="en-US" sz="1600" dirty="0" err="1"/>
                        <a:t>sampai</a:t>
                      </a:r>
                      <a:r>
                        <a:rPr lang="en-US" sz="1600" dirty="0"/>
                        <a:t> 4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password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cisco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Setting Router agar </a:t>
                      </a:r>
                      <a:r>
                        <a:rPr lang="en-US" sz="1600" dirty="0" err="1"/>
                        <a:t>meminta</a:t>
                      </a:r>
                      <a:r>
                        <a:rPr lang="en-US" sz="1600" dirty="0"/>
                        <a:t> user </a:t>
                      </a:r>
                      <a:r>
                        <a:rPr lang="en-US" sz="1600" dirty="0" err="1"/>
                        <a:t>memasukkan</a:t>
                      </a:r>
                      <a:r>
                        <a:rPr lang="en-US" sz="1600" dirty="0"/>
                        <a:t> password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bisa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mengakses</a:t>
                      </a:r>
                      <a:r>
                        <a:rPr lang="en-US" sz="1600" baseline="0" dirty="0"/>
                        <a:t> VTY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Gunakan</a:t>
                      </a:r>
                      <a:r>
                        <a:rPr lang="en-US" sz="1600" dirty="0"/>
                        <a:t> ‘no login’</a:t>
                      </a:r>
                      <a:r>
                        <a:rPr lang="en-US" sz="1600" baseline="0" dirty="0"/>
                        <a:t> agar user </a:t>
                      </a:r>
                      <a:r>
                        <a:rPr lang="en-US" sz="1600" baseline="0" dirty="0" err="1"/>
                        <a:t>tidak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diminta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memasukkan</a:t>
                      </a:r>
                      <a:r>
                        <a:rPr lang="en-US" sz="1600" baseline="0" dirty="0"/>
                        <a:t> password </a:t>
                      </a:r>
                      <a:r>
                        <a:rPr lang="en-US" sz="1600" baseline="0" dirty="0" err="1"/>
                        <a:t>untuk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mengakses</a:t>
                      </a:r>
                      <a:r>
                        <a:rPr lang="en-US" sz="1600" baseline="0" dirty="0"/>
                        <a:t> VTY.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no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0700" y="4379917"/>
            <a:ext cx="8610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VTY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Virtual </a:t>
            </a:r>
            <a:r>
              <a:rPr lang="en-US" dirty="0" err="1"/>
              <a:t>TeletYpe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device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telnet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ssh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remote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device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5280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52D-297F-1342-AD77-05DB5D12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Topik Bahasan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6B24-0251-544C-B9C8-FF00AB54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Mengenal </a:t>
            </a:r>
            <a:r>
              <a:rPr lang="id-ID" dirty="0" err="1"/>
              <a:t>Router</a:t>
            </a:r>
            <a:endParaRPr lang="id-ID" dirty="0"/>
          </a:p>
          <a:p>
            <a:r>
              <a:rPr lang="id-ID" dirty="0" err="1"/>
              <a:t>Mengkonfigurasi</a:t>
            </a:r>
            <a:r>
              <a:rPr lang="id-ID" dirty="0"/>
              <a:t> IP </a:t>
            </a:r>
            <a:r>
              <a:rPr lang="id-ID" dirty="0" err="1"/>
              <a:t>address</a:t>
            </a:r>
            <a:r>
              <a:rPr lang="id-ID" dirty="0"/>
              <a:t> pada </a:t>
            </a:r>
            <a:r>
              <a:rPr lang="id-ID" dirty="0" err="1"/>
              <a:t>router</a:t>
            </a:r>
            <a:endParaRPr lang="id-ID" dirty="0"/>
          </a:p>
          <a:p>
            <a:r>
              <a:rPr lang="id-ID" dirty="0"/>
              <a:t>Memahami struktur tabel </a:t>
            </a:r>
            <a:r>
              <a:rPr lang="id-ID" dirty="0" err="1"/>
              <a:t>routing</a:t>
            </a:r>
            <a:endParaRPr lang="id-ID" dirty="0"/>
          </a:p>
          <a:p>
            <a:r>
              <a:rPr lang="id-ID" dirty="0"/>
              <a:t>Mendeskripsikan bagaimana </a:t>
            </a:r>
            <a:r>
              <a:rPr lang="id-ID" dirty="0" err="1"/>
              <a:t>router</a:t>
            </a:r>
            <a:r>
              <a:rPr lang="id-ID" dirty="0"/>
              <a:t> menentukan arah tujuan paket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814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Konfigurasi</a:t>
            </a:r>
            <a:r>
              <a:rPr lang="en-US" dirty="0"/>
              <a:t> Interface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3146703"/>
            <a:ext cx="5181600" cy="160043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R2621#</a:t>
            </a:r>
            <a:r>
              <a:rPr lang="en-US" sz="1400" b="1" dirty="0"/>
              <a:t>config term</a:t>
            </a:r>
          </a:p>
          <a:p>
            <a:r>
              <a:rPr lang="en-US" sz="1400" dirty="0">
                <a:solidFill>
                  <a:srgbClr val="C00000"/>
                </a:solidFill>
              </a:rPr>
              <a:t>Enter configuration commands, one per line.  End with CNTL/Z.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R2621(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)#</a:t>
            </a:r>
            <a:r>
              <a:rPr lang="en-US" sz="1400" b="1" dirty="0" err="1"/>
              <a:t>int</a:t>
            </a:r>
            <a:r>
              <a:rPr lang="en-US" sz="1400" b="1" dirty="0"/>
              <a:t> f0/0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R2621(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-if)#</a:t>
            </a:r>
            <a:r>
              <a:rPr lang="en-US" sz="1400" b="1" dirty="0" err="1"/>
              <a:t>ip</a:t>
            </a:r>
            <a:r>
              <a:rPr lang="en-US" sz="1400" b="1" dirty="0"/>
              <a:t> address 192.168.1.1 255.255.255.0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R2621(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-if)#</a:t>
            </a:r>
            <a:r>
              <a:rPr lang="en-US" sz="1400" b="1" dirty="0"/>
              <a:t>no shutdown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R2621(</a:t>
            </a:r>
            <a:r>
              <a:rPr lang="en-US" sz="1400" dirty="0" err="1">
                <a:solidFill>
                  <a:srgbClr val="C00000"/>
                </a:solidFill>
              </a:rPr>
              <a:t>config</a:t>
            </a:r>
            <a:r>
              <a:rPr lang="en-US" sz="1400" dirty="0">
                <a:solidFill>
                  <a:srgbClr val="C00000"/>
                </a:solidFill>
              </a:rPr>
              <a:t>-if)#</a:t>
            </a:r>
            <a:r>
              <a:rPr lang="en-US" sz="1400" b="1" dirty="0"/>
              <a:t>end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R2621#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66B996-0A6F-6C41-97E7-8A770B25CBA1}"/>
              </a:ext>
            </a:extLst>
          </p:cNvPr>
          <p:cNvGrpSpPr/>
          <p:nvPr/>
        </p:nvGrpSpPr>
        <p:grpSpPr>
          <a:xfrm>
            <a:off x="1752600" y="4997138"/>
            <a:ext cx="7829550" cy="914400"/>
            <a:chOff x="1828800" y="4648200"/>
            <a:chExt cx="7829550" cy="914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4648200"/>
              <a:ext cx="782955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438400" y="4800600"/>
              <a:ext cx="2133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5181600"/>
              <a:ext cx="7772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1973376"/>
            <a:ext cx="65354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Interface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IP address </a:t>
            </a:r>
            <a:r>
              <a:rPr lang="en-US" dirty="0" err="1"/>
              <a:t>dan</a:t>
            </a:r>
            <a:r>
              <a:rPr lang="en-US" dirty="0"/>
              <a:t> subnet mask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Semua</a:t>
            </a:r>
            <a:r>
              <a:rPr lang="en-US" dirty="0"/>
              <a:t> interface </a:t>
            </a:r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shutdown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1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Password EXEC Mode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65191"/>
              </p:ext>
            </p:extLst>
          </p:nvPr>
        </p:nvGraphicFramePr>
        <p:xfrm>
          <a:off x="1906314" y="1992885"/>
          <a:ext cx="8466084" cy="1493520"/>
        </p:xfrm>
        <a:graphic>
          <a:graphicData uri="http://schemas.openxmlformats.org/drawingml/2006/table">
            <a:tbl>
              <a:tblPr/>
              <a:tblGrid>
                <a:gridCol w="4650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Masuk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</a:t>
                      </a:r>
                      <a:r>
                        <a:rPr lang="en-US" sz="1600" dirty="0"/>
                        <a:t> mode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global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 configuration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configure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7">
                <a:tc>
                  <a:txBody>
                    <a:bodyPr/>
                    <a:lstStyle/>
                    <a:p>
                      <a:r>
                        <a:rPr lang="en-US" sz="1600" dirty="0" err="1"/>
                        <a:t>Konfigure</a:t>
                      </a:r>
                      <a:r>
                        <a:rPr lang="en-US" sz="1600" dirty="0"/>
                        <a:t> password mode privileged EXEC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perintah</a:t>
                      </a:r>
                      <a:r>
                        <a:rPr lang="en-US" sz="1600" dirty="0"/>
                        <a:t> enable password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enable password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comlabs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Konfigure</a:t>
                      </a:r>
                      <a:r>
                        <a:rPr lang="en-US" sz="1600" dirty="0"/>
                        <a:t> password mode privileged EXEC </a:t>
                      </a:r>
                      <a:r>
                        <a:rPr lang="en-US" sz="1600" dirty="0" err="1"/>
                        <a:t>dengan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perintah</a:t>
                      </a:r>
                      <a:r>
                        <a:rPr lang="en-US" sz="1600" dirty="0"/>
                        <a:t> enable secret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enable secret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comlabs1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6900" y="3635378"/>
            <a:ext cx="8458200" cy="17543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Router#</a:t>
            </a:r>
            <a:r>
              <a:rPr lang="en-US" sz="1200" dirty="0" err="1">
                <a:solidFill>
                  <a:srgbClr val="FF0000"/>
                </a:solidFill>
              </a:rPr>
              <a:t>sh</a:t>
            </a:r>
            <a:r>
              <a:rPr lang="en-US" sz="1200" dirty="0">
                <a:solidFill>
                  <a:srgbClr val="FF0000"/>
                </a:solidFill>
              </a:rPr>
              <a:t> run</a:t>
            </a:r>
          </a:p>
          <a:p>
            <a:r>
              <a:rPr lang="en-US" sz="1200" dirty="0"/>
              <a:t>Building configuration...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/>
              <a:t>hostname Router</a:t>
            </a:r>
          </a:p>
          <a:p>
            <a:r>
              <a:rPr lang="en-US" sz="1200" dirty="0"/>
              <a:t>!</a:t>
            </a:r>
          </a:p>
          <a:p>
            <a:r>
              <a:rPr lang="en-US" sz="1200" dirty="0">
                <a:solidFill>
                  <a:srgbClr val="C00000"/>
                </a:solidFill>
              </a:rPr>
              <a:t>enable secret 5 $1$ExI4$e5QvBqfAkvWzqDbt/9xY90</a:t>
            </a:r>
          </a:p>
          <a:p>
            <a:r>
              <a:rPr lang="en-US" sz="1200" dirty="0">
                <a:solidFill>
                  <a:srgbClr val="C00000"/>
                </a:solidFill>
              </a:rPr>
              <a:t>enable password </a:t>
            </a:r>
            <a:r>
              <a:rPr lang="en-US" sz="1200" dirty="0" err="1">
                <a:solidFill>
                  <a:srgbClr val="C00000"/>
                </a:solidFill>
              </a:rPr>
              <a:t>comlabs</a:t>
            </a:r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/>
              <a:t>!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5389704"/>
            <a:ext cx="8715436" cy="1481158"/>
          </a:xfrm>
        </p:spPr>
        <p:txBody>
          <a:bodyPr>
            <a:normAutofit/>
          </a:bodyPr>
          <a:lstStyle/>
          <a:p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enable password</a:t>
            </a:r>
          </a:p>
          <a:p>
            <a:pPr lvl="1"/>
            <a:r>
              <a:rPr lang="en-US" sz="1400" dirty="0"/>
              <a:t>Password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ter-enkripsi</a:t>
            </a:r>
            <a:endParaRPr lang="en-US" sz="1400" dirty="0"/>
          </a:p>
          <a:p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enable secret</a:t>
            </a:r>
          </a:p>
          <a:p>
            <a:pPr lvl="1"/>
            <a:r>
              <a:rPr lang="en-US" sz="1400" dirty="0"/>
              <a:t>Password </a:t>
            </a:r>
            <a:r>
              <a:rPr lang="en-US" sz="1400" dirty="0" err="1"/>
              <a:t>ter-enkripsi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MD5 hash</a:t>
            </a:r>
          </a:p>
          <a:p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keduanya</a:t>
            </a:r>
            <a:r>
              <a:rPr lang="en-US" sz="1600" dirty="0"/>
              <a:t>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konfigure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yang </a:t>
            </a:r>
            <a:r>
              <a:rPr lang="en-US" sz="1600" dirty="0" err="1"/>
              <a:t>dipakai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password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enable secret</a:t>
            </a:r>
          </a:p>
        </p:txBody>
      </p:sp>
    </p:spTree>
    <p:extLst>
      <p:ext uri="{BB962C8B-B14F-4D97-AF65-F5344CB8AC3E}">
        <p14:creationId xmlns:p14="http://schemas.microsoft.com/office/powerpoint/2010/main" val="144152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Password 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0300" y="2011681"/>
            <a:ext cx="7391400" cy="332398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Router#</a:t>
            </a:r>
            <a:r>
              <a:rPr lang="en-US" sz="1400" b="1" dirty="0" err="1">
                <a:solidFill>
                  <a:srgbClr val="C00000"/>
                </a:solidFill>
              </a:rPr>
              <a:t>sh</a:t>
            </a:r>
            <a:r>
              <a:rPr lang="en-US" sz="1400" b="1" dirty="0">
                <a:solidFill>
                  <a:srgbClr val="C00000"/>
                </a:solidFill>
              </a:rPr>
              <a:t> run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enable secret 5 $1$TKgX$9MpTLGrVcUBX94lBaHIOo1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enable password </a:t>
            </a:r>
            <a:r>
              <a:rPr lang="en-US" sz="1400" dirty="0" err="1">
                <a:solidFill>
                  <a:schemeClr val="accent1"/>
                </a:solidFill>
              </a:rPr>
              <a:t>comlabs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/>
              <a:t>!</a:t>
            </a:r>
          </a:p>
          <a:p>
            <a:r>
              <a:rPr lang="en-US" sz="1400" dirty="0"/>
              <a:t>line con 0</a:t>
            </a:r>
          </a:p>
          <a:p>
            <a:r>
              <a:rPr lang="en-US" sz="1400" dirty="0"/>
              <a:t> exec-timeout 0 0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password </a:t>
            </a:r>
            <a:r>
              <a:rPr lang="en-US" sz="1400" dirty="0" err="1">
                <a:solidFill>
                  <a:schemeClr val="accent1"/>
                </a:solidFill>
              </a:rPr>
              <a:t>cisco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/>
              <a:t> logging synchronous</a:t>
            </a:r>
          </a:p>
          <a:p>
            <a:r>
              <a:rPr lang="en-US" sz="1400" dirty="0"/>
              <a:t> login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line </a:t>
            </a:r>
            <a:r>
              <a:rPr lang="en-US" sz="1400" dirty="0" err="1"/>
              <a:t>vty</a:t>
            </a:r>
            <a:r>
              <a:rPr lang="en-US" sz="1400" dirty="0"/>
              <a:t> 0 4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password </a:t>
            </a:r>
            <a:r>
              <a:rPr lang="en-US" sz="1400" dirty="0" err="1">
                <a:solidFill>
                  <a:schemeClr val="accent1"/>
                </a:solidFill>
              </a:rPr>
              <a:t>cisco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/>
              <a:t> login</a:t>
            </a:r>
          </a:p>
          <a:p>
            <a:r>
              <a:rPr lang="en-US" sz="1400" dirty="0"/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100" y="5492932"/>
            <a:ext cx="8229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By default, </a:t>
            </a:r>
            <a:r>
              <a:rPr lang="en-US" sz="1600" dirty="0" err="1"/>
              <a:t>semua</a:t>
            </a:r>
            <a:r>
              <a:rPr lang="en-US" sz="1600" dirty="0"/>
              <a:t> password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konfigurasikan</a:t>
            </a:r>
            <a:r>
              <a:rPr lang="en-US" sz="1600" dirty="0"/>
              <a:t> (</a:t>
            </a:r>
            <a:r>
              <a:rPr lang="en-US" sz="1600" dirty="0" err="1"/>
              <a:t>kecuali</a:t>
            </a:r>
            <a:r>
              <a:rPr lang="en-US" sz="1600" dirty="0"/>
              <a:t> password </a:t>
            </a:r>
            <a:r>
              <a:rPr lang="en-US" sz="1600" i="1" dirty="0">
                <a:solidFill>
                  <a:schemeClr val="accent1"/>
                </a:solidFill>
              </a:rPr>
              <a:t>enable secret</a:t>
            </a:r>
            <a:r>
              <a:rPr lang="en-US" sz="1600" dirty="0"/>
              <a:t>)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Cisco IOS CLI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format </a:t>
            </a:r>
            <a:r>
              <a:rPr lang="en-US" sz="1600" dirty="0">
                <a:solidFill>
                  <a:srgbClr val="C00000"/>
                </a:solidFill>
              </a:rPr>
              <a:t>clear text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yang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lihat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running-</a:t>
            </a:r>
            <a:r>
              <a:rPr lang="en-US" sz="1600" dirty="0" err="1"/>
              <a:t>config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89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Password Encryption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62195"/>
              </p:ext>
            </p:extLst>
          </p:nvPr>
        </p:nvGraphicFramePr>
        <p:xfrm>
          <a:off x="1904999" y="1960816"/>
          <a:ext cx="8610600" cy="731520"/>
        </p:xfrm>
        <a:graphic>
          <a:graphicData uri="http://schemas.openxmlformats.org/drawingml/2006/table">
            <a:tbl>
              <a:tblPr/>
              <a:tblGrid>
                <a:gridCol w="4038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Masuk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</a:t>
                      </a:r>
                      <a:r>
                        <a:rPr lang="en-US" sz="1800" dirty="0"/>
                        <a:t> mode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global</a:t>
                      </a:r>
                      <a:r>
                        <a:rPr lang="en-US" sz="1800" baseline="0" dirty="0">
                          <a:solidFill>
                            <a:schemeClr val="accent1"/>
                          </a:solidFill>
                        </a:rPr>
                        <a:t> configuration</a:t>
                      </a:r>
                      <a:endParaRPr 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Router#conf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6">
                <a:tc>
                  <a:txBody>
                    <a:bodyPr/>
                    <a:lstStyle/>
                    <a:p>
                      <a:r>
                        <a:rPr lang="en-US" dirty="0" err="1"/>
                        <a:t>Enkrip</a:t>
                      </a:r>
                      <a:r>
                        <a:rPr lang="en-US" dirty="0"/>
                        <a:t> password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sistem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service password-encryption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04999" y="2879477"/>
            <a:ext cx="8458200" cy="230832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 err="1"/>
              <a:t>Router#</a:t>
            </a:r>
            <a:r>
              <a:rPr lang="en-US" sz="1200" b="1" dirty="0" err="1">
                <a:solidFill>
                  <a:srgbClr val="C00000"/>
                </a:solidFill>
              </a:rPr>
              <a:t>sh</a:t>
            </a:r>
            <a:r>
              <a:rPr lang="en-US" sz="1200" b="1" dirty="0">
                <a:solidFill>
                  <a:srgbClr val="C00000"/>
                </a:solidFill>
              </a:rPr>
              <a:t> run</a:t>
            </a:r>
          </a:p>
          <a:p>
            <a:endParaRPr lang="en-US" sz="1200" dirty="0"/>
          </a:p>
          <a:p>
            <a:r>
              <a:rPr lang="en-US" sz="1200" dirty="0"/>
              <a:t>service password-encryption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enable secret 5 $1$fKFT$DMiXKFGpwzAdBcJT.ZCk30</a:t>
            </a:r>
          </a:p>
          <a:p>
            <a:r>
              <a:rPr lang="en-US" sz="1200" dirty="0">
                <a:solidFill>
                  <a:schemeClr val="tx2"/>
                </a:solidFill>
              </a:rPr>
              <a:t>enable password 7 050809022D4D4C1A</a:t>
            </a:r>
          </a:p>
          <a:p>
            <a:endParaRPr lang="en-US" sz="1200" dirty="0"/>
          </a:p>
          <a:p>
            <a:r>
              <a:rPr lang="en-US" sz="1200" dirty="0"/>
              <a:t>line con 0</a:t>
            </a:r>
          </a:p>
          <a:p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password 7 05080F1C2243</a:t>
            </a:r>
          </a:p>
          <a:p>
            <a:r>
              <a:rPr lang="en-US" sz="1200" dirty="0"/>
              <a:t>line </a:t>
            </a:r>
            <a:r>
              <a:rPr lang="en-US" sz="1200" dirty="0" err="1"/>
              <a:t>vty</a:t>
            </a:r>
            <a:r>
              <a:rPr lang="en-US" sz="1200" dirty="0"/>
              <a:t> 0 4</a:t>
            </a:r>
          </a:p>
          <a:p>
            <a:r>
              <a:rPr lang="en-US" sz="1200" dirty="0">
                <a:solidFill>
                  <a:schemeClr val="tx2"/>
                </a:solidFill>
              </a:rPr>
              <a:t> password 7 104D000A0618</a:t>
            </a:r>
          </a:p>
          <a:p>
            <a:r>
              <a:rPr lang="en-US" sz="1200" dirty="0"/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374942"/>
            <a:ext cx="8458200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Enkripsi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2"/>
                </a:solidFill>
              </a:rPr>
              <a:t>service password-encryption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tergolong</a:t>
            </a:r>
            <a:r>
              <a:rPr lang="en-US" sz="1400" dirty="0"/>
              <a:t>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lemah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</a:t>
            </a:r>
            <a:r>
              <a:rPr lang="en-US" sz="1400" dirty="0"/>
              <a:t> </a:t>
            </a:r>
            <a:r>
              <a:rPr lang="en-US" sz="1400" dirty="0" err="1"/>
              <a:t>dekripsi</a:t>
            </a:r>
            <a:r>
              <a:rPr lang="en-US" sz="1400" dirty="0"/>
              <a:t> </a:t>
            </a:r>
            <a:r>
              <a:rPr lang="en-US" sz="1400" dirty="0" err="1"/>
              <a:t>kan</a:t>
            </a:r>
            <a:r>
              <a:rPr lang="en-US" sz="1400" dirty="0"/>
              <a:t>. </a:t>
            </a:r>
            <a:r>
              <a:rPr lang="en-US" sz="1400" dirty="0" err="1"/>
              <a:t>Sebaliknya</a:t>
            </a:r>
            <a:r>
              <a:rPr lang="en-US" sz="1400" dirty="0"/>
              <a:t>, </a:t>
            </a:r>
            <a:r>
              <a:rPr lang="en-US" sz="1400" dirty="0" err="1"/>
              <a:t>enkripsi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C00000"/>
                </a:solidFill>
              </a:rPr>
              <a:t>enable secret </a:t>
            </a:r>
            <a:r>
              <a:rPr lang="en-US" sz="1400" dirty="0" err="1"/>
              <a:t>tergolong</a:t>
            </a:r>
            <a:r>
              <a:rPr lang="en-US" sz="1400" dirty="0"/>
              <a:t> </a:t>
            </a:r>
            <a:r>
              <a:rPr lang="en-US" sz="1400" dirty="0" err="1"/>
              <a:t>enkripsi</a:t>
            </a:r>
            <a:r>
              <a:rPr lang="en-US" sz="1400" dirty="0"/>
              <a:t>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sulit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</a:t>
            </a:r>
            <a:r>
              <a:rPr lang="en-US" sz="1400" dirty="0"/>
              <a:t> </a:t>
            </a:r>
            <a:r>
              <a:rPr lang="en-US" sz="1400" dirty="0" err="1"/>
              <a:t>dekripsi</a:t>
            </a:r>
            <a:r>
              <a:rPr lang="en-US" sz="1400" dirty="0"/>
              <a:t> </a:t>
            </a:r>
            <a:r>
              <a:rPr lang="en-US" sz="1400" dirty="0" err="1"/>
              <a:t>kan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32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Login Banner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49846"/>
              </p:ext>
            </p:extLst>
          </p:nvPr>
        </p:nvGraphicFramePr>
        <p:xfrm>
          <a:off x="1677085" y="1905000"/>
          <a:ext cx="8434552" cy="2712720"/>
        </p:xfrm>
        <a:graphic>
          <a:graphicData uri="http://schemas.openxmlformats.org/drawingml/2006/table">
            <a:tbl>
              <a:tblPr/>
              <a:tblGrid>
                <a:gridCol w="843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41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banner login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?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LINE  c banner-text c, where 'c' is a delimiting character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banner login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 TEXT message.  End with the character '#'.</a:t>
                      </a:r>
                    </a:p>
                    <a:p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Akses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hanya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untuk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yang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berwenang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482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Sebuah</a:t>
                      </a:r>
                      <a:r>
                        <a:rPr lang="en-US" sz="1400" dirty="0"/>
                        <a:t> banner/</a:t>
                      </a:r>
                      <a:r>
                        <a:rPr lang="en-US" sz="1400" dirty="0" err="1"/>
                        <a:t>panji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ditampilkan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sebelum</a:t>
                      </a:r>
                      <a:r>
                        <a:rPr lang="en-US" sz="1400" baseline="0" dirty="0"/>
                        <a:t> user login </a:t>
                      </a:r>
                      <a:r>
                        <a:rPr lang="en-US" sz="1400" baseline="0" dirty="0" err="1"/>
                        <a:t>ke</a:t>
                      </a:r>
                      <a:r>
                        <a:rPr lang="en-US" sz="1400" baseline="0" dirty="0"/>
                        <a:t> switch.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Router(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banner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motd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Enter TEXT message.  End with the character '$'.</a:t>
                      </a:r>
                    </a:p>
                    <a:p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Sistem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akan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di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restart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sabtu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mendatang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482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Panji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ditampilkan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sebelum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panji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banner login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0" y="4704523"/>
            <a:ext cx="4572000" cy="203132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txBody>
          <a:bodyPr>
            <a:spAutoFit/>
          </a:bodyPr>
          <a:lstStyle/>
          <a:p>
            <a:r>
              <a:rPr lang="en-US" sz="1400" dirty="0"/>
              <a:t>Press RETURN to get started.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>
                <a:solidFill>
                  <a:schemeClr val="accent1"/>
                </a:solidFill>
              </a:rPr>
              <a:t>Sistem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akan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di</a:t>
            </a:r>
            <a:r>
              <a:rPr lang="en-US" sz="1400" dirty="0">
                <a:solidFill>
                  <a:schemeClr val="accent1"/>
                </a:solidFill>
              </a:rPr>
              <a:t> restart </a:t>
            </a:r>
            <a:r>
              <a:rPr lang="en-US" sz="1400" dirty="0" err="1">
                <a:solidFill>
                  <a:schemeClr val="accent1"/>
                </a:solidFill>
              </a:rPr>
              <a:t>sabtu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mendatang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 err="1">
                <a:solidFill>
                  <a:schemeClr val="accent1"/>
                </a:solidFill>
              </a:rPr>
              <a:t>Akses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hanya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untuk</a:t>
            </a:r>
            <a:r>
              <a:rPr lang="en-US" sz="1400" dirty="0">
                <a:solidFill>
                  <a:schemeClr val="accent1"/>
                </a:solidFill>
              </a:rPr>
              <a:t> yang </a:t>
            </a:r>
            <a:r>
              <a:rPr lang="en-US" sz="1400" dirty="0" err="1">
                <a:solidFill>
                  <a:schemeClr val="accent1"/>
                </a:solidFill>
              </a:rPr>
              <a:t>berwenang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User Access Verification</a:t>
            </a:r>
          </a:p>
          <a:p>
            <a:endParaRPr lang="en-US" sz="1400" dirty="0"/>
          </a:p>
          <a:p>
            <a:r>
              <a:rPr lang="en-US" sz="1400" dirty="0"/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507621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Telnet </a:t>
            </a:r>
            <a:r>
              <a:rPr lang="en-US" dirty="0" err="1"/>
              <a:t>dan</a:t>
            </a:r>
            <a:r>
              <a:rPr lang="en-US" dirty="0"/>
              <a:t> SSH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738282" y="3551582"/>
            <a:ext cx="8715436" cy="2806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Telnet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default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pPr lvl="1"/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clear text</a:t>
            </a:r>
          </a:p>
          <a:p>
            <a:pPr lvl="1"/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pPr lvl="1"/>
            <a:r>
              <a:rPr lang="en-US" dirty="0" err="1"/>
              <a:t>Metode</a:t>
            </a:r>
            <a:r>
              <a:rPr lang="en-US" dirty="0"/>
              <a:t> original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Cisco switch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</a:t>
            </a:r>
          </a:p>
          <a:p>
            <a:r>
              <a:rPr lang="en-US" dirty="0"/>
              <a:t>SSH</a:t>
            </a:r>
          </a:p>
          <a:p>
            <a:pPr lvl="1"/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lvl="1"/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enkripsi</a:t>
            </a:r>
            <a:endParaRPr lang="en-US" dirty="0"/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pPr lvl="1"/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support,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switch model lama.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8282" y="1982979"/>
            <a:ext cx="853440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Cisco switch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melakukannya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 via  VTY.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konfigurasi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line </a:t>
            </a:r>
            <a:r>
              <a:rPr lang="en-US" sz="2000" dirty="0" err="1">
                <a:solidFill>
                  <a:srgbClr val="C00000"/>
                </a:solidFill>
              </a:rPr>
              <a:t>vty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switch,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mengaksesnya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protokol</a:t>
            </a:r>
            <a:r>
              <a:rPr lang="en-US" sz="2000" dirty="0"/>
              <a:t> Telnet </a:t>
            </a:r>
            <a:r>
              <a:rPr lang="en-US" sz="2000" dirty="0" err="1"/>
              <a:t>atau</a:t>
            </a:r>
            <a:r>
              <a:rPr lang="en-US" sz="2000" dirty="0"/>
              <a:t> SSH.</a:t>
            </a:r>
          </a:p>
        </p:txBody>
      </p:sp>
    </p:spTree>
    <p:extLst>
      <p:ext uri="{BB962C8B-B14F-4D97-AF65-F5344CB8AC3E}">
        <p14:creationId xmlns:p14="http://schemas.microsoft.com/office/powerpoint/2010/main" val="42684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Telnet </a:t>
            </a:r>
            <a:r>
              <a:rPr lang="en-US" dirty="0" err="1"/>
              <a:t>dan</a:t>
            </a:r>
            <a:r>
              <a:rPr lang="en-US" dirty="0"/>
              <a:t> SSH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66882"/>
              </p:ext>
            </p:extLst>
          </p:nvPr>
        </p:nvGraphicFramePr>
        <p:xfrm>
          <a:off x="1669546" y="1901687"/>
          <a:ext cx="8576441" cy="4785360"/>
        </p:xfrm>
        <a:graphic>
          <a:graphicData uri="http://schemas.openxmlformats.org/drawingml/2006/table">
            <a:tbl>
              <a:tblPr/>
              <a:tblGrid>
                <a:gridCol w="857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crypto key generate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rsa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% Please define a domain-name first.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</a:t>
                      </a:r>
                      <a:r>
                        <a:rPr lang="en-US" sz="1400" dirty="0"/>
                        <a:t>-enable router </a:t>
                      </a:r>
                      <a:r>
                        <a:rPr lang="en-US" sz="1400" dirty="0" err="1"/>
                        <a:t>sebagai</a:t>
                      </a:r>
                      <a:r>
                        <a:rPr lang="en-US" sz="1400" baseline="0" dirty="0"/>
                        <a:t> sever </a:t>
                      </a:r>
                      <a:r>
                        <a:rPr lang="en-US" sz="1400" baseline="0" dirty="0" err="1"/>
                        <a:t>ssh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kita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</a:t>
                      </a:r>
                      <a:r>
                        <a:rPr lang="en-US" sz="1400" dirty="0"/>
                        <a:t>-generate key </a:t>
                      </a:r>
                      <a:r>
                        <a:rPr lang="en-US" sz="1400" dirty="0" err="1"/>
                        <a:t>rsa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digunakan</a:t>
                      </a:r>
                      <a:r>
                        <a:rPr lang="en-US" sz="1400" dirty="0"/>
                        <a:t>.</a:t>
                      </a:r>
                      <a:r>
                        <a:rPr lang="en-US" sz="1400" baseline="0" dirty="0"/>
                        <a:t> Dan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itu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kita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diminta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mendefinisikan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domain name </a:t>
                      </a:r>
                      <a:r>
                        <a:rPr lang="en-US" sz="1400" baseline="0" dirty="0" err="1"/>
                        <a:t>dari</a:t>
                      </a:r>
                      <a:r>
                        <a:rPr lang="en-US" sz="1400" baseline="0" dirty="0"/>
                        <a:t> router </a:t>
                      </a:r>
                      <a:r>
                        <a:rPr lang="en-US" sz="1400" baseline="0" dirty="0" err="1"/>
                        <a:t>kita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domain-name </a:t>
                      </a:r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comlabs.com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Disini</a:t>
                      </a:r>
                      <a:r>
                        <a:rPr lang="en-US" sz="1400" dirty="0"/>
                        <a:t> domain name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di</a:t>
                      </a:r>
                      <a:r>
                        <a:rPr lang="en-US" sz="1400" baseline="0" dirty="0"/>
                        <a:t> set </a:t>
                      </a:r>
                      <a:r>
                        <a:rPr lang="en-US" sz="1400" baseline="0" dirty="0" err="1"/>
                        <a:t>sebagai</a:t>
                      </a:r>
                      <a:r>
                        <a:rPr lang="en-US" sz="1400" baseline="0" dirty="0"/>
                        <a:t> comlabs.com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crypto key generate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rsa</a:t>
                      </a:r>
                      <a:endParaRPr lang="en-US" sz="140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The name for the keys will be: </a:t>
                      </a:r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R2621.comlabs.com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Choose the size of the key modulus in the range of 360 to 2048 for your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General Purpose Keys. Choosing a key modulus greater than 512 may take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a few minutes.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How many bits in the modulus [512]: 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1024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% Generating 1024 bit RSA keys ...[OK]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Kita </a:t>
                      </a:r>
                      <a:r>
                        <a:rPr lang="en-US" sz="1400" dirty="0" err="1"/>
                        <a:t>lihat</a:t>
                      </a:r>
                      <a:r>
                        <a:rPr lang="en-US" sz="1400" dirty="0"/>
                        <a:t> name yang </a:t>
                      </a:r>
                      <a:r>
                        <a:rPr lang="en-US" sz="1400" dirty="0" err="1"/>
                        <a:t>digunakan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meng</a:t>
                      </a:r>
                      <a:r>
                        <a:rPr lang="en-US" sz="1400" dirty="0"/>
                        <a:t>-generate key </a:t>
                      </a:r>
                      <a:r>
                        <a:rPr lang="en-US" sz="1400" dirty="0" err="1"/>
                        <a:t>rsa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Router.comlabs.com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setelah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kita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ditanya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ukuran</a:t>
                      </a:r>
                      <a:r>
                        <a:rPr lang="en-US" sz="1400" baseline="0" dirty="0"/>
                        <a:t> modulus yang </a:t>
                      </a:r>
                      <a:r>
                        <a:rPr lang="en-US" sz="1400" baseline="0" dirty="0" err="1"/>
                        <a:t>digunakan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semakin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besar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semakin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aman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namun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semakin</a:t>
                      </a:r>
                      <a:r>
                        <a:rPr lang="en-US" sz="1400" baseline="0" dirty="0"/>
                        <a:t> lama </a:t>
                      </a:r>
                      <a:r>
                        <a:rPr lang="en-US" sz="1400" baseline="0" dirty="0" err="1"/>
                        <a:t>proses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untuk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meng</a:t>
                      </a:r>
                      <a:r>
                        <a:rPr lang="en-US" sz="1400" baseline="0" dirty="0"/>
                        <a:t>-generate key </a:t>
                      </a:r>
                      <a:r>
                        <a:rPr lang="en-US" sz="1400" baseline="0" dirty="0" err="1"/>
                        <a:t>nya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C000"/>
                          </a:solidFill>
                        </a:rPr>
                        <a:t>ssh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 version 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Konfigurasi</a:t>
                      </a:r>
                      <a:r>
                        <a:rPr lang="en-US" sz="1400" dirty="0"/>
                        <a:t> router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menjalankan</a:t>
                      </a:r>
                      <a:r>
                        <a:rPr lang="en-US" sz="1400" baseline="0" dirty="0"/>
                        <a:t> server </a:t>
                      </a:r>
                      <a:r>
                        <a:rPr lang="en-US" sz="1400" baseline="0" dirty="0" err="1"/>
                        <a:t>ssh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versi</a:t>
                      </a:r>
                      <a:r>
                        <a:rPr lang="en-US" sz="1400" baseline="0" dirty="0"/>
                        <a:t> 1 </a:t>
                      </a:r>
                      <a:r>
                        <a:rPr lang="en-US" sz="1400" baseline="0" dirty="0" err="1"/>
                        <a:t>atau</a:t>
                      </a:r>
                      <a:r>
                        <a:rPr lang="en-US" sz="1400" baseline="0" dirty="0"/>
                        <a:t> 2.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65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Telnet </a:t>
            </a:r>
            <a:r>
              <a:rPr lang="en-US" dirty="0" err="1"/>
              <a:t>dan</a:t>
            </a:r>
            <a:r>
              <a:rPr lang="en-US" dirty="0"/>
              <a:t> SSH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59786"/>
              </p:ext>
            </p:extLst>
          </p:nvPr>
        </p:nvGraphicFramePr>
        <p:xfrm>
          <a:off x="1769679" y="1896385"/>
          <a:ext cx="8576441" cy="3901440"/>
        </p:xfrm>
        <a:graphic>
          <a:graphicData uri="http://schemas.openxmlformats.org/drawingml/2006/table">
            <a:tbl>
              <a:tblPr/>
              <a:tblGrid>
                <a:gridCol w="857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24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R2621(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)#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admin </a:t>
                      </a:r>
                      <a:r>
                        <a:rPr kumimoji="0" lang="en-US" sz="16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admin123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24">
                <a:tc>
                  <a:txBody>
                    <a:bodyPr/>
                    <a:lstStyle/>
                    <a:p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Definisikan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user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autentikasi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login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VTY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2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show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ip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ssh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SSH Enabled - version 2.0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Authentication timeout: 120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secs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; Authentication retries: 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Verifikasi</a:t>
                      </a:r>
                      <a:r>
                        <a:rPr lang="en-US" sz="1600" dirty="0"/>
                        <a:t> status server </a:t>
                      </a:r>
                      <a:r>
                        <a:rPr lang="en-US" sz="1600" dirty="0" err="1"/>
                        <a:t>ssh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switch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conf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igure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terminal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line </a:t>
                      </a: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vty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0 4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login local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transport input </a:t>
                      </a:r>
                      <a:r>
                        <a:rPr lang="en-US" sz="16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ssh</a:t>
                      </a:r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telnet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924">
                <a:tc>
                  <a:txBody>
                    <a:bodyPr/>
                    <a:lstStyle/>
                    <a:p>
                      <a:r>
                        <a:rPr lang="en-US" sz="1600" dirty="0"/>
                        <a:t>Set agar switch </a:t>
                      </a:r>
                      <a:r>
                        <a:rPr lang="en-US" sz="1600" dirty="0" err="1"/>
                        <a:t>menerima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akses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vty</a:t>
                      </a:r>
                      <a:r>
                        <a:rPr lang="en-US" sz="1600" dirty="0"/>
                        <a:t> via </a:t>
                      </a:r>
                      <a:r>
                        <a:rPr lang="en-US" sz="1600" dirty="0" err="1"/>
                        <a:t>protokol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telnet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ssh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2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R2621(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-line)#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transport input </a:t>
                      </a:r>
                      <a:r>
                        <a:rPr lang="en-US" sz="1600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ssh</a:t>
                      </a: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924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Akan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lebih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baik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jika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support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protokol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telnet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di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disable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karena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alasan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security.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69679" y="6021579"/>
            <a:ext cx="678180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protokol</a:t>
            </a:r>
            <a:r>
              <a:rPr lang="en-US" dirty="0"/>
              <a:t> telnet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support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vty</a:t>
            </a:r>
            <a:r>
              <a:rPr lang="en-US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2493765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FF74-1F03-C142-B9C1-CBF085D0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</a:t>
            </a:r>
            <a:r>
              <a:rPr lang="en-US" dirty="0" err="1"/>
              <a:t>Komponen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E764-94B2-054B-B13C-85BB809F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344718"/>
            <a:ext cx="9744637" cy="86558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Router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 err="1">
                <a:solidFill>
                  <a:srgbClr val="7030A0"/>
                </a:solidFill>
              </a:rPr>
              <a:t>komputer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spesial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proses routing.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dirty="0"/>
              <a:t>Router </a:t>
            </a:r>
            <a:r>
              <a:rPr lang="en-US" dirty="0" err="1"/>
              <a:t>memerlukan</a:t>
            </a:r>
            <a:r>
              <a:rPr lang="en-US" dirty="0"/>
              <a:t> Operating System, </a:t>
            </a:r>
            <a:r>
              <a:rPr lang="en-US" dirty="0" err="1"/>
              <a:t>dalam</a:t>
            </a:r>
            <a:r>
              <a:rPr lang="en-US" dirty="0"/>
              <a:t> Cisco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Internetwork Operating System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IOS</a:t>
            </a:r>
            <a:r>
              <a:rPr lang="en-US" dirty="0"/>
              <a:t>),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file-file </a:t>
            </a:r>
            <a:r>
              <a:rPr lang="en-US" dirty="0" err="1"/>
              <a:t>konfigurasi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(routing, switching) dan </a:t>
            </a:r>
            <a:r>
              <a:rPr lang="en-US" dirty="0" err="1"/>
              <a:t>fungsi-fungsi</a:t>
            </a:r>
            <a:r>
              <a:rPr lang="en-US" dirty="0"/>
              <a:t> internetworking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CE247-E67F-944B-81B4-085E85259B02}"/>
              </a:ext>
            </a:extLst>
          </p:cNvPr>
          <p:cNvGrpSpPr/>
          <p:nvPr/>
        </p:nvGrpSpPr>
        <p:grpSpPr>
          <a:xfrm>
            <a:off x="1948069" y="1937488"/>
            <a:ext cx="8150087" cy="2859758"/>
            <a:chOff x="1752600" y="685801"/>
            <a:chExt cx="8686800" cy="3500987"/>
          </a:xfrm>
        </p:grpSpPr>
        <p:pic>
          <p:nvPicPr>
            <p:cNvPr id="5" name="Picture 4" descr="Router.jpg">
              <a:extLst>
                <a:ext uri="{FF2B5EF4-FFF2-40B4-BE49-F238E27FC236}">
                  <a16:creationId xmlns:a16="http://schemas.microsoft.com/office/drawing/2014/main" id="{49A48AD1-3035-B44C-9905-41D7C7F3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630" y="685801"/>
              <a:ext cx="4043570" cy="27253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C1DA15-848D-4440-B70F-3665082F372D}"/>
                </a:ext>
              </a:extLst>
            </p:cNvPr>
            <p:cNvSpPr txBox="1"/>
            <p:nvPr/>
          </p:nvSpPr>
          <p:spPr>
            <a:xfrm>
              <a:off x="4203219" y="2023646"/>
              <a:ext cx="654319" cy="37678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RAM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0BF509-1E6C-624D-8328-C87477ED4F3E}"/>
                </a:ext>
              </a:extLst>
            </p:cNvPr>
            <p:cNvSpPr txBox="1"/>
            <p:nvPr/>
          </p:nvSpPr>
          <p:spPr>
            <a:xfrm>
              <a:off x="4267202" y="2438400"/>
              <a:ext cx="920457" cy="376788"/>
            </a:xfrm>
            <a:prstGeom prst="rect">
              <a:avLst/>
            </a:prstGeom>
            <a:solidFill>
              <a:srgbClr val="00B0F0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NVRAM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6DBFD-B9EC-0E42-9CB2-6AB19A38C23A}"/>
                </a:ext>
              </a:extLst>
            </p:cNvPr>
            <p:cNvSpPr txBox="1"/>
            <p:nvPr/>
          </p:nvSpPr>
          <p:spPr>
            <a:xfrm>
              <a:off x="5380854" y="2667000"/>
              <a:ext cx="770279" cy="376788"/>
            </a:xfrm>
            <a:prstGeom prst="rect">
              <a:avLst/>
            </a:prstGeom>
            <a:solidFill>
              <a:schemeClr val="tx1"/>
            </a:solidFill>
            <a:ln w="15875"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FLASH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FA5809-9895-174A-AC9F-7A16CF107C6F}"/>
                </a:ext>
              </a:extLst>
            </p:cNvPr>
            <p:cNvSpPr txBox="1"/>
            <p:nvPr/>
          </p:nvSpPr>
          <p:spPr>
            <a:xfrm>
              <a:off x="5644834" y="2227664"/>
              <a:ext cx="667473" cy="3767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ROM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FD3AD-354B-D146-AE55-FC97B63B6371}"/>
                </a:ext>
              </a:extLst>
            </p:cNvPr>
            <p:cNvSpPr txBox="1"/>
            <p:nvPr/>
          </p:nvSpPr>
          <p:spPr>
            <a:xfrm>
              <a:off x="6553200" y="2514599"/>
              <a:ext cx="918555" cy="376788"/>
            </a:xfrm>
            <a:prstGeom prst="rect">
              <a:avLst/>
            </a:prstGeom>
            <a:solidFill>
              <a:schemeClr val="tx2"/>
            </a:solidFill>
            <a:ln w="15875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</a:rPr>
                <a:t>Console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386CCF-3A2A-2144-ABDD-3B633AEED064}"/>
                </a:ext>
              </a:extLst>
            </p:cNvPr>
            <p:cNvSpPr txBox="1"/>
            <p:nvPr/>
          </p:nvSpPr>
          <p:spPr>
            <a:xfrm>
              <a:off x="6858000" y="2023646"/>
              <a:ext cx="1005621" cy="3767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Interface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B0FBF8-0D66-304E-8891-BFE7FA9D7879}"/>
                </a:ext>
              </a:extLst>
            </p:cNvPr>
            <p:cNvSpPr txBox="1"/>
            <p:nvPr/>
          </p:nvSpPr>
          <p:spPr>
            <a:xfrm>
              <a:off x="1765740" y="740980"/>
              <a:ext cx="2272860" cy="1318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lIns="45720" tIns="0" rIns="0" bIns="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 err="1"/>
                <a:t>Memori</a:t>
              </a:r>
              <a:endParaRPr lang="en-US" sz="1400" dirty="0"/>
            </a:p>
            <a:p>
              <a:pPr marL="342900" indent="-342900">
                <a:buAutoNum type="arabicPeriod"/>
              </a:pPr>
              <a:r>
                <a:rPr lang="en-US" sz="1400" dirty="0" err="1"/>
                <a:t>Tabel</a:t>
              </a:r>
              <a:r>
                <a:rPr lang="en-US" sz="1400" dirty="0"/>
                <a:t> routing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rgbClr val="FF0000"/>
                  </a:solidFill>
                </a:rPr>
                <a:t>running configuration</a:t>
              </a:r>
            </a:p>
            <a:p>
              <a:pPr marL="342900" indent="-342900">
                <a:buAutoNum type="arabicPeriod"/>
              </a:pPr>
              <a:r>
                <a:rPr lang="en-US" sz="1400" dirty="0" err="1"/>
                <a:t>isi</a:t>
              </a:r>
              <a:r>
                <a:rPr lang="en-US" sz="1400" dirty="0"/>
                <a:t> </a:t>
              </a:r>
              <a:r>
                <a:rPr lang="en-US" sz="1400" dirty="0" err="1"/>
                <a:t>hilang</a:t>
              </a:r>
              <a:r>
                <a:rPr lang="en-US" sz="1400" dirty="0"/>
                <a:t> </a:t>
              </a:r>
              <a:r>
                <a:rPr lang="en-US" sz="1400" dirty="0" err="1"/>
                <a:t>saat</a:t>
              </a:r>
              <a:r>
                <a:rPr lang="en-US" sz="1400" dirty="0"/>
                <a:t> reboot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40BFDBF5-BF75-3C43-8267-688ADDF7BF44}"/>
                </a:ext>
              </a:extLst>
            </p:cNvPr>
            <p:cNvCxnSpPr>
              <a:stCxn id="7" idx="2"/>
              <a:endCxn id="15" idx="3"/>
            </p:cNvCxnSpPr>
            <p:nvPr/>
          </p:nvCxnSpPr>
          <p:spPr>
            <a:xfrm rot="5400000">
              <a:off x="4173803" y="2679986"/>
              <a:ext cx="418427" cy="688831"/>
            </a:xfrm>
            <a:prstGeom prst="bentConnector2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29C22702-2001-6747-9034-DC57725BF0C1}"/>
                </a:ext>
              </a:extLst>
            </p:cNvPr>
            <p:cNvCxnSpPr>
              <a:stCxn id="6" idx="1"/>
              <a:endCxn id="12" idx="2"/>
            </p:cNvCxnSpPr>
            <p:nvPr/>
          </p:nvCxnSpPr>
          <p:spPr>
            <a:xfrm rot="10800000">
              <a:off x="2902171" y="2059738"/>
              <a:ext cx="1301049" cy="152303"/>
            </a:xfrm>
            <a:prstGeom prst="bentConnector2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F8B585-C3EC-064E-8E70-672B1C3EDB99}"/>
                </a:ext>
              </a:extLst>
            </p:cNvPr>
            <p:cNvSpPr txBox="1"/>
            <p:nvPr/>
          </p:nvSpPr>
          <p:spPr>
            <a:xfrm>
              <a:off x="1752600" y="2385842"/>
              <a:ext cx="2286000" cy="1695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0" bIns="4572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/>
                <a:t>Storage</a:t>
              </a:r>
            </a:p>
            <a:p>
              <a:pPr marL="342900" indent="-342900">
                <a:buAutoNum type="arabicPeriod"/>
              </a:pPr>
              <a:r>
                <a:rPr lang="en-US" sz="1400" dirty="0">
                  <a:solidFill>
                    <a:srgbClr val="FF0000"/>
                  </a:solidFill>
                </a:rPr>
                <a:t>startup configuration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configuration register</a:t>
              </a:r>
            </a:p>
            <a:p>
              <a:pPr marL="342900" indent="-342900">
                <a:buAutoNum type="arabicPeriod"/>
              </a:pPr>
              <a:r>
                <a:rPr lang="en-US" sz="1400" dirty="0" err="1"/>
                <a:t>isi</a:t>
              </a:r>
              <a:r>
                <a:rPr lang="en-US" sz="1400" dirty="0"/>
                <a:t> </a:t>
              </a:r>
              <a:r>
                <a:rPr lang="en-US" sz="1400" dirty="0" err="1"/>
                <a:t>tetap</a:t>
              </a:r>
              <a:r>
                <a:rPr lang="en-US" sz="1400" dirty="0"/>
                <a:t> </a:t>
              </a:r>
              <a:r>
                <a:rPr lang="en-US" sz="1400" dirty="0" err="1"/>
                <a:t>meski</a:t>
              </a:r>
              <a:r>
                <a:rPr lang="en-US" sz="1400" dirty="0"/>
                <a:t> reboot.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B8B15A-4C34-F441-9DBB-2AD42197381B}"/>
                </a:ext>
              </a:extLst>
            </p:cNvPr>
            <p:cNvSpPr txBox="1"/>
            <p:nvPr/>
          </p:nvSpPr>
          <p:spPr>
            <a:xfrm>
              <a:off x="1828800" y="3810000"/>
              <a:ext cx="1828800" cy="3767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45720" tIns="45720" rIns="45720" bIns="45720" rtlCol="0">
              <a:spAutoFit/>
            </a:bodyPr>
            <a:lstStyle/>
            <a:p>
              <a:pPr algn="ctr"/>
              <a:r>
                <a:rPr lang="en-US" sz="1400" dirty="0" err="1"/>
                <a:t>Tempat</a:t>
              </a:r>
              <a:r>
                <a:rPr lang="en-US" sz="1400" dirty="0"/>
                <a:t> image IOS</a:t>
              </a:r>
            </a:p>
          </p:txBody>
        </p:sp>
        <p:cxnSp>
          <p:nvCxnSpPr>
            <p:cNvPr id="17" name="Shape 43">
              <a:extLst>
                <a:ext uri="{FF2B5EF4-FFF2-40B4-BE49-F238E27FC236}">
                  <a16:creationId xmlns:a16="http://schemas.microsoft.com/office/drawing/2014/main" id="{A5A7BF01-AAF1-264E-80D9-ED17EEDA9907}"/>
                </a:ext>
              </a:extLst>
            </p:cNvPr>
            <p:cNvCxnSpPr>
              <a:stCxn id="8" idx="2"/>
              <a:endCxn id="16" idx="3"/>
            </p:cNvCxnSpPr>
            <p:nvPr/>
          </p:nvCxnSpPr>
          <p:spPr>
            <a:xfrm rot="5400000">
              <a:off x="4234494" y="2466894"/>
              <a:ext cx="954607" cy="2108394"/>
            </a:xfrm>
            <a:prstGeom prst="bentConnector2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39F58-EAE7-A844-BAA2-4B949ACA4B48}"/>
                </a:ext>
              </a:extLst>
            </p:cNvPr>
            <p:cNvSpPr txBox="1"/>
            <p:nvPr/>
          </p:nvSpPr>
          <p:spPr>
            <a:xfrm>
              <a:off x="7543800" y="3200401"/>
              <a:ext cx="2667000" cy="9042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45720" tIns="45720" rIns="0" bIns="4572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CLI</a:t>
              </a:r>
              <a:r>
                <a:rPr lang="en-US" sz="1400" dirty="0"/>
                <a:t> (</a:t>
              </a:r>
              <a:r>
                <a:rPr lang="en-US" sz="1400" i="1" dirty="0"/>
                <a:t>Command Line Interface</a:t>
              </a:r>
              <a:r>
                <a:rPr lang="en-US" sz="1400" dirty="0"/>
                <a:t>) </a:t>
              </a:r>
              <a:r>
                <a:rPr lang="en-US" sz="1400" dirty="0" err="1"/>
                <a:t>untuk</a:t>
              </a:r>
              <a:r>
                <a:rPr lang="en-US" sz="1400" dirty="0"/>
                <a:t> </a:t>
              </a:r>
              <a:r>
                <a:rPr lang="en-US" sz="1400" dirty="0" err="1"/>
                <a:t>memasukkan</a:t>
              </a:r>
              <a:r>
                <a:rPr lang="en-US" sz="1400" dirty="0"/>
                <a:t> </a:t>
              </a:r>
              <a:r>
                <a:rPr lang="en-US" sz="1400" dirty="0" err="1"/>
                <a:t>perintah-perintah</a:t>
              </a:r>
              <a:r>
                <a:rPr lang="en-US" sz="1400" dirty="0"/>
                <a:t> </a:t>
              </a:r>
              <a:r>
                <a:rPr lang="en-US" sz="1400" dirty="0" err="1"/>
                <a:t>konfigurasi</a:t>
              </a:r>
              <a:r>
                <a:rPr lang="en-US" sz="1400" dirty="0"/>
                <a:t>.</a:t>
              </a:r>
            </a:p>
          </p:txBody>
        </p:sp>
        <p:cxnSp>
          <p:nvCxnSpPr>
            <p:cNvPr id="19" name="Shape 65">
              <a:extLst>
                <a:ext uri="{FF2B5EF4-FFF2-40B4-BE49-F238E27FC236}">
                  <a16:creationId xmlns:a16="http://schemas.microsoft.com/office/drawing/2014/main" id="{50458F89-1C7D-B649-95AA-F6EA25329F50}"/>
                </a:ext>
              </a:extLst>
            </p:cNvPr>
            <p:cNvCxnSpPr>
              <a:stCxn id="10" idx="2"/>
              <a:endCxn id="18" idx="1"/>
            </p:cNvCxnSpPr>
            <p:nvPr/>
          </p:nvCxnSpPr>
          <p:spPr>
            <a:xfrm rot="16200000" flipH="1">
              <a:off x="6897561" y="3006306"/>
              <a:ext cx="761158" cy="531321"/>
            </a:xfrm>
            <a:prstGeom prst="bentConnector2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FC0AB-DA82-384B-BC08-29095BD8AA9F}"/>
                </a:ext>
              </a:extLst>
            </p:cNvPr>
            <p:cNvSpPr txBox="1"/>
            <p:nvPr/>
          </p:nvSpPr>
          <p:spPr>
            <a:xfrm>
              <a:off x="8229600" y="762000"/>
              <a:ext cx="2209800" cy="64053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txBody>
            <a:bodyPr wrap="square" lIns="45720" tIns="45720" rIns="45720" bIns="4572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dirty="0"/>
                <a:t>Read Only Memory</a:t>
              </a:r>
            </a:p>
            <a:p>
              <a:pPr marL="342900" indent="-342900">
                <a:buAutoNum type="arabicPeriod"/>
              </a:pPr>
              <a:r>
                <a:rPr lang="en-US" sz="1400" dirty="0"/>
                <a:t>Bootstrap/POST</a:t>
              </a:r>
            </a:p>
          </p:txBody>
        </p:sp>
        <p:cxnSp>
          <p:nvCxnSpPr>
            <p:cNvPr id="21" name="Shape 69">
              <a:extLst>
                <a:ext uri="{FF2B5EF4-FFF2-40B4-BE49-F238E27FC236}">
                  <a16:creationId xmlns:a16="http://schemas.microsoft.com/office/drawing/2014/main" id="{4D932F56-144E-604F-998E-3873FD6501FE}"/>
                </a:ext>
              </a:extLst>
            </p:cNvPr>
            <p:cNvCxnSpPr>
              <a:stCxn id="9" idx="0"/>
              <a:endCxn id="20" idx="1"/>
            </p:cNvCxnSpPr>
            <p:nvPr/>
          </p:nvCxnSpPr>
          <p:spPr>
            <a:xfrm rot="5400000" flipH="1" flipV="1">
              <a:off x="6531388" y="529453"/>
              <a:ext cx="1145395" cy="2251029"/>
            </a:xfrm>
            <a:prstGeom prst="bentConnector2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F061AE-F0E0-BE42-BE45-99D7DC10B0FD}"/>
                </a:ext>
              </a:extLst>
            </p:cNvPr>
            <p:cNvSpPr txBox="1"/>
            <p:nvPr/>
          </p:nvSpPr>
          <p:spPr>
            <a:xfrm>
              <a:off x="8610600" y="2057401"/>
              <a:ext cx="1524000" cy="376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45720" tIns="45720" rIns="45720" bIns="45720" rtlCol="0">
              <a:spAutoFit/>
            </a:bodyPr>
            <a:lstStyle/>
            <a:p>
              <a:pPr algn="ctr"/>
              <a:r>
                <a:rPr lang="en-US" sz="1400" dirty="0" err="1"/>
                <a:t>Kartu</a:t>
              </a:r>
              <a:r>
                <a:rPr lang="en-US" sz="1400" dirty="0"/>
                <a:t> </a:t>
              </a:r>
              <a:r>
                <a:rPr lang="en-US" sz="1400" dirty="0" err="1"/>
                <a:t>Jaringan</a:t>
              </a:r>
              <a:endParaRPr lang="en-US" sz="1400" dirty="0"/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758673D-FC25-6F43-9452-3F93D2A4CFC1}"/>
                </a:ext>
              </a:extLst>
            </p:cNvPr>
            <p:cNvCxnSpPr>
              <a:stCxn id="11" idx="0"/>
              <a:endCxn id="22" idx="0"/>
            </p:cNvCxnSpPr>
            <p:nvPr/>
          </p:nvCxnSpPr>
          <p:spPr>
            <a:xfrm rot="16200000" flipH="1">
              <a:off x="8349829" y="1034629"/>
              <a:ext cx="33754" cy="2011789"/>
            </a:xfrm>
            <a:prstGeom prst="bentConnector3">
              <a:avLst>
                <a:gd name="adj1" fmla="val -829102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9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A4D2-6FCE-1843-AAFA-9F6AE58F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Booting</a:t>
            </a:r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296E61-B996-294E-B9F0-1C12C33062BC}"/>
              </a:ext>
            </a:extLst>
          </p:cNvPr>
          <p:cNvGrpSpPr/>
          <p:nvPr/>
        </p:nvGrpSpPr>
        <p:grpSpPr>
          <a:xfrm>
            <a:off x="1748248" y="1243666"/>
            <a:ext cx="9331996" cy="5153913"/>
            <a:chOff x="1752600" y="-168320"/>
            <a:chExt cx="8839199" cy="670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BD58BE-8863-0548-AC87-DA34C218B7EE}"/>
                </a:ext>
              </a:extLst>
            </p:cNvPr>
            <p:cNvSpPr txBox="1"/>
            <p:nvPr/>
          </p:nvSpPr>
          <p:spPr>
            <a:xfrm>
              <a:off x="1752600" y="774412"/>
              <a:ext cx="696310" cy="3801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lIns="45720" tIns="0" rIns="0" bIns="45720" rtlCol="0">
              <a:spAutoFit/>
            </a:bodyPr>
            <a:lstStyle/>
            <a:p>
              <a:pPr marL="342900" indent="-342900" algn="ctr"/>
              <a:r>
                <a:rPr lang="en-US" sz="1600" dirty="0" err="1"/>
                <a:t>Nyala</a:t>
              </a:r>
              <a:r>
                <a:rPr lang="en-US" sz="16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1D9E36-D02E-A84A-A611-AC4E4BE6BA5C}"/>
                </a:ext>
              </a:extLst>
            </p:cNvPr>
            <p:cNvSpPr txBox="1"/>
            <p:nvPr/>
          </p:nvSpPr>
          <p:spPr>
            <a:xfrm>
              <a:off x="3047372" y="838200"/>
              <a:ext cx="723912" cy="4401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POST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5571A6-7B18-754A-B109-38F5A11A6E8B}"/>
                </a:ext>
              </a:extLst>
            </p:cNvPr>
            <p:cNvSpPr txBox="1"/>
            <p:nvPr/>
          </p:nvSpPr>
          <p:spPr>
            <a:xfrm>
              <a:off x="2613102" y="1524000"/>
              <a:ext cx="1696070" cy="4401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Load Bootstrap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8A0AE6-7E9A-8540-A706-9433E7A56CF6}"/>
                </a:ext>
              </a:extLst>
            </p:cNvPr>
            <p:cNvSpPr txBox="1"/>
            <p:nvPr/>
          </p:nvSpPr>
          <p:spPr>
            <a:xfrm>
              <a:off x="2987567" y="2590801"/>
              <a:ext cx="1011815" cy="440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Cari</a:t>
              </a:r>
              <a:r>
                <a:rPr lang="en-US" sz="1600" dirty="0"/>
                <a:t> IOS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7DC6F-CD8A-9440-83F9-8C7589EE2FAC}"/>
                </a:ext>
              </a:extLst>
            </p:cNvPr>
            <p:cNvSpPr txBox="1"/>
            <p:nvPr/>
          </p:nvSpPr>
          <p:spPr>
            <a:xfrm>
              <a:off x="2361673" y="3304034"/>
              <a:ext cx="2207110" cy="440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Load IOS -&gt; Memory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AFD63-D9E6-B646-AAD5-8D17FDAA602B}"/>
                </a:ext>
              </a:extLst>
            </p:cNvPr>
            <p:cNvSpPr txBox="1"/>
            <p:nvPr/>
          </p:nvSpPr>
          <p:spPr>
            <a:xfrm>
              <a:off x="2365206" y="4685040"/>
              <a:ext cx="2120238" cy="760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Cari</a:t>
              </a:r>
              <a:r>
                <a:rPr lang="en-US" sz="1600" dirty="0"/>
                <a:t> file </a:t>
              </a:r>
              <a:r>
                <a:rPr lang="en-US" sz="1600" dirty="0" err="1"/>
                <a:t>konfigurasi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solidFill>
                    <a:srgbClr val="FF0000"/>
                  </a:solidFill>
                </a:rPr>
                <a:t>startup-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r>
                <a:rPr lang="en-US" sz="16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DDDBE-CA3F-6B40-8A1C-8B5E7EE4DA3B}"/>
                </a:ext>
              </a:extLst>
            </p:cNvPr>
            <p:cNvSpPr txBox="1"/>
            <p:nvPr/>
          </p:nvSpPr>
          <p:spPr>
            <a:xfrm>
              <a:off x="1835876" y="5709800"/>
              <a:ext cx="3237060" cy="7602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Load file </a:t>
              </a:r>
              <a:r>
                <a:rPr lang="en-US" sz="1600" dirty="0" err="1"/>
                <a:t>konfigurasi</a:t>
              </a:r>
              <a:r>
                <a:rPr lang="en-US" sz="1600" dirty="0"/>
                <a:t> -&gt; </a:t>
              </a:r>
              <a:r>
                <a:rPr lang="en-US" sz="1600" dirty="0" err="1"/>
                <a:t>Memori</a:t>
              </a:r>
              <a:endParaRPr lang="en-US" sz="1600" dirty="0"/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solidFill>
                    <a:srgbClr val="FF0000"/>
                  </a:solidFill>
                </a:rPr>
                <a:t>running-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r>
                <a:rPr lang="en-US" sz="1600" dirty="0"/>
                <a:t>)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FF17F213-7EEC-684B-92A1-5C2ED9F0848F}"/>
                </a:ext>
              </a:extLst>
            </p:cNvPr>
            <p:cNvSpPr/>
            <p:nvPr/>
          </p:nvSpPr>
          <p:spPr>
            <a:xfrm>
              <a:off x="3263464" y="1219200"/>
              <a:ext cx="381000" cy="304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7468BC65-9D89-F649-B129-0F20FE49CB34}"/>
                </a:ext>
              </a:extLst>
            </p:cNvPr>
            <p:cNvSpPr/>
            <p:nvPr/>
          </p:nvSpPr>
          <p:spPr>
            <a:xfrm>
              <a:off x="3263464" y="1905000"/>
              <a:ext cx="381000" cy="685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3DA03904-007B-8E43-BE6F-DD29C259772B}"/>
                </a:ext>
              </a:extLst>
            </p:cNvPr>
            <p:cNvSpPr/>
            <p:nvPr/>
          </p:nvSpPr>
          <p:spPr>
            <a:xfrm>
              <a:off x="3263464" y="2971800"/>
              <a:ext cx="381000" cy="304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6F85B203-F320-F84C-A47D-832415C68329}"/>
                </a:ext>
              </a:extLst>
            </p:cNvPr>
            <p:cNvSpPr/>
            <p:nvPr/>
          </p:nvSpPr>
          <p:spPr>
            <a:xfrm>
              <a:off x="3263464" y="3683876"/>
              <a:ext cx="381000" cy="9906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04B4A42A-620B-2444-9AD3-9A535175D0B7}"/>
                </a:ext>
              </a:extLst>
            </p:cNvPr>
            <p:cNvSpPr/>
            <p:nvPr/>
          </p:nvSpPr>
          <p:spPr>
            <a:xfrm>
              <a:off x="3263464" y="5334000"/>
              <a:ext cx="381000" cy="3810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7" name="Shape 19">
              <a:extLst>
                <a:ext uri="{FF2B5EF4-FFF2-40B4-BE49-F238E27FC236}">
                  <a16:creationId xmlns:a16="http://schemas.microsoft.com/office/drawing/2014/main" id="{F8052FD9-055A-8745-A934-8CCB0E3DF38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448910" y="964463"/>
              <a:ext cx="598462" cy="9379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1466F-0B76-AE49-8B06-3CFBA6559ABE}"/>
                </a:ext>
              </a:extLst>
            </p:cNvPr>
            <p:cNvSpPr txBox="1"/>
            <p:nvPr/>
          </p:nvSpPr>
          <p:spPr>
            <a:xfrm>
              <a:off x="5943599" y="-168320"/>
              <a:ext cx="4648200" cy="76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Power-On Self Test </a:t>
              </a:r>
              <a:r>
                <a:rPr lang="en-US" sz="1600" dirty="0" err="1"/>
                <a:t>digunakan</a:t>
              </a:r>
              <a:r>
                <a:rPr lang="en-US" sz="1600" dirty="0"/>
                <a:t> </a:t>
              </a:r>
              <a:r>
                <a:rPr lang="en-US" sz="1600" dirty="0" err="1"/>
                <a:t>untuk</a:t>
              </a:r>
              <a:r>
                <a:rPr lang="en-US" sz="1600" dirty="0"/>
                <a:t> testing hardware router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A5254-6633-CF47-95ED-EB29C77B4290}"/>
                </a:ext>
              </a:extLst>
            </p:cNvPr>
            <p:cNvCxnSpPr>
              <a:stCxn id="6" idx="3"/>
              <a:endCxn id="18" idx="1"/>
            </p:cNvCxnSpPr>
            <p:nvPr/>
          </p:nvCxnSpPr>
          <p:spPr>
            <a:xfrm flipV="1">
              <a:off x="3771284" y="211781"/>
              <a:ext cx="2172316" cy="846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4425D1-8356-294D-AB1C-204F9202F862}"/>
                </a:ext>
              </a:extLst>
            </p:cNvPr>
            <p:cNvSpPr txBox="1"/>
            <p:nvPr/>
          </p:nvSpPr>
          <p:spPr>
            <a:xfrm>
              <a:off x="6019800" y="1227523"/>
              <a:ext cx="4400405" cy="76020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Program </a:t>
              </a:r>
              <a:r>
                <a:rPr lang="en-US" sz="1600" dirty="0" err="1"/>
                <a:t>bootstram</a:t>
              </a:r>
              <a:r>
                <a:rPr lang="en-US" sz="1600" dirty="0"/>
                <a:t> </a:t>
              </a:r>
              <a:r>
                <a:rPr lang="en-US" sz="1600" dirty="0" err="1"/>
                <a:t>di</a:t>
              </a:r>
              <a:r>
                <a:rPr lang="en-US" sz="1600" dirty="0"/>
                <a:t> kopi </a:t>
              </a:r>
              <a:r>
                <a:rPr lang="en-US" sz="1600" dirty="0" err="1"/>
                <a:t>dari</a:t>
              </a:r>
              <a:r>
                <a:rPr lang="en-US" sz="1600" dirty="0"/>
                <a:t> ROM </a:t>
              </a:r>
              <a:r>
                <a:rPr lang="en-US" sz="1600" dirty="0" err="1"/>
                <a:t>ke</a:t>
              </a:r>
              <a:r>
                <a:rPr lang="en-US" sz="1600" dirty="0"/>
                <a:t> </a:t>
              </a:r>
              <a:r>
                <a:rPr lang="en-US" sz="1600" dirty="0" err="1"/>
                <a:t>memori</a:t>
              </a:r>
              <a:r>
                <a:rPr lang="en-US" sz="1600" dirty="0"/>
                <a:t>. </a:t>
              </a:r>
              <a:r>
                <a:rPr lang="en-US" sz="1600" dirty="0" err="1"/>
                <a:t>Kemudian</a:t>
              </a:r>
              <a:r>
                <a:rPr lang="en-US" sz="1600" dirty="0"/>
                <a:t> CPU </a:t>
              </a:r>
              <a:r>
                <a:rPr lang="en-US" sz="1600" dirty="0" err="1"/>
                <a:t>mengeksekusi</a:t>
              </a:r>
              <a:r>
                <a:rPr lang="en-US" sz="1600" dirty="0"/>
                <a:t> program </a:t>
              </a:r>
              <a:r>
                <a:rPr lang="en-US" sz="1600" dirty="0" err="1"/>
                <a:t>tersebut</a:t>
              </a:r>
              <a:r>
                <a:rPr lang="en-US" sz="1600" dirty="0"/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AFF321-E3AF-894A-90F7-E35F753F77FD}"/>
                </a:ext>
              </a:extLst>
            </p:cNvPr>
            <p:cNvSpPr txBox="1"/>
            <p:nvPr/>
          </p:nvSpPr>
          <p:spPr>
            <a:xfrm>
              <a:off x="5932049" y="573477"/>
              <a:ext cx="1845530" cy="4401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ROM</a:t>
              </a:r>
              <a:r>
                <a:rPr lang="en-US" sz="1600" dirty="0"/>
                <a:t> : </a:t>
              </a:r>
              <a:r>
                <a:rPr lang="en-US" sz="1600" dirty="0">
                  <a:solidFill>
                    <a:srgbClr val="FFC000"/>
                  </a:solidFill>
                </a:rPr>
                <a:t>bootstrap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E23626-FF56-784D-9919-367C826B2845}"/>
                </a:ext>
              </a:extLst>
            </p:cNvPr>
            <p:cNvSpPr txBox="1"/>
            <p:nvPr/>
          </p:nvSpPr>
          <p:spPr>
            <a:xfrm>
              <a:off x="8760811" y="570166"/>
              <a:ext cx="1830988" cy="4401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RAM</a:t>
              </a:r>
              <a:r>
                <a:rPr lang="en-US" sz="1600" dirty="0"/>
                <a:t> : </a:t>
              </a:r>
              <a:r>
                <a:rPr lang="en-US" sz="1600" dirty="0">
                  <a:solidFill>
                    <a:srgbClr val="FFC000"/>
                  </a:solidFill>
                </a:rPr>
                <a:t>bootstrap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1E9CEC-87BA-A34C-8B07-99386F0AECC6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4309172" y="1607624"/>
              <a:ext cx="1710628" cy="136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5BDFA-0429-3B4A-84B8-DDF4EAAD91B4}"/>
                </a:ext>
              </a:extLst>
            </p:cNvPr>
            <p:cNvSpPr txBox="1"/>
            <p:nvPr/>
          </p:nvSpPr>
          <p:spPr>
            <a:xfrm>
              <a:off x="6021715" y="2194184"/>
              <a:ext cx="4398489" cy="76020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IOS </a:t>
              </a:r>
              <a:r>
                <a:rPr lang="en-US" sz="1600" dirty="0" err="1"/>
                <a:t>biasanya</a:t>
              </a:r>
              <a:r>
                <a:rPr lang="en-US" sz="1600" dirty="0"/>
                <a:t> </a:t>
              </a:r>
              <a:r>
                <a:rPr lang="en-US" sz="1600" dirty="0" err="1"/>
                <a:t>berada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memori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chemeClr val="tx2"/>
                  </a:solidFill>
                </a:rPr>
                <a:t>flash</a:t>
              </a:r>
              <a:r>
                <a:rPr lang="en-US" sz="1600" dirty="0"/>
                <a:t>. </a:t>
              </a:r>
              <a:r>
                <a:rPr lang="en-US" sz="1600" dirty="0" err="1"/>
                <a:t>Tapi</a:t>
              </a:r>
              <a:r>
                <a:rPr lang="en-US" sz="1600" dirty="0"/>
                <a:t>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juga</a:t>
              </a:r>
              <a:r>
                <a:rPr lang="en-US" sz="1600" dirty="0"/>
                <a:t> </a:t>
              </a:r>
              <a:r>
                <a:rPr lang="en-US" sz="1600" dirty="0" err="1"/>
                <a:t>berada</a:t>
              </a:r>
              <a:r>
                <a:rPr lang="en-US" sz="1600" dirty="0"/>
                <a:t> </a:t>
              </a:r>
              <a:r>
                <a:rPr lang="en-US" sz="1600" dirty="0" err="1"/>
                <a:t>di</a:t>
              </a:r>
              <a:r>
                <a:rPr lang="en-US" sz="1600" dirty="0"/>
                <a:t> </a:t>
              </a:r>
              <a:r>
                <a:rPr lang="en-US" sz="1600" dirty="0" err="1"/>
                <a:t>tempat</a:t>
              </a:r>
              <a:r>
                <a:rPr lang="en-US" sz="1600" dirty="0"/>
                <a:t> lain, </a:t>
              </a:r>
              <a:r>
                <a:rPr lang="en-US" sz="1600" dirty="0" err="1"/>
                <a:t>misal</a:t>
              </a:r>
              <a:r>
                <a:rPr lang="en-US" sz="1600" dirty="0"/>
                <a:t> : </a:t>
              </a:r>
              <a:r>
                <a:rPr lang="en-US" sz="1600" dirty="0" err="1">
                  <a:solidFill>
                    <a:srgbClr val="FF0000"/>
                  </a:solidFill>
                </a:rPr>
                <a:t>tftp</a:t>
              </a:r>
              <a:r>
                <a:rPr lang="en-US" sz="1600" dirty="0"/>
                <a:t>.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F9892E-36BD-5545-A4F7-88D88290ED9B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 flipV="1">
              <a:off x="3999382" y="2574285"/>
              <a:ext cx="2022333" cy="2365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8AE2E7-4D34-B54C-A1C3-FBCD81591229}"/>
                </a:ext>
              </a:extLst>
            </p:cNvPr>
            <p:cNvSpPr txBox="1"/>
            <p:nvPr/>
          </p:nvSpPr>
          <p:spPr>
            <a:xfrm>
              <a:off x="6033012" y="3110919"/>
              <a:ext cx="1643602" cy="440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flash</a:t>
              </a:r>
              <a:r>
                <a:rPr lang="en-US" sz="1600" dirty="0"/>
                <a:t>: </a:t>
              </a:r>
              <a:r>
                <a:rPr lang="en-US" sz="1600" dirty="0">
                  <a:solidFill>
                    <a:srgbClr val="FF0000"/>
                  </a:solidFill>
                </a:rPr>
                <a:t>Cisco </a:t>
              </a:r>
              <a:r>
                <a:rPr lang="en-US" sz="1600" dirty="0" err="1">
                  <a:solidFill>
                    <a:srgbClr val="FF0000"/>
                  </a:solidFill>
                </a:rPr>
                <a:t>ios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9C1DB8-8A48-CD4B-A004-31232028B07B}"/>
                </a:ext>
              </a:extLst>
            </p:cNvPr>
            <p:cNvSpPr txBox="1"/>
            <p:nvPr/>
          </p:nvSpPr>
          <p:spPr>
            <a:xfrm>
              <a:off x="8820774" y="3110919"/>
              <a:ext cx="1711061" cy="4401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RAM</a:t>
              </a:r>
              <a:r>
                <a:rPr lang="en-US" sz="1600" dirty="0"/>
                <a:t> : </a:t>
              </a:r>
              <a:r>
                <a:rPr lang="en-US" sz="1600" dirty="0">
                  <a:solidFill>
                    <a:srgbClr val="FF0000"/>
                  </a:solidFill>
                </a:rPr>
                <a:t>Cisco </a:t>
              </a:r>
              <a:r>
                <a:rPr lang="en-US" sz="1600" dirty="0" err="1">
                  <a:solidFill>
                    <a:srgbClr val="FF0000"/>
                  </a:solidFill>
                </a:rPr>
                <a:t>ios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8" name="Curved Down Arrow 27">
              <a:extLst>
                <a:ext uri="{FF2B5EF4-FFF2-40B4-BE49-F238E27FC236}">
                  <a16:creationId xmlns:a16="http://schemas.microsoft.com/office/drawing/2014/main" id="{7C13EB70-48B4-9842-8910-C10A4DFA6F4B}"/>
                </a:ext>
              </a:extLst>
            </p:cNvPr>
            <p:cNvSpPr/>
            <p:nvPr/>
          </p:nvSpPr>
          <p:spPr>
            <a:xfrm>
              <a:off x="7805461" y="371503"/>
              <a:ext cx="965842" cy="457199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9" name="Curved Down Arrow 28">
              <a:extLst>
                <a:ext uri="{FF2B5EF4-FFF2-40B4-BE49-F238E27FC236}">
                  <a16:creationId xmlns:a16="http://schemas.microsoft.com/office/drawing/2014/main" id="{273E7E29-359B-EA42-9930-6045E5509E21}"/>
                </a:ext>
              </a:extLst>
            </p:cNvPr>
            <p:cNvSpPr/>
            <p:nvPr/>
          </p:nvSpPr>
          <p:spPr>
            <a:xfrm>
              <a:off x="7716562" y="3023174"/>
              <a:ext cx="1044249" cy="457199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D8771C-8989-8E47-B9A6-6246D443514B}"/>
                </a:ext>
              </a:extLst>
            </p:cNvPr>
            <p:cNvSpPr txBox="1"/>
            <p:nvPr/>
          </p:nvSpPr>
          <p:spPr>
            <a:xfrm>
              <a:off x="6676587" y="3711942"/>
              <a:ext cx="3035196" cy="44011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Kopi </a:t>
              </a:r>
              <a:r>
                <a:rPr lang="en-US" sz="1600" dirty="0">
                  <a:solidFill>
                    <a:srgbClr val="C00000"/>
                  </a:solidFill>
                </a:rPr>
                <a:t>IOS</a:t>
              </a:r>
              <a:r>
                <a:rPr lang="en-US" sz="1600" dirty="0"/>
                <a:t> </a:t>
              </a:r>
              <a:r>
                <a:rPr lang="en-US" sz="1600" dirty="0" err="1"/>
                <a:t>ke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memori</a:t>
              </a:r>
              <a:r>
                <a:rPr lang="en-US" sz="1600" dirty="0"/>
                <a:t> (RAM)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960F272-BFF8-0448-9ED1-96EACD443EBB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>
              <a:off x="4568783" y="3524092"/>
              <a:ext cx="2107804" cy="4079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E6FC92-4F51-C144-AE82-A5C7F543354E}"/>
                </a:ext>
              </a:extLst>
            </p:cNvPr>
            <p:cNvSpPr txBox="1"/>
            <p:nvPr/>
          </p:nvSpPr>
          <p:spPr>
            <a:xfrm>
              <a:off x="6248402" y="4345173"/>
              <a:ext cx="3810000" cy="7602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Cari</a:t>
              </a:r>
              <a:r>
                <a:rPr lang="en-US" sz="1600" dirty="0"/>
                <a:t> file </a:t>
              </a:r>
              <a:r>
                <a:rPr lang="en-US" sz="1600" dirty="0" err="1"/>
                <a:t>konfigurasi</a:t>
              </a:r>
              <a:r>
                <a:rPr lang="en-US" sz="1600" dirty="0"/>
                <a:t> startup </a:t>
              </a:r>
              <a:r>
                <a:rPr lang="en-US" sz="1600" dirty="0" err="1"/>
                <a:t>dalam</a:t>
              </a:r>
              <a:r>
                <a:rPr lang="en-US" sz="1600" dirty="0"/>
                <a:t> NVRAM </a:t>
              </a:r>
              <a:r>
                <a:rPr lang="en-US" sz="1600" dirty="0" err="1"/>
                <a:t>bernama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startup-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9108A6-9368-524F-8EBC-5338B0546EEC}"/>
                </a:ext>
              </a:extLst>
            </p:cNvPr>
            <p:cNvSpPr txBox="1"/>
            <p:nvPr/>
          </p:nvSpPr>
          <p:spPr>
            <a:xfrm>
              <a:off x="5215721" y="5441733"/>
              <a:ext cx="1922882" cy="440116"/>
            </a:xfrm>
            <a:prstGeom prst="rect">
              <a:avLst/>
            </a:prstGeom>
            <a:solidFill>
              <a:srgbClr val="B07BD7"/>
            </a:solidFill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r>
                <a:rPr lang="en-US" sz="1600" b="1" dirty="0"/>
                <a:t>NVRAM</a:t>
              </a:r>
              <a:r>
                <a:rPr lang="en-US" sz="1600" dirty="0"/>
                <a:t>: </a:t>
              </a:r>
              <a:r>
                <a:rPr lang="en-US" sz="1600" dirty="0">
                  <a:solidFill>
                    <a:srgbClr val="FF0000"/>
                  </a:solidFill>
                </a:rPr>
                <a:t>startup-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123133-2F2B-E448-8ECE-A7D2BB11EE9B}"/>
                </a:ext>
              </a:extLst>
            </p:cNvPr>
            <p:cNvSpPr txBox="1"/>
            <p:nvPr/>
          </p:nvSpPr>
          <p:spPr>
            <a:xfrm>
              <a:off x="8652094" y="5431224"/>
              <a:ext cx="1787305" cy="440116"/>
            </a:xfrm>
            <a:prstGeom prst="rect">
              <a:avLst/>
            </a:prstGeom>
            <a:solidFill>
              <a:srgbClr val="B07BD7"/>
            </a:solidFill>
            <a:ln>
              <a:solidFill>
                <a:schemeClr val="tx1"/>
              </a:solidFill>
            </a:ln>
          </p:spPr>
          <p:txBody>
            <a:bodyPr wrap="square" lIns="45720" rIns="0" rtlCol="0">
              <a:spAutoFit/>
            </a:bodyPr>
            <a:lstStyle/>
            <a:p>
              <a:r>
                <a:rPr lang="en-US" sz="1600" b="1" dirty="0"/>
                <a:t>RAM</a:t>
              </a:r>
              <a:r>
                <a:rPr lang="en-US" sz="1600" dirty="0"/>
                <a:t> : </a:t>
              </a:r>
              <a:r>
                <a:rPr lang="en-US" sz="1600" dirty="0">
                  <a:solidFill>
                    <a:srgbClr val="FF0000"/>
                  </a:solidFill>
                </a:rPr>
                <a:t>running-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35" name="Curved Down Arrow 34">
              <a:extLst>
                <a:ext uri="{FF2B5EF4-FFF2-40B4-BE49-F238E27FC236}">
                  <a16:creationId xmlns:a16="http://schemas.microsoft.com/office/drawing/2014/main" id="{1FF462AD-69F6-174D-957D-EBF2FB6AD481}"/>
                </a:ext>
              </a:extLst>
            </p:cNvPr>
            <p:cNvSpPr/>
            <p:nvPr/>
          </p:nvSpPr>
          <p:spPr>
            <a:xfrm>
              <a:off x="7138603" y="5257800"/>
              <a:ext cx="1524000" cy="457200"/>
            </a:xfrm>
            <a:prstGeom prst="curved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F1D67BC-0279-E34A-A99A-F5773B897A5A}"/>
                </a:ext>
              </a:extLst>
            </p:cNvPr>
            <p:cNvCxnSpPr>
              <a:stCxn id="10" idx="3"/>
              <a:endCxn id="32" idx="1"/>
            </p:cNvCxnSpPr>
            <p:nvPr/>
          </p:nvCxnSpPr>
          <p:spPr>
            <a:xfrm flipV="1">
              <a:off x="4485444" y="4725274"/>
              <a:ext cx="1762958" cy="339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AD695E-BCC9-7947-90B7-2697EC800FAB}"/>
                </a:ext>
              </a:extLst>
            </p:cNvPr>
            <p:cNvSpPr txBox="1"/>
            <p:nvPr/>
          </p:nvSpPr>
          <p:spPr>
            <a:xfrm>
              <a:off x="5638801" y="6091592"/>
              <a:ext cx="4626381" cy="4401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Kopi </a:t>
              </a:r>
              <a:r>
                <a:rPr lang="en-US" sz="1600" dirty="0">
                  <a:solidFill>
                    <a:srgbClr val="FF0000"/>
                  </a:solidFill>
                </a:rPr>
                <a:t>startup-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r>
                <a:rPr lang="en-US" sz="1600" dirty="0">
                  <a:solidFill>
                    <a:srgbClr val="C00000"/>
                  </a:solidFill>
                </a:rPr>
                <a:t> </a:t>
              </a:r>
              <a:r>
                <a:rPr lang="en-US" sz="1600" dirty="0" err="1"/>
                <a:t>ke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memori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FF0000"/>
                  </a:solidFill>
                </a:rPr>
                <a:t>running-</a:t>
              </a:r>
              <a:r>
                <a:rPr lang="en-US" sz="1600" dirty="0" err="1">
                  <a:solidFill>
                    <a:srgbClr val="FF0000"/>
                  </a:solidFill>
                </a:rPr>
                <a:t>config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C889AC-DB91-8B45-B04F-0336F30AC3DA}"/>
                </a:ext>
              </a:extLst>
            </p:cNvPr>
            <p:cNvCxnSpPr>
              <a:cxnSpLocks/>
              <a:stCxn id="11" idx="3"/>
              <a:endCxn id="37" idx="1"/>
            </p:cNvCxnSpPr>
            <p:nvPr/>
          </p:nvCxnSpPr>
          <p:spPr>
            <a:xfrm>
              <a:off x="5072936" y="6089902"/>
              <a:ext cx="565865" cy="22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99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File System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8C854-FDB7-9D4F-976C-B6630F341C4A}"/>
              </a:ext>
            </a:extLst>
          </p:cNvPr>
          <p:cNvGrpSpPr/>
          <p:nvPr/>
        </p:nvGrpSpPr>
        <p:grpSpPr>
          <a:xfrm>
            <a:off x="3419061" y="1648291"/>
            <a:ext cx="6621022" cy="4764466"/>
            <a:chOff x="1828800" y="838200"/>
            <a:chExt cx="6925822" cy="5169932"/>
          </a:xfrm>
        </p:grpSpPr>
        <p:sp>
          <p:nvSpPr>
            <p:cNvPr id="4" name="Oval 3"/>
            <p:cNvSpPr/>
            <p:nvPr/>
          </p:nvSpPr>
          <p:spPr>
            <a:xfrm>
              <a:off x="1828800" y="1235530"/>
              <a:ext cx="4724400" cy="4555671"/>
            </a:xfrm>
            <a:prstGeom prst="ellipse">
              <a:avLst/>
            </a:prstGeom>
            <a:solidFill>
              <a:srgbClr val="B07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90800" y="2514600"/>
              <a:ext cx="1600200" cy="4572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running-</a:t>
              </a:r>
              <a:r>
                <a:rPr lang="en-US" dirty="0" err="1">
                  <a:solidFill>
                    <a:schemeClr val="bg1"/>
                  </a:solidFill>
                </a:rPr>
                <a:t>config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90801" y="2225567"/>
              <a:ext cx="655949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b="1" dirty="0"/>
                <a:t>RAM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3565634"/>
              <a:ext cx="16002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startup-</a:t>
              </a:r>
              <a:r>
                <a:rPr lang="en-US" dirty="0" err="1">
                  <a:solidFill>
                    <a:srgbClr val="FF0000"/>
                  </a:solidFill>
                </a:rPr>
                <a:t>config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1" y="3276601"/>
              <a:ext cx="944489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b="1" dirty="0"/>
                <a:t>NVRAM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4724400"/>
              <a:ext cx="1600200" cy="457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IOS Image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1" y="4435367"/>
              <a:ext cx="675185" cy="276999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b="1" dirty="0"/>
                <a:t>Flash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1" y="838200"/>
              <a:ext cx="21146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show running-</a:t>
              </a:r>
              <a:r>
                <a:rPr lang="en-US" dirty="0" err="1">
                  <a:solidFill>
                    <a:srgbClr val="C00000"/>
                  </a:solidFill>
                </a:rPr>
                <a:t>config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5600" y="3276600"/>
              <a:ext cx="20490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show startup-</a:t>
              </a:r>
              <a:r>
                <a:rPr lang="en-US" dirty="0" err="1">
                  <a:solidFill>
                    <a:srgbClr val="C00000"/>
                  </a:solidFill>
                </a:rPr>
                <a:t>config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800" y="5638800"/>
              <a:ext cx="12426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show flash:</a:t>
              </a:r>
            </a:p>
          </p:txBody>
        </p:sp>
        <p:cxnSp>
          <p:nvCxnSpPr>
            <p:cNvPr id="15" name="Elbow Connector 14"/>
            <p:cNvCxnSpPr>
              <a:stCxn id="11" idx="1"/>
              <a:endCxn id="5" idx="3"/>
            </p:cNvCxnSpPr>
            <p:nvPr/>
          </p:nvCxnSpPr>
          <p:spPr>
            <a:xfrm rot="10800000" flipV="1">
              <a:off x="4191000" y="1022866"/>
              <a:ext cx="1143000" cy="17203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1"/>
              <a:endCxn id="7" idx="3"/>
            </p:cNvCxnSpPr>
            <p:nvPr/>
          </p:nvCxnSpPr>
          <p:spPr>
            <a:xfrm rot="10800000" flipV="1">
              <a:off x="3733800" y="3461266"/>
              <a:ext cx="2971800" cy="332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3" idx="1"/>
              <a:endCxn id="9" idx="3"/>
            </p:cNvCxnSpPr>
            <p:nvPr/>
          </p:nvCxnSpPr>
          <p:spPr>
            <a:xfrm rot="10800000">
              <a:off x="4953000" y="4953000"/>
              <a:ext cx="685800" cy="870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5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Konsole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EC4515-F58F-5F47-AEEE-638FD8C62584}"/>
              </a:ext>
            </a:extLst>
          </p:cNvPr>
          <p:cNvGrpSpPr/>
          <p:nvPr/>
        </p:nvGrpSpPr>
        <p:grpSpPr>
          <a:xfrm>
            <a:off x="7315200" y="990599"/>
            <a:ext cx="4489368" cy="1100036"/>
            <a:chOff x="1752600" y="762000"/>
            <a:chExt cx="5390322" cy="1295400"/>
          </a:xfrm>
        </p:grpSpPr>
        <p:pic>
          <p:nvPicPr>
            <p:cNvPr id="5" name="Picture 22" descr="EndUs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52600" y="762000"/>
              <a:ext cx="852488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Router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838200"/>
              <a:ext cx="1808922" cy="1219200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stCxn id="5" idx="3"/>
              <a:endCxn id="6" idx="1"/>
            </p:cNvCxnSpPr>
            <p:nvPr/>
          </p:nvCxnSpPr>
          <p:spPr>
            <a:xfrm>
              <a:off x="2605088" y="1371600"/>
              <a:ext cx="2728912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828800" y="2174082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Device </a:t>
            </a:r>
            <a:r>
              <a:rPr lang="en-US" dirty="0" err="1"/>
              <a:t>cisco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kabel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konsole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management.</a:t>
            </a:r>
          </a:p>
          <a:p>
            <a:pPr marL="342900" indent="-342900">
              <a:buAutoNum type="arabicPeriod"/>
            </a:pP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port serial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port console </a:t>
            </a:r>
            <a:r>
              <a:rPr lang="en-US" dirty="0" err="1"/>
              <a:t>pada</a:t>
            </a:r>
            <a:r>
              <a:rPr lang="en-US" dirty="0"/>
              <a:t> router.</a:t>
            </a:r>
          </a:p>
          <a:p>
            <a:pPr marL="342900" indent="-342900">
              <a:buAutoNum type="arabicPeriod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, admin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command line interface </a:t>
            </a:r>
            <a:r>
              <a:rPr lang="en-US" dirty="0">
                <a:solidFill>
                  <a:schemeClr val="accent1"/>
                </a:solidFill>
              </a:rPr>
              <a:t>console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program-program </a:t>
            </a:r>
            <a:r>
              <a:rPr lang="en-US" dirty="0" err="1"/>
              <a:t>seperti</a:t>
            </a:r>
            <a:r>
              <a:rPr lang="en-US" dirty="0"/>
              <a:t> :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Hyperterminal</a:t>
            </a:r>
            <a:r>
              <a:rPr lang="en-US" dirty="0"/>
              <a:t>, program </a:t>
            </a:r>
            <a:r>
              <a:rPr lang="en-US" dirty="0" err="1"/>
              <a:t>bawaan</a:t>
            </a:r>
            <a:r>
              <a:rPr lang="en-US" dirty="0"/>
              <a:t> windows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Putty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secureCRT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lain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Setting :</a:t>
            </a:r>
          </a:p>
          <a:p>
            <a:pPr marL="800100" lvl="1" indent="-342900">
              <a:buAutoNum type="arabicPeriod"/>
            </a:pPr>
            <a:r>
              <a:rPr lang="en-US" dirty="0"/>
              <a:t>Baud rate : </a:t>
            </a:r>
            <a:r>
              <a:rPr lang="en-US" dirty="0">
                <a:solidFill>
                  <a:srgbClr val="C00000"/>
                </a:solidFill>
              </a:rPr>
              <a:t>9600</a:t>
            </a:r>
          </a:p>
          <a:p>
            <a:pPr marL="800100" lvl="1" indent="-342900">
              <a:buAutoNum type="arabicPeriod"/>
            </a:pPr>
            <a:r>
              <a:rPr lang="en-US" dirty="0"/>
              <a:t>Data bits : </a:t>
            </a:r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pPr marL="800100" lvl="1" indent="-342900">
              <a:buAutoNum type="arabicPeriod"/>
            </a:pPr>
            <a:r>
              <a:rPr lang="en-US" dirty="0"/>
              <a:t>Parity :</a:t>
            </a:r>
            <a:r>
              <a:rPr lang="en-US" dirty="0">
                <a:solidFill>
                  <a:srgbClr val="C00000"/>
                </a:solidFill>
              </a:rPr>
              <a:t> none</a:t>
            </a:r>
          </a:p>
          <a:p>
            <a:pPr marL="800100" lvl="1" indent="-342900">
              <a:buAutoNum type="arabicPeriod"/>
            </a:pPr>
            <a:r>
              <a:rPr lang="en-US" dirty="0"/>
              <a:t>Stop bits :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800100" lvl="1" indent="-342900">
              <a:buAutoNum type="arabicPeriod"/>
            </a:pPr>
            <a:r>
              <a:rPr lang="en-US" dirty="0"/>
              <a:t>Flow control : </a:t>
            </a:r>
            <a:r>
              <a:rPr lang="en-US" dirty="0">
                <a:solidFill>
                  <a:srgbClr val="C00000"/>
                </a:solidFill>
              </a:rPr>
              <a:t>none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CFC547-3158-6747-8C40-FBEDDFC897CB}"/>
              </a:ext>
            </a:extLst>
          </p:cNvPr>
          <p:cNvGrpSpPr/>
          <p:nvPr/>
        </p:nvGrpSpPr>
        <p:grpSpPr>
          <a:xfrm>
            <a:off x="7033591" y="3829878"/>
            <a:ext cx="4734372" cy="2598238"/>
            <a:chOff x="5562600" y="3657600"/>
            <a:chExt cx="4734372" cy="25982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2600" y="3657600"/>
              <a:ext cx="4734372" cy="2598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6994634" y="3962400"/>
              <a:ext cx="25146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8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4328" y="1945084"/>
            <a:ext cx="81740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Cisco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command-line interface </a:t>
            </a:r>
            <a:r>
              <a:rPr lang="en-US" dirty="0"/>
              <a:t>(CLI)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device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4327" y="2990128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Router&gt;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6527" y="2983716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Router#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8727" y="2979618"/>
            <a:ext cx="1676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Router(</a:t>
            </a:r>
            <a:r>
              <a:rPr lang="en-US" sz="1600" dirty="0" err="1"/>
              <a:t>config</a:t>
            </a:r>
            <a:r>
              <a:rPr lang="en-US" sz="1600" dirty="0"/>
              <a:t>)#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913527" y="3152993"/>
            <a:ext cx="1143000" cy="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5275727" y="3148895"/>
            <a:ext cx="1143000" cy="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41928" y="3577551"/>
            <a:ext cx="190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7030A0"/>
                </a:solidFill>
              </a:rPr>
              <a:t>User EXEC </a:t>
            </a:r>
            <a:r>
              <a:rPr lang="en-US" sz="1600" dirty="0"/>
              <a:t>mode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terbatas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27928" y="3577551"/>
            <a:ext cx="2338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Privileged EXEC </a:t>
            </a:r>
            <a:r>
              <a:rPr lang="en-US" sz="1600" dirty="0"/>
              <a:t>mode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Akses</a:t>
            </a:r>
            <a:r>
              <a:rPr lang="en-US" sz="1600" dirty="0"/>
              <a:t> “ADMIN”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4327" y="2510750"/>
            <a:ext cx="971741" cy="338554"/>
          </a:xfrm>
          <a:prstGeom prst="rect">
            <a:avLst/>
          </a:prstGeom>
          <a:solidFill>
            <a:srgbClr val="FF9393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CLI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2527" y="3577551"/>
            <a:ext cx="3740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FF0000"/>
                </a:solidFill>
              </a:rPr>
              <a:t>Global configuration  </a:t>
            </a:r>
            <a:r>
              <a:rPr lang="en-US" sz="1600" dirty="0"/>
              <a:t>mode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Merubah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Bercabang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mode </a:t>
            </a:r>
            <a:r>
              <a:rPr lang="en-US" sz="1600" dirty="0" err="1"/>
              <a:t>spesifik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463777" y="4373938"/>
            <a:ext cx="5203723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Router&gt;</a:t>
            </a:r>
            <a:r>
              <a:rPr lang="en-US" sz="1200" b="1" dirty="0"/>
              <a:t>enable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Router#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configure</a:t>
            </a:r>
            <a:r>
              <a:rPr lang="en-US" sz="1200" b="1" dirty="0"/>
              <a:t> terminal</a:t>
            </a:r>
          </a:p>
          <a:p>
            <a:r>
              <a:rPr lang="en-US" sz="1200" dirty="0">
                <a:solidFill>
                  <a:srgbClr val="C00000"/>
                </a:solidFill>
              </a:rPr>
              <a:t>Enter configuration commands, one per line.  End with CNTL/Z.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Router(</a:t>
            </a:r>
            <a:r>
              <a:rPr lang="en-US" sz="1200" dirty="0" err="1">
                <a:solidFill>
                  <a:srgbClr val="C00000"/>
                </a:solidFill>
              </a:rPr>
              <a:t>config</a:t>
            </a:r>
            <a:r>
              <a:rPr lang="en-US" sz="1200" dirty="0">
                <a:solidFill>
                  <a:srgbClr val="C00000"/>
                </a:solidFill>
              </a:rPr>
              <a:t>)#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Router(</a:t>
            </a:r>
            <a:r>
              <a:rPr lang="en-US" sz="1200" dirty="0" err="1">
                <a:solidFill>
                  <a:srgbClr val="C00000"/>
                </a:solidFill>
              </a:rPr>
              <a:t>config</a:t>
            </a:r>
            <a:r>
              <a:rPr lang="en-US" sz="1200" dirty="0">
                <a:solidFill>
                  <a:srgbClr val="C00000"/>
                </a:solidFill>
              </a:rPr>
              <a:t>)#</a:t>
            </a:r>
            <a:r>
              <a:rPr lang="en-US" sz="1200" b="1" dirty="0"/>
              <a:t>end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Router#</a:t>
            </a:r>
          </a:p>
          <a:p>
            <a:r>
              <a:rPr lang="en-US" sz="1200" dirty="0">
                <a:solidFill>
                  <a:srgbClr val="C00000"/>
                </a:solidFill>
              </a:rPr>
              <a:t>*Mar  1 00:06:41.495: %SYS-5-CONFIG_I: Configured from console by console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Router#</a:t>
            </a:r>
          </a:p>
          <a:p>
            <a:r>
              <a:rPr lang="en-US" sz="1200" dirty="0" err="1">
                <a:solidFill>
                  <a:srgbClr val="C00000"/>
                </a:solidFill>
              </a:rPr>
              <a:t>Router#</a:t>
            </a:r>
            <a:r>
              <a:rPr lang="en-US" sz="1200" b="1" dirty="0" err="1"/>
              <a:t>disable</a:t>
            </a:r>
            <a:endParaRPr lang="en-US" sz="1200" b="1" dirty="0"/>
          </a:p>
          <a:p>
            <a:r>
              <a:rPr lang="en-US" sz="1200" dirty="0">
                <a:solidFill>
                  <a:srgbClr val="C00000"/>
                </a:solidFill>
              </a:rPr>
              <a:t>Router&gt;</a:t>
            </a:r>
          </a:p>
          <a:p>
            <a:r>
              <a:rPr lang="en-US" sz="1200" dirty="0">
                <a:solidFill>
                  <a:srgbClr val="C00000"/>
                </a:solidFill>
              </a:rPr>
              <a:t>Router&gt;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42927" y="243455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9542927" y="296795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9542927" y="3425150"/>
            <a:ext cx="457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5" name="Straight Arrow Connector 24"/>
          <p:cNvCxnSpPr>
            <a:stCxn id="7" idx="3"/>
            <a:endCxn id="21" idx="1"/>
          </p:cNvCxnSpPr>
          <p:nvPr/>
        </p:nvCxnSpPr>
        <p:spPr>
          <a:xfrm flipV="1">
            <a:off x="8095127" y="2586950"/>
            <a:ext cx="1447800" cy="56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22" idx="1"/>
          </p:cNvCxnSpPr>
          <p:nvPr/>
        </p:nvCxnSpPr>
        <p:spPr>
          <a:xfrm flipV="1">
            <a:off x="8095127" y="3120350"/>
            <a:ext cx="1447800" cy="28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23" idx="1"/>
          </p:cNvCxnSpPr>
          <p:nvPr/>
        </p:nvCxnSpPr>
        <p:spPr>
          <a:xfrm>
            <a:off x="8095127" y="3148895"/>
            <a:ext cx="1447800" cy="42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85627" y="5068575"/>
            <a:ext cx="2514600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router </a:t>
            </a:r>
            <a:r>
              <a:rPr lang="en-US" sz="1600" dirty="0" err="1"/>
              <a:t>di</a:t>
            </a:r>
            <a:r>
              <a:rPr lang="en-US" sz="1600" dirty="0"/>
              <a:t> </a:t>
            </a:r>
            <a:r>
              <a:rPr lang="en-US" sz="1600" dirty="0" err="1"/>
              <a:t>eksekusi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mode </a:t>
            </a:r>
            <a:r>
              <a:rPr lang="en-US" sz="1600" dirty="0">
                <a:solidFill>
                  <a:srgbClr val="FF0000"/>
                </a:solidFill>
              </a:rPr>
              <a:t>global configuration</a:t>
            </a:r>
            <a:r>
              <a:rPr lang="en-US" sz="1600" dirty="0"/>
              <a:t>.</a:t>
            </a:r>
          </a:p>
        </p:txBody>
      </p:sp>
      <p:cxnSp>
        <p:nvCxnSpPr>
          <p:cNvPr id="44" name="Elbow Connector 43"/>
          <p:cNvCxnSpPr>
            <a:stCxn id="19" idx="2"/>
            <a:endCxn id="42" idx="0"/>
          </p:cNvCxnSpPr>
          <p:nvPr/>
        </p:nvCxnSpPr>
        <p:spPr>
          <a:xfrm rot="16200000" flipH="1">
            <a:off x="8547745" y="4073392"/>
            <a:ext cx="660027" cy="13303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071742"/>
              </p:ext>
            </p:extLst>
          </p:nvPr>
        </p:nvGraphicFramePr>
        <p:xfrm>
          <a:off x="1760764" y="2052917"/>
          <a:ext cx="8670471" cy="4358640"/>
        </p:xfrm>
        <a:graphic>
          <a:graphicData uri="http://schemas.openxmlformats.org/drawingml/2006/table">
            <a:tbl>
              <a:tblPr/>
              <a:tblGrid>
                <a:gridCol w="867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600" b="1" dirty="0" err="1">
                          <a:solidFill>
                            <a:srgbClr val="FFC000"/>
                          </a:solidFill>
                        </a:rPr>
                        <a:t>configure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</a:rPr>
                        <a:t> terminal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Berganti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mode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dari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privileged EXEC </a:t>
                      </a:r>
                      <a:r>
                        <a:rPr lang="en-US" sz="1600" baseline="0" dirty="0" err="1"/>
                        <a:t>ke</a:t>
                      </a:r>
                      <a:r>
                        <a:rPr lang="en-US" sz="1600" baseline="0" dirty="0"/>
                        <a:t> mode 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global configuration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Tanda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)#</a:t>
                      </a:r>
                      <a:r>
                        <a:rPr kumimoji="0" lang="en-US" sz="16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menunjukkan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bahwa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Router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global configuration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6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)#</a:t>
                      </a:r>
                      <a:r>
                        <a:rPr kumimoji="0"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kumimoji="0"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fastethernet</a:t>
                      </a:r>
                      <a:r>
                        <a:rPr kumimoji="0"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0/1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Berpindah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global configuration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interface configuration  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kumimoji="0" lang="en-US" sz="1600" kern="1200" baseline="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fastethernet</a:t>
                      </a:r>
                      <a:r>
                        <a:rPr kumimoji="0" lang="en-US" sz="160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0/1</a:t>
                      </a:r>
                      <a:endParaRPr kumimoji="0" lang="en-US" sz="16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-if)#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Tanda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-if)#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menunjukkan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Router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berada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interface configuration.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-if)#</a:t>
                      </a:r>
                      <a:r>
                        <a:rPr kumimoji="0"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Keluar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interface configuration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masuk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global configuration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Router(</a:t>
                      </a:r>
                      <a:r>
                        <a:rPr kumimoji="0" lang="en-US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kumimoji="0"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)#</a:t>
                      </a:r>
                      <a:r>
                        <a:rPr kumimoji="0"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Keluar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global configuration,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masuk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0"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 </a:t>
                      </a:r>
                      <a:r>
                        <a:rPr kumimoji="0" lang="en-US" sz="16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privileged EXEC</a:t>
                      </a:r>
                      <a:endParaRPr kumimoji="0" 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Router#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79374" y="1278960"/>
            <a:ext cx="3051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Cisco IOS CLI Command Syntax</a:t>
            </a:r>
          </a:p>
        </p:txBody>
      </p:sp>
    </p:spTree>
    <p:extLst>
      <p:ext uri="{BB962C8B-B14F-4D97-AF65-F5344CB8AC3E}">
        <p14:creationId xmlns:p14="http://schemas.microsoft.com/office/powerpoint/2010/main" val="15787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-&gt; CLI -&gt; </a:t>
            </a:r>
            <a:r>
              <a:rPr lang="en-US" dirty="0" err="1"/>
              <a:t>Tanda</a:t>
            </a:r>
            <a:r>
              <a:rPr lang="en-US" dirty="0"/>
              <a:t> Tanya (?)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66806"/>
              </p:ext>
            </p:extLst>
          </p:nvPr>
        </p:nvGraphicFramePr>
        <p:xfrm>
          <a:off x="1828800" y="1987214"/>
          <a:ext cx="8626928" cy="3230880"/>
        </p:xfrm>
        <a:graphic>
          <a:graphicData uri="http://schemas.openxmlformats.org/drawingml/2006/table">
            <a:tbl>
              <a:tblPr/>
              <a:tblGrid>
                <a:gridCol w="580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83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Fungsi</a:t>
                      </a:r>
                      <a:r>
                        <a:rPr lang="en-US" sz="1400" dirty="0"/>
                        <a:t> help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tanda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tanya</a:t>
                      </a:r>
                      <a:r>
                        <a:rPr lang="en-US" sz="1400" baseline="0" dirty="0"/>
                        <a:t>) </a:t>
                      </a:r>
                      <a:r>
                        <a:rPr lang="en-US" sz="1400" baseline="0" dirty="0" err="1"/>
                        <a:t>menampilkan</a:t>
                      </a:r>
                      <a:r>
                        <a:rPr lang="en-US" sz="1400" baseline="0" dirty="0"/>
                        <a:t> list </a:t>
                      </a:r>
                      <a:r>
                        <a:rPr lang="en-US" sz="1400" baseline="0" dirty="0" err="1"/>
                        <a:t>perintah-perintah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tersedia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dalam</a:t>
                      </a:r>
                      <a:r>
                        <a:rPr lang="en-US" sz="1400" baseline="0" dirty="0"/>
                        <a:t> mode </a:t>
                      </a:r>
                      <a:r>
                        <a:rPr lang="en-US" sz="1400" baseline="0" dirty="0" err="1"/>
                        <a:t>saat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ini</a:t>
                      </a:r>
                      <a:r>
                        <a:rPr lang="en-US" sz="1400" baseline="0" dirty="0"/>
                        <a:t> yang </a:t>
                      </a:r>
                      <a:r>
                        <a:rPr lang="en-US" sz="1400" baseline="0" dirty="0" err="1"/>
                        <a:t>diawali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dengan</a:t>
                      </a:r>
                      <a:r>
                        <a:rPr lang="en-US" sz="1400" baseline="0" dirty="0"/>
                        <a:t> cl.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cl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?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clear  clock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36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Contoh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sebuah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perintah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lengkap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clock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% Incomplete command.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7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Contoh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sebuah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perintah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salah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ketik</a:t>
                      </a:r>
                      <a:r>
                        <a:rPr lang="en-US" sz="1400" dirty="0"/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colck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Translating "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colck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% Unknown command or computer name, or unable to find computer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3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Dalam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fungsi</a:t>
                      </a:r>
                      <a:r>
                        <a:rPr lang="en-US" sz="1400" dirty="0"/>
                        <a:t> help (</a:t>
                      </a:r>
                      <a:r>
                        <a:rPr lang="en-US" sz="1400" dirty="0" err="1"/>
                        <a:t>tanda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tanya</a:t>
                      </a:r>
                      <a:r>
                        <a:rPr lang="en-US" sz="1400" dirty="0"/>
                        <a:t>) </a:t>
                      </a:r>
                      <a:r>
                        <a:rPr lang="en-US" sz="1400" dirty="0" err="1"/>
                        <a:t>akan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menampilkan</a:t>
                      </a:r>
                      <a:r>
                        <a:rPr lang="en-US" sz="1400" baseline="0" dirty="0"/>
                        <a:t> subcommand yang </a:t>
                      </a:r>
                      <a:r>
                        <a:rPr lang="en-US" sz="1400" baseline="0" dirty="0" err="1"/>
                        <a:t>berhubungan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dengan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perintah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/>
                        <a:t>clock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clock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 ?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set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the time and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83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Fungsi</a:t>
                      </a:r>
                      <a:r>
                        <a:rPr lang="en-US" sz="1400" dirty="0"/>
                        <a:t> help (</a:t>
                      </a:r>
                      <a:r>
                        <a:rPr lang="en-US" sz="1400" dirty="0" err="1"/>
                        <a:t>tanda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tanya</a:t>
                      </a:r>
                      <a:r>
                        <a:rPr lang="en-US" sz="1400" dirty="0"/>
                        <a:t>) </a:t>
                      </a:r>
                      <a:r>
                        <a:rPr lang="en-US" sz="1400" dirty="0" err="1"/>
                        <a:t>menampilkan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argumen-argumen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diperlukan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perintah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="1" baseline="0" dirty="0"/>
                        <a:t>clock set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Router#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clock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 set ?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hh:mm:ss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Current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5627586"/>
            <a:ext cx="8534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Cisco IOS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bantuan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 device </a:t>
            </a:r>
            <a:r>
              <a:rPr lang="en-US" sz="1400" dirty="0" err="1"/>
              <a:t>melalui</a:t>
            </a:r>
            <a:r>
              <a:rPr lang="en-US" sz="1400" dirty="0"/>
              <a:t> command line yang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tanya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/>
              <a:t>). </a:t>
            </a:r>
            <a:r>
              <a:rPr lang="en-US" sz="1400" dirty="0" err="1"/>
              <a:t>Ketikkan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tanya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mempermudah</a:t>
            </a:r>
            <a:r>
              <a:rPr lang="en-US" sz="1400" dirty="0"/>
              <a:t> </a:t>
            </a:r>
            <a:r>
              <a:rPr lang="en-US" sz="1400" dirty="0" err="1"/>
              <a:t>proses</a:t>
            </a:r>
            <a:r>
              <a:rPr lang="en-US" sz="1400" dirty="0"/>
              <a:t> </a:t>
            </a:r>
            <a:r>
              <a:rPr lang="en-US" sz="1400" dirty="0" err="1"/>
              <a:t>konfigurasi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91644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2934</Words>
  <Application>Microsoft Macintosh PowerPoint</Application>
  <PresentationFormat>Widescreen</PresentationFormat>
  <Paragraphs>481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Signika</vt:lpstr>
      <vt:lpstr>Wingdings</vt:lpstr>
      <vt:lpstr>1_Custom Design</vt:lpstr>
      <vt:lpstr>Router</vt:lpstr>
      <vt:lpstr>Topik Bahasan </vt:lpstr>
      <vt:lpstr>Router -&gt; Komponen</vt:lpstr>
      <vt:lpstr>Router -&gt; Booting</vt:lpstr>
      <vt:lpstr>Router -&gt; File System</vt:lpstr>
      <vt:lpstr>Router -&gt; Akses Konsole</vt:lpstr>
      <vt:lpstr>Router -&gt; CLI</vt:lpstr>
      <vt:lpstr>Router -&gt; CLI</vt:lpstr>
      <vt:lpstr>Router -&gt; CLI -&gt; Tanda Tanya (?)</vt:lpstr>
      <vt:lpstr>Router -&gt; CLI -&gt; Terminal History</vt:lpstr>
      <vt:lpstr>Router -&gt; CLI -&gt; Show Commands</vt:lpstr>
      <vt:lpstr>Router -&gt; CLI -&gt; Show Commands</vt:lpstr>
      <vt:lpstr>Router -&gt; CLI -&gt; Show Commands</vt:lpstr>
      <vt:lpstr>Router -&gt; CLI -&gt; Show Commands</vt:lpstr>
      <vt:lpstr>Router -&gt; CLI -&gt; Melihat Konfigurasi</vt:lpstr>
      <vt:lpstr>Router -&gt; CLI -&gt; Melihat Konfigurasi</vt:lpstr>
      <vt:lpstr>Router -&gt; CLI -&gt; Menyimpan Konfigurasi</vt:lpstr>
      <vt:lpstr>Router -&gt; CLI -&gt; Konfigurasi Console</vt:lpstr>
      <vt:lpstr>Router -&gt; CLI -&gt; Konfigurasi Virtual Terminal</vt:lpstr>
      <vt:lpstr>Router -&gt; CLI -&gt; Konfigurasi Interface </vt:lpstr>
      <vt:lpstr>Router -&gt; CLI -&gt; Password EXEC Mode</vt:lpstr>
      <vt:lpstr>Router -&gt; CLI -&gt; Password Encryption</vt:lpstr>
      <vt:lpstr>Router -&gt; CLI -&gt; Password Encryption</vt:lpstr>
      <vt:lpstr>Router -&gt; CLI -&gt; Login Banner</vt:lpstr>
      <vt:lpstr>Router -&gt; CLI -&gt; Telnet dan SSH</vt:lpstr>
      <vt:lpstr>Router -&gt; CLI -&gt; Telnet dan SSH</vt:lpstr>
      <vt:lpstr>Router -&gt; CLI -&gt; Telnet dan SSH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365 Pro Plus</cp:lastModifiedBy>
  <cp:revision>12</cp:revision>
  <dcterms:created xsi:type="dcterms:W3CDTF">2020-10-22T04:31:56Z</dcterms:created>
  <dcterms:modified xsi:type="dcterms:W3CDTF">2020-12-03T02:19:02Z</dcterms:modified>
</cp:coreProperties>
</file>