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1"/>
  </p:notesMasterIdLst>
  <p:sldIdLst>
    <p:sldId id="257" r:id="rId2"/>
    <p:sldId id="277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9" r:id="rId12"/>
    <p:sldId id="268" r:id="rId13"/>
    <p:sldId id="300" r:id="rId14"/>
    <p:sldId id="272" r:id="rId15"/>
    <p:sldId id="273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95261" autoAdjust="0"/>
  </p:normalViewPr>
  <p:slideViewPr>
    <p:cSldViewPr snapToGrid="0">
      <p:cViewPr varScale="1">
        <p:scale>
          <a:sx n="61" d="100"/>
          <a:sy n="61" d="100"/>
        </p:scale>
        <p:origin x="82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 err="1"/>
              <a:t>Routing</a:t>
            </a:r>
            <a:r>
              <a:rPr lang="id-ID" dirty="0"/>
              <a:t> </a:t>
            </a:r>
            <a:r>
              <a:rPr lang="id-ID" dirty="0" err="1"/>
              <a:t>Statik</a:t>
            </a:r>
            <a:r>
              <a:rPr lang="id-ID" dirty="0"/>
              <a:t> dan 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Statik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062" y="5029558"/>
            <a:ext cx="4397358" cy="11695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R1#</a:t>
            </a:r>
            <a:r>
              <a:rPr lang="en-US" sz="1400" dirty="0">
                <a:solidFill>
                  <a:srgbClr val="FFC000"/>
                </a:solidFill>
              </a:rPr>
              <a:t>config term</a:t>
            </a:r>
          </a:p>
          <a:p>
            <a:r>
              <a:rPr lang="en-US" sz="1400" dirty="0">
                <a:solidFill>
                  <a:schemeClr val="bg1"/>
                </a:solidFill>
              </a:rPr>
              <a:t>R1(</a:t>
            </a:r>
            <a:r>
              <a:rPr lang="en-US" sz="1400" dirty="0" err="1">
                <a:solidFill>
                  <a:schemeClr val="bg1"/>
                </a:solidFill>
              </a:rPr>
              <a:t>config</a:t>
            </a:r>
            <a:r>
              <a:rPr lang="en-US" sz="1400" dirty="0">
                <a:solidFill>
                  <a:schemeClr val="bg1"/>
                </a:solidFill>
              </a:rPr>
              <a:t>)#</a:t>
            </a:r>
            <a:r>
              <a:rPr lang="en-US" sz="1400" dirty="0" err="1">
                <a:solidFill>
                  <a:srgbClr val="FFC000"/>
                </a:solidFill>
              </a:rPr>
              <a:t>ip</a:t>
            </a:r>
            <a:r>
              <a:rPr lang="en-US" sz="1400" dirty="0">
                <a:solidFill>
                  <a:srgbClr val="FFC000"/>
                </a:solidFill>
              </a:rPr>
              <a:t> route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192.168.2.0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255.255.255.0</a:t>
            </a:r>
            <a:r>
              <a:rPr lang="en-US" sz="1400" dirty="0">
                <a:solidFill>
                  <a:schemeClr val="bg1"/>
                </a:solidFill>
              </a:rPr>
              <a:t> 10.10.10.2</a:t>
            </a:r>
          </a:p>
          <a:p>
            <a:r>
              <a:rPr lang="en-US" sz="1400" dirty="0">
                <a:solidFill>
                  <a:schemeClr val="bg1"/>
                </a:solidFill>
              </a:rPr>
              <a:t>R1(</a:t>
            </a:r>
            <a:r>
              <a:rPr lang="en-US" sz="1400" dirty="0" err="1">
                <a:solidFill>
                  <a:schemeClr val="bg1"/>
                </a:solidFill>
              </a:rPr>
              <a:t>config</a:t>
            </a:r>
            <a:r>
              <a:rPr lang="en-US" sz="1400" dirty="0">
                <a:solidFill>
                  <a:schemeClr val="bg1"/>
                </a:solidFill>
              </a:rPr>
              <a:t>)#</a:t>
            </a:r>
            <a:r>
              <a:rPr lang="en-US" sz="1400" dirty="0" err="1">
                <a:solidFill>
                  <a:srgbClr val="FFC000"/>
                </a:solidFill>
              </a:rPr>
              <a:t>ip</a:t>
            </a:r>
            <a:r>
              <a:rPr lang="en-US" sz="1400" dirty="0">
                <a:solidFill>
                  <a:srgbClr val="FFC000"/>
                </a:solidFill>
              </a:rPr>
              <a:t> route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192.168.3.0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255.255.255.0</a:t>
            </a:r>
            <a:r>
              <a:rPr lang="en-US" sz="1400" dirty="0">
                <a:solidFill>
                  <a:schemeClr val="bg1"/>
                </a:solidFill>
              </a:rPr>
              <a:t> 20.20.20.2</a:t>
            </a:r>
          </a:p>
          <a:p>
            <a:r>
              <a:rPr lang="en-US" sz="1400" dirty="0">
                <a:solidFill>
                  <a:schemeClr val="bg1"/>
                </a:solidFill>
              </a:rPr>
              <a:t>R1(</a:t>
            </a:r>
            <a:r>
              <a:rPr lang="en-US" sz="1400" dirty="0" err="1">
                <a:solidFill>
                  <a:schemeClr val="bg1"/>
                </a:solidFill>
              </a:rPr>
              <a:t>config</a:t>
            </a:r>
            <a:r>
              <a:rPr lang="en-US" sz="1400" dirty="0">
                <a:solidFill>
                  <a:schemeClr val="bg1"/>
                </a:solidFill>
              </a:rPr>
              <a:t>)#end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R1#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1826" y="4114801"/>
            <a:ext cx="43973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10.10.10.2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accent1"/>
                </a:solidFill>
              </a:rPr>
              <a:t>next-hop address </a:t>
            </a:r>
            <a:r>
              <a:rPr lang="en-US" sz="1400" dirty="0" err="1"/>
              <a:t>bagi</a:t>
            </a:r>
            <a:r>
              <a:rPr lang="en-US" sz="1400" dirty="0"/>
              <a:t> R1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network </a:t>
            </a:r>
            <a:r>
              <a:rPr lang="en-US" sz="1400" dirty="0">
                <a:solidFill>
                  <a:srgbClr val="C00000"/>
                </a:solidFill>
              </a:rPr>
              <a:t>E</a:t>
            </a:r>
            <a:r>
              <a:rPr lang="en-US" sz="1400" dirty="0"/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20.20.20.2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accent1"/>
                </a:solidFill>
              </a:rPr>
              <a:t>next-</a:t>
            </a:r>
            <a:r>
              <a:rPr lang="en-US" sz="1400" i="1" dirty="0" err="1">
                <a:solidFill>
                  <a:schemeClr val="accent1"/>
                </a:solidFill>
              </a:rPr>
              <a:t>hpp</a:t>
            </a:r>
            <a:r>
              <a:rPr lang="en-US" sz="1400" i="1" dirty="0">
                <a:solidFill>
                  <a:schemeClr val="accent1"/>
                </a:solidFill>
              </a:rPr>
              <a:t> address </a:t>
            </a:r>
            <a:r>
              <a:rPr lang="en-US" sz="1400" dirty="0" err="1"/>
              <a:t>bagi</a:t>
            </a:r>
            <a:r>
              <a:rPr lang="en-US" sz="1400" dirty="0"/>
              <a:t> R1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network </a:t>
            </a:r>
            <a:r>
              <a:rPr lang="en-US" sz="1400" dirty="0">
                <a:solidFill>
                  <a:srgbClr val="C00000"/>
                </a:solidFill>
              </a:rPr>
              <a:t>F</a:t>
            </a:r>
            <a:r>
              <a:rPr lang="en-US" sz="1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52578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cxnSpLocks/>
            <a:stCxn id="4" idx="3"/>
            <a:endCxn id="5" idx="2"/>
          </p:cNvCxnSpPr>
          <p:nvPr/>
        </p:nvCxnSpPr>
        <p:spPr>
          <a:xfrm flipV="1">
            <a:off x="5912420" y="5068908"/>
            <a:ext cx="3608085" cy="54542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1928" y="1982213"/>
            <a:ext cx="4370492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R1#</a:t>
            </a:r>
            <a:r>
              <a:rPr lang="en-US" sz="1400" dirty="0"/>
              <a:t>show </a:t>
            </a:r>
            <a:r>
              <a:rPr lang="en-US" sz="1400" dirty="0" err="1"/>
              <a:t>ip</a:t>
            </a:r>
            <a:r>
              <a:rPr lang="en-US" sz="1400" dirty="0"/>
              <a:t> route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Gateway of last resort is not set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     20.0.0.0/24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   20.20.20.0 is directly connected, Serial1/1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10.0.0.0/24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   10.10.10.0 is directly connected, Serial1/0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192.168.1.0/24 is directly connected, FastEthernet0/0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1826" y="855798"/>
            <a:ext cx="4370492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R1#</a:t>
            </a:r>
            <a:r>
              <a:rPr lang="en-US" sz="1400" dirty="0"/>
              <a:t>show </a:t>
            </a:r>
            <a:r>
              <a:rPr lang="en-US" sz="1400" dirty="0" err="1"/>
              <a:t>ip</a:t>
            </a:r>
            <a:r>
              <a:rPr lang="en-US" sz="1400" dirty="0"/>
              <a:t> route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Gateway of last resort is not set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     20.0.0.0/24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   20.20.20.0 is directly connected, Serial1/1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10.0.0.0/24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   10.10.10.0 is directly connected, Serial1/0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    192.168.1.0/24 is directly connected, FastEthernet0/0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    192.168.2.0/24 [1/0] via 10.10.10.2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    192.168.3.0/24 [1/0] via 20.20.20.2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2CADC9-1DFA-2542-A85A-ADA84A5EA993}"/>
              </a:ext>
            </a:extLst>
          </p:cNvPr>
          <p:cNvGrpSpPr/>
          <p:nvPr/>
        </p:nvGrpSpPr>
        <p:grpSpPr>
          <a:xfrm>
            <a:off x="3165432" y="4114800"/>
            <a:ext cx="1096618" cy="882877"/>
            <a:chOff x="2971800" y="3352800"/>
            <a:chExt cx="1371600" cy="990600"/>
          </a:xfrm>
        </p:grpSpPr>
        <p:sp>
          <p:nvSpPr>
            <p:cNvPr id="10" name="Down Arrow 9"/>
            <p:cNvSpPr/>
            <p:nvPr/>
          </p:nvSpPr>
          <p:spPr>
            <a:xfrm>
              <a:off x="2971800" y="3352800"/>
              <a:ext cx="1371600" cy="9906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429000" y="35814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F8CFD-7187-FD4B-8268-F73B4DB92754}"/>
              </a:ext>
            </a:extLst>
          </p:cNvPr>
          <p:cNvGrpSpPr/>
          <p:nvPr/>
        </p:nvGrpSpPr>
        <p:grpSpPr>
          <a:xfrm>
            <a:off x="8955597" y="3294197"/>
            <a:ext cx="1102950" cy="773688"/>
            <a:chOff x="7543800" y="3352800"/>
            <a:chExt cx="1447800" cy="990600"/>
          </a:xfrm>
        </p:grpSpPr>
        <p:sp>
          <p:nvSpPr>
            <p:cNvPr id="13" name="Up Arrow 12"/>
            <p:cNvSpPr/>
            <p:nvPr/>
          </p:nvSpPr>
          <p:spPr>
            <a:xfrm>
              <a:off x="7543800" y="3352800"/>
              <a:ext cx="1447800" cy="990600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050696" y="3810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366853" y="2826605"/>
            <a:ext cx="3002973" cy="467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027C03-CB10-DD41-B0D1-500A45C38D3C}"/>
              </a:ext>
            </a:extLst>
          </p:cNvPr>
          <p:cNvGrpSpPr/>
          <p:nvPr/>
        </p:nvGrpSpPr>
        <p:grpSpPr>
          <a:xfrm>
            <a:off x="4428565" y="921115"/>
            <a:ext cx="6858000" cy="3745523"/>
            <a:chOff x="2819400" y="719105"/>
            <a:chExt cx="6858000" cy="3745523"/>
          </a:xfrm>
        </p:grpSpPr>
        <p:pic>
          <p:nvPicPr>
            <p:cNvPr id="38" name="Picture 37" descr="gambar-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719105"/>
              <a:ext cx="6858000" cy="374552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124201" y="2409573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A</a:t>
              </a:r>
            </a:p>
            <a:p>
              <a:r>
                <a:rPr lang="en-US" sz="1200" dirty="0"/>
                <a:t>192.168.1.0/24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1" y="3171573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F</a:t>
              </a:r>
            </a:p>
            <a:p>
              <a:r>
                <a:rPr lang="en-US" sz="1200" dirty="0"/>
                <a:t>192.168.3.0/24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9601" y="1647573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E</a:t>
              </a:r>
            </a:p>
            <a:p>
              <a:r>
                <a:rPr lang="en-US" sz="1200" dirty="0"/>
                <a:t>192.168.2.0/24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879468">
              <a:off x="5540996" y="2965158"/>
              <a:ext cx="1210588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Network C</a:t>
              </a:r>
            </a:p>
            <a:p>
              <a:r>
                <a:rPr lang="en-US" sz="1400" dirty="0"/>
                <a:t>20.20.20.0/24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20716016">
              <a:off x="5288153" y="1102827"/>
              <a:ext cx="1210588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Nertwork</a:t>
              </a:r>
              <a:r>
                <a:rPr lang="en-US" sz="1400" dirty="0"/>
                <a:t> B</a:t>
              </a:r>
            </a:p>
            <a:p>
              <a:r>
                <a:rPr lang="en-US" sz="1400" dirty="0"/>
                <a:t>10.10.10.0/24</a:t>
              </a:r>
            </a:p>
          </p:txBody>
        </p:sp>
        <p:sp>
          <p:nvSpPr>
            <p:cNvPr id="44" name="Line Callout 2 (Accent Bar) 43"/>
            <p:cNvSpPr/>
            <p:nvPr/>
          </p:nvSpPr>
          <p:spPr>
            <a:xfrm>
              <a:off x="4094018" y="1495172"/>
              <a:ext cx="762000" cy="152400"/>
            </a:xfrm>
            <a:prstGeom prst="accentCallout2">
              <a:avLst>
                <a:gd name="adj1" fmla="val 25568"/>
                <a:gd name="adj2" fmla="val 100758"/>
                <a:gd name="adj3" fmla="val 52841"/>
                <a:gd name="adj4" fmla="val 119697"/>
                <a:gd name="adj5" fmla="val 255682"/>
                <a:gd name="adj6" fmla="val 138788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10.10.10.1</a:t>
              </a:r>
            </a:p>
          </p:txBody>
        </p:sp>
        <p:sp>
          <p:nvSpPr>
            <p:cNvPr id="45" name="Line Callout 2 (Accent Bar) 44"/>
            <p:cNvSpPr/>
            <p:nvPr/>
          </p:nvSpPr>
          <p:spPr>
            <a:xfrm>
              <a:off x="6882245" y="1037972"/>
              <a:ext cx="762000" cy="152400"/>
            </a:xfrm>
            <a:prstGeom prst="accentCallout2">
              <a:avLst>
                <a:gd name="adj1" fmla="val 39204"/>
                <a:gd name="adj2" fmla="val 3940"/>
                <a:gd name="adj3" fmla="val 80114"/>
                <a:gd name="adj4" fmla="val -19394"/>
                <a:gd name="adj5" fmla="val 303410"/>
                <a:gd name="adj6" fmla="val -22122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10.10.10.2</a:t>
              </a:r>
            </a:p>
          </p:txBody>
        </p:sp>
        <p:sp>
          <p:nvSpPr>
            <p:cNvPr id="46" name="Line Callout 2 (Accent Bar) 45"/>
            <p:cNvSpPr/>
            <p:nvPr/>
          </p:nvSpPr>
          <p:spPr>
            <a:xfrm>
              <a:off x="6248400" y="3781172"/>
              <a:ext cx="762000" cy="152400"/>
            </a:xfrm>
            <a:prstGeom prst="accentCallout2">
              <a:avLst>
                <a:gd name="adj1" fmla="val 25568"/>
                <a:gd name="adj2" fmla="val 107576"/>
                <a:gd name="adj3" fmla="val 59659"/>
                <a:gd name="adj4" fmla="val 130606"/>
                <a:gd name="adj5" fmla="val -371591"/>
                <a:gd name="adj6" fmla="val 141515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>
                  <a:solidFill>
                    <a:srgbClr val="C00000"/>
                  </a:solidFill>
                </a:rPr>
                <a:t>20.20.20.2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7" name="Line Callout 2 (Accent Bar) 46"/>
            <p:cNvSpPr/>
            <p:nvPr/>
          </p:nvSpPr>
          <p:spPr>
            <a:xfrm>
              <a:off x="4419600" y="3095372"/>
              <a:ext cx="762000" cy="152400"/>
            </a:xfrm>
            <a:prstGeom prst="accentCallout2">
              <a:avLst>
                <a:gd name="adj1" fmla="val 39204"/>
                <a:gd name="adj2" fmla="val 104849"/>
                <a:gd name="adj3" fmla="val 66478"/>
                <a:gd name="adj4" fmla="val 126515"/>
                <a:gd name="adj5" fmla="val -296591"/>
                <a:gd name="adj6" fmla="val 12515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20.20.20.1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Statik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7881" y="4022756"/>
            <a:ext cx="3799438" cy="10156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R1#</a:t>
            </a:r>
            <a:r>
              <a:rPr lang="en-US" sz="1200" dirty="0">
                <a:solidFill>
                  <a:srgbClr val="FFC000"/>
                </a:solidFill>
              </a:rPr>
              <a:t>config term</a:t>
            </a:r>
          </a:p>
          <a:p>
            <a:r>
              <a:rPr lang="en-US" sz="1200" dirty="0">
                <a:solidFill>
                  <a:schemeClr val="bg1"/>
                </a:solidFill>
              </a:rPr>
              <a:t>R1(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 err="1">
                <a:solidFill>
                  <a:srgbClr val="FFC000"/>
                </a:solidFill>
              </a:rPr>
              <a:t>ip</a:t>
            </a:r>
            <a:r>
              <a:rPr lang="en-US" sz="1200" dirty="0">
                <a:solidFill>
                  <a:srgbClr val="FFC000"/>
                </a:solidFill>
              </a:rPr>
              <a:t> route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192.168.2.0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/>
              <a:t>255.255.255.0</a:t>
            </a:r>
            <a:r>
              <a:rPr lang="en-US" sz="1200" dirty="0">
                <a:solidFill>
                  <a:schemeClr val="bg1"/>
                </a:solidFill>
              </a:rPr>
              <a:t> 10.10.10.2</a:t>
            </a:r>
          </a:p>
          <a:p>
            <a:r>
              <a:rPr lang="en-US" sz="1200" dirty="0">
                <a:solidFill>
                  <a:schemeClr val="bg1"/>
                </a:solidFill>
              </a:rPr>
              <a:t>R1(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 err="1">
                <a:solidFill>
                  <a:srgbClr val="FFC000"/>
                </a:solidFill>
              </a:rPr>
              <a:t>ip</a:t>
            </a:r>
            <a:r>
              <a:rPr lang="en-US" sz="1200" dirty="0">
                <a:solidFill>
                  <a:srgbClr val="FFC000"/>
                </a:solidFill>
              </a:rPr>
              <a:t> route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192.168.3.0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/>
              <a:t>255.255.255.0</a:t>
            </a:r>
            <a:r>
              <a:rPr lang="en-US" sz="1200" dirty="0">
                <a:solidFill>
                  <a:schemeClr val="bg1"/>
                </a:solidFill>
              </a:rPr>
              <a:t> 20.20.20.2</a:t>
            </a:r>
          </a:p>
          <a:p>
            <a:r>
              <a:rPr lang="en-US" sz="1200" dirty="0">
                <a:solidFill>
                  <a:schemeClr val="bg1"/>
                </a:solidFill>
              </a:rPr>
              <a:t>R1(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R1#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43989" y="5623029"/>
            <a:ext cx="3799438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R2#</a:t>
            </a:r>
            <a:r>
              <a:rPr lang="en-US" sz="1200" dirty="0">
                <a:solidFill>
                  <a:srgbClr val="FFC000"/>
                </a:solidFill>
              </a:rPr>
              <a:t>config </a:t>
            </a:r>
            <a:r>
              <a:rPr lang="en-US" sz="1200" dirty="0" err="1">
                <a:solidFill>
                  <a:srgbClr val="FFC000"/>
                </a:solidFill>
              </a:rPr>
              <a:t>ter</a:t>
            </a:r>
            <a:endParaRPr lang="en-US" sz="1200" dirty="0">
              <a:solidFill>
                <a:srgbClr val="FFC000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R2(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 err="1">
                <a:solidFill>
                  <a:srgbClr val="FFC000"/>
                </a:solidFill>
              </a:rPr>
              <a:t>ip</a:t>
            </a:r>
            <a:r>
              <a:rPr lang="en-US" sz="1200" dirty="0">
                <a:solidFill>
                  <a:srgbClr val="FFC000"/>
                </a:solidFill>
              </a:rPr>
              <a:t> route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192.168.1.0 </a:t>
            </a:r>
            <a:r>
              <a:rPr lang="en-US" sz="1200" dirty="0"/>
              <a:t>255.255.255.0 </a:t>
            </a:r>
            <a:r>
              <a:rPr lang="en-US" sz="1200" dirty="0">
                <a:solidFill>
                  <a:schemeClr val="bg1"/>
                </a:solidFill>
              </a:rPr>
              <a:t>10.10.10.1</a:t>
            </a:r>
          </a:p>
          <a:p>
            <a:r>
              <a:rPr lang="en-US" sz="1200" dirty="0">
                <a:solidFill>
                  <a:schemeClr val="bg1"/>
                </a:solidFill>
              </a:rPr>
              <a:t>R2(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R2#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03661" y="5038419"/>
            <a:ext cx="3799438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R3#</a:t>
            </a:r>
            <a:r>
              <a:rPr lang="en-US" sz="1200" dirty="0">
                <a:solidFill>
                  <a:srgbClr val="FFC000"/>
                </a:solidFill>
              </a:rPr>
              <a:t>config </a:t>
            </a:r>
            <a:r>
              <a:rPr lang="en-US" sz="1200" dirty="0" err="1">
                <a:solidFill>
                  <a:srgbClr val="FFC000"/>
                </a:solidFill>
              </a:rPr>
              <a:t>ter</a:t>
            </a:r>
            <a:endParaRPr lang="en-US" sz="1200" dirty="0">
              <a:solidFill>
                <a:srgbClr val="FFC000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R3(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 err="1">
                <a:solidFill>
                  <a:srgbClr val="FFC000"/>
                </a:solidFill>
              </a:rPr>
              <a:t>ip</a:t>
            </a:r>
            <a:r>
              <a:rPr lang="en-US" sz="1200" dirty="0">
                <a:solidFill>
                  <a:srgbClr val="FFC000"/>
                </a:solidFill>
              </a:rPr>
              <a:t> route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192.168.1.0 </a:t>
            </a:r>
            <a:r>
              <a:rPr lang="en-US" sz="1200" dirty="0"/>
              <a:t>255.255.255.0 </a:t>
            </a:r>
            <a:r>
              <a:rPr lang="en-US" sz="1200" dirty="0">
                <a:solidFill>
                  <a:schemeClr val="bg1"/>
                </a:solidFill>
              </a:rPr>
              <a:t>20.20.20.1</a:t>
            </a:r>
          </a:p>
          <a:p>
            <a:r>
              <a:rPr lang="en-US" sz="1200" dirty="0">
                <a:solidFill>
                  <a:schemeClr val="bg1"/>
                </a:solidFill>
              </a:rPr>
              <a:t>R3(</a:t>
            </a:r>
            <a:r>
              <a:rPr lang="en-US" sz="1200" dirty="0" err="1">
                <a:solidFill>
                  <a:schemeClr val="bg1"/>
                </a:solidFill>
              </a:rPr>
              <a:t>config</a:t>
            </a:r>
            <a:r>
              <a:rPr lang="en-US" sz="1200" dirty="0">
                <a:solidFill>
                  <a:schemeClr val="bg1"/>
                </a:solidFill>
              </a:rPr>
              <a:t>)#</a:t>
            </a:r>
            <a:r>
              <a:rPr lang="en-US" sz="12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R3#</a:t>
            </a:r>
          </a:p>
        </p:txBody>
      </p:sp>
    </p:spTree>
    <p:extLst>
      <p:ext uri="{BB962C8B-B14F-4D97-AF65-F5344CB8AC3E}">
        <p14:creationId xmlns:p14="http://schemas.microsoft.com/office/powerpoint/2010/main" val="130609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EEEF47-538B-3343-8F66-DBAE5AEF51DB}"/>
              </a:ext>
            </a:extLst>
          </p:cNvPr>
          <p:cNvGrpSpPr/>
          <p:nvPr/>
        </p:nvGrpSpPr>
        <p:grpSpPr>
          <a:xfrm>
            <a:off x="1247775" y="1959898"/>
            <a:ext cx="6457950" cy="2971800"/>
            <a:chOff x="1752600" y="762000"/>
            <a:chExt cx="6457950" cy="2971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762000"/>
              <a:ext cx="645795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Line Callout 2 (Accent Bar) 5"/>
            <p:cNvSpPr/>
            <p:nvPr/>
          </p:nvSpPr>
          <p:spPr>
            <a:xfrm>
              <a:off x="2895600" y="1295400"/>
              <a:ext cx="762000" cy="152400"/>
            </a:xfrm>
            <a:prstGeom prst="accentCallout2">
              <a:avLst>
                <a:gd name="adj1" fmla="val 25568"/>
                <a:gd name="adj2" fmla="val 100758"/>
                <a:gd name="adj3" fmla="val 52841"/>
                <a:gd name="adj4" fmla="val 119697"/>
                <a:gd name="adj5" fmla="val 255682"/>
                <a:gd name="adj6" fmla="val 138788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10.10.10.1</a:t>
              </a:r>
            </a:p>
          </p:txBody>
        </p:sp>
        <p:sp>
          <p:nvSpPr>
            <p:cNvPr id="7" name="Line Callout 2 (Accent Bar) 6"/>
            <p:cNvSpPr/>
            <p:nvPr/>
          </p:nvSpPr>
          <p:spPr>
            <a:xfrm>
              <a:off x="5867400" y="1600200"/>
              <a:ext cx="762000" cy="152400"/>
            </a:xfrm>
            <a:prstGeom prst="accentCallout2">
              <a:avLst>
                <a:gd name="adj1" fmla="val 39204"/>
                <a:gd name="adj2" fmla="val 3940"/>
                <a:gd name="adj3" fmla="val 80114"/>
                <a:gd name="adj4" fmla="val -19394"/>
                <a:gd name="adj5" fmla="val -126136"/>
                <a:gd name="adj6" fmla="val -52122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Default Routes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4246" y="2997903"/>
            <a:ext cx="5943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network stub.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Network stub </a:t>
            </a:r>
            <a:r>
              <a:rPr lang="en-US" sz="1600" dirty="0" err="1"/>
              <a:t>adalah</a:t>
            </a:r>
            <a:r>
              <a:rPr lang="en-US" sz="1600" dirty="0"/>
              <a:t> network yang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punya</a:t>
            </a:r>
            <a:r>
              <a:rPr lang="en-US" sz="1600" dirty="0"/>
              <a:t> 1 </a:t>
            </a:r>
            <a:r>
              <a:rPr lang="en-US" sz="1600" dirty="0" err="1"/>
              <a:t>pintu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Network Enterprise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stub network.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Default routes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me-routing </a:t>
            </a:r>
            <a:r>
              <a:rPr lang="en-US" sz="1600" dirty="0" err="1"/>
              <a:t>paket</a:t>
            </a:r>
            <a:r>
              <a:rPr lang="en-US" sz="1600" dirty="0"/>
              <a:t> yang router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network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(</a:t>
            </a:r>
            <a:r>
              <a:rPr lang="en-US" sz="1600" i="1" dirty="0" err="1">
                <a:solidFill>
                  <a:srgbClr val="C00000"/>
                </a:solidFill>
              </a:rPr>
              <a:t>solusi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 err="1">
                <a:solidFill>
                  <a:srgbClr val="C00000"/>
                </a:solidFill>
              </a:rPr>
              <a:t>terakhir</a:t>
            </a:r>
            <a:r>
              <a:rPr lang="en-US" sz="1600" dirty="0"/>
              <a:t>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1942" y="4931227"/>
            <a:ext cx="7162800" cy="3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defTabSz="1028700" eaLnBrk="0" hangingPunct="0">
              <a:lnSpc>
                <a:spcPts val="2025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R1(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config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)#</a:t>
            </a:r>
            <a:r>
              <a:rPr lang="en-US" sz="1600" b="1" dirty="0" err="1">
                <a:solidFill>
                  <a:srgbClr val="FFC000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rgbClr val="FFC000"/>
                </a:solidFill>
                <a:latin typeface="Courier New" pitchFamily="49" charset="0"/>
              </a:rPr>
              <a:t> route 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0.0.0.0</a:t>
            </a:r>
            <a:r>
              <a:rPr lang="en-US" sz="1600" b="1" i="1" dirty="0">
                <a:solidFill>
                  <a:srgbClr val="FFC000"/>
                </a:solidFill>
                <a:latin typeface="Courier New" pitchFamily="49" charset="0"/>
              </a:rPr>
              <a:t> 0.0.0.0 </a:t>
            </a:r>
            <a:r>
              <a:rPr lang="en-US" sz="1600" b="1" dirty="0">
                <a:solidFill>
                  <a:srgbClr val="FFC000"/>
                </a:solidFill>
                <a:latin typeface="Courier New" pitchFamily="49" charset="0"/>
              </a:rPr>
              <a:t>{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address</a:t>
            </a:r>
            <a:r>
              <a:rPr lang="en-US" sz="1600" b="1" i="1" dirty="0">
                <a:solidFill>
                  <a:srgbClr val="FFC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itchFamily="49" charset="0"/>
              </a:rPr>
              <a:t>| </a:t>
            </a: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interface</a:t>
            </a:r>
            <a:r>
              <a:rPr lang="en-US" sz="1600" b="1" dirty="0">
                <a:solidFill>
                  <a:srgbClr val="FFC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6324" y="5397482"/>
            <a:ext cx="4079676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R1#</a:t>
            </a:r>
            <a:r>
              <a:rPr lang="en-US" sz="1600" dirty="0"/>
              <a:t>conf t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R1(</a:t>
            </a:r>
            <a:r>
              <a:rPr lang="en-US" sz="1600" dirty="0" err="1">
                <a:solidFill>
                  <a:srgbClr val="C00000"/>
                </a:solidFill>
              </a:rPr>
              <a:t>config</a:t>
            </a:r>
            <a:r>
              <a:rPr lang="en-US" sz="1600" dirty="0">
                <a:solidFill>
                  <a:srgbClr val="C00000"/>
                </a:solidFill>
              </a:rPr>
              <a:t>)#</a:t>
            </a:r>
            <a:r>
              <a:rPr lang="en-US" sz="1600" dirty="0" err="1"/>
              <a:t>ip</a:t>
            </a:r>
            <a:r>
              <a:rPr lang="en-US" sz="1600" dirty="0"/>
              <a:t> route 0.0.0.0 0.0.0.0 </a:t>
            </a:r>
            <a:r>
              <a:rPr lang="en-US" sz="1600" dirty="0">
                <a:solidFill>
                  <a:srgbClr val="C00000"/>
                </a:solidFill>
              </a:rPr>
              <a:t>10.10.10.2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R1(</a:t>
            </a:r>
            <a:r>
              <a:rPr lang="en-US" sz="1600" dirty="0" err="1">
                <a:solidFill>
                  <a:srgbClr val="C00000"/>
                </a:solidFill>
              </a:rPr>
              <a:t>config</a:t>
            </a:r>
            <a:r>
              <a:rPr lang="en-US" sz="1600" dirty="0">
                <a:solidFill>
                  <a:srgbClr val="C00000"/>
                </a:solidFill>
              </a:rPr>
              <a:t>)#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40647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8294-E5E5-644D-91BE-5C4BB7D3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Protokol</a:t>
            </a:r>
            <a:r>
              <a:rPr lang="en-US" dirty="0"/>
              <a:t> Routing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7E27-23F7-B747-B938-D2ED688B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261113"/>
            <a:ext cx="9744637" cy="94918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>
                <a:solidFill>
                  <a:srgbClr val="C00000"/>
                </a:solidFill>
              </a:rPr>
              <a:t>Protokol</a:t>
            </a:r>
            <a:r>
              <a:rPr lang="en-US" dirty="0">
                <a:solidFill>
                  <a:srgbClr val="C00000"/>
                </a:solidFill>
              </a:rPr>
              <a:t> routing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router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network (routes) </a:t>
            </a:r>
            <a:r>
              <a:rPr lang="en-US" dirty="0" err="1"/>
              <a:t>dengan</a:t>
            </a:r>
            <a:r>
              <a:rPr lang="en-US" dirty="0"/>
              <a:t> router lain.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Contoh</a:t>
            </a:r>
            <a:r>
              <a:rPr lang="en-US" dirty="0"/>
              <a:t> : RIP, EIGRP, OSPF, ISIS, BGP.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Paket</a:t>
            </a:r>
            <a:r>
              <a:rPr lang="en-US" dirty="0"/>
              <a:t> yang “di routing </a:t>
            </a:r>
            <a:r>
              <a:rPr lang="en-US" dirty="0" err="1"/>
              <a:t>kan</a:t>
            </a:r>
            <a:r>
              <a:rPr lang="en-US" dirty="0"/>
              <a:t>” </a:t>
            </a:r>
            <a:r>
              <a:rPr lang="en-US" dirty="0" err="1"/>
              <a:t>disebut</a:t>
            </a:r>
            <a:r>
              <a:rPr lang="en-US" dirty="0"/>
              <a:t> routed protocol, </a:t>
            </a:r>
            <a:r>
              <a:rPr lang="en-US" dirty="0" err="1"/>
              <a:t>contoh</a:t>
            </a:r>
            <a:r>
              <a:rPr lang="en-US" dirty="0"/>
              <a:t> : IP, IPX,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48498-3DF9-6249-AE2C-9B50C241B645}"/>
              </a:ext>
            </a:extLst>
          </p:cNvPr>
          <p:cNvGrpSpPr/>
          <p:nvPr/>
        </p:nvGrpSpPr>
        <p:grpSpPr>
          <a:xfrm>
            <a:off x="1541928" y="2247315"/>
            <a:ext cx="8001000" cy="2819400"/>
            <a:chOff x="1541928" y="2247315"/>
            <a:chExt cx="8001000" cy="2819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42A880-87EF-E841-A8FB-2432BF0A0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65928" y="3161715"/>
              <a:ext cx="493395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ular Callout 4">
              <a:extLst>
                <a:ext uri="{FF2B5EF4-FFF2-40B4-BE49-F238E27FC236}">
                  <a16:creationId xmlns:a16="http://schemas.microsoft.com/office/drawing/2014/main" id="{EEDAD365-C2DC-7642-9AB9-583F8D8F24AA}"/>
                </a:ext>
              </a:extLst>
            </p:cNvPr>
            <p:cNvSpPr/>
            <p:nvPr/>
          </p:nvSpPr>
          <p:spPr>
            <a:xfrm>
              <a:off x="1541928" y="2247315"/>
              <a:ext cx="2819400" cy="762000"/>
            </a:xfrm>
            <a:prstGeom prst="wedgeRectCallout">
              <a:avLst>
                <a:gd name="adj1" fmla="val 24985"/>
                <a:gd name="adj2" fmla="val 882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Aku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tahu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informasi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tentang</a:t>
              </a:r>
              <a:r>
                <a:rPr lang="en-US" sz="1400" dirty="0">
                  <a:solidFill>
                    <a:schemeClr val="tx1"/>
                  </a:solidFill>
                </a:rPr>
                <a:t> network </a:t>
              </a:r>
              <a:r>
                <a:rPr lang="en-US" sz="1400" dirty="0">
                  <a:solidFill>
                    <a:schemeClr val="accent1"/>
                  </a:solidFill>
                </a:rPr>
                <a:t>A, B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dan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</a:rPr>
                <a:t>C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kamu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bisa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mencapai</a:t>
              </a:r>
              <a:r>
                <a:rPr lang="en-US" sz="1400" dirty="0">
                  <a:solidFill>
                    <a:schemeClr val="tx1"/>
                  </a:solidFill>
                </a:rPr>
                <a:t> network2 </a:t>
              </a:r>
              <a:r>
                <a:rPr lang="en-US" sz="1400" dirty="0" err="1">
                  <a:solidFill>
                    <a:schemeClr val="tx1"/>
                  </a:solidFill>
                </a:rPr>
                <a:t>tersebut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lewat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aku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C5B741D1-BB64-1142-86EF-2F3E64FC35F0}"/>
                </a:ext>
              </a:extLst>
            </p:cNvPr>
            <p:cNvSpPr/>
            <p:nvPr/>
          </p:nvSpPr>
          <p:spPr>
            <a:xfrm>
              <a:off x="4132728" y="2704515"/>
              <a:ext cx="2971800" cy="762000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BA25BF87-59C2-F944-870F-E233BAE0BD9C}"/>
                </a:ext>
              </a:extLst>
            </p:cNvPr>
            <p:cNvSpPr/>
            <p:nvPr/>
          </p:nvSpPr>
          <p:spPr>
            <a:xfrm>
              <a:off x="6723528" y="4304715"/>
              <a:ext cx="2819400" cy="762000"/>
            </a:xfrm>
            <a:prstGeom prst="wedgeRectCallout">
              <a:avLst>
                <a:gd name="adj1" fmla="val -25506"/>
                <a:gd name="adj2" fmla="val -999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Aku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tahu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informasi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tentang</a:t>
              </a:r>
              <a:r>
                <a:rPr lang="en-US" sz="1400" dirty="0">
                  <a:solidFill>
                    <a:schemeClr val="tx1"/>
                  </a:solidFill>
                </a:rPr>
                <a:t> network </a:t>
              </a:r>
              <a:r>
                <a:rPr lang="en-US" sz="1400" dirty="0">
                  <a:solidFill>
                    <a:schemeClr val="accent1"/>
                  </a:solidFill>
                </a:rPr>
                <a:t>D</a:t>
              </a:r>
              <a:r>
                <a:rPr lang="en-US" sz="1400" dirty="0">
                  <a:solidFill>
                    <a:schemeClr val="tx1"/>
                  </a:solidFill>
                </a:rPr>
                <a:t>,</a:t>
              </a:r>
              <a:r>
                <a:rPr lang="en-US" sz="1400" dirty="0">
                  <a:solidFill>
                    <a:schemeClr val="accent1"/>
                  </a:solidFill>
                </a:rPr>
                <a:t>E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dan</a:t>
              </a:r>
              <a:r>
                <a:rPr lang="en-US" sz="1400" dirty="0">
                  <a:solidFill>
                    <a:schemeClr val="accent1"/>
                  </a:solidFill>
                </a:rPr>
                <a:t> F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kamu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bisa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mencapai</a:t>
              </a:r>
              <a:r>
                <a:rPr lang="en-US" sz="1400" dirty="0">
                  <a:solidFill>
                    <a:schemeClr val="tx1"/>
                  </a:solidFill>
                </a:rPr>
                <a:t> network2 </a:t>
              </a:r>
              <a:r>
                <a:rPr lang="en-US" sz="1400" dirty="0" err="1">
                  <a:solidFill>
                    <a:schemeClr val="tx1"/>
                  </a:solidFill>
                </a:rPr>
                <a:t>tersebut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lewat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aku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>
              <a:extLst>
                <a:ext uri="{FF2B5EF4-FFF2-40B4-BE49-F238E27FC236}">
                  <a16:creationId xmlns:a16="http://schemas.microsoft.com/office/drawing/2014/main" id="{53AA44C1-4574-6E41-B014-7C0A769C5855}"/>
                </a:ext>
              </a:extLst>
            </p:cNvPr>
            <p:cNvSpPr/>
            <p:nvPr/>
          </p:nvSpPr>
          <p:spPr>
            <a:xfrm rot="10800000">
              <a:off x="3980328" y="3771315"/>
              <a:ext cx="2971800" cy="762000"/>
            </a:xfrm>
            <a:prstGeom prst="curvedDown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Line Callout 1 8">
              <a:extLst>
                <a:ext uri="{FF2B5EF4-FFF2-40B4-BE49-F238E27FC236}">
                  <a16:creationId xmlns:a16="http://schemas.microsoft.com/office/drawing/2014/main" id="{7B65D703-C301-444B-AB02-DAB742383C46}"/>
                </a:ext>
              </a:extLst>
            </p:cNvPr>
            <p:cNvSpPr/>
            <p:nvPr/>
          </p:nvSpPr>
          <p:spPr>
            <a:xfrm>
              <a:off x="1694328" y="3390315"/>
              <a:ext cx="1066800" cy="228600"/>
            </a:xfrm>
            <a:prstGeom prst="borderCallout1">
              <a:avLst>
                <a:gd name="adj1" fmla="val 46022"/>
                <a:gd name="adj2" fmla="val 99784"/>
                <a:gd name="adj3" fmla="val 80682"/>
                <a:gd name="adj4" fmla="val 14088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A</a:t>
              </a:r>
            </a:p>
          </p:txBody>
        </p:sp>
        <p:sp>
          <p:nvSpPr>
            <p:cNvPr id="10" name="Line Callout 1 9">
              <a:extLst>
                <a:ext uri="{FF2B5EF4-FFF2-40B4-BE49-F238E27FC236}">
                  <a16:creationId xmlns:a16="http://schemas.microsoft.com/office/drawing/2014/main" id="{C1549500-86B8-3A4C-A33B-78D11338D3D7}"/>
                </a:ext>
              </a:extLst>
            </p:cNvPr>
            <p:cNvSpPr/>
            <p:nvPr/>
          </p:nvSpPr>
          <p:spPr>
            <a:xfrm>
              <a:off x="1694328" y="3847515"/>
              <a:ext cx="1066800" cy="228600"/>
            </a:xfrm>
            <a:prstGeom prst="borderCallout1">
              <a:avLst>
                <a:gd name="adj1" fmla="val 46022"/>
                <a:gd name="adj2" fmla="val 99784"/>
                <a:gd name="adj3" fmla="val -101136"/>
                <a:gd name="adj4" fmla="val 1399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B</a:t>
              </a:r>
            </a:p>
          </p:txBody>
        </p:sp>
        <p:sp>
          <p:nvSpPr>
            <p:cNvPr id="11" name="Line Callout 1 10">
              <a:extLst>
                <a:ext uri="{FF2B5EF4-FFF2-40B4-BE49-F238E27FC236}">
                  <a16:creationId xmlns:a16="http://schemas.microsoft.com/office/drawing/2014/main" id="{BAA0460E-BD50-BB4E-9A47-F9B8082784B6}"/>
                </a:ext>
              </a:extLst>
            </p:cNvPr>
            <p:cNvSpPr/>
            <p:nvPr/>
          </p:nvSpPr>
          <p:spPr>
            <a:xfrm>
              <a:off x="1922928" y="4228515"/>
              <a:ext cx="1066800" cy="228600"/>
            </a:xfrm>
            <a:prstGeom prst="borderCallout1">
              <a:avLst>
                <a:gd name="adj1" fmla="val 46022"/>
                <a:gd name="adj2" fmla="val 99784"/>
                <a:gd name="adj3" fmla="val -260227"/>
                <a:gd name="adj4" fmla="val 1184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C</a:t>
              </a:r>
            </a:p>
          </p:txBody>
        </p:sp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D32E87BF-2D97-EB49-8B7D-67C46EC2ED5F}"/>
                </a:ext>
              </a:extLst>
            </p:cNvPr>
            <p:cNvSpPr/>
            <p:nvPr/>
          </p:nvSpPr>
          <p:spPr>
            <a:xfrm>
              <a:off x="8171328" y="2780715"/>
              <a:ext cx="1066800" cy="228600"/>
            </a:xfrm>
            <a:prstGeom prst="borderCallout1">
              <a:avLst>
                <a:gd name="adj1" fmla="val 32385"/>
                <a:gd name="adj2" fmla="val -541"/>
                <a:gd name="adj3" fmla="val 330682"/>
                <a:gd name="adj4" fmla="val -2664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D</a:t>
              </a:r>
            </a:p>
          </p:txBody>
        </p:sp>
        <p:sp>
          <p:nvSpPr>
            <p:cNvPr id="13" name="Line Callout 1 12">
              <a:extLst>
                <a:ext uri="{FF2B5EF4-FFF2-40B4-BE49-F238E27FC236}">
                  <a16:creationId xmlns:a16="http://schemas.microsoft.com/office/drawing/2014/main" id="{6EC32B77-C34A-6247-A562-A40D7986E515}"/>
                </a:ext>
              </a:extLst>
            </p:cNvPr>
            <p:cNvSpPr/>
            <p:nvPr/>
          </p:nvSpPr>
          <p:spPr>
            <a:xfrm>
              <a:off x="8323728" y="3237915"/>
              <a:ext cx="1066800" cy="228600"/>
            </a:xfrm>
            <a:prstGeom prst="borderCallout1">
              <a:avLst>
                <a:gd name="adj1" fmla="val 32385"/>
                <a:gd name="adj2" fmla="val -541"/>
                <a:gd name="adj3" fmla="val 148864"/>
                <a:gd name="adj4" fmla="val -4223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E</a:t>
              </a:r>
            </a:p>
          </p:txBody>
        </p:sp>
        <p:sp>
          <p:nvSpPr>
            <p:cNvPr id="14" name="Line Callout 1 13">
              <a:extLst>
                <a:ext uri="{FF2B5EF4-FFF2-40B4-BE49-F238E27FC236}">
                  <a16:creationId xmlns:a16="http://schemas.microsoft.com/office/drawing/2014/main" id="{D6AFCD86-1F21-7A4C-84EC-93C59EA0A2F4}"/>
                </a:ext>
              </a:extLst>
            </p:cNvPr>
            <p:cNvSpPr/>
            <p:nvPr/>
          </p:nvSpPr>
          <p:spPr>
            <a:xfrm>
              <a:off x="8323728" y="3695115"/>
              <a:ext cx="1066800" cy="228600"/>
            </a:xfrm>
            <a:prstGeom prst="borderCallout1">
              <a:avLst>
                <a:gd name="adj1" fmla="val 32385"/>
                <a:gd name="adj2" fmla="val -541"/>
                <a:gd name="adj3" fmla="val -46591"/>
                <a:gd name="adj4" fmla="val -4028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Network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27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6438" y="3257793"/>
            <a:ext cx="5334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IGP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8316" y="2730531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Interior Gateway Protocol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128" y="1926086"/>
            <a:ext cx="82296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/>
              <a:t>AS, </a:t>
            </a:r>
            <a:r>
              <a:rPr lang="en-US" sz="1600" dirty="0">
                <a:solidFill>
                  <a:schemeClr val="accent1"/>
                </a:solidFill>
              </a:rPr>
              <a:t>Autonomous System</a:t>
            </a:r>
            <a:r>
              <a:rPr lang="en-US" sz="1600" dirty="0"/>
              <a:t>, </a:t>
            </a:r>
            <a:r>
              <a:rPr lang="en-US" sz="1600" dirty="0" err="1"/>
              <a:t>Sekumpulan</a:t>
            </a:r>
            <a:r>
              <a:rPr lang="en-US" sz="1600" dirty="0"/>
              <a:t> network yang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 </a:t>
            </a:r>
            <a:r>
              <a:rPr lang="en-US" sz="1600" dirty="0" err="1"/>
              <a:t>kebijakan</a:t>
            </a:r>
            <a:r>
              <a:rPr lang="en-US" sz="1600" dirty="0"/>
              <a:t> routing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240916"/>
            <a:ext cx="4862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routing </a:t>
            </a:r>
            <a:r>
              <a:rPr lang="en-US" sz="1600" dirty="0" err="1"/>
              <a:t>antar</a:t>
            </a:r>
            <a:r>
              <a:rPr lang="en-US" sz="1600" dirty="0"/>
              <a:t> router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AS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5109838" y="2899808"/>
            <a:ext cx="928478" cy="51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5109838" y="3410193"/>
            <a:ext cx="986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8316" y="3767289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/>
              <a:t>Contoh</a:t>
            </a:r>
            <a:r>
              <a:rPr lang="en-US" sz="1600" dirty="0"/>
              <a:t> : RIP, </a:t>
            </a:r>
            <a:r>
              <a:rPr lang="en-US" sz="1600" dirty="0">
                <a:solidFill>
                  <a:schemeClr val="accent1"/>
                </a:solidFill>
              </a:rPr>
              <a:t>OSPF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EIGRP</a:t>
            </a:r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>
            <a:off x="5109838" y="3410193"/>
            <a:ext cx="928478" cy="526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gambar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4691269"/>
            <a:ext cx="3120478" cy="2057400"/>
          </a:xfrm>
          <a:prstGeom prst="rect">
            <a:avLst/>
          </a:prstGeom>
        </p:spPr>
      </p:pic>
      <p:cxnSp>
        <p:nvCxnSpPr>
          <p:cNvPr id="45" name="Curved Connector 44"/>
          <p:cNvCxnSpPr/>
          <p:nvPr/>
        </p:nvCxnSpPr>
        <p:spPr>
          <a:xfrm rot="5400000" flipH="1" flipV="1">
            <a:off x="3256428" y="5491369"/>
            <a:ext cx="457200" cy="381000"/>
          </a:xfrm>
          <a:prstGeom prst="curvedConnector3">
            <a:avLst>
              <a:gd name="adj1" fmla="val -2273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>
            <a:off x="2761128" y="5377069"/>
            <a:ext cx="838200" cy="76200"/>
          </a:xfrm>
          <a:prstGeom prst="curvedConnector3">
            <a:avLst>
              <a:gd name="adj1" fmla="val 63636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6200000" flipV="1">
            <a:off x="2494428" y="5491369"/>
            <a:ext cx="533400" cy="457200"/>
          </a:xfrm>
          <a:prstGeom prst="curvedConnector3">
            <a:avLst>
              <a:gd name="adj1" fmla="val 1299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676519" y="5148469"/>
            <a:ext cx="609600" cy="30480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EGP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38316" y="4653171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Exterior Gateway Protocol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38316" y="5157161"/>
            <a:ext cx="4557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routing </a:t>
            </a:r>
            <a:r>
              <a:rPr lang="en-US" sz="1600" dirty="0" err="1"/>
              <a:t>oleh</a:t>
            </a:r>
            <a:r>
              <a:rPr lang="en-US" sz="1600" dirty="0"/>
              <a:t> router </a:t>
            </a:r>
            <a:r>
              <a:rPr lang="en-US" sz="1600" dirty="0" err="1"/>
              <a:t>antar</a:t>
            </a:r>
            <a:r>
              <a:rPr lang="en-US" sz="1600" dirty="0"/>
              <a:t> AS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567033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/>
              <a:t>Contoh</a:t>
            </a:r>
            <a:r>
              <a:rPr lang="en-US" sz="1600" dirty="0"/>
              <a:t> : </a:t>
            </a:r>
            <a:r>
              <a:rPr lang="en-US" sz="16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131" name="Straight Arrow Connector 130"/>
          <p:cNvCxnSpPr>
            <a:stCxn id="125" idx="3"/>
            <a:endCxn id="127" idx="1"/>
          </p:cNvCxnSpPr>
          <p:nvPr/>
        </p:nvCxnSpPr>
        <p:spPr>
          <a:xfrm flipV="1">
            <a:off x="5286119" y="4822448"/>
            <a:ext cx="752197" cy="478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125" idx="3"/>
            <a:endCxn id="128" idx="1"/>
          </p:cNvCxnSpPr>
          <p:nvPr/>
        </p:nvCxnSpPr>
        <p:spPr>
          <a:xfrm>
            <a:off x="5286119" y="5300869"/>
            <a:ext cx="752197" cy="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3"/>
            <a:endCxn id="129" idx="1"/>
          </p:cNvCxnSpPr>
          <p:nvPr/>
        </p:nvCxnSpPr>
        <p:spPr>
          <a:xfrm>
            <a:off x="5286119" y="5300869"/>
            <a:ext cx="809881" cy="538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32C2E76-D453-7844-BC66-57993C5DB6D5}"/>
              </a:ext>
            </a:extLst>
          </p:cNvPr>
          <p:cNvGrpSpPr/>
          <p:nvPr/>
        </p:nvGrpSpPr>
        <p:grpSpPr>
          <a:xfrm>
            <a:off x="1657884" y="2343563"/>
            <a:ext cx="2918554" cy="2162175"/>
            <a:chOff x="1618128" y="2224295"/>
            <a:chExt cx="2918554" cy="2162175"/>
          </a:xfrm>
        </p:grpSpPr>
        <p:pic>
          <p:nvPicPr>
            <p:cNvPr id="5" name="Picture 4" descr="gambar-3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8128" y="2224295"/>
              <a:ext cx="2918554" cy="2162175"/>
            </a:xfrm>
            <a:prstGeom prst="rect">
              <a:avLst/>
            </a:prstGeom>
          </p:spPr>
        </p:pic>
        <p:cxnSp>
          <p:nvCxnSpPr>
            <p:cNvPr id="20" name="Curved Connector 19"/>
            <p:cNvCxnSpPr/>
            <p:nvPr/>
          </p:nvCxnSpPr>
          <p:spPr>
            <a:xfrm>
              <a:off x="3294528" y="2633869"/>
              <a:ext cx="762000" cy="457200"/>
            </a:xfrm>
            <a:prstGeom prst="curvedConnector3">
              <a:avLst>
                <a:gd name="adj1" fmla="val 100454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flipV="1">
              <a:off x="3218328" y="3472069"/>
              <a:ext cx="838200" cy="533400"/>
            </a:xfrm>
            <a:prstGeom prst="curvedConnector3">
              <a:avLst>
                <a:gd name="adj1" fmla="val 100827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>
              <a:off x="1922928" y="3548269"/>
              <a:ext cx="762000" cy="457200"/>
            </a:xfrm>
            <a:prstGeom prst="curvedConnector3">
              <a:avLst>
                <a:gd name="adj1" fmla="val -455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flipV="1">
              <a:off x="1999128" y="2710069"/>
              <a:ext cx="762000" cy="457200"/>
            </a:xfrm>
            <a:prstGeom prst="curvedConnector3">
              <a:avLst>
                <a:gd name="adj1" fmla="val -455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/>
            <p:nvPr/>
          </p:nvCxnSpPr>
          <p:spPr>
            <a:xfrm flipV="1">
              <a:off x="2227728" y="3243469"/>
              <a:ext cx="1676400" cy="152400"/>
            </a:xfrm>
            <a:prstGeom prst="curvedConnector3">
              <a:avLst>
                <a:gd name="adj1" fmla="val 45041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69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Tipe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565" y="2357716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Distance 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565" y="3786002"/>
            <a:ext cx="16764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565" y="5100347"/>
            <a:ext cx="1676400" cy="381000"/>
          </a:xfrm>
          <a:prstGeom prst="rect">
            <a:avLst/>
          </a:prstGeom>
          <a:noFill/>
          <a:ln>
            <a:solidFill>
              <a:srgbClr val="F85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Hybrid Routing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5165" y="205291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(vector)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(distance/hops)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network.</a:t>
            </a:r>
          </a:p>
          <a:p>
            <a:pPr marL="342900" indent="-342900">
              <a:buAutoNum type="arabicPeriod"/>
            </a:pP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routing by rumor .</a:t>
            </a:r>
          </a:p>
          <a:p>
            <a:pPr marL="342900" indent="-342900">
              <a:buAutoNum type="arabicPeriod"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RIP </a:t>
            </a:r>
            <a:r>
              <a:rPr lang="en-US" dirty="0"/>
              <a:t>v1 </a:t>
            </a:r>
            <a:r>
              <a:rPr lang="en-US" dirty="0" err="1"/>
              <a:t>dan</a:t>
            </a:r>
            <a:r>
              <a:rPr lang="en-US" dirty="0"/>
              <a:t> v2, IGRP (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5165" y="3462332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(</a:t>
            </a:r>
            <a:r>
              <a:rPr lang="en-US" dirty="0" err="1"/>
              <a:t>peta</a:t>
            </a:r>
            <a:r>
              <a:rPr lang="en-US" dirty="0"/>
              <a:t>/map)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network </a:t>
            </a:r>
            <a:r>
              <a:rPr lang="en-US" dirty="0" err="1"/>
              <a:t>dimana</a:t>
            </a:r>
            <a:r>
              <a:rPr lang="en-US" dirty="0"/>
              <a:t> router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SPF (Shortest Path First)</a:t>
            </a:r>
          </a:p>
          <a:p>
            <a:pPr marL="342900" indent="-342900">
              <a:buAutoNum type="arabicPeriod"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>
                <a:solidFill>
                  <a:schemeClr val="accent1"/>
                </a:solidFill>
              </a:rPr>
              <a:t>OSPF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5" y="4871747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DVP </a:t>
            </a:r>
            <a:r>
              <a:rPr lang="en-US" dirty="0" err="1"/>
              <a:t>dan</a:t>
            </a:r>
            <a:r>
              <a:rPr lang="en-US" dirty="0"/>
              <a:t> Link State </a:t>
            </a:r>
            <a:r>
              <a:rPr lang="en-US" dirty="0" err="1"/>
              <a:t>protokol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SPF (Shortest Path First)</a:t>
            </a:r>
          </a:p>
          <a:p>
            <a:pPr marL="342900" indent="-342900">
              <a:buAutoNum type="arabicPeriod"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>
                <a:solidFill>
                  <a:schemeClr val="accent1"/>
                </a:solidFill>
              </a:rPr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138606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Classful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subnet mask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advertisement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routing.</a:t>
            </a:r>
          </a:p>
          <a:p>
            <a:endParaRPr lang="en-US" dirty="0"/>
          </a:p>
          <a:p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subnet mask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Informasi</a:t>
            </a:r>
            <a:r>
              <a:rPr lang="en-US" dirty="0"/>
              <a:t> routing (</a:t>
            </a:r>
            <a:r>
              <a:rPr lang="en-US" i="1" dirty="0">
                <a:solidFill>
                  <a:schemeClr val="accent1"/>
                </a:solidFill>
              </a:rPr>
              <a:t>routes</a:t>
            </a:r>
            <a:r>
              <a:rPr lang="en-US" dirty="0"/>
              <a:t>) 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summary (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default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interface router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major network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update routing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Network </a:t>
            </a:r>
            <a:r>
              <a:rPr lang="en-US" dirty="0" err="1"/>
              <a:t>kelas</a:t>
            </a:r>
            <a:r>
              <a:rPr lang="en-US" dirty="0"/>
              <a:t> A </a:t>
            </a:r>
            <a:r>
              <a:rPr lang="en-US" dirty="0" err="1"/>
              <a:t>di</a:t>
            </a:r>
            <a:r>
              <a:rPr lang="en-US" dirty="0"/>
              <a:t> summary </a:t>
            </a:r>
            <a:r>
              <a:rPr lang="en-US" dirty="0" err="1"/>
              <a:t>menjadi</a:t>
            </a:r>
            <a:r>
              <a:rPr lang="en-US" dirty="0"/>
              <a:t> /8, </a:t>
            </a:r>
            <a:r>
              <a:rPr lang="en-US" dirty="0" err="1"/>
              <a:t>kelas</a:t>
            </a:r>
            <a:r>
              <a:rPr lang="en-US" dirty="0"/>
              <a:t> B </a:t>
            </a:r>
            <a:r>
              <a:rPr lang="en-US" dirty="0" err="1"/>
              <a:t>menjadi</a:t>
            </a:r>
            <a:r>
              <a:rPr lang="en-US" dirty="0"/>
              <a:t> /16, </a:t>
            </a:r>
            <a:r>
              <a:rPr lang="en-US" dirty="0" err="1"/>
              <a:t>dst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RIP </a:t>
            </a:r>
            <a:r>
              <a:rPr lang="en-US" dirty="0" err="1"/>
              <a:t>versi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IGRP</a:t>
            </a:r>
          </a:p>
        </p:txBody>
      </p:sp>
    </p:spTree>
    <p:extLst>
      <p:ext uri="{BB962C8B-B14F-4D97-AF65-F5344CB8AC3E}">
        <p14:creationId xmlns:p14="http://schemas.microsoft.com/office/powerpoint/2010/main" val="228766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Classless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Menyertakan</a:t>
            </a:r>
            <a:r>
              <a:rPr lang="en-US" dirty="0"/>
              <a:t> subnet mask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advertisement </a:t>
            </a:r>
            <a:r>
              <a:rPr lang="en-US" dirty="0" err="1"/>
              <a:t>informasi</a:t>
            </a:r>
            <a:r>
              <a:rPr lang="en-US" dirty="0"/>
              <a:t> routing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subnet mask yang </a:t>
            </a:r>
            <a:r>
              <a:rPr lang="en-US" dirty="0" err="1"/>
              <a:t>bervariasi</a:t>
            </a:r>
            <a:r>
              <a:rPr lang="en-US" dirty="0"/>
              <a:t> (Variable-Length Subnet Mask/ VLSM).</a:t>
            </a:r>
          </a:p>
          <a:p>
            <a:endParaRPr lang="en-US" dirty="0"/>
          </a:p>
          <a:p>
            <a:r>
              <a:rPr lang="en-US" dirty="0"/>
              <a:t>Summary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RIP </a:t>
            </a:r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EIGRP</a:t>
            </a:r>
          </a:p>
          <a:p>
            <a:pPr lvl="1"/>
            <a:r>
              <a:rPr lang="en-US" dirty="0"/>
              <a:t>OSPF</a:t>
            </a:r>
          </a:p>
          <a:p>
            <a:pPr lvl="1"/>
            <a:r>
              <a:rPr lang="en-US" dirty="0"/>
              <a:t>IS-IS</a:t>
            </a:r>
          </a:p>
        </p:txBody>
      </p:sp>
    </p:spTree>
    <p:extLst>
      <p:ext uri="{BB962C8B-B14F-4D97-AF65-F5344CB8AC3E}">
        <p14:creationId xmlns:p14="http://schemas.microsoft.com/office/powerpoint/2010/main" val="321016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</a:t>
            </a:r>
          </a:p>
        </p:txBody>
      </p:sp>
      <p:pic>
        <p:nvPicPr>
          <p:cNvPr id="4" name="Content Placeholder 3" descr="gambar-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32627" y="1827383"/>
            <a:ext cx="3638550" cy="254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8828" y="1932158"/>
            <a:ext cx="4628511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Distance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>
                <a:sym typeface="Wingdings" pitchFamily="2" charset="2"/>
              </a:rPr>
              <a:t>seberapa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jauh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sebuah</a:t>
            </a:r>
            <a:r>
              <a:rPr lang="en-US" sz="1600" dirty="0">
                <a:sym typeface="Wingdings" pitchFamily="2" charset="2"/>
              </a:rPr>
              <a:t> network </a:t>
            </a:r>
            <a:r>
              <a:rPr lang="en-US" sz="1600" dirty="0" err="1">
                <a:sym typeface="Wingdings" pitchFamily="2" charset="2"/>
              </a:rPr>
              <a:t>dari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saya</a:t>
            </a:r>
            <a:r>
              <a:rPr lang="en-US" sz="1600" dirty="0">
                <a:sym typeface="Wingdings" pitchFamily="2" charset="2"/>
              </a:rPr>
              <a:t>?</a:t>
            </a:r>
          </a:p>
          <a:p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Vector</a:t>
            </a:r>
            <a:r>
              <a:rPr lang="en-US" sz="1600" dirty="0">
                <a:sym typeface="Wingdings" pitchFamily="2" charset="2"/>
              </a:rPr>
              <a:t>  </a:t>
            </a:r>
            <a:r>
              <a:rPr lang="en-US" sz="1600" dirty="0" err="1">
                <a:sym typeface="Wingdings" pitchFamily="2" charset="2"/>
              </a:rPr>
              <a:t>kearah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mana</a:t>
            </a:r>
            <a:r>
              <a:rPr lang="en-US" sz="1600" dirty="0">
                <a:sym typeface="Wingdings" pitchFamily="2" charset="2"/>
              </a:rPr>
              <a:t> network </a:t>
            </a:r>
            <a:r>
              <a:rPr lang="en-US" sz="1600" dirty="0" err="1">
                <a:sym typeface="Wingdings" pitchFamily="2" charset="2"/>
              </a:rPr>
              <a:t>tersebut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berada</a:t>
            </a:r>
            <a:r>
              <a:rPr lang="en-US" sz="1600" dirty="0">
                <a:sym typeface="Wingdings" pitchFamily="2" charset="2"/>
              </a:rPr>
              <a:t>?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6018" y="5965084"/>
            <a:ext cx="8458199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Setiap</a:t>
            </a:r>
            <a:r>
              <a:rPr lang="en-US" sz="1600" dirty="0"/>
              <a:t> router </a:t>
            </a:r>
            <a:r>
              <a:rPr lang="en-US" sz="1600" dirty="0" err="1"/>
              <a:t>mengirimkan</a:t>
            </a:r>
            <a:r>
              <a:rPr lang="en-US" sz="1600" dirty="0"/>
              <a:t> kopi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routing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tetangganya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periodik</a:t>
            </a:r>
            <a:r>
              <a:rPr lang="en-US" sz="16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3218" y="4671694"/>
            <a:ext cx="733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3018" y="4671693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7593" y="4671693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88817" y="4681219"/>
            <a:ext cx="76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Connector 20"/>
          <p:cNvCxnSpPr>
            <a:stCxn id="1026" idx="3"/>
            <a:endCxn id="1027" idx="1"/>
          </p:cNvCxnSpPr>
          <p:nvPr/>
        </p:nvCxnSpPr>
        <p:spPr>
          <a:xfrm flipV="1">
            <a:off x="2616643" y="4909818"/>
            <a:ext cx="147637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7" idx="3"/>
            <a:endCxn id="1028" idx="1"/>
          </p:cNvCxnSpPr>
          <p:nvPr/>
        </p:nvCxnSpPr>
        <p:spPr>
          <a:xfrm flipV="1">
            <a:off x="4864542" y="4900294"/>
            <a:ext cx="15430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28" idx="3"/>
            <a:endCxn id="1029" idx="1"/>
          </p:cNvCxnSpPr>
          <p:nvPr/>
        </p:nvCxnSpPr>
        <p:spPr>
          <a:xfrm>
            <a:off x="7141017" y="4900294"/>
            <a:ext cx="1447800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BF321-C83B-B843-A381-129591BBFB4C}"/>
              </a:ext>
            </a:extLst>
          </p:cNvPr>
          <p:cNvGrpSpPr/>
          <p:nvPr/>
        </p:nvGrpSpPr>
        <p:grpSpPr>
          <a:xfrm>
            <a:off x="1681051" y="5080256"/>
            <a:ext cx="7910032" cy="763787"/>
            <a:chOff x="1922927" y="5630149"/>
            <a:chExt cx="7910032" cy="763787"/>
          </a:xfrm>
        </p:grpSpPr>
        <p:sp>
          <p:nvSpPr>
            <p:cNvPr id="26" name="TextBox 25"/>
            <p:cNvSpPr txBox="1"/>
            <p:nvPr/>
          </p:nvSpPr>
          <p:spPr>
            <a:xfrm>
              <a:off x="1922927" y="5882562"/>
              <a:ext cx="120443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Tabel</a:t>
              </a:r>
              <a:r>
                <a:rPr lang="en-US" sz="1400" dirty="0"/>
                <a:t> Routing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56527" y="5882562"/>
              <a:ext cx="120443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Tabel</a:t>
              </a:r>
              <a:r>
                <a:rPr lang="en-US" sz="1400" dirty="0"/>
                <a:t> Routing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42527" y="5882562"/>
              <a:ext cx="120443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Tabel</a:t>
              </a:r>
              <a:r>
                <a:rPr lang="en-US" sz="1400" dirty="0"/>
                <a:t> Routing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28527" y="5882562"/>
              <a:ext cx="120443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Tabel</a:t>
              </a:r>
              <a:r>
                <a:rPr lang="en-US" sz="1400" dirty="0"/>
                <a:t> Routing</a:t>
              </a:r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2684927" y="5630149"/>
              <a:ext cx="1905000" cy="252412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Down Arrow 30"/>
            <p:cNvSpPr/>
            <p:nvPr/>
          </p:nvSpPr>
          <p:spPr>
            <a:xfrm>
              <a:off x="4970927" y="5639671"/>
              <a:ext cx="1905000" cy="242889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urved Down Arrow 31"/>
            <p:cNvSpPr/>
            <p:nvPr/>
          </p:nvSpPr>
          <p:spPr>
            <a:xfrm>
              <a:off x="7333127" y="5683551"/>
              <a:ext cx="1905000" cy="199010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Down Arrow 32"/>
            <p:cNvSpPr/>
            <p:nvPr/>
          </p:nvSpPr>
          <p:spPr>
            <a:xfrm rot="10800000">
              <a:off x="7333127" y="6214582"/>
              <a:ext cx="1905000" cy="179354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urved Down Arrow 33"/>
            <p:cNvSpPr/>
            <p:nvPr/>
          </p:nvSpPr>
          <p:spPr>
            <a:xfrm rot="10800000">
              <a:off x="4894727" y="6190338"/>
              <a:ext cx="1905000" cy="203598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urved Down Arrow 34"/>
            <p:cNvSpPr/>
            <p:nvPr/>
          </p:nvSpPr>
          <p:spPr>
            <a:xfrm rot="10800000">
              <a:off x="2608727" y="6190338"/>
              <a:ext cx="1905000" cy="203597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hape 36"/>
          <p:cNvCxnSpPr>
            <a:stCxn id="4" idx="0"/>
            <a:endCxn id="5" idx="0"/>
          </p:cNvCxnSpPr>
          <p:nvPr/>
        </p:nvCxnSpPr>
        <p:spPr>
          <a:xfrm rot="16200000" flipH="1">
            <a:off x="7290105" y="-310821"/>
            <a:ext cx="104775" cy="4381181"/>
          </a:xfrm>
          <a:prstGeom prst="bentConnector3">
            <a:avLst>
              <a:gd name="adj1" fmla="val -21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66427" y="2694157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Bellman Ford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routing by rumor </a:t>
            </a:r>
            <a:r>
              <a:rPr lang="en-US" sz="1600" dirty="0"/>
              <a:t>(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routing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tetangga</a:t>
            </a:r>
            <a:r>
              <a:rPr lang="en-US" sz="1600" dirty="0"/>
              <a:t>).</a:t>
            </a:r>
          </a:p>
          <a:p>
            <a:pPr marL="342900" indent="-342900">
              <a:buAutoNum type="arabicPeriod"/>
            </a:pPr>
            <a:r>
              <a:rPr lang="en-US" sz="1600" dirty="0"/>
              <a:t>Best Route (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600" dirty="0"/>
              <a:t>RIP </a:t>
            </a:r>
            <a:r>
              <a:rPr lang="en-US" sz="1600" dirty="0">
                <a:sym typeface="Wingdings" pitchFamily="2" charset="2"/>
              </a:rPr>
              <a:t> Hop (</a:t>
            </a:r>
            <a:r>
              <a:rPr lang="en-US" sz="1600" dirty="0" err="1">
                <a:sym typeface="Wingdings" pitchFamily="2" charset="2"/>
              </a:rPr>
              <a:t>jumlah</a:t>
            </a:r>
            <a:r>
              <a:rPr lang="en-US" sz="1600" dirty="0">
                <a:sym typeface="Wingdings" pitchFamily="2" charset="2"/>
              </a:rPr>
              <a:t> router yang </a:t>
            </a:r>
            <a:r>
              <a:rPr lang="en-US" sz="1600" dirty="0" err="1">
                <a:sym typeface="Wingdings" pitchFamily="2" charset="2"/>
              </a:rPr>
              <a:t>dilewati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600" dirty="0">
                <a:sym typeface="Wingdings" pitchFamily="2" charset="2"/>
              </a:rPr>
              <a:t>IGRP  Composite.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294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10863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9862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10864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63263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94436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105618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4041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1600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19" y="2296605"/>
            <a:ext cx="113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0372"/>
              </p:ext>
            </p:extLst>
          </p:nvPr>
        </p:nvGraphicFramePr>
        <p:xfrm>
          <a:off x="1659692" y="357766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09860"/>
              </p:ext>
            </p:extLst>
          </p:nvPr>
        </p:nvGraphicFramePr>
        <p:xfrm>
          <a:off x="4707692" y="357766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39549"/>
              </p:ext>
            </p:extLst>
          </p:nvPr>
        </p:nvGraphicFramePr>
        <p:xfrm>
          <a:off x="7755692" y="357766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9691" y="5614334"/>
            <a:ext cx="86867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Routing Loop</a:t>
            </a:r>
            <a:r>
              <a:rPr lang="en-US" sz="1600" dirty="0"/>
              <a:t>,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menerus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routing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lingkaran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henti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9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305B-EE3C-5F4A-A571-9BCC7AF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Topik Bahasan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13C2-C5B2-CD4F-AE47-DADD92A2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Memahami struktur tabel </a:t>
            </a:r>
            <a:r>
              <a:rPr lang="id-ID" dirty="0" err="1"/>
              <a:t>routing</a:t>
            </a:r>
            <a:endParaRPr lang="id-ID" dirty="0"/>
          </a:p>
          <a:p>
            <a:r>
              <a:rPr lang="id-ID" dirty="0"/>
              <a:t>Mendeskripsikan bagaimana </a:t>
            </a:r>
            <a:r>
              <a:rPr lang="id-ID" dirty="0" err="1"/>
              <a:t>router</a:t>
            </a:r>
            <a:r>
              <a:rPr lang="id-ID" dirty="0"/>
              <a:t> menentukan arah tujuan paket</a:t>
            </a:r>
          </a:p>
          <a:p>
            <a:r>
              <a:rPr lang="id-ID" dirty="0"/>
              <a:t>Menjelaskan perbedaan </a:t>
            </a:r>
            <a:r>
              <a:rPr lang="id-ID" dirty="0" err="1"/>
              <a:t>Routing</a:t>
            </a:r>
            <a:r>
              <a:rPr lang="id-ID" dirty="0"/>
              <a:t> </a:t>
            </a:r>
            <a:r>
              <a:rPr lang="id-ID" dirty="0" err="1"/>
              <a:t>Statik</a:t>
            </a:r>
            <a:r>
              <a:rPr lang="id-ID" dirty="0"/>
              <a:t> </a:t>
            </a:r>
            <a:r>
              <a:rPr lang="id-ID"/>
              <a:t>dan Dinamik</a:t>
            </a:r>
          </a:p>
          <a:p>
            <a:r>
              <a:rPr lang="id-ID" dirty="0" err="1"/>
              <a:t>Mengkonfigurasi</a:t>
            </a:r>
            <a:r>
              <a:rPr lang="id-ID" dirty="0"/>
              <a:t> </a:t>
            </a:r>
            <a:r>
              <a:rPr lang="id-ID" dirty="0" err="1"/>
              <a:t>Routing</a:t>
            </a:r>
            <a:r>
              <a:rPr lang="id-ID" dirty="0"/>
              <a:t> </a:t>
            </a:r>
            <a:r>
              <a:rPr lang="id-ID" dirty="0" err="1"/>
              <a:t>Statik</a:t>
            </a:r>
            <a:endParaRPr lang="id-ID" dirty="0"/>
          </a:p>
          <a:p>
            <a:r>
              <a:rPr lang="id-ID" dirty="0" err="1"/>
              <a:t>Mengkonfigurasi</a:t>
            </a:r>
            <a:r>
              <a:rPr lang="id-ID" dirty="0"/>
              <a:t> </a:t>
            </a:r>
            <a:r>
              <a:rPr lang="id-ID" dirty="0" err="1"/>
              <a:t>Routing</a:t>
            </a:r>
            <a:r>
              <a:rPr lang="id-ID" dirty="0"/>
              <a:t> Dinamik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559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01673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0672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01674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54073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85246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096428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44473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0681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87415"/>
            <a:ext cx="113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05940"/>
              </p:ext>
            </p:extLst>
          </p:nvPr>
        </p:nvGraphicFramePr>
        <p:xfrm>
          <a:off x="1659692" y="356847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88411"/>
              </p:ext>
            </p:extLst>
          </p:nvPr>
        </p:nvGraphicFramePr>
        <p:xfrm>
          <a:off x="4707692" y="356847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66472"/>
              </p:ext>
            </p:extLst>
          </p:nvPr>
        </p:nvGraphicFramePr>
        <p:xfrm>
          <a:off x="7755692" y="3568472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9693" y="5685195"/>
            <a:ext cx="77723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Proses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1"/>
                </a:solidFill>
              </a:rPr>
              <a:t>convergence</a:t>
            </a:r>
            <a:r>
              <a:rPr lang="en-US" sz="1600" dirty="0"/>
              <a:t> yang </a:t>
            </a:r>
            <a:r>
              <a:rPr lang="en-US" sz="1600" dirty="0" err="1"/>
              <a:t>lambat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routing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konsisten</a:t>
            </a:r>
            <a:endParaRPr lang="en-US" sz="1600" dirty="0"/>
          </a:p>
        </p:txBody>
      </p:sp>
      <p:sp>
        <p:nvSpPr>
          <p:cNvPr id="20" name="Multiply 19"/>
          <p:cNvSpPr/>
          <p:nvPr/>
        </p:nvSpPr>
        <p:spPr>
          <a:xfrm>
            <a:off x="9432092" y="2501672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10117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9116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10118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62517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9369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104872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5291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1526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9585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68364"/>
              </p:ext>
            </p:extLst>
          </p:nvPr>
        </p:nvGraphicFramePr>
        <p:xfrm>
          <a:off x="1659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15658"/>
              </p:ext>
            </p:extLst>
          </p:nvPr>
        </p:nvGraphicFramePr>
        <p:xfrm>
          <a:off x="4707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42483"/>
              </p:ext>
            </p:extLst>
          </p:nvPr>
        </p:nvGraphicFramePr>
        <p:xfrm>
          <a:off x="7755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9692" y="6081990"/>
            <a:ext cx="8229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Router R2 </a:t>
            </a:r>
            <a:r>
              <a:rPr lang="en-US" sz="1600" dirty="0" err="1"/>
              <a:t>memberikan</a:t>
            </a:r>
            <a:r>
              <a:rPr lang="en-US" sz="1600" dirty="0"/>
              <a:t> update </a:t>
            </a:r>
            <a:r>
              <a:rPr lang="en-US" sz="1600" dirty="0" err="1"/>
              <a:t>informasi</a:t>
            </a:r>
            <a:r>
              <a:rPr lang="en-US" sz="1600" dirty="0"/>
              <a:t> routing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network 40 </a:t>
            </a:r>
            <a:r>
              <a:rPr lang="en-US" sz="1600" dirty="0" err="1"/>
              <a:t>kepada</a:t>
            </a:r>
            <a:r>
              <a:rPr lang="en-US" sz="1600" dirty="0"/>
              <a:t> Router R3</a:t>
            </a:r>
          </a:p>
          <a:p>
            <a:pPr marL="342900" indent="-342900">
              <a:buAutoNum type="arabicPeriod"/>
            </a:pPr>
            <a:r>
              <a:rPr lang="en-US" sz="1600" dirty="0"/>
              <a:t>Router R3 </a:t>
            </a:r>
            <a:r>
              <a:rPr lang="en-US" sz="1600" dirty="0" err="1"/>
              <a:t>memutuskan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network 40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dicapai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router R2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metrik</a:t>
            </a:r>
            <a:r>
              <a:rPr lang="en-US" sz="1600" dirty="0"/>
              <a:t> = 2</a:t>
            </a:r>
          </a:p>
        </p:txBody>
      </p:sp>
      <p:sp>
        <p:nvSpPr>
          <p:cNvPr id="20" name="Multiply 19"/>
          <p:cNvSpPr/>
          <p:nvPr/>
        </p:nvSpPr>
        <p:spPr>
          <a:xfrm>
            <a:off x="9432092" y="2510116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Up Arrow 23"/>
          <p:cNvSpPr/>
          <p:nvPr/>
        </p:nvSpPr>
        <p:spPr>
          <a:xfrm>
            <a:off x="6612692" y="5270901"/>
            <a:ext cx="1981200" cy="6096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7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10117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9116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10118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62517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9369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104872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5291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1526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9585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6922"/>
              </p:ext>
            </p:extLst>
          </p:nvPr>
        </p:nvGraphicFramePr>
        <p:xfrm>
          <a:off x="1659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02699"/>
              </p:ext>
            </p:extLst>
          </p:nvPr>
        </p:nvGraphicFramePr>
        <p:xfrm>
          <a:off x="4707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3470"/>
              </p:ext>
            </p:extLst>
          </p:nvPr>
        </p:nvGraphicFramePr>
        <p:xfrm>
          <a:off x="7755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35892" y="6116342"/>
            <a:ext cx="8229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Router R3 </a:t>
            </a:r>
            <a:r>
              <a:rPr lang="en-US" sz="1600" dirty="0" err="1"/>
              <a:t>meng</a:t>
            </a:r>
            <a:r>
              <a:rPr lang="en-US" sz="1600" dirty="0"/>
              <a:t>-update </a:t>
            </a:r>
            <a:r>
              <a:rPr lang="en-US" sz="1600" dirty="0" err="1"/>
              <a:t>tabel</a:t>
            </a:r>
            <a:r>
              <a:rPr lang="en-US" sz="1600" dirty="0"/>
              <a:t> routing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metrik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Router R3 </a:t>
            </a:r>
            <a:r>
              <a:rPr lang="en-US" sz="1600" dirty="0" err="1"/>
              <a:t>menyebarkan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routing </a:t>
            </a:r>
            <a:r>
              <a:rPr lang="en-US" sz="1600" dirty="0" err="1"/>
              <a:t>barunya</a:t>
            </a:r>
            <a:endParaRPr lang="en-US" sz="1600" dirty="0"/>
          </a:p>
        </p:txBody>
      </p:sp>
      <p:sp>
        <p:nvSpPr>
          <p:cNvPr id="20" name="Multiply 19"/>
          <p:cNvSpPr/>
          <p:nvPr/>
        </p:nvSpPr>
        <p:spPr>
          <a:xfrm>
            <a:off x="9432092" y="2510116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Up Arrow 23"/>
          <p:cNvSpPr/>
          <p:nvPr/>
        </p:nvSpPr>
        <p:spPr>
          <a:xfrm flipH="1">
            <a:off x="6765092" y="5253316"/>
            <a:ext cx="1371600" cy="6096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3564692" y="5253316"/>
            <a:ext cx="1447800" cy="6096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2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0135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0349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01351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53750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84923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096105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441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0649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8709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6066"/>
              </p:ext>
            </p:extLst>
          </p:nvPr>
        </p:nvGraphicFramePr>
        <p:xfrm>
          <a:off x="1659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81220"/>
              </p:ext>
            </p:extLst>
          </p:nvPr>
        </p:nvGraphicFramePr>
        <p:xfrm>
          <a:off x="4707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28206"/>
              </p:ext>
            </p:extLst>
          </p:nvPr>
        </p:nvGraphicFramePr>
        <p:xfrm>
          <a:off x="7755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Multiply 19"/>
          <p:cNvSpPr/>
          <p:nvPr/>
        </p:nvSpPr>
        <p:spPr>
          <a:xfrm>
            <a:off x="9432092" y="2501349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Up Arrow 23"/>
          <p:cNvSpPr/>
          <p:nvPr/>
        </p:nvSpPr>
        <p:spPr>
          <a:xfrm flipH="1">
            <a:off x="6765092" y="5244549"/>
            <a:ext cx="1600200" cy="6096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3564692" y="5244549"/>
            <a:ext cx="1371600" cy="609600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3640892" y="2958549"/>
            <a:ext cx="1600200" cy="609600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688892" y="2958549"/>
            <a:ext cx="1600200" cy="609600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4492" y="6107573"/>
            <a:ext cx="7772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 err="1"/>
              <a:t>Metrik</a:t>
            </a:r>
            <a:r>
              <a:rPr lang="en-US" sz="1600" dirty="0"/>
              <a:t> (Hop Count)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network 40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meningkat</a:t>
            </a:r>
            <a:r>
              <a:rPr lang="en-US" sz="1600" dirty="0"/>
              <a:t> </a:t>
            </a:r>
            <a:r>
              <a:rPr lang="en-US" sz="1600" dirty="0" err="1"/>
              <a:t>tak</a:t>
            </a:r>
            <a:r>
              <a:rPr lang="en-US" sz="1600" dirty="0"/>
              <a:t> </a:t>
            </a:r>
            <a:r>
              <a:rPr lang="en-US" sz="1600" dirty="0" err="1"/>
              <a:t>terbatas</a:t>
            </a:r>
            <a:r>
              <a:rPr lang="en-US" sz="1600" dirty="0"/>
              <a:t> (</a:t>
            </a:r>
            <a:r>
              <a:rPr lang="en-US" sz="1600" i="1" dirty="0">
                <a:solidFill>
                  <a:srgbClr val="FF0000"/>
                </a:solidFill>
              </a:rPr>
              <a:t>counts to infinity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23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0135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0349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01351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53750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84923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096105"/>
            <a:ext cx="1144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441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0649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8709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61290"/>
              </p:ext>
            </p:extLst>
          </p:nvPr>
        </p:nvGraphicFramePr>
        <p:xfrm>
          <a:off x="1659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87263"/>
              </p:ext>
            </p:extLst>
          </p:nvPr>
        </p:nvGraphicFramePr>
        <p:xfrm>
          <a:off x="4707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57402"/>
              </p:ext>
            </p:extLst>
          </p:nvPr>
        </p:nvGraphicFramePr>
        <p:xfrm>
          <a:off x="7755692" y="3568149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Multiply 19"/>
          <p:cNvSpPr/>
          <p:nvPr/>
        </p:nvSpPr>
        <p:spPr>
          <a:xfrm>
            <a:off x="9432092" y="2501349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83493" y="3034750"/>
            <a:ext cx="192347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network 40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575084" y="3034749"/>
            <a:ext cx="599209" cy="304800"/>
          </a:xfrm>
          <a:prstGeom prst="rightArrow">
            <a:avLst>
              <a:gd name="adj1" fmla="val 29546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Curved Up Arrow 30"/>
          <p:cNvSpPr/>
          <p:nvPr/>
        </p:nvSpPr>
        <p:spPr>
          <a:xfrm>
            <a:off x="6384092" y="2882349"/>
            <a:ext cx="1676400" cy="533400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rot="10800000">
            <a:off x="6549328" y="1879337"/>
            <a:ext cx="1676400" cy="533400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479093" y="3034749"/>
            <a:ext cx="599209" cy="304800"/>
          </a:xfrm>
          <a:prstGeom prst="rightArrow">
            <a:avLst>
              <a:gd name="adj1" fmla="val 29546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ight Arrow 33"/>
          <p:cNvSpPr/>
          <p:nvPr/>
        </p:nvSpPr>
        <p:spPr>
          <a:xfrm>
            <a:off x="5393493" y="3034749"/>
            <a:ext cx="599209" cy="304800"/>
          </a:xfrm>
          <a:prstGeom prst="rightArrow">
            <a:avLst>
              <a:gd name="adj1" fmla="val 29546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2114403" y="5632533"/>
            <a:ext cx="7772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 err="1"/>
              <a:t>Paket</a:t>
            </a:r>
            <a:r>
              <a:rPr lang="en-US" sz="1600" dirty="0"/>
              <a:t> yang </a:t>
            </a:r>
            <a:r>
              <a:rPr lang="en-US" sz="1600" dirty="0" err="1"/>
              <a:t>ditujukan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network 40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berputar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tx2"/>
                </a:solidFill>
              </a:rPr>
              <a:t>loop</a:t>
            </a:r>
            <a:r>
              <a:rPr lang="en-US" sz="1600" dirty="0"/>
              <a:t>) </a:t>
            </a:r>
            <a:r>
              <a:rPr lang="en-US" sz="1600" dirty="0" err="1"/>
              <a:t>antara</a:t>
            </a:r>
            <a:r>
              <a:rPr lang="en-US" sz="1600" dirty="0"/>
              <a:t> router R2 </a:t>
            </a:r>
            <a:r>
              <a:rPr lang="en-US" sz="1600" dirty="0" err="1"/>
              <a:t>dan</a:t>
            </a:r>
            <a:r>
              <a:rPr lang="en-US" sz="1600" dirty="0"/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305537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10117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  Max Hop Counts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9116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10118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62517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9369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104872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5291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1526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9585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20372"/>
              </p:ext>
            </p:extLst>
          </p:nvPr>
        </p:nvGraphicFramePr>
        <p:xfrm>
          <a:off x="1659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2425"/>
              </p:ext>
            </p:extLst>
          </p:nvPr>
        </p:nvGraphicFramePr>
        <p:xfrm>
          <a:off x="4707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81638"/>
              </p:ext>
            </p:extLst>
          </p:nvPr>
        </p:nvGraphicFramePr>
        <p:xfrm>
          <a:off x="7755692" y="3576916"/>
          <a:ext cx="2438400" cy="1676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Multiply 19"/>
          <p:cNvSpPr/>
          <p:nvPr/>
        </p:nvSpPr>
        <p:spPr>
          <a:xfrm>
            <a:off x="9432092" y="2510116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83491" y="5477105"/>
            <a:ext cx="434339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mencegah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loop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henti</a:t>
            </a:r>
            <a:r>
              <a:rPr lang="en-US" sz="1600" dirty="0"/>
              <a:t> (</a:t>
            </a:r>
            <a:r>
              <a:rPr lang="en-US" sz="1600" i="1" dirty="0">
                <a:solidFill>
                  <a:srgbClr val="FF0000"/>
                </a:solidFill>
              </a:rPr>
              <a:t>infinite loop</a:t>
            </a:r>
            <a:r>
              <a:rPr lang="en-US" sz="1600" dirty="0"/>
              <a:t>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hop (</a:t>
            </a:r>
            <a:r>
              <a:rPr lang="en-US" sz="1600" i="1" dirty="0">
                <a:solidFill>
                  <a:schemeClr val="tx2"/>
                </a:solidFill>
              </a:rPr>
              <a:t>Max Hop Counts</a:t>
            </a:r>
            <a:r>
              <a:rPr lang="en-US" sz="1600" dirty="0"/>
              <a:t>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1692" y="544741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RIP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hop = 15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Informasi</a:t>
            </a:r>
            <a:r>
              <a:rPr lang="en-US" sz="1600" dirty="0"/>
              <a:t> routing (route)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metrik</a:t>
            </a:r>
            <a:r>
              <a:rPr lang="en-US" sz="1600" dirty="0"/>
              <a:t> 16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unreachable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valid.</a:t>
            </a:r>
          </a:p>
        </p:txBody>
      </p:sp>
    </p:spTree>
    <p:extLst>
      <p:ext uri="{BB962C8B-B14F-4D97-AF65-F5344CB8AC3E}">
        <p14:creationId xmlns:p14="http://schemas.microsoft.com/office/powerpoint/2010/main" val="141292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08080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  Split Horizon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7079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08081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60480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91653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102835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2" y="2050880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1322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9382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83491" y="5501801"/>
            <a:ext cx="434339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update routing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network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pengirim</a:t>
            </a:r>
            <a:r>
              <a:rPr lang="en-US" sz="1600" dirty="0"/>
              <a:t> update 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1692" y="5501801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mengatasi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looping.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1"/>
                </a:solidFill>
              </a:rPr>
              <a:t>update route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update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10844"/>
              </p:ext>
            </p:extLst>
          </p:nvPr>
        </p:nvGraphicFramePr>
        <p:xfrm>
          <a:off x="1659692" y="3592630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12717"/>
              </p:ext>
            </p:extLst>
          </p:nvPr>
        </p:nvGraphicFramePr>
        <p:xfrm>
          <a:off x="4707692" y="3592630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63734"/>
              </p:ext>
            </p:extLst>
          </p:nvPr>
        </p:nvGraphicFramePr>
        <p:xfrm>
          <a:off x="7755692" y="3592630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92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93" y="2501351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Routing Loops  Route Poisoning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82" y="2120350"/>
            <a:ext cx="68389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10800000" flipV="1">
            <a:off x="1583492" y="2501352"/>
            <a:ext cx="962892" cy="20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217347" y="2653751"/>
            <a:ext cx="962891" cy="10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9693" y="2684924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41928" y="2096106"/>
            <a:ext cx="1231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10.10.10.0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1891" y="2044151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20.20.20.0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7492" y="210649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30.30.30.0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10420" y="2287093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40.40.40.0</a:t>
            </a:r>
          </a:p>
        </p:txBody>
      </p:sp>
      <p:sp>
        <p:nvSpPr>
          <p:cNvPr id="20" name="Multiply 19"/>
          <p:cNvSpPr/>
          <p:nvPr/>
        </p:nvSpPr>
        <p:spPr>
          <a:xfrm>
            <a:off x="9432092" y="2554358"/>
            <a:ext cx="10668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59692" y="5527714"/>
            <a:ext cx="3657599" cy="83099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Router </a:t>
            </a:r>
            <a:r>
              <a:rPr lang="en-US" sz="1600" dirty="0" err="1"/>
              <a:t>mengirimkan</a:t>
            </a:r>
            <a:r>
              <a:rPr lang="en-US" sz="1600" dirty="0"/>
              <a:t> update network yang down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metrik</a:t>
            </a:r>
            <a:r>
              <a:rPr lang="en-US" sz="1600" dirty="0"/>
              <a:t> = </a:t>
            </a:r>
            <a:r>
              <a:rPr lang="en-US" sz="1600" i="1" dirty="0">
                <a:solidFill>
                  <a:srgbClr val="FF0000"/>
                </a:solidFill>
              </a:rPr>
              <a:t>infinity</a:t>
            </a:r>
            <a:r>
              <a:rPr lang="en-US" sz="1600" dirty="0"/>
              <a:t> (RIP = 16)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37" y="5433393"/>
            <a:ext cx="4654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Biasa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i="1" dirty="0">
                <a:solidFill>
                  <a:srgbClr val="C00000"/>
                </a:solidFill>
              </a:rPr>
              <a:t> split horizon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Ketika network 40 down, </a:t>
            </a:r>
            <a:r>
              <a:rPr lang="en-US" sz="1600" dirty="0" err="1"/>
              <a:t>maka</a:t>
            </a:r>
            <a:r>
              <a:rPr lang="en-US" sz="1600" dirty="0"/>
              <a:t> router R3 </a:t>
            </a:r>
            <a:r>
              <a:rPr lang="en-US" sz="1600" dirty="0" err="1"/>
              <a:t>akan</a:t>
            </a:r>
            <a:r>
              <a:rPr lang="en-US" sz="1600" dirty="0"/>
              <a:t> men-set hop count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infinity.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Dalam</a:t>
            </a:r>
            <a:r>
              <a:rPr lang="en-US" sz="1600" dirty="0"/>
              <a:t> RIP, infinity = 16.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48770"/>
              </p:ext>
            </p:extLst>
          </p:nvPr>
        </p:nvGraphicFramePr>
        <p:xfrm>
          <a:off x="1659692" y="360222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5168"/>
              </p:ext>
            </p:extLst>
          </p:nvPr>
        </p:nvGraphicFramePr>
        <p:xfrm>
          <a:off x="4707692" y="360222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80844"/>
              </p:ext>
            </p:extLst>
          </p:nvPr>
        </p:nvGraphicFramePr>
        <p:xfrm>
          <a:off x="7755692" y="3602222"/>
          <a:ext cx="24384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9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Tabel</a:t>
                      </a:r>
                      <a:r>
                        <a:rPr lang="en-US" sz="1600" b="1" dirty="0"/>
                        <a:t> Routing R3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30.30.30.0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40.40.40.0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F0/0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20.20.20.0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10.10.10.0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S1/0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1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Triggered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Tabel</a:t>
            </a:r>
            <a:r>
              <a:rPr lang="en-US" dirty="0"/>
              <a:t> routing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 RIP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30 </a:t>
            </a:r>
            <a:r>
              <a:rPr lang="en-US" dirty="0" err="1"/>
              <a:t>detik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Triggered update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routing.</a:t>
            </a:r>
          </a:p>
          <a:p>
            <a:endParaRPr lang="en-US" dirty="0"/>
          </a:p>
          <a:p>
            <a:r>
              <a:rPr lang="en-US" dirty="0"/>
              <a:t>Router yang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update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router-router </a:t>
            </a:r>
            <a:r>
              <a:rPr lang="en-US" dirty="0" err="1"/>
              <a:t>tetangga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Triggered update,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route poisoning,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router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route network yang down.</a:t>
            </a:r>
          </a:p>
        </p:txBody>
      </p:sp>
    </p:spTree>
    <p:extLst>
      <p:ext uri="{BB962C8B-B14F-4D97-AF65-F5344CB8AC3E}">
        <p14:creationId xmlns:p14="http://schemas.microsoft.com/office/powerpoint/2010/main" val="30199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Holddowns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route</a:t>
            </a:r>
            <a:r>
              <a:rPr lang="en-US" dirty="0"/>
              <a:t> (</a:t>
            </a:r>
            <a:r>
              <a:rPr lang="en-US" dirty="0" err="1"/>
              <a:t>informasi</a:t>
            </a:r>
            <a:r>
              <a:rPr lang="en-US" dirty="0"/>
              <a:t> routing)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restore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routing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update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route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Holddowns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update regular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merestore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routing (route) </a:t>
            </a:r>
            <a:r>
              <a:rPr lang="en-US" dirty="0" err="1"/>
              <a:t>sebuah</a:t>
            </a:r>
            <a:r>
              <a:rPr lang="en-US" dirty="0"/>
              <a:t> network yang </a:t>
            </a:r>
            <a:r>
              <a:rPr lang="en-US" i="1" dirty="0">
                <a:solidFill>
                  <a:schemeClr val="accent2"/>
                </a:solidFill>
              </a:rPr>
              <a:t>up and down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Holddowns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route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Holddowns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router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update </a:t>
            </a:r>
            <a:r>
              <a:rPr lang="en-US" dirty="0" err="1"/>
              <a:t>tentang</a:t>
            </a:r>
            <a:r>
              <a:rPr lang="en-US" dirty="0"/>
              <a:t> network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Holddowns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RIP </a:t>
            </a:r>
            <a:r>
              <a:rPr lang="en-US" dirty="0" err="1"/>
              <a:t>adalah</a:t>
            </a:r>
            <a:r>
              <a:rPr lang="en-US" dirty="0"/>
              <a:t> 3 kali </a:t>
            </a:r>
            <a:r>
              <a:rPr lang="en-US" dirty="0" err="1"/>
              <a:t>waktu</a:t>
            </a:r>
            <a:r>
              <a:rPr lang="en-US" dirty="0"/>
              <a:t> interval update </a:t>
            </a:r>
            <a:r>
              <a:rPr lang="en-US" dirty="0" err="1"/>
              <a:t>periodiknya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4419600"/>
            <a:ext cx="8715436" cy="1938358"/>
          </a:xfrm>
        </p:spPr>
        <p:txBody>
          <a:bodyPr/>
          <a:lstStyle/>
          <a:p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mentrasfer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network </a:t>
            </a:r>
            <a:r>
              <a:rPr lang="en-US" dirty="0" err="1"/>
              <a:t>ke</a:t>
            </a:r>
            <a:r>
              <a:rPr lang="en-US" dirty="0"/>
              <a:t> network lain.</a:t>
            </a:r>
          </a:p>
          <a:p>
            <a:r>
              <a:rPr lang="en-US" dirty="0" err="1"/>
              <a:t>Membutuhkan</a:t>
            </a:r>
            <a:r>
              <a:rPr lang="en-US" dirty="0"/>
              <a:t> device layer 3 (</a:t>
            </a:r>
            <a:r>
              <a:rPr lang="en-US" dirty="0" err="1"/>
              <a:t>mis</a:t>
            </a:r>
            <a:r>
              <a:rPr lang="en-US" dirty="0"/>
              <a:t>: Router)</a:t>
            </a:r>
          </a:p>
          <a:p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routing </a:t>
            </a:r>
            <a:r>
              <a:rPr lang="en-US" dirty="0" err="1"/>
              <a:t>antar</a:t>
            </a:r>
            <a:r>
              <a:rPr lang="en-US" dirty="0"/>
              <a:t> router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 RIP, OSPF, EIGRP.</a:t>
            </a:r>
          </a:p>
        </p:txBody>
      </p:sp>
      <p:pic>
        <p:nvPicPr>
          <p:cNvPr id="4" name="Picture 3" descr="Ro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1238250"/>
            <a:ext cx="6219825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1" y="1752600"/>
            <a:ext cx="12666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A</a:t>
            </a:r>
          </a:p>
          <a:p>
            <a:pPr algn="ctr"/>
            <a:r>
              <a:rPr lang="en-US" sz="1400" dirty="0"/>
              <a:t>20.20.1.0/24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801" y="1752600"/>
            <a:ext cx="12666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B</a:t>
            </a:r>
          </a:p>
          <a:p>
            <a:pPr algn="ctr"/>
            <a:r>
              <a:rPr lang="en-US" sz="1400" dirty="0"/>
              <a:t>10.10.1.0/24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5181600" y="762000"/>
            <a:ext cx="2590800" cy="685800"/>
          </a:xfrm>
          <a:prstGeom prst="curvedDownArrow">
            <a:avLst>
              <a:gd name="adj1" fmla="val 24420"/>
              <a:gd name="adj2" fmla="val 69276"/>
              <a:gd name="adj3" fmla="val 29546"/>
            </a:avLst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5181600" y="3597415"/>
            <a:ext cx="2590800" cy="685800"/>
          </a:xfrm>
          <a:prstGeom prst="curvedDownArrow">
            <a:avLst>
              <a:gd name="adj1" fmla="val 24420"/>
              <a:gd name="adj2" fmla="val 69276"/>
              <a:gd name="adj3" fmla="val 2954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35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</a:t>
            </a:r>
            <a:r>
              <a:rPr lang="en-US" dirty="0">
                <a:sym typeface="Wingdings" pitchFamily="2" charset="2"/>
              </a:rPr>
              <a:t> RIP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6FFE6-FA3B-BC4A-9FAD-6AC23AE55D43}"/>
              </a:ext>
            </a:extLst>
          </p:cNvPr>
          <p:cNvGrpSpPr/>
          <p:nvPr/>
        </p:nvGrpSpPr>
        <p:grpSpPr>
          <a:xfrm>
            <a:off x="1623587" y="1916668"/>
            <a:ext cx="8777713" cy="4621948"/>
            <a:chOff x="1661688" y="914400"/>
            <a:chExt cx="8777713" cy="4621948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2971800"/>
              <a:ext cx="48603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RIP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02301" y="953869"/>
              <a:ext cx="32004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protokol</a:t>
              </a:r>
              <a:r>
                <a:rPr lang="en-US" dirty="0"/>
                <a:t> routing </a:t>
              </a:r>
              <a:r>
                <a:rPr lang="en-US" dirty="0">
                  <a:solidFill>
                    <a:srgbClr val="FF0000"/>
                  </a:solidFill>
                </a:rPr>
                <a:t>distance-vector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4010" y="5167016"/>
              <a:ext cx="31242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Update </a:t>
              </a:r>
              <a:r>
                <a:rPr lang="en-US" dirty="0" err="1"/>
                <a:t>periodik</a:t>
              </a:r>
              <a:r>
                <a:rPr lang="en-US" dirty="0"/>
                <a:t> </a:t>
              </a:r>
              <a:r>
                <a:rPr lang="en-US" i="1" dirty="0" err="1">
                  <a:solidFill>
                    <a:srgbClr val="C00000"/>
                  </a:solidFill>
                </a:rPr>
                <a:t>setiap</a:t>
              </a:r>
              <a:r>
                <a:rPr lang="en-US" i="1" dirty="0">
                  <a:solidFill>
                    <a:srgbClr val="C00000"/>
                  </a:solidFill>
                </a:rPr>
                <a:t> 30 </a:t>
              </a:r>
              <a:r>
                <a:rPr lang="en-US" i="1" dirty="0" err="1">
                  <a:solidFill>
                    <a:srgbClr val="C00000"/>
                  </a:solidFill>
                </a:rPr>
                <a:t>detik</a:t>
              </a:r>
              <a:endParaRPr lang="en-US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21501" y="1792069"/>
              <a:ext cx="25146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Metrik</a:t>
              </a:r>
              <a:r>
                <a:rPr lang="en-US" dirty="0"/>
                <a:t> </a:t>
              </a:r>
              <a:r>
                <a:rPr lang="en-US" dirty="0" err="1"/>
                <a:t>berupa</a:t>
              </a:r>
              <a:r>
                <a:rPr lang="en-US" dirty="0"/>
                <a:t> </a:t>
              </a:r>
              <a:r>
                <a:rPr lang="en-US" i="1" dirty="0">
                  <a:solidFill>
                    <a:srgbClr val="FF0000"/>
                  </a:solidFill>
                </a:rPr>
                <a:t>hop count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1" y="914400"/>
              <a:ext cx="225093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Max Hop Counts = </a:t>
              </a:r>
              <a:r>
                <a:rPr lang="en-US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4902" y="2706469"/>
              <a:ext cx="308449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Administrative Distance = </a:t>
              </a:r>
              <a:r>
                <a:rPr lang="en-US" dirty="0">
                  <a:solidFill>
                    <a:srgbClr val="FF0000"/>
                  </a:solidFill>
                </a:rPr>
                <a:t>120</a:t>
              </a:r>
              <a:r>
                <a:rPr lang="en-US" dirty="0"/>
                <a:t>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688" y="5117068"/>
              <a:ext cx="2435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Algoritma</a:t>
              </a:r>
              <a:r>
                <a:rPr lang="en-US" dirty="0"/>
                <a:t> </a:t>
              </a:r>
              <a:r>
                <a:rPr lang="en-US" i="1" dirty="0">
                  <a:solidFill>
                    <a:schemeClr val="accent1"/>
                  </a:solidFill>
                </a:rPr>
                <a:t>Bellman-ford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9900" y="3378369"/>
              <a:ext cx="357662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Cocok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network </a:t>
              </a:r>
              <a:r>
                <a:rPr lang="en-US" i="1" dirty="0" err="1">
                  <a:solidFill>
                    <a:srgbClr val="C00000"/>
                  </a:solidFill>
                </a:rPr>
                <a:t>berskala</a:t>
              </a:r>
              <a:r>
                <a:rPr lang="en-US" i="1" dirty="0">
                  <a:solidFill>
                    <a:srgbClr val="C00000"/>
                  </a:solidFill>
                </a:rPr>
                <a:t> </a:t>
              </a:r>
              <a:r>
                <a:rPr lang="en-US" i="1" dirty="0" err="1">
                  <a:solidFill>
                    <a:srgbClr val="C00000"/>
                  </a:solidFill>
                </a:rPr>
                <a:t>kecil</a:t>
              </a:r>
              <a:r>
                <a:rPr lang="en-US" dirty="0"/>
                <a:t>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95772" y="4118834"/>
              <a:ext cx="3505200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RIP</a:t>
              </a:r>
              <a:r>
                <a:rPr lang="en-US" dirty="0">
                  <a:solidFill>
                    <a:srgbClr val="FF0000"/>
                  </a:solidFill>
                </a:rPr>
                <a:t>v1</a:t>
              </a:r>
              <a:r>
                <a:rPr lang="en-US" dirty="0"/>
                <a:t> </a:t>
              </a:r>
              <a:r>
                <a:rPr lang="en-US" dirty="0" err="1"/>
                <a:t>merupakan</a:t>
              </a:r>
              <a:r>
                <a:rPr lang="en-US" dirty="0"/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classful</a:t>
              </a:r>
              <a:r>
                <a:rPr lang="en-US" dirty="0"/>
                <a:t> routing.</a:t>
              </a:r>
            </a:p>
            <a:p>
              <a:r>
                <a:rPr lang="en-US" dirty="0"/>
                <a:t>RIP</a:t>
              </a:r>
              <a:r>
                <a:rPr lang="en-US" dirty="0">
                  <a:solidFill>
                    <a:schemeClr val="accent1"/>
                  </a:solidFill>
                </a:rPr>
                <a:t>v2</a:t>
              </a:r>
              <a:r>
                <a:rPr lang="en-US" dirty="0"/>
                <a:t> </a:t>
              </a:r>
              <a:r>
                <a:rPr lang="en-US" dirty="0" err="1"/>
                <a:t>merupakan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1"/>
                  </a:solidFill>
                </a:rPr>
                <a:t>classless</a:t>
              </a:r>
              <a:r>
                <a:rPr lang="en-US" dirty="0"/>
                <a:t> routing.</a:t>
              </a:r>
            </a:p>
          </p:txBody>
        </p:sp>
        <p:cxnSp>
          <p:nvCxnSpPr>
            <p:cNvPr id="16" name="Straight Arrow Connector 15"/>
            <p:cNvCxnSpPr>
              <a:stCxn id="5" idx="0"/>
              <a:endCxn id="10" idx="2"/>
            </p:cNvCxnSpPr>
            <p:nvPr/>
          </p:nvCxnSpPr>
          <p:spPr>
            <a:xfrm flipV="1">
              <a:off x="2224215" y="1283732"/>
              <a:ext cx="730054" cy="168806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12" idx="0"/>
            </p:cNvCxnSpPr>
            <p:nvPr/>
          </p:nvCxnSpPr>
          <p:spPr>
            <a:xfrm>
              <a:off x="2224215" y="3341132"/>
              <a:ext cx="655114" cy="17759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3"/>
              <a:endCxn id="8" idx="1"/>
            </p:cNvCxnSpPr>
            <p:nvPr/>
          </p:nvCxnSpPr>
          <p:spPr>
            <a:xfrm>
              <a:off x="2467230" y="3156466"/>
              <a:ext cx="3016780" cy="219521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7" idx="1"/>
            </p:cNvCxnSpPr>
            <p:nvPr/>
          </p:nvCxnSpPr>
          <p:spPr>
            <a:xfrm flipV="1">
              <a:off x="2467231" y="1138536"/>
              <a:ext cx="3135071" cy="20179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3"/>
              <a:endCxn id="9" idx="1"/>
            </p:cNvCxnSpPr>
            <p:nvPr/>
          </p:nvCxnSpPr>
          <p:spPr>
            <a:xfrm flipV="1">
              <a:off x="2467231" y="1976736"/>
              <a:ext cx="4354271" cy="11797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2467231" y="2891136"/>
              <a:ext cx="4887671" cy="2653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3"/>
              <a:endCxn id="14" idx="1"/>
            </p:cNvCxnSpPr>
            <p:nvPr/>
          </p:nvCxnSpPr>
          <p:spPr>
            <a:xfrm>
              <a:off x="2467230" y="3156466"/>
              <a:ext cx="3828542" cy="12855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" idx="3"/>
              <a:endCxn id="13" idx="1"/>
            </p:cNvCxnSpPr>
            <p:nvPr/>
          </p:nvCxnSpPr>
          <p:spPr>
            <a:xfrm>
              <a:off x="2467230" y="3156466"/>
              <a:ext cx="4352670" cy="40656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74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3081259"/>
              </p:ext>
            </p:extLst>
          </p:nvPr>
        </p:nvGraphicFramePr>
        <p:xfrm>
          <a:off x="1752600" y="2052917"/>
          <a:ext cx="8686800" cy="4328160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router rip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US" sz="1600" dirty="0"/>
                        <a:t>Dari mode global configuration, </a:t>
                      </a:r>
                      <a:r>
                        <a:rPr lang="en-US" sz="1600" dirty="0" err="1"/>
                        <a:t>jalankan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proses</a:t>
                      </a:r>
                      <a:r>
                        <a:rPr lang="en-US" sz="1600" baseline="0" dirty="0"/>
                        <a:t> routing rip </a:t>
                      </a:r>
                      <a:r>
                        <a:rPr lang="en-US" sz="1600" baseline="0" dirty="0" err="1"/>
                        <a:t>dengan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perintah</a:t>
                      </a:r>
                      <a:r>
                        <a:rPr lang="en-US" sz="1600" baseline="0" dirty="0"/>
                        <a:t> router rip. </a:t>
                      </a:r>
                      <a:r>
                        <a:rPr lang="en-US" sz="1600" baseline="0" dirty="0" err="1"/>
                        <a:t>Perintah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ini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akan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memindah</a:t>
                      </a:r>
                      <a:r>
                        <a:rPr lang="en-US" sz="1600" baseline="0" dirty="0"/>
                        <a:t> mode </a:t>
                      </a:r>
                      <a:r>
                        <a:rPr lang="en-US" sz="1600" baseline="0" dirty="0" err="1"/>
                        <a:t>ke</a:t>
                      </a:r>
                      <a:r>
                        <a:rPr lang="en-US" sz="1600" baseline="0" dirty="0"/>
                        <a:t> mode </a:t>
                      </a:r>
                      <a:r>
                        <a:rPr lang="en-US" sz="1600" baseline="0" dirty="0" err="1"/>
                        <a:t>konfigurasi</a:t>
                      </a:r>
                      <a:r>
                        <a:rPr lang="en-US" sz="1600" baseline="0" dirty="0"/>
                        <a:t> routing rip.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-router)#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network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10.0.0.0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err="1"/>
                        <a:t>Perintah</a:t>
                      </a:r>
                      <a:r>
                        <a:rPr lang="en-US" sz="1600" dirty="0"/>
                        <a:t> network </a:t>
                      </a:r>
                      <a:r>
                        <a:rPr lang="en-US" sz="1600" dirty="0" err="1"/>
                        <a:t>digunakan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proses</a:t>
                      </a:r>
                      <a:r>
                        <a:rPr lang="en-US" sz="1600" dirty="0"/>
                        <a:t> routing </a:t>
                      </a:r>
                      <a:r>
                        <a:rPr lang="en-US" sz="1600" dirty="0" err="1"/>
                        <a:t>menentukan</a:t>
                      </a:r>
                      <a:r>
                        <a:rPr lang="en-US" sz="1600" dirty="0"/>
                        <a:t> interface-interface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mana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saja</a:t>
                      </a:r>
                      <a:r>
                        <a:rPr lang="en-US" sz="1600" baseline="0" dirty="0"/>
                        <a:t> yang </a:t>
                      </a:r>
                      <a:r>
                        <a:rPr lang="en-US" sz="1600" baseline="0" dirty="0" err="1"/>
                        <a:t>berpartisipasi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dalam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mengirim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menerima</a:t>
                      </a:r>
                      <a:r>
                        <a:rPr lang="en-US" sz="1600" baseline="0" dirty="0"/>
                        <a:t> update routing.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/>
                        <a:t>Address network yang </a:t>
                      </a:r>
                      <a:r>
                        <a:rPr lang="en-US" sz="1600" baseline="0" dirty="0" err="1"/>
                        <a:t>dimasukkan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adalah</a:t>
                      </a:r>
                      <a:r>
                        <a:rPr lang="en-US" sz="1600" baseline="0" dirty="0"/>
                        <a:t> address </a:t>
                      </a:r>
                      <a:r>
                        <a:rPr lang="en-US" sz="1600" baseline="0" dirty="0" err="1"/>
                        <a:t>kelas</a:t>
                      </a:r>
                      <a:r>
                        <a:rPr lang="en-US" sz="1600" baseline="0" dirty="0"/>
                        <a:t> default-</a:t>
                      </a:r>
                      <a:r>
                        <a:rPr lang="en-US" sz="1600" baseline="0" dirty="0" err="1"/>
                        <a:t>nya</a:t>
                      </a:r>
                      <a:r>
                        <a:rPr lang="en-US" sz="1600" baseline="0" dirty="0"/>
                        <a:t>, </a:t>
                      </a:r>
                      <a:r>
                        <a:rPr lang="en-US" sz="1600" baseline="0" dirty="0" err="1"/>
                        <a:t>bukan</a:t>
                      </a:r>
                      <a:r>
                        <a:rPr lang="en-US" sz="1600" baseline="0" dirty="0"/>
                        <a:t> subnet </a:t>
                      </a:r>
                      <a:r>
                        <a:rPr lang="en-US" sz="1600" baseline="0" dirty="0" err="1"/>
                        <a:t>atau</a:t>
                      </a:r>
                      <a:r>
                        <a:rPr lang="en-US" sz="1600" baseline="0" dirty="0"/>
                        <a:t> host.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protocols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indent="-342900" algn="l" rtl="0" eaLnBrk="1" latinLnBrk="0" hangingPunct="1">
                        <a:buNone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Verifikasi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konfigurasi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RIP,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output network-network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interface-interface yang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ikut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berpartisipasi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proses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routing RIP.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indent="-342900" algn="l" rtl="0" eaLnBrk="1" latinLnBrk="0" hangingPunct="1">
                        <a:buNone/>
                      </a:pP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Router#</a:t>
                      </a:r>
                      <a:r>
                        <a:rPr kumimoji="0" lang="en-US" sz="1600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route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indent="-342900" algn="l" rtl="0" eaLnBrk="1" latinLnBrk="0" hangingPunct="1">
                        <a:buNone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tabel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routing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indent="-342900" algn="l" rtl="0" eaLnBrk="1" latinLnBrk="0" hangingPunct="1">
                        <a:buNone/>
                      </a:pP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Router#</a:t>
                      </a:r>
                      <a:r>
                        <a:rPr kumimoji="0" lang="en-US" sz="1600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rip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indent="-342900" algn="l" rtl="0" eaLnBrk="1" latinLnBrk="0" hangingPunct="1">
                        <a:buNone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debug. User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melihat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operasi-operasi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oleh RIP.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71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2118308"/>
            <a:ext cx="8667750" cy="10001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85045" y="5063005"/>
            <a:ext cx="3677516" cy="13234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R1(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)#</a:t>
            </a:r>
            <a:r>
              <a:rPr lang="en-US" sz="1600" dirty="0">
                <a:solidFill>
                  <a:srgbClr val="FFC000"/>
                </a:solidFill>
              </a:rPr>
              <a:t>router rip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R1(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192.168.10.0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R1(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172.16.0.0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R1(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R1#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3429000"/>
            <a:ext cx="3352800" cy="13234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)#</a:t>
            </a:r>
            <a:r>
              <a:rPr lang="en-US" sz="1600" dirty="0">
                <a:solidFill>
                  <a:srgbClr val="FFC000"/>
                </a:solidFill>
              </a:rPr>
              <a:t>router rip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172.16.0.0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172.17.0.0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R2#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5080" y="5063006"/>
            <a:ext cx="3571875" cy="13234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R3(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)#</a:t>
            </a:r>
            <a:r>
              <a:rPr lang="en-US" sz="1600" dirty="0">
                <a:solidFill>
                  <a:srgbClr val="FFC000"/>
                </a:solidFill>
              </a:rPr>
              <a:t>router rip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R3(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172.17.0.0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R3(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192.168.20.0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R3(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R3#</a:t>
            </a:r>
          </a:p>
        </p:txBody>
      </p:sp>
    </p:spTree>
    <p:extLst>
      <p:ext uri="{BB962C8B-B14F-4D97-AF65-F5344CB8AC3E}">
        <p14:creationId xmlns:p14="http://schemas.microsoft.com/office/powerpoint/2010/main" val="3478422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Verifikasi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5ACCB8-7D6B-094C-8039-333FF757758C}"/>
              </a:ext>
            </a:extLst>
          </p:cNvPr>
          <p:cNvGrpSpPr/>
          <p:nvPr/>
        </p:nvGrpSpPr>
        <p:grpSpPr>
          <a:xfrm>
            <a:off x="1866900" y="1841242"/>
            <a:ext cx="8458200" cy="5016758"/>
            <a:chOff x="1981200" y="914400"/>
            <a:chExt cx="8458200" cy="5016758"/>
          </a:xfrm>
        </p:grpSpPr>
        <p:sp>
          <p:nvSpPr>
            <p:cNvPr id="4" name="Rectangle 3"/>
            <p:cNvSpPr/>
            <p:nvPr/>
          </p:nvSpPr>
          <p:spPr>
            <a:xfrm>
              <a:off x="1981200" y="914400"/>
              <a:ext cx="5486400" cy="5016758"/>
            </a:xfrm>
            <a:prstGeom prst="rect">
              <a:avLst/>
            </a:prstGeom>
            <a:ln w="19050">
              <a:solidFill>
                <a:srgbClr val="C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R1#</a:t>
              </a:r>
              <a:r>
                <a:rPr lang="en-US" sz="1600" b="1" dirty="0"/>
                <a:t>show </a:t>
              </a:r>
              <a:r>
                <a:rPr lang="en-US" sz="1600" b="1" dirty="0" err="1"/>
                <a:t>ip</a:t>
              </a:r>
              <a:r>
                <a:rPr lang="en-US" sz="1600" b="1" dirty="0"/>
                <a:t> protocols</a:t>
              </a:r>
            </a:p>
            <a:p>
              <a:r>
                <a:rPr lang="en-US" sz="1600" dirty="0"/>
                <a:t>Routing Protocol is "rip"</a:t>
              </a:r>
            </a:p>
            <a:p>
              <a:r>
                <a:rPr lang="en-US" sz="1600" dirty="0"/>
                <a:t>  Outgoing update filter list for all interfaces is not set</a:t>
              </a:r>
            </a:p>
            <a:p>
              <a:r>
                <a:rPr lang="en-US" sz="1600" dirty="0"/>
                <a:t>  Incoming update filter list for all interfaces is not set</a:t>
              </a:r>
            </a:p>
            <a:p>
              <a:r>
                <a:rPr lang="en-US" sz="1600" dirty="0"/>
                <a:t>  Sending updates every 30 seconds, next due in 24 seconds</a:t>
              </a:r>
            </a:p>
            <a:p>
              <a:r>
                <a:rPr lang="en-US" sz="1600" dirty="0"/>
                <a:t>  Invalid after 180 seconds, hold down 180, flushed after 240</a:t>
              </a:r>
            </a:p>
            <a:p>
              <a:r>
                <a:rPr lang="en-US" sz="1600" dirty="0"/>
                <a:t>  Redistributing: rip</a:t>
              </a:r>
            </a:p>
            <a:p>
              <a:r>
                <a:rPr lang="en-US" sz="1600" dirty="0"/>
                <a:t>  Default version control: send version 1, receive any version</a:t>
              </a:r>
            </a:p>
            <a:p>
              <a:r>
                <a:rPr lang="en-US" sz="1600" b="1" dirty="0">
                  <a:solidFill>
                    <a:srgbClr val="C00000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Interface             Send  </a:t>
              </a:r>
              <a:r>
                <a:rPr lang="en-US" sz="1600" dirty="0" err="1">
                  <a:solidFill>
                    <a:srgbClr val="C00000"/>
                  </a:solidFill>
                </a:rPr>
                <a:t>Recv</a:t>
              </a:r>
              <a:r>
                <a:rPr lang="en-US" sz="1600" dirty="0">
                  <a:solidFill>
                    <a:srgbClr val="C00000"/>
                  </a:solidFill>
                </a:rPr>
                <a:t>  Triggered RIP  Key-chain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  FastEthernet0/0       1     1 2                                  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  Serial0/0             1     1 2                                  </a:t>
              </a:r>
            </a:p>
            <a:p>
              <a:r>
                <a:rPr lang="en-US" sz="1600" dirty="0"/>
                <a:t>  Automatic network summarization is in effect</a:t>
              </a:r>
            </a:p>
            <a:p>
              <a:r>
                <a:rPr lang="en-US" sz="1600" dirty="0"/>
                <a:t>  Maximum path: 4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Routing for Networks: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  172.16.0.0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  192.168.10.0</a:t>
              </a:r>
            </a:p>
            <a:p>
              <a:r>
                <a:rPr lang="en-US" sz="1600" dirty="0"/>
                <a:t>  Routing Information Sources:</a:t>
              </a:r>
            </a:p>
            <a:p>
              <a:r>
                <a:rPr lang="en-US" sz="1600" dirty="0"/>
                <a:t>    Gateway         Distance      Last Update</a:t>
              </a:r>
            </a:p>
            <a:p>
              <a:r>
                <a:rPr lang="en-US" sz="1600" dirty="0"/>
                <a:t>    172.16.20.2          120      00:00:16</a:t>
              </a:r>
            </a:p>
            <a:p>
              <a:r>
                <a:rPr lang="en-US" sz="1600" dirty="0"/>
                <a:t>  Distance: (default is 120)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2895600"/>
              <a:ext cx="495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0" y="2209800"/>
              <a:ext cx="28194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Interface yang </a:t>
              </a:r>
              <a:r>
                <a:rPr lang="en-US" sz="1600" dirty="0" err="1"/>
                <a:t>berpartisipasi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proses</a:t>
              </a:r>
              <a:r>
                <a:rPr lang="en-US" sz="1600" dirty="0"/>
                <a:t> routing RIP</a:t>
              </a:r>
            </a:p>
          </p:txBody>
        </p:sp>
        <p:cxnSp>
          <p:nvCxnSpPr>
            <p:cNvPr id="8" name="Shape 7"/>
            <p:cNvCxnSpPr>
              <a:stCxn id="5" idx="3"/>
              <a:endCxn id="6" idx="2"/>
            </p:cNvCxnSpPr>
            <p:nvPr/>
          </p:nvCxnSpPr>
          <p:spPr>
            <a:xfrm flipV="1">
              <a:off x="7086600" y="2794575"/>
              <a:ext cx="1943100" cy="48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362200" y="914400"/>
              <a:ext cx="1676400" cy="304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1524000"/>
              <a:ext cx="25908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Verifikasi</a:t>
              </a:r>
              <a:r>
                <a:rPr lang="en-US" sz="1600" dirty="0"/>
                <a:t> </a:t>
              </a:r>
              <a:r>
                <a:rPr lang="en-US" sz="1600" dirty="0" err="1"/>
                <a:t>konfigurasi</a:t>
              </a:r>
              <a:r>
                <a:rPr lang="en-US" sz="1600" dirty="0"/>
                <a:t> RIP</a:t>
              </a:r>
            </a:p>
          </p:txBody>
        </p:sp>
        <p:cxnSp>
          <p:nvCxnSpPr>
            <p:cNvPr id="13" name="Shape 12"/>
            <p:cNvCxnSpPr>
              <a:stCxn id="9" idx="3"/>
              <a:endCxn id="11" idx="0"/>
            </p:cNvCxnSpPr>
            <p:nvPr/>
          </p:nvCxnSpPr>
          <p:spPr>
            <a:xfrm>
              <a:off x="4038600" y="1066800"/>
              <a:ext cx="4953000" cy="457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057400" y="4114800"/>
              <a:ext cx="2286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0" y="5181600"/>
              <a:ext cx="2667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Network yang </a:t>
              </a:r>
              <a:r>
                <a:rPr lang="en-US" sz="1600" dirty="0" err="1"/>
                <a:t>di</a:t>
              </a:r>
              <a:r>
                <a:rPr lang="en-US" sz="1600" dirty="0"/>
                <a:t> advertise</a:t>
              </a:r>
            </a:p>
          </p:txBody>
        </p:sp>
        <p:cxnSp>
          <p:nvCxnSpPr>
            <p:cNvPr id="19" name="Shape 18"/>
            <p:cNvCxnSpPr>
              <a:stCxn id="15" idx="3"/>
              <a:endCxn id="17" idx="0"/>
            </p:cNvCxnSpPr>
            <p:nvPr/>
          </p:nvCxnSpPr>
          <p:spPr>
            <a:xfrm>
              <a:off x="4343400" y="4495800"/>
              <a:ext cx="4610100" cy="685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35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>
                <a:sym typeface="Wingdings" pitchFamily="2" charset="2"/>
              </a:rPr>
              <a:t> show </a:t>
            </a:r>
            <a:r>
              <a:rPr lang="en-US" dirty="0" err="1">
                <a:sym typeface="Wingdings" pitchFamily="2" charset="2"/>
              </a:rPr>
              <a:t>ip</a:t>
            </a:r>
            <a:r>
              <a:rPr lang="en-US" dirty="0">
                <a:sym typeface="Wingdings" pitchFamily="2" charset="2"/>
              </a:rPr>
              <a:t>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8475" y="3153590"/>
            <a:ext cx="6096000" cy="353943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/>
              <a:t>R1#</a:t>
            </a:r>
            <a:r>
              <a:rPr lang="en-US" sz="1400" b="1" dirty="0"/>
              <a:t>show </a:t>
            </a:r>
            <a:r>
              <a:rPr lang="en-US" sz="1400" b="1" dirty="0" err="1"/>
              <a:t>ip</a:t>
            </a:r>
            <a:r>
              <a:rPr lang="en-US" sz="1400" b="1" dirty="0"/>
              <a:t> route</a:t>
            </a:r>
          </a:p>
          <a:p>
            <a:r>
              <a:rPr lang="en-US" sz="1400" dirty="0"/>
              <a:t>Codes: C - connected, S - static, </a:t>
            </a:r>
            <a:r>
              <a:rPr lang="en-US" sz="1400" dirty="0">
                <a:solidFill>
                  <a:srgbClr val="C00000"/>
                </a:solidFill>
              </a:rPr>
              <a:t>R - RIP</a:t>
            </a:r>
            <a:r>
              <a:rPr lang="en-US" sz="1400" dirty="0"/>
              <a:t>, M - mobile, B - BGP</a:t>
            </a:r>
          </a:p>
          <a:p>
            <a:r>
              <a:rPr lang="en-US" sz="1400" dirty="0"/>
              <a:t>       D - EIGRP, EX - EIGRP external, O - OSPF, IA - OSPF inter area </a:t>
            </a:r>
          </a:p>
          <a:p>
            <a:r>
              <a:rPr lang="en-US" sz="1400" dirty="0"/>
              <a:t>       N1 - OSPF NSSA external type 1, N2 - OSPF NSSA external type 2</a:t>
            </a:r>
          </a:p>
          <a:p>
            <a:r>
              <a:rPr lang="en-US" sz="1400" dirty="0"/>
              <a:t>       E1 - OSPF external type 1, E2 - OSPF external type 2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i</a:t>
            </a:r>
            <a:r>
              <a:rPr lang="en-US" sz="1400" dirty="0"/>
              <a:t> - IS-IS, </a:t>
            </a:r>
            <a:r>
              <a:rPr lang="en-US" sz="1400" dirty="0" err="1"/>
              <a:t>su</a:t>
            </a:r>
            <a:r>
              <a:rPr lang="en-US" sz="1400" dirty="0"/>
              <a:t> - IS-IS summary, L1 - IS-IS level-1, L2 - IS-IS level-2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ia</a:t>
            </a:r>
            <a:r>
              <a:rPr lang="en-US" sz="1400" dirty="0"/>
              <a:t> - IS-IS inter area, * - candidate default, U - per-user static route</a:t>
            </a:r>
          </a:p>
          <a:p>
            <a:r>
              <a:rPr lang="en-US" sz="1400" dirty="0"/>
              <a:t>       o - ODR, P - periodic downloaded static route</a:t>
            </a:r>
          </a:p>
          <a:p>
            <a:endParaRPr lang="en-US" sz="1400" dirty="0"/>
          </a:p>
          <a:p>
            <a:r>
              <a:rPr lang="en-US" sz="1400" dirty="0"/>
              <a:t>Gateway of last resort is not set</a:t>
            </a:r>
          </a:p>
          <a:p>
            <a:endParaRPr lang="en-US" sz="1400" dirty="0"/>
          </a:p>
          <a:p>
            <a:r>
              <a:rPr lang="en-US" sz="1400" dirty="0"/>
              <a:t>C    192.168.10.0/24 is directly connected, FastEthernet0/0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    172.17.0.0/16 [120/1] via 172.16.20.2, 00:00:29, Serial0/0</a:t>
            </a:r>
          </a:p>
          <a:p>
            <a:r>
              <a:rPr lang="en-US" sz="1400" dirty="0"/>
              <a:t>     172.16.0.0/24 is </a:t>
            </a:r>
            <a:r>
              <a:rPr lang="en-US" sz="1400" dirty="0" err="1"/>
              <a:t>subnetted</a:t>
            </a:r>
            <a:r>
              <a:rPr lang="en-US" sz="1400" dirty="0"/>
              <a:t>, 1 subnets</a:t>
            </a:r>
          </a:p>
          <a:p>
            <a:r>
              <a:rPr lang="en-US" sz="1400" dirty="0"/>
              <a:t>C       172.16.20.0 is directly connected, Serial0/0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    192.168.20.0/24 [120/2] via 172.16.20.2, 00:00:29, Serial0/0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9835" y="1924879"/>
            <a:ext cx="8667750" cy="10001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3470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>
                <a:sym typeface="Wingdings" pitchFamily="2" charset="2"/>
              </a:rPr>
              <a:t> debug </a:t>
            </a:r>
            <a:r>
              <a:rPr lang="en-US" dirty="0" err="1">
                <a:sym typeface="Wingdings" pitchFamily="2" charset="2"/>
              </a:rPr>
              <a:t>ip</a:t>
            </a:r>
            <a:r>
              <a:rPr lang="en-US" dirty="0">
                <a:sym typeface="Wingdings" pitchFamily="2" charset="2"/>
              </a:rPr>
              <a:t> rip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11627"/>
            <a:ext cx="8667750" cy="10001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3035369"/>
            <a:ext cx="6802582" cy="353943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/>
              <a:t>R1#</a:t>
            </a:r>
            <a:r>
              <a:rPr lang="en-US" sz="1600" b="1" dirty="0"/>
              <a:t>debug </a:t>
            </a:r>
            <a:r>
              <a:rPr lang="en-US" sz="1600" b="1" dirty="0" err="1"/>
              <a:t>ip</a:t>
            </a:r>
            <a:r>
              <a:rPr lang="en-US" sz="1600" b="1" dirty="0"/>
              <a:t> rip</a:t>
            </a:r>
          </a:p>
          <a:p>
            <a:r>
              <a:rPr lang="en-US" sz="1600" dirty="0"/>
              <a:t>RIP protocol debugging is on</a:t>
            </a:r>
          </a:p>
          <a:p>
            <a:r>
              <a:rPr lang="en-US" sz="1600" dirty="0"/>
              <a:t>R1#</a:t>
            </a:r>
          </a:p>
          <a:p>
            <a:r>
              <a:rPr lang="en-US" sz="1600" dirty="0"/>
              <a:t>RIP</a:t>
            </a:r>
            <a:r>
              <a:rPr lang="en-US" sz="1600" dirty="0">
                <a:solidFill>
                  <a:schemeClr val="accent1"/>
                </a:solidFill>
              </a:rPr>
              <a:t>: received v1 update from 172.16.20.2 </a:t>
            </a:r>
            <a:r>
              <a:rPr lang="en-US" sz="1600" dirty="0"/>
              <a:t>on Serial0/0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 172.17.0.0 </a:t>
            </a:r>
            <a:r>
              <a:rPr lang="en-US" sz="1600" dirty="0"/>
              <a:t>in 1 hops</a:t>
            </a:r>
          </a:p>
          <a:p>
            <a:r>
              <a:rPr lang="en-US" sz="1600" dirty="0"/>
              <a:t>     </a:t>
            </a:r>
            <a:r>
              <a:rPr lang="en-US" sz="1600" dirty="0">
                <a:solidFill>
                  <a:schemeClr val="accent1"/>
                </a:solidFill>
              </a:rPr>
              <a:t>192.168.20.0</a:t>
            </a:r>
            <a:r>
              <a:rPr lang="en-US" sz="1600" dirty="0"/>
              <a:t> in 2 hops</a:t>
            </a:r>
          </a:p>
          <a:p>
            <a:r>
              <a:rPr lang="en-US" sz="1600" dirty="0"/>
              <a:t>RIP: </a:t>
            </a:r>
            <a:r>
              <a:rPr lang="en-US" sz="1600" dirty="0">
                <a:solidFill>
                  <a:srgbClr val="C00000"/>
                </a:solidFill>
              </a:rPr>
              <a:t>sending v1 update to 255.255.255.255 via Serial0/0 </a:t>
            </a:r>
            <a:r>
              <a:rPr lang="en-US" sz="1600" dirty="0"/>
              <a:t>(172.16.20.1)</a:t>
            </a:r>
          </a:p>
          <a:p>
            <a:r>
              <a:rPr lang="en-US" sz="1600" dirty="0"/>
              <a:t>RIP: build update entries</a:t>
            </a:r>
          </a:p>
          <a:p>
            <a:r>
              <a:rPr lang="en-US" sz="1600" dirty="0"/>
              <a:t>        network 192.168.10.0 metric 1</a:t>
            </a:r>
          </a:p>
          <a:p>
            <a:r>
              <a:rPr lang="en-US" sz="1600" dirty="0"/>
              <a:t>RIP: </a:t>
            </a:r>
            <a:r>
              <a:rPr lang="en-US" sz="1600" dirty="0">
                <a:solidFill>
                  <a:srgbClr val="C00000"/>
                </a:solidFill>
              </a:rPr>
              <a:t>sending v1 update to 255.255.255.255 via FastEthernet0/0 </a:t>
            </a:r>
            <a:r>
              <a:rPr lang="en-US" sz="1600" dirty="0"/>
              <a:t>(192.168.10.1)</a:t>
            </a:r>
          </a:p>
          <a:p>
            <a:r>
              <a:rPr lang="en-US" sz="1600" dirty="0"/>
              <a:t>RIP: build update entries</a:t>
            </a:r>
          </a:p>
          <a:p>
            <a:r>
              <a:rPr lang="en-US" sz="1600" dirty="0"/>
              <a:t>        network 172.16.0.0 metric 1</a:t>
            </a:r>
          </a:p>
          <a:p>
            <a:r>
              <a:rPr lang="en-US" sz="1600" dirty="0"/>
              <a:t>        network 172.17.0.0 metric 2</a:t>
            </a:r>
          </a:p>
          <a:p>
            <a:r>
              <a:rPr lang="en-US" sz="1600" dirty="0"/>
              <a:t>        network 192.168.20.0 metric 3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0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>
                <a:sym typeface="Wingdings" pitchFamily="2" charset="2"/>
              </a:rPr>
              <a:t> Passive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583" y="1959875"/>
            <a:ext cx="8667750" cy="10001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42158" y="3193832"/>
            <a:ext cx="327660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)#</a:t>
            </a:r>
            <a:r>
              <a:rPr lang="en-US" sz="1400" dirty="0">
                <a:solidFill>
                  <a:srgbClr val="C00000"/>
                </a:solidFill>
              </a:rPr>
              <a:t>router rip</a:t>
            </a:r>
          </a:p>
          <a:p>
            <a:r>
              <a:rPr lang="en-US" sz="1400" dirty="0"/>
              <a:t>R2(</a:t>
            </a:r>
            <a:r>
              <a:rPr lang="en-US" sz="1400" dirty="0" err="1"/>
              <a:t>config</a:t>
            </a:r>
            <a:r>
              <a:rPr lang="en-US" sz="1400" dirty="0"/>
              <a:t>-router)#</a:t>
            </a:r>
            <a:r>
              <a:rPr lang="en-US" sz="1400" dirty="0">
                <a:solidFill>
                  <a:srgbClr val="C00000"/>
                </a:solidFill>
              </a:rPr>
              <a:t>passive-interface s0/0</a:t>
            </a:r>
          </a:p>
        </p:txBody>
      </p:sp>
      <p:cxnSp>
        <p:nvCxnSpPr>
          <p:cNvPr id="7" name="Straight Arrow Connector 6"/>
          <p:cNvCxnSpPr>
            <a:cxnSpLocks/>
            <a:stCxn id="4" idx="2"/>
            <a:endCxn id="5" idx="0"/>
          </p:cNvCxnSpPr>
          <p:nvPr/>
        </p:nvCxnSpPr>
        <p:spPr>
          <a:xfrm>
            <a:off x="5980458" y="2960000"/>
            <a:ext cx="0" cy="23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6067" y="3790385"/>
            <a:ext cx="472440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R1#</a:t>
            </a:r>
            <a:r>
              <a:rPr lang="en-US" sz="1400" dirty="0">
                <a:solidFill>
                  <a:srgbClr val="C00000"/>
                </a:solidFill>
              </a:rPr>
              <a:t>show </a:t>
            </a:r>
            <a:r>
              <a:rPr lang="en-US" sz="1400" dirty="0" err="1">
                <a:solidFill>
                  <a:srgbClr val="C00000"/>
                </a:solidFill>
              </a:rPr>
              <a:t>ip</a:t>
            </a:r>
            <a:r>
              <a:rPr lang="en-US" sz="1400" dirty="0">
                <a:solidFill>
                  <a:srgbClr val="C00000"/>
                </a:solidFill>
              </a:rPr>
              <a:t> route</a:t>
            </a:r>
          </a:p>
          <a:p>
            <a:r>
              <a:rPr lang="en-US" sz="1400" dirty="0"/>
              <a:t>Gateway of last resort is not set</a:t>
            </a:r>
          </a:p>
          <a:p>
            <a:r>
              <a:rPr lang="en-US" sz="1400" dirty="0"/>
              <a:t>C    192.168.10.0/24 is directly connected, FastEthernet0/0</a:t>
            </a:r>
          </a:p>
          <a:p>
            <a:r>
              <a:rPr lang="en-US" sz="1400" dirty="0"/>
              <a:t>     172.16.0.0/24 is </a:t>
            </a:r>
            <a:r>
              <a:rPr lang="en-US" sz="1400" dirty="0" err="1"/>
              <a:t>subnetted</a:t>
            </a:r>
            <a:r>
              <a:rPr lang="en-US" sz="1400" dirty="0"/>
              <a:t>, 1 subnets</a:t>
            </a:r>
          </a:p>
          <a:p>
            <a:r>
              <a:rPr lang="en-US" sz="1400" dirty="0"/>
              <a:t>C       172.16.20.0 is directly connected, Serial0/0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0458" y="4805084"/>
            <a:ext cx="50292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R2#</a:t>
            </a:r>
            <a:r>
              <a:rPr lang="en-US" sz="1400" dirty="0">
                <a:solidFill>
                  <a:srgbClr val="C00000"/>
                </a:solidFill>
              </a:rPr>
              <a:t>show </a:t>
            </a:r>
            <a:r>
              <a:rPr lang="en-US" sz="1400" dirty="0" err="1">
                <a:solidFill>
                  <a:srgbClr val="C00000"/>
                </a:solidFill>
              </a:rPr>
              <a:t>ip</a:t>
            </a:r>
            <a:r>
              <a:rPr lang="en-US" sz="1400" dirty="0">
                <a:solidFill>
                  <a:srgbClr val="C00000"/>
                </a:solidFill>
              </a:rPr>
              <a:t> route</a:t>
            </a:r>
          </a:p>
          <a:p>
            <a:r>
              <a:rPr lang="en-US" sz="1400" dirty="0"/>
              <a:t>Gateway of last resort is not set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    192.168.10.0/24 [120/1] via 172.16.20.1, 00:00:26, Serial0/0</a:t>
            </a:r>
          </a:p>
          <a:p>
            <a:r>
              <a:rPr lang="en-US" sz="1400" dirty="0"/>
              <a:t>     172.17.0.0/24 is </a:t>
            </a:r>
            <a:r>
              <a:rPr lang="en-US" sz="1400" dirty="0" err="1"/>
              <a:t>subnetted</a:t>
            </a:r>
            <a:r>
              <a:rPr lang="en-US" sz="1400" dirty="0"/>
              <a:t>, 1 subnets</a:t>
            </a:r>
          </a:p>
          <a:p>
            <a:r>
              <a:rPr lang="en-US" sz="1400" dirty="0"/>
              <a:t>C       172.17.30.0 is directly connected, Serial0/1</a:t>
            </a:r>
          </a:p>
          <a:p>
            <a:r>
              <a:rPr lang="en-US" sz="1400" dirty="0"/>
              <a:t>     172.16.0.0/24 is </a:t>
            </a:r>
            <a:r>
              <a:rPr lang="en-US" sz="1400" dirty="0" err="1"/>
              <a:t>subnetted</a:t>
            </a:r>
            <a:r>
              <a:rPr lang="en-US" sz="1400" dirty="0"/>
              <a:t>, 1 subnets</a:t>
            </a:r>
          </a:p>
          <a:p>
            <a:r>
              <a:rPr lang="en-US" sz="1400" dirty="0"/>
              <a:t>C       172.16.20.0 is directly connected, Serial0/0</a:t>
            </a:r>
          </a:p>
          <a:p>
            <a:r>
              <a:rPr lang="en-US" sz="1400" dirty="0"/>
              <a:t>R    192.168.20.0/24 [120/1] via 172.17.30.2, 00:00:05, Serial0/1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3437" y="3826101"/>
            <a:ext cx="2819400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Passive-interface</a:t>
            </a:r>
            <a:r>
              <a:rPr lang="en-US" sz="1600" dirty="0"/>
              <a:t> </a:t>
            </a:r>
            <a:r>
              <a:rPr lang="en-US" sz="1600" dirty="0" err="1"/>
              <a:t>mencegah</a:t>
            </a:r>
            <a:r>
              <a:rPr lang="en-US" sz="1600" dirty="0"/>
              <a:t> RIP  </a:t>
            </a:r>
            <a:r>
              <a:rPr lang="en-US" sz="1600" dirty="0" err="1"/>
              <a:t>mengirim</a:t>
            </a:r>
            <a:r>
              <a:rPr lang="en-US" sz="1600" dirty="0"/>
              <a:t> update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interface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1928" y="5282244"/>
            <a:ext cx="358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dirty="0" err="1"/>
              <a:t>Dalam</a:t>
            </a:r>
            <a:r>
              <a:rPr lang="en-US" sz="1400" dirty="0"/>
              <a:t> RIP, router </a:t>
            </a:r>
            <a:r>
              <a:rPr lang="en-US" sz="1400" dirty="0" err="1"/>
              <a:t>dengan</a:t>
            </a:r>
            <a:r>
              <a:rPr lang="en-US" sz="1400" dirty="0"/>
              <a:t> passive-interface </a:t>
            </a:r>
            <a:r>
              <a:rPr lang="en-US" sz="1400" dirty="0" err="1"/>
              <a:t>tetap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update routing.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400" dirty="0" err="1"/>
              <a:t>Dalam</a:t>
            </a:r>
            <a:r>
              <a:rPr lang="en-US" sz="1400" dirty="0"/>
              <a:t> EIGRP, passive-interface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update routing.</a:t>
            </a:r>
          </a:p>
        </p:txBody>
      </p:sp>
    </p:spTree>
    <p:extLst>
      <p:ext uri="{BB962C8B-B14F-4D97-AF65-F5344CB8AC3E}">
        <p14:creationId xmlns:p14="http://schemas.microsoft.com/office/powerpoint/2010/main" val="320502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 Version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60273"/>
              </p:ext>
            </p:extLst>
          </p:nvPr>
        </p:nvGraphicFramePr>
        <p:xfrm>
          <a:off x="2413746" y="2052917"/>
          <a:ext cx="8001000" cy="3026984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RIPv1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RIPv2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Vector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Vector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Hop Counts = 15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Hop Counts =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Classful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support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VLSM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VLSM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support network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discontiguous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network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discontiguous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broadcast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multicast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otentikasi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Support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otentikasi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19600" y="5404991"/>
            <a:ext cx="3352800" cy="1077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)#</a:t>
            </a:r>
            <a:r>
              <a:rPr lang="en-US" sz="1600" dirty="0">
                <a:solidFill>
                  <a:srgbClr val="FFC000"/>
                </a:solidFill>
              </a:rPr>
              <a:t>router rip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172.16.0.0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network</a:t>
            </a:r>
            <a:r>
              <a:rPr lang="en-US" sz="1600" dirty="0">
                <a:solidFill>
                  <a:schemeClr val="bg1"/>
                </a:solidFill>
              </a:rPr>
              <a:t> 172.17.0.0</a:t>
            </a:r>
          </a:p>
          <a:p>
            <a:r>
              <a:rPr lang="en-US" sz="1600" dirty="0">
                <a:solidFill>
                  <a:schemeClr val="bg1"/>
                </a:solidFill>
              </a:rPr>
              <a:t>R2(</a:t>
            </a:r>
            <a:r>
              <a:rPr lang="en-US" sz="1600" dirty="0" err="1">
                <a:solidFill>
                  <a:schemeClr val="bg1"/>
                </a:solidFill>
              </a:rPr>
              <a:t>config</a:t>
            </a:r>
            <a:r>
              <a:rPr lang="en-US" sz="1600" dirty="0">
                <a:solidFill>
                  <a:schemeClr val="bg1"/>
                </a:solidFill>
              </a:rPr>
              <a:t>-router)#</a:t>
            </a:r>
            <a:r>
              <a:rPr lang="en-US" sz="1600" dirty="0">
                <a:solidFill>
                  <a:srgbClr val="FFC000"/>
                </a:solidFill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2806247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221" y="1768711"/>
            <a:ext cx="78962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RIPv2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Config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4158" y="4088260"/>
            <a:ext cx="33528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R1(config)#</a:t>
            </a:r>
            <a:r>
              <a:rPr lang="pt-BR" sz="1400" dirty="0"/>
              <a:t>router rip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R1(config-router)#</a:t>
            </a:r>
            <a:r>
              <a:rPr lang="pt-BR" sz="1400" dirty="0"/>
              <a:t>ver sion 2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R1(config-router)#</a:t>
            </a:r>
            <a:r>
              <a:rPr lang="pt-BR" sz="1400" dirty="0"/>
              <a:t>netw 192.168.1.0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42608" y="3197178"/>
            <a:ext cx="35814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R2(config)#</a:t>
            </a:r>
            <a:r>
              <a:rPr lang="pt-BR" sz="1400" dirty="0"/>
              <a:t>router rip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R2(config-router)#</a:t>
            </a:r>
            <a:r>
              <a:rPr lang="pt-BR" sz="1400" dirty="0"/>
              <a:t>version 2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R2(config-router)#</a:t>
            </a:r>
            <a:r>
              <a:rPr lang="pt-BR" sz="1400" dirty="0"/>
              <a:t>network 192.168.1.0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56542" y="4084371"/>
            <a:ext cx="33528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R3(config)#</a:t>
            </a:r>
            <a:r>
              <a:rPr lang="pt-BR" sz="1400" dirty="0"/>
              <a:t>router rip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R3(config-router)#</a:t>
            </a:r>
            <a:r>
              <a:rPr lang="pt-BR" sz="1400" dirty="0"/>
              <a:t>version 2</a:t>
            </a:r>
          </a:p>
          <a:p>
            <a:r>
              <a:rPr lang="pt-BR" sz="1400" dirty="0">
                <a:solidFill>
                  <a:srgbClr val="C00000"/>
                </a:solidFill>
              </a:rPr>
              <a:t>R3(config-router)#</a:t>
            </a:r>
            <a:r>
              <a:rPr lang="pt-BR" sz="1400" dirty="0"/>
              <a:t>netw 192.168.1.0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80608" y="5050133"/>
            <a:ext cx="51054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R2#</a:t>
            </a:r>
            <a:r>
              <a:rPr lang="en-US" sz="1400" b="1" dirty="0">
                <a:solidFill>
                  <a:srgbClr val="C00000"/>
                </a:solidFill>
              </a:rPr>
              <a:t>show </a:t>
            </a:r>
            <a:r>
              <a:rPr lang="en-US" sz="1400" b="1" dirty="0" err="1">
                <a:solidFill>
                  <a:srgbClr val="C00000"/>
                </a:solidFill>
              </a:rPr>
              <a:t>ip</a:t>
            </a:r>
            <a:r>
              <a:rPr lang="en-US" sz="1400" b="1" dirty="0">
                <a:solidFill>
                  <a:srgbClr val="C00000"/>
                </a:solidFill>
              </a:rPr>
              <a:t> route</a:t>
            </a:r>
          </a:p>
          <a:p>
            <a:endParaRPr lang="en-US" sz="1400" dirty="0"/>
          </a:p>
          <a:p>
            <a:r>
              <a:rPr lang="en-US" sz="1400" dirty="0"/>
              <a:t>     192.168.1.0/24 is variably </a:t>
            </a:r>
            <a:r>
              <a:rPr lang="en-US" sz="1400" dirty="0" err="1"/>
              <a:t>subnetted</a:t>
            </a:r>
            <a:r>
              <a:rPr lang="en-US" sz="1400" dirty="0"/>
              <a:t>, 4 subnets, 3 masks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       192.168.1.32/28 [120/1] via 192.168.1.10, 00:00:11</a:t>
            </a:r>
            <a:r>
              <a:rPr lang="en-US" sz="1400" dirty="0"/>
              <a:t>, Serial0/1</a:t>
            </a:r>
          </a:p>
          <a:p>
            <a:r>
              <a:rPr lang="en-US" sz="1400" dirty="0"/>
              <a:t>C       192.168.1.8/30 is directly connected, Serial0/1</a:t>
            </a:r>
          </a:p>
          <a:p>
            <a:r>
              <a:rPr lang="en-US" sz="1400" dirty="0"/>
              <a:t>C       192.168.1.4/30 is directly connected, Serial0/0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       192.168.1.16/29 [120/1] via 192.168.1.5, 00:00:22</a:t>
            </a:r>
            <a:r>
              <a:rPr lang="en-US" sz="1400" dirty="0"/>
              <a:t>, Serial0/0</a:t>
            </a:r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6133308" y="3935842"/>
            <a:ext cx="0" cy="111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33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6182" y="2945296"/>
            <a:ext cx="1650394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9783" y="5002695"/>
            <a:ext cx="161332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9583" y="5002695"/>
            <a:ext cx="161332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6982" y="2945296"/>
            <a:ext cx="1650394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5400000">
            <a:off x="2255388" y="4659795"/>
            <a:ext cx="3353594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32582" y="6336195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780976" y="5649601"/>
            <a:ext cx="1371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65982" y="4964595"/>
            <a:ext cx="1600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380382" y="5650395"/>
            <a:ext cx="1371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66182" y="6336195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875682" y="5612295"/>
            <a:ext cx="1447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99582" y="4888395"/>
            <a:ext cx="1676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7552082" y="5612295"/>
            <a:ext cx="1447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5982" y="6336195"/>
            <a:ext cx="3810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980582" y="4659795"/>
            <a:ext cx="3352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3383" y="1954695"/>
            <a:ext cx="728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0782" y="1985868"/>
            <a:ext cx="914400" cy="61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04382" y="1989331"/>
            <a:ext cx="914400" cy="61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90382" y="1954695"/>
            <a:ext cx="734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Straight Connector 44"/>
          <p:cNvCxnSpPr>
            <a:stCxn id="1029" idx="3"/>
            <a:endCxn id="1030" idx="1"/>
          </p:cNvCxnSpPr>
          <p:nvPr/>
        </p:nvCxnSpPr>
        <p:spPr>
          <a:xfrm>
            <a:off x="3442046" y="2288071"/>
            <a:ext cx="1328737" cy="36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30" idx="3"/>
            <a:endCxn id="42" idx="1"/>
          </p:cNvCxnSpPr>
          <p:nvPr/>
        </p:nvCxnSpPr>
        <p:spPr>
          <a:xfrm>
            <a:off x="5685182" y="2291720"/>
            <a:ext cx="1219200" cy="34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3"/>
            <a:endCxn id="1031" idx="1"/>
          </p:cNvCxnSpPr>
          <p:nvPr/>
        </p:nvCxnSpPr>
        <p:spPr>
          <a:xfrm>
            <a:off x="7818782" y="2295183"/>
            <a:ext cx="1371600" cy="2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86700" y="25642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PC2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89582" y="252966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PC1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9382" y="256429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09182" y="256429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1488" y="3859695"/>
            <a:ext cx="35724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layer 1,2, </a:t>
            </a:r>
            <a:r>
              <a:rPr lang="en-US" dirty="0" err="1"/>
              <a:t>dan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235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1748" y="3528392"/>
            <a:ext cx="14573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11147" y="1774696"/>
            <a:ext cx="608371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routing, router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IP address </a:t>
            </a:r>
            <a:r>
              <a:rPr lang="en-US" dirty="0" err="1">
                <a:solidFill>
                  <a:schemeClr val="accent2"/>
                </a:solidFill>
              </a:rPr>
              <a:t>tujuan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routing.</a:t>
            </a:r>
          </a:p>
          <a:p>
            <a:pPr marL="342900" indent="-342900"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network yang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 (</a:t>
            </a:r>
            <a:r>
              <a:rPr lang="en-US" dirty="0">
                <a:solidFill>
                  <a:srgbClr val="C00000"/>
                </a:solidFill>
              </a:rPr>
              <a:t>route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network </a:t>
            </a:r>
            <a:r>
              <a:rPr lang="en-US" dirty="0" err="1"/>
              <a:t>tersebut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best routes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1147" y="3680793"/>
            <a:ext cx="548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network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router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tabel</a:t>
            </a:r>
            <a:r>
              <a:rPr lang="en-US" dirty="0">
                <a:solidFill>
                  <a:schemeClr val="accent2"/>
                </a:solidFill>
              </a:rPr>
              <a:t> routing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/>
          <p:cNvCxnSpPr>
            <a:stCxn id="2050" idx="3"/>
            <a:endCxn id="8" idx="1"/>
          </p:cNvCxnSpPr>
          <p:nvPr/>
        </p:nvCxnSpPr>
        <p:spPr>
          <a:xfrm>
            <a:off x="3349073" y="3995118"/>
            <a:ext cx="1362075" cy="8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11147" y="4831174"/>
            <a:ext cx="441960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R2621#</a:t>
            </a:r>
            <a:r>
              <a:rPr lang="en-US" sz="1400" b="1" dirty="0"/>
              <a:t>show </a:t>
            </a:r>
            <a:r>
              <a:rPr lang="en-US" sz="1400" b="1" dirty="0" err="1"/>
              <a:t>ip</a:t>
            </a:r>
            <a:r>
              <a:rPr lang="en-US" sz="1400" b="1" dirty="0"/>
              <a:t> route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Gateway of last resort is not set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C    192.168.2.0/24 is directly connected, FastEthernet0/1</a:t>
            </a:r>
          </a:p>
        </p:txBody>
      </p:sp>
      <p:cxnSp>
        <p:nvCxnSpPr>
          <p:cNvPr id="15" name="Straight Arrow Connector 14"/>
          <p:cNvCxnSpPr>
            <a:stCxn id="2050" idx="3"/>
            <a:endCxn id="11" idx="1"/>
          </p:cNvCxnSpPr>
          <p:nvPr/>
        </p:nvCxnSpPr>
        <p:spPr>
          <a:xfrm>
            <a:off x="3349073" y="3995117"/>
            <a:ext cx="1362074" cy="142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0" idx="3"/>
            <a:endCxn id="5" idx="1"/>
          </p:cNvCxnSpPr>
          <p:nvPr/>
        </p:nvCxnSpPr>
        <p:spPr>
          <a:xfrm flipV="1">
            <a:off x="3349073" y="2651859"/>
            <a:ext cx="1362074" cy="134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11147" y="4461842"/>
            <a:ext cx="224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routing :</a:t>
            </a:r>
          </a:p>
        </p:txBody>
      </p:sp>
    </p:spTree>
    <p:extLst>
      <p:ext uri="{BB962C8B-B14F-4D97-AF65-F5344CB8AC3E}">
        <p14:creationId xmlns:p14="http://schemas.microsoft.com/office/powerpoint/2010/main" val="319022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11" name="Picture 10" descr="Ro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2" y="1129748"/>
            <a:ext cx="6219825" cy="2571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33462" y="1644098"/>
            <a:ext cx="12666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A</a:t>
            </a:r>
          </a:p>
          <a:p>
            <a:pPr algn="ctr"/>
            <a:r>
              <a:rPr lang="en-US" sz="1400" dirty="0"/>
              <a:t>20.20.20.0/24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8662" y="1644098"/>
            <a:ext cx="12666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B</a:t>
            </a:r>
          </a:p>
          <a:p>
            <a:pPr algn="ctr"/>
            <a:r>
              <a:rPr lang="en-US" sz="1400" dirty="0"/>
              <a:t>10.10.10.0/24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6238461" y="1186898"/>
            <a:ext cx="457200" cy="228600"/>
          </a:xfrm>
          <a:prstGeom prst="borderCallout2">
            <a:avLst>
              <a:gd name="adj1" fmla="val 18750"/>
              <a:gd name="adj2" fmla="val -8333"/>
              <a:gd name="adj3" fmla="val 55114"/>
              <a:gd name="adj4" fmla="val -32576"/>
              <a:gd name="adj5" fmla="val 317046"/>
              <a:gd name="adj6" fmla="val -34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F0/1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6848061" y="1186898"/>
            <a:ext cx="457200" cy="228600"/>
          </a:xfrm>
          <a:prstGeom prst="borderCallout2">
            <a:avLst>
              <a:gd name="adj1" fmla="val 41478"/>
              <a:gd name="adj2" fmla="val 109849"/>
              <a:gd name="adj3" fmla="val 96024"/>
              <a:gd name="adj4" fmla="val 131061"/>
              <a:gd name="adj5" fmla="val 344319"/>
              <a:gd name="adj6" fmla="val 715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F0/0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90461" y="3872949"/>
            <a:ext cx="739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default, </a:t>
            </a:r>
            <a:r>
              <a:rPr lang="en-US" dirty="0" err="1"/>
              <a:t>informasi</a:t>
            </a:r>
            <a:r>
              <a:rPr lang="en-US" dirty="0"/>
              <a:t> network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directly connected</a:t>
            </a:r>
            <a:r>
              <a:rPr lang="en-US" dirty="0"/>
              <a:t>),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routing.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80861" y="4711148"/>
            <a:ext cx="41148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R2621#</a:t>
            </a:r>
            <a:r>
              <a:rPr lang="en-US" sz="1400" b="1" dirty="0"/>
              <a:t>show </a:t>
            </a:r>
            <a:r>
              <a:rPr lang="en-US" sz="1400" b="1" dirty="0" err="1"/>
              <a:t>ip</a:t>
            </a:r>
            <a:r>
              <a:rPr lang="en-US" sz="1400" b="1" dirty="0"/>
              <a:t> route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Gateway of last resort is not set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     20.0.0.0/24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/>
              <a:t>C       </a:t>
            </a:r>
            <a:r>
              <a:rPr lang="en-US" sz="1400" dirty="0">
                <a:solidFill>
                  <a:schemeClr val="accent1"/>
                </a:solidFill>
              </a:rPr>
              <a:t>20.20.20.0 is directly connected</a:t>
            </a:r>
            <a:r>
              <a:rPr lang="en-US" sz="1400" dirty="0">
                <a:solidFill>
                  <a:srgbClr val="C00000"/>
                </a:solidFill>
              </a:rPr>
              <a:t>, FastEthernet0/1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10.0.0.0/24 is </a:t>
            </a:r>
            <a:r>
              <a:rPr lang="en-US" sz="1400" dirty="0" err="1">
                <a:solidFill>
                  <a:srgbClr val="C00000"/>
                </a:solidFill>
              </a:rPr>
              <a:t>subnetted</a:t>
            </a:r>
            <a:r>
              <a:rPr lang="en-US" sz="1400" dirty="0">
                <a:solidFill>
                  <a:srgbClr val="C00000"/>
                </a:solidFill>
              </a:rPr>
              <a:t>, 1 subnets</a:t>
            </a:r>
          </a:p>
          <a:p>
            <a:r>
              <a:rPr lang="en-US" sz="1400" dirty="0"/>
              <a:t>C       </a:t>
            </a:r>
            <a:r>
              <a:rPr lang="en-US" sz="1400" dirty="0">
                <a:solidFill>
                  <a:schemeClr val="accent1"/>
                </a:solidFill>
              </a:rPr>
              <a:t>10.10.10.0 is directly connected</a:t>
            </a:r>
            <a:r>
              <a:rPr lang="en-US" sz="1400" dirty="0">
                <a:solidFill>
                  <a:srgbClr val="C00000"/>
                </a:solidFill>
              </a:rPr>
              <a:t>, FastEthernet0/0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24261" y="4939749"/>
            <a:ext cx="3962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mempelajar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network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network remote</a:t>
            </a:r>
            <a:r>
              <a:rPr lang="en-US" dirty="0"/>
              <a:t>),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43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7670" y="2392018"/>
            <a:ext cx="838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Statik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6070" y="1953689"/>
            <a:ext cx="5410200" cy="17543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network remote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routing </a:t>
            </a:r>
            <a:r>
              <a:rPr lang="en-US" dirty="0" err="1"/>
              <a:t>oleh</a:t>
            </a:r>
            <a:r>
              <a:rPr lang="en-US" dirty="0"/>
              <a:t> network admin.</a:t>
            </a:r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membebani</a:t>
            </a:r>
            <a:r>
              <a:rPr lang="en-US" dirty="0"/>
              <a:t> CPU.</a:t>
            </a:r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“</a:t>
            </a:r>
            <a:r>
              <a:rPr lang="en-US" dirty="0" err="1"/>
              <a:t>makan</a:t>
            </a:r>
            <a:r>
              <a:rPr lang="en-US" dirty="0"/>
              <a:t>” bandwidth.</a:t>
            </a:r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6070" y="3970916"/>
            <a:ext cx="5410200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network remote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protokol</a:t>
            </a:r>
            <a:r>
              <a:rPr lang="en-US" i="1" dirty="0">
                <a:solidFill>
                  <a:srgbClr val="C00000"/>
                </a:solidFill>
              </a:rPr>
              <a:t> routing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Network admin </a:t>
            </a:r>
            <a:r>
              <a:rPr lang="en-US" dirty="0" err="1"/>
              <a:t>mendeploy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protokol</a:t>
            </a:r>
            <a:r>
              <a:rPr lang="en-US" i="1" dirty="0">
                <a:solidFill>
                  <a:srgbClr val="C00000"/>
                </a:solidFill>
              </a:rPr>
              <a:t> routing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, </a:t>
            </a:r>
            <a:r>
              <a:rPr lang="en-US" dirty="0" err="1"/>
              <a:t>protokol</a:t>
            </a:r>
            <a:r>
              <a:rPr lang="en-US" dirty="0"/>
              <a:t> routing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routing.</a:t>
            </a:r>
          </a:p>
          <a:p>
            <a:pPr marL="342900" indent="-342900">
              <a:buAutoNum type="arabicPeriod"/>
            </a:pPr>
            <a:r>
              <a:rPr lang="en-US" dirty="0"/>
              <a:t>“</a:t>
            </a:r>
            <a:r>
              <a:rPr lang="en-US" dirty="0" err="1"/>
              <a:t>Makan</a:t>
            </a:r>
            <a:r>
              <a:rPr lang="en-US" dirty="0"/>
              <a:t>” CPU </a:t>
            </a:r>
            <a:r>
              <a:rPr lang="en-US" dirty="0" err="1"/>
              <a:t>dan</a:t>
            </a:r>
            <a:r>
              <a:rPr lang="en-US" dirty="0"/>
              <a:t> Bandwidth </a:t>
            </a:r>
            <a:r>
              <a:rPr lang="en-US" dirty="0" err="1"/>
              <a:t>untuk</a:t>
            </a:r>
            <a:r>
              <a:rPr lang="en-US" dirty="0"/>
              <a:t> update routing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routing..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9070" y="4363583"/>
            <a:ext cx="1066800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Dinamik</a:t>
            </a:r>
            <a:r>
              <a:rPr lang="en-US" dirty="0"/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24470" y="2315818"/>
            <a:ext cx="990600" cy="533400"/>
          </a:xfrm>
          <a:prstGeom prst="rightArrow">
            <a:avLst>
              <a:gd name="adj1" fmla="val 20443"/>
              <a:gd name="adj2" fmla="val 50000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24470" y="4275715"/>
            <a:ext cx="990600" cy="533400"/>
          </a:xfrm>
          <a:prstGeom prst="rightArrow">
            <a:avLst>
              <a:gd name="adj1" fmla="val 20443"/>
              <a:gd name="adj2" fmla="val 50000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3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Statik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991103"/>
            <a:ext cx="86868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defTabSz="1028700" eaLnBrk="0" hangingPunct="0">
              <a:lnSpc>
                <a:spcPts val="2025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R1(config)#</a:t>
            </a:r>
            <a:r>
              <a:rPr lang="en-US" sz="1400" b="1" dirty="0" err="1">
                <a:solidFill>
                  <a:srgbClr val="FFC000"/>
                </a:solidFill>
                <a:latin typeface="Courier New" pitchFamily="49" charset="0"/>
              </a:rPr>
              <a:t>ip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 route </a:t>
            </a:r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network</a:t>
            </a:r>
            <a:r>
              <a:rPr lang="en-US" sz="1400" b="1" i="1" dirty="0">
                <a:solidFill>
                  <a:srgbClr val="FFC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[</a:t>
            </a:r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mask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]{</a:t>
            </a:r>
            <a:r>
              <a:rPr lang="en-US" sz="1400" b="1" i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address</a:t>
            </a:r>
            <a:r>
              <a:rPr lang="en-US" sz="1400" b="1" dirty="0" err="1">
                <a:solidFill>
                  <a:srgbClr val="FFC000"/>
                </a:solidFill>
                <a:latin typeface="Courier New" pitchFamily="49" charset="0"/>
              </a:rPr>
              <a:t>|</a:t>
            </a:r>
            <a:r>
              <a:rPr lang="en-US" sz="1400" b="1" i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interface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}[</a:t>
            </a:r>
            <a:r>
              <a:rPr lang="en-US" sz="1400" b="1" i="1" dirty="0">
                <a:solidFill>
                  <a:schemeClr val="bg1"/>
                </a:solidFill>
                <a:latin typeface="Courier New" pitchFamily="49" charset="0"/>
              </a:rPr>
              <a:t>distance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 [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permanent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9275"/>
              </p:ext>
            </p:extLst>
          </p:nvPr>
        </p:nvGraphicFramePr>
        <p:xfrm>
          <a:off x="1752600" y="2535854"/>
          <a:ext cx="8686800" cy="2773680"/>
        </p:xfrm>
        <a:graphic>
          <a:graphicData uri="http://schemas.openxmlformats.org/drawingml/2006/table">
            <a:tbl>
              <a:tblPr/>
              <a:tblGrid>
                <a:gridCol w="173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route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Digunakan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membuat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statik</a:t>
                      </a:r>
                      <a:r>
                        <a:rPr lang="en-US" sz="1400" dirty="0"/>
                        <a:t> routing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network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Merupakan</a:t>
                      </a:r>
                      <a:r>
                        <a:rPr lang="en-US" sz="1400" dirty="0"/>
                        <a:t> network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dituju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Subnet</a:t>
                      </a:r>
                      <a:r>
                        <a:rPr lang="en-US" sz="1400" baseline="0" dirty="0"/>
                        <a:t> mask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network yang </a:t>
                      </a:r>
                      <a:r>
                        <a:rPr lang="en-US" sz="1400" baseline="0" dirty="0" err="1"/>
                        <a:t>dituju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Address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next-hop address</a:t>
                      </a:r>
                      <a:r>
                        <a:rPr lang="en-US" sz="1400" dirty="0"/>
                        <a:t>, IP address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router next-hop, router yang </a:t>
                      </a:r>
                      <a:r>
                        <a:rPr lang="en-US" sz="1400" baseline="0" dirty="0" err="1"/>
                        <a:t>kita</a:t>
                      </a:r>
                      <a:r>
                        <a:rPr lang="en-US" sz="1400" baseline="0" dirty="0"/>
                        <a:t> forward packet </a:t>
                      </a:r>
                      <a:r>
                        <a:rPr lang="en-US" sz="1400" baseline="0" dirty="0" err="1"/>
                        <a:t>kepadanya</a:t>
                      </a:r>
                      <a:r>
                        <a:rPr lang="en-US" sz="1400" baseline="0" dirty="0"/>
                        <a:t> agar </a:t>
                      </a:r>
                      <a:r>
                        <a:rPr lang="en-US" sz="1400" baseline="0" dirty="0" err="1"/>
                        <a:t>paket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sampai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tujuan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Interface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Exit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Interface</a:t>
                      </a:r>
                      <a:r>
                        <a:rPr lang="en-US" sz="1400" baseline="0" dirty="0"/>
                        <a:t>. </a:t>
                      </a:r>
                      <a:r>
                        <a:rPr lang="en-US" sz="1400" dirty="0"/>
                        <a:t>Interface </a:t>
                      </a:r>
                      <a:r>
                        <a:rPr lang="en-US" sz="1400" dirty="0" err="1"/>
                        <a:t>kita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sebagai</a:t>
                      </a:r>
                      <a:r>
                        <a:rPr lang="en-US" sz="1400" baseline="0" dirty="0"/>
                        <a:t> router, </a:t>
                      </a:r>
                      <a:r>
                        <a:rPr lang="en-US" sz="1400" baseline="0" dirty="0" err="1"/>
                        <a:t>dimana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paket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kita</a:t>
                      </a:r>
                      <a:r>
                        <a:rPr lang="en-US" sz="1400" baseline="0" dirty="0"/>
                        <a:t> forward </a:t>
                      </a:r>
                      <a:r>
                        <a:rPr lang="en-US" sz="1400" baseline="0" dirty="0" err="1"/>
                        <a:t>keluar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Distance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Optional, </a:t>
                      </a:r>
                      <a:r>
                        <a:rPr lang="en-US" sz="1400" i="1" dirty="0">
                          <a:solidFill>
                            <a:srgbClr val="C00000"/>
                          </a:solidFill>
                        </a:rPr>
                        <a:t>administrative distance</a:t>
                      </a:r>
                      <a:r>
                        <a:rPr lang="en-US" sz="1400" dirty="0"/>
                        <a:t>, by default, routing </a:t>
                      </a:r>
                      <a:r>
                        <a:rPr lang="en-US" sz="1400" dirty="0" err="1"/>
                        <a:t>statik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memiliki</a:t>
                      </a:r>
                      <a:r>
                        <a:rPr lang="en-US" sz="1400" baseline="0" dirty="0"/>
                        <a:t> administrative distance = 1.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permanent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Entri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routing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tetap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meski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>
                          <a:solidFill>
                            <a:srgbClr val="C00000"/>
                          </a:solidFill>
                        </a:rPr>
                        <a:t>next-hop address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dapat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dicapai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atau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i="1" baseline="0" dirty="0">
                          <a:solidFill>
                            <a:srgbClr val="C00000"/>
                          </a:solidFill>
                        </a:rPr>
                        <a:t>exit interface </a:t>
                      </a:r>
                      <a:r>
                        <a:rPr lang="en-US" sz="1400" baseline="0" dirty="0"/>
                        <a:t>down.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93552" y="5724939"/>
            <a:ext cx="50048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R1(config)#ip route 192.168.2.0 255.255.255.0 10.10.10.2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C9A97-99C7-2348-86F6-128423A2242D}"/>
              </a:ext>
            </a:extLst>
          </p:cNvPr>
          <p:cNvGrpSpPr/>
          <p:nvPr/>
        </p:nvGrpSpPr>
        <p:grpSpPr>
          <a:xfrm>
            <a:off x="2367092" y="2426966"/>
            <a:ext cx="6543261" cy="3567789"/>
            <a:chOff x="3521766" y="2095402"/>
            <a:chExt cx="6858000" cy="3745523"/>
          </a:xfrm>
        </p:grpSpPr>
        <p:pic>
          <p:nvPicPr>
            <p:cNvPr id="20" name="Picture 19" descr="gambar-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1766" y="2095402"/>
              <a:ext cx="6858000" cy="374552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826567" y="3785870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A</a:t>
              </a:r>
            </a:p>
            <a:p>
              <a:r>
                <a:rPr lang="en-US" sz="1200" dirty="0"/>
                <a:t>192.168.1.0/24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84367" y="4547870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F</a:t>
              </a:r>
            </a:p>
            <a:p>
              <a:r>
                <a:rPr lang="en-US" sz="1200" dirty="0"/>
                <a:t>192.168.3.0/24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31967" y="3023870"/>
              <a:ext cx="11448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Network E</a:t>
              </a:r>
            </a:p>
            <a:p>
              <a:r>
                <a:rPr lang="en-US" sz="1200" dirty="0"/>
                <a:t>192.168.2.0/24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879468">
              <a:off x="6243362" y="4341455"/>
              <a:ext cx="1210588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Network C</a:t>
              </a:r>
            </a:p>
            <a:p>
              <a:r>
                <a:rPr lang="en-US" sz="1400" dirty="0"/>
                <a:t>20.20.20.0/24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716016">
              <a:off x="5990519" y="2479124"/>
              <a:ext cx="1210588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Nertwork</a:t>
              </a:r>
              <a:r>
                <a:rPr lang="en-US" sz="1400" dirty="0"/>
                <a:t> B</a:t>
              </a:r>
            </a:p>
            <a:p>
              <a:r>
                <a:rPr lang="en-US" sz="1400" dirty="0"/>
                <a:t>10.10.10.0/24</a:t>
              </a:r>
            </a:p>
          </p:txBody>
        </p:sp>
        <p:sp>
          <p:nvSpPr>
            <p:cNvPr id="27" name="Line Callout 2 (Accent Bar) 26"/>
            <p:cNvSpPr/>
            <p:nvPr/>
          </p:nvSpPr>
          <p:spPr>
            <a:xfrm>
              <a:off x="4796384" y="2871469"/>
              <a:ext cx="762000" cy="152400"/>
            </a:xfrm>
            <a:prstGeom prst="accentCallout2">
              <a:avLst>
                <a:gd name="adj1" fmla="val 25568"/>
                <a:gd name="adj2" fmla="val 100758"/>
                <a:gd name="adj3" fmla="val 52841"/>
                <a:gd name="adj4" fmla="val 119697"/>
                <a:gd name="adj5" fmla="val 255682"/>
                <a:gd name="adj6" fmla="val 138788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10.10.10.1</a:t>
              </a:r>
            </a:p>
          </p:txBody>
        </p:sp>
        <p:sp>
          <p:nvSpPr>
            <p:cNvPr id="28" name="Line Callout 2 (Accent Bar) 27"/>
            <p:cNvSpPr/>
            <p:nvPr/>
          </p:nvSpPr>
          <p:spPr>
            <a:xfrm>
              <a:off x="7584611" y="2414269"/>
              <a:ext cx="762000" cy="152400"/>
            </a:xfrm>
            <a:prstGeom prst="accentCallout2">
              <a:avLst>
                <a:gd name="adj1" fmla="val 39204"/>
                <a:gd name="adj2" fmla="val 3940"/>
                <a:gd name="adj3" fmla="val 80114"/>
                <a:gd name="adj4" fmla="val -19394"/>
                <a:gd name="adj5" fmla="val 303410"/>
                <a:gd name="adj6" fmla="val -22122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10.10.10.2</a:t>
              </a:r>
            </a:p>
          </p:txBody>
        </p:sp>
        <p:sp>
          <p:nvSpPr>
            <p:cNvPr id="29" name="Line Callout 2 (Accent Bar) 28"/>
            <p:cNvSpPr/>
            <p:nvPr/>
          </p:nvSpPr>
          <p:spPr>
            <a:xfrm>
              <a:off x="6950766" y="5157469"/>
              <a:ext cx="762000" cy="152400"/>
            </a:xfrm>
            <a:prstGeom prst="accentCallout2">
              <a:avLst>
                <a:gd name="adj1" fmla="val 25568"/>
                <a:gd name="adj2" fmla="val 107576"/>
                <a:gd name="adj3" fmla="val 59659"/>
                <a:gd name="adj4" fmla="val 130606"/>
                <a:gd name="adj5" fmla="val -371591"/>
                <a:gd name="adj6" fmla="val 141515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>
                  <a:solidFill>
                    <a:srgbClr val="C00000"/>
                  </a:solidFill>
                </a:rPr>
                <a:t>20.20.20.2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0" name="Line Callout 2 (Accent Bar) 29"/>
            <p:cNvSpPr/>
            <p:nvPr/>
          </p:nvSpPr>
          <p:spPr>
            <a:xfrm>
              <a:off x="5121966" y="4471669"/>
              <a:ext cx="762000" cy="152400"/>
            </a:xfrm>
            <a:prstGeom prst="accentCallout2">
              <a:avLst>
                <a:gd name="adj1" fmla="val 39204"/>
                <a:gd name="adj2" fmla="val 104849"/>
                <a:gd name="adj3" fmla="val 66478"/>
                <a:gd name="adj4" fmla="val 126515"/>
                <a:gd name="adj5" fmla="val -296591"/>
                <a:gd name="adj6" fmla="val 12515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20.20.20.1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Statik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5680" y="5922647"/>
            <a:ext cx="825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By default, R1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network A, B </a:t>
            </a:r>
            <a:r>
              <a:rPr lang="en-US" sz="1600" dirty="0" err="1"/>
              <a:t>dan</a:t>
            </a:r>
            <a:r>
              <a:rPr lang="en-US" sz="1600" dirty="0"/>
              <a:t> C </a:t>
            </a:r>
            <a:r>
              <a:rPr lang="en-US" sz="1600" dirty="0" err="1"/>
              <a:t>saja</a:t>
            </a:r>
            <a:r>
              <a:rPr lang="en-US" sz="1600" dirty="0"/>
              <a:t> (</a:t>
            </a:r>
            <a:r>
              <a:rPr lang="en-US" sz="1600" i="1" dirty="0">
                <a:solidFill>
                  <a:srgbClr val="C00000"/>
                </a:solidFill>
              </a:rPr>
              <a:t>directly connected</a:t>
            </a:r>
            <a:r>
              <a:rPr lang="en-US" sz="1600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/>
              <a:t>Agar R1 </a:t>
            </a:r>
            <a:r>
              <a:rPr lang="en-US" sz="1600" dirty="0" err="1"/>
              <a:t>dapat</a:t>
            </a:r>
            <a:r>
              <a:rPr lang="en-US" sz="1600" dirty="0"/>
              <a:t> me-routing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network</a:t>
            </a:r>
            <a:r>
              <a:rPr lang="en-US" sz="1600" dirty="0">
                <a:solidFill>
                  <a:srgbClr val="C00000"/>
                </a:solidFill>
              </a:rPr>
              <a:t> E </a:t>
            </a:r>
            <a:r>
              <a:rPr lang="en-US" sz="1600" dirty="0" err="1"/>
              <a:t>atau</a:t>
            </a:r>
            <a:r>
              <a:rPr lang="en-US" sz="1600" dirty="0">
                <a:solidFill>
                  <a:srgbClr val="C00000"/>
                </a:solidFill>
              </a:rPr>
              <a:t> F</a:t>
            </a:r>
            <a:r>
              <a:rPr lang="en-US" sz="1600" dirty="0"/>
              <a:t>, R1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network </a:t>
            </a:r>
            <a:r>
              <a:rPr lang="en-US" sz="1600" dirty="0">
                <a:solidFill>
                  <a:srgbClr val="C00000"/>
                </a:solidFill>
              </a:rPr>
              <a:t>E</a:t>
            </a:r>
            <a:r>
              <a:rPr lang="en-US" sz="1600" dirty="0"/>
              <a:t> dan</a:t>
            </a:r>
            <a:r>
              <a:rPr lang="en-US" sz="1600" dirty="0">
                <a:solidFill>
                  <a:srgbClr val="C00000"/>
                </a:solidFill>
              </a:rPr>
              <a:t> F</a:t>
            </a:r>
            <a:r>
              <a:rPr lang="en-US" sz="16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FBAEFD-DA8B-864D-8B3D-16BECB801B8A}"/>
              </a:ext>
            </a:extLst>
          </p:cNvPr>
          <p:cNvSpPr/>
          <p:nvPr/>
        </p:nvSpPr>
        <p:spPr>
          <a:xfrm>
            <a:off x="1658837" y="1974995"/>
            <a:ext cx="86868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defTabSz="1028700" eaLnBrk="0" hangingPunct="0">
              <a:lnSpc>
                <a:spcPts val="2025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R1(config)#</a:t>
            </a:r>
            <a:r>
              <a:rPr lang="en-US" sz="1400" b="1" dirty="0" err="1">
                <a:solidFill>
                  <a:srgbClr val="FFC000"/>
                </a:solidFill>
                <a:latin typeface="Courier New" pitchFamily="49" charset="0"/>
              </a:rPr>
              <a:t>ip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 route </a:t>
            </a:r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network</a:t>
            </a:r>
            <a:r>
              <a:rPr lang="en-US" sz="1400" b="1" i="1" dirty="0">
                <a:solidFill>
                  <a:srgbClr val="FFC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[</a:t>
            </a:r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mask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]{</a:t>
            </a:r>
            <a:r>
              <a:rPr lang="en-US" sz="1400" b="1" i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address</a:t>
            </a:r>
            <a:r>
              <a:rPr lang="en-US" sz="1400" b="1" dirty="0" err="1">
                <a:solidFill>
                  <a:srgbClr val="FFC000"/>
                </a:solidFill>
                <a:latin typeface="Courier New" pitchFamily="49" charset="0"/>
              </a:rPr>
              <a:t>|</a:t>
            </a:r>
            <a:r>
              <a:rPr lang="en-US" sz="1400" b="1" i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</a:rPr>
              <a:t>interface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}[</a:t>
            </a:r>
            <a:r>
              <a:rPr lang="en-US" sz="1400" b="1" i="1" dirty="0">
                <a:solidFill>
                  <a:schemeClr val="bg1"/>
                </a:solidFill>
                <a:latin typeface="Courier New" pitchFamily="49" charset="0"/>
              </a:rPr>
              <a:t>distance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 [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permanent</a:t>
            </a: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</a:rPr>
              <a:t>]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58935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3231</Words>
  <Application>Microsoft Office PowerPoint</Application>
  <PresentationFormat>Widescreen</PresentationFormat>
  <Paragraphs>831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Signika</vt:lpstr>
      <vt:lpstr>Wingdings</vt:lpstr>
      <vt:lpstr>1_Custom Design</vt:lpstr>
      <vt:lpstr>Routing Statik dan RIP</vt:lpstr>
      <vt:lpstr>Topik Bahasan </vt:lpstr>
      <vt:lpstr>Routing</vt:lpstr>
      <vt:lpstr>Routing </vt:lpstr>
      <vt:lpstr>Routing</vt:lpstr>
      <vt:lpstr>Routing</vt:lpstr>
      <vt:lpstr>Routing  Tipe Routing</vt:lpstr>
      <vt:lpstr>Routing  Statik</vt:lpstr>
      <vt:lpstr>Routing  Statik</vt:lpstr>
      <vt:lpstr>Routing  Statik</vt:lpstr>
      <vt:lpstr>Routing  Statik</vt:lpstr>
      <vt:lpstr>Routing  Default Routes</vt:lpstr>
      <vt:lpstr>Routing  Protokol Routing</vt:lpstr>
      <vt:lpstr>Protokol Routing  Kategori</vt:lpstr>
      <vt:lpstr>Protokol Routing  Tipe</vt:lpstr>
      <vt:lpstr>Protokol Routing  Classful Routing</vt:lpstr>
      <vt:lpstr>Protokol Routing  Classless Routing</vt:lpstr>
      <vt:lpstr>Distance Vector</vt:lpstr>
      <vt:lpstr>Distance Vector  Routing Loops</vt:lpstr>
      <vt:lpstr>Distance Vector  Routing Loops</vt:lpstr>
      <vt:lpstr>Distance Vector  Routing Loops</vt:lpstr>
      <vt:lpstr>Distance Vector  Routing Loops</vt:lpstr>
      <vt:lpstr>Distance Vector  Routing Loops</vt:lpstr>
      <vt:lpstr>Distance Vector  Routing Loops</vt:lpstr>
      <vt:lpstr>Distance Vector  Routing Loops  Max Hop Counts</vt:lpstr>
      <vt:lpstr>Distance Vector  Routing Loops  Split Horizon</vt:lpstr>
      <vt:lpstr>Distance Vector  Routing Loops  Route Poisoning</vt:lpstr>
      <vt:lpstr>Distance Vector  Triggered Updates</vt:lpstr>
      <vt:lpstr>Distance Vector  Holddowns</vt:lpstr>
      <vt:lpstr>Distance Vector  RIP</vt:lpstr>
      <vt:lpstr>RIP  Config</vt:lpstr>
      <vt:lpstr>RIP  Config</vt:lpstr>
      <vt:lpstr>RIP  Verifikasi</vt:lpstr>
      <vt:lpstr>RIP  show ip route</vt:lpstr>
      <vt:lpstr>RIP  debug ip rip</vt:lpstr>
      <vt:lpstr>RIP  Passive Interface</vt:lpstr>
      <vt:lpstr>RIP Version 2</vt:lpstr>
      <vt:lpstr>RIPv2  Config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Adhitya Nugraha</cp:lastModifiedBy>
  <cp:revision>19</cp:revision>
  <dcterms:created xsi:type="dcterms:W3CDTF">2020-10-22T04:31:56Z</dcterms:created>
  <dcterms:modified xsi:type="dcterms:W3CDTF">2022-11-15T02:09:43Z</dcterms:modified>
</cp:coreProperties>
</file>