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57" r:id="rId4"/>
    <p:sldId id="260" r:id="rId6"/>
    <p:sldId id="267" r:id="rId7"/>
    <p:sldId id="266" r:id="rId8"/>
    <p:sldId id="261" r:id="rId9"/>
    <p:sldId id="268" r:id="rId10"/>
    <p:sldId id="269" r:id="rId11"/>
    <p:sldId id="270" r:id="rId12"/>
    <p:sldId id="262" r:id="rId13"/>
    <p:sldId id="259" r:id="rId14"/>
    <p:sldId id="265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14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97169-108D-4CE3-A3F4-6AE82FFD809F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3C77B1FC-4EF4-4FDF-8DD9-B97DEDD1D7EB}">
      <dgm:prSet phldrT="[Text]" custT="1"/>
      <dgm:spPr/>
      <dgm:t>
        <a:bodyPr/>
        <a:lstStyle/>
        <a:p>
          <a:r>
            <a:rPr lang="en-US" sz="2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Bisnis</a:t>
          </a:r>
          <a:r>
            <a:rPr lang="en-US" sz="2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Digital</a:t>
          </a:r>
          <a:endParaRPr lang="en-US" sz="2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40B1D3D6-BD4B-4898-85E9-7F57926510A8}" cxnId="{AE8C3F35-C59E-4993-AB0C-A9BE3D7CBBB8}" type="parTrans">
      <dgm:prSet/>
      <dgm:spPr/>
      <dgm:t>
        <a:bodyPr/>
        <a:lstStyle/>
        <a:p>
          <a:endParaRPr lang="en-US" sz="2200"/>
        </a:p>
      </dgm:t>
    </dgm:pt>
    <dgm:pt modelId="{E1418864-4DF5-4E64-B555-4BDA5124146B}" cxnId="{AE8C3F35-C59E-4993-AB0C-A9BE3D7CBBB8}" type="sibTrans">
      <dgm:prSet/>
      <dgm:spPr/>
      <dgm:t>
        <a:bodyPr/>
        <a:lstStyle/>
        <a:p>
          <a:endParaRPr lang="en-US" sz="2200"/>
        </a:p>
      </dgm:t>
    </dgm:pt>
    <dgm:pt modelId="{D5A6101A-B36D-4847-A01A-FB7B93ABF869}">
      <dgm:prSet phldrT="[Text]" custT="1"/>
      <dgm:spPr/>
      <dgm:t>
        <a:bodyPr/>
        <a:lstStyle/>
        <a:p>
          <a:r>
            <a:rPr lang="en-US" sz="2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Manajemen</a:t>
          </a:r>
          <a:r>
            <a:rPr lang="en-US" sz="2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Proses </a:t>
          </a:r>
          <a:r>
            <a:rPr lang="en-US" sz="2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Bisnis</a:t>
          </a:r>
          <a:endParaRPr lang="en-US" sz="2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83EBF230-C5E3-4BCE-B3F1-DB16D632745C}" cxnId="{86EF5CD5-CB89-4801-A405-87D7301C5CF5}" type="parTrans">
      <dgm:prSet/>
      <dgm:spPr/>
      <dgm:t>
        <a:bodyPr/>
        <a:lstStyle/>
        <a:p>
          <a:endParaRPr lang="en-US" sz="2200"/>
        </a:p>
      </dgm:t>
    </dgm:pt>
    <dgm:pt modelId="{68E69F6C-96F7-4597-8C6C-8B8BBA5F5B0F}" cxnId="{86EF5CD5-CB89-4801-A405-87D7301C5CF5}" type="sibTrans">
      <dgm:prSet/>
      <dgm:spPr/>
      <dgm:t>
        <a:bodyPr/>
        <a:lstStyle/>
        <a:p>
          <a:endParaRPr lang="en-US" sz="2200"/>
        </a:p>
      </dgm:t>
    </dgm:pt>
    <dgm:pt modelId="{C166CEE8-2441-4562-9077-B66E6E4C0071}">
      <dgm:prSet phldrT="[Text]" custT="1"/>
      <dgm:spPr/>
      <dgm:t>
        <a:bodyPr/>
        <a:lstStyle/>
        <a:p>
          <a:r>
            <a:rPr lang="en-US" sz="2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Kekuatan</a:t>
          </a:r>
          <a:r>
            <a:rPr lang="en-US" sz="2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Daya</a:t>
          </a:r>
          <a:r>
            <a:rPr lang="en-US" sz="2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Saing</a:t>
          </a:r>
          <a:endParaRPr lang="en-US" sz="2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73001851-F4F8-4E60-8566-317BBB97FED4}" cxnId="{B575E8C2-7BE6-48A6-ABF9-30FD3F7751F4}" type="parTrans">
      <dgm:prSet/>
      <dgm:spPr/>
      <dgm:t>
        <a:bodyPr/>
        <a:lstStyle/>
        <a:p>
          <a:endParaRPr lang="en-US" sz="2200"/>
        </a:p>
      </dgm:t>
    </dgm:pt>
    <dgm:pt modelId="{9EF41B95-ADB0-4544-9AD6-B4EC4D178D71}" cxnId="{B575E8C2-7BE6-48A6-ABF9-30FD3F7751F4}" type="sibTrans">
      <dgm:prSet/>
      <dgm:spPr/>
      <dgm:t>
        <a:bodyPr/>
        <a:lstStyle/>
        <a:p>
          <a:endParaRPr lang="en-US" sz="2200"/>
        </a:p>
      </dgm:t>
    </dgm:pt>
    <dgm:pt modelId="{C554996D-D808-49D7-8D70-B1D41C74A3D0}">
      <dgm:prSet phldrT="[Text]" custT="1"/>
      <dgm:spPr/>
      <dgm:t>
        <a:bodyPr/>
        <a:lstStyle/>
        <a:p>
          <a:r>
            <a:rPr lang="en-US" sz="2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Tren</a:t>
          </a:r>
          <a:r>
            <a:rPr lang="en-US" sz="2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Perusahaan </a:t>
          </a:r>
          <a:r>
            <a:rPr lang="en-US" sz="2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Teknologi</a:t>
          </a:r>
          <a:endParaRPr lang="en-US" sz="2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24BDE35E-D0AF-4D67-8EF5-132029C72B31}" cxnId="{73D4E838-2F38-4D4A-B0F9-2535B2EDD666}" type="parTrans">
      <dgm:prSet/>
      <dgm:spPr/>
      <dgm:t>
        <a:bodyPr/>
        <a:lstStyle/>
        <a:p>
          <a:endParaRPr lang="en-US" sz="2200"/>
        </a:p>
      </dgm:t>
    </dgm:pt>
    <dgm:pt modelId="{055ECF54-915A-4443-9403-C332471FD38B}" cxnId="{73D4E838-2F38-4D4A-B0F9-2535B2EDD666}" type="sibTrans">
      <dgm:prSet/>
      <dgm:spPr/>
      <dgm:t>
        <a:bodyPr/>
        <a:lstStyle/>
        <a:p>
          <a:endParaRPr lang="en-US" sz="2200"/>
        </a:p>
      </dgm:t>
    </dgm:pt>
    <dgm:pt modelId="{DFF63D34-6BC4-4070-8C88-503A20475CDE}" type="pres">
      <dgm:prSet presAssocID="{5B397169-108D-4CE3-A3F4-6AE82FFD809F}" presName="CompostProcess" presStyleCnt="0">
        <dgm:presLayoutVars>
          <dgm:dir/>
          <dgm:resizeHandles val="exact"/>
        </dgm:presLayoutVars>
      </dgm:prSet>
      <dgm:spPr/>
    </dgm:pt>
    <dgm:pt modelId="{407E1F41-E1DD-40DB-A352-3C11BEB769F6}" type="pres">
      <dgm:prSet presAssocID="{5B397169-108D-4CE3-A3F4-6AE82FFD809F}" presName="arrow" presStyleLbl="bgShp" presStyleIdx="0" presStyleCnt="1"/>
      <dgm:spPr/>
    </dgm:pt>
    <dgm:pt modelId="{23740DF8-8971-47A7-8016-9F0A29100AFB}" type="pres">
      <dgm:prSet presAssocID="{5B397169-108D-4CE3-A3F4-6AE82FFD809F}" presName="linearProcess" presStyleCnt="0"/>
      <dgm:spPr/>
    </dgm:pt>
    <dgm:pt modelId="{0CA27AA6-E840-4092-A756-205CFD060823}" type="pres">
      <dgm:prSet presAssocID="{3C77B1FC-4EF4-4FDF-8DD9-B97DEDD1D7E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913DE-277C-4912-A28F-D2DE3BE07458}" type="pres">
      <dgm:prSet presAssocID="{E1418864-4DF5-4E64-B555-4BDA5124146B}" presName="sibTrans" presStyleCnt="0"/>
      <dgm:spPr/>
    </dgm:pt>
    <dgm:pt modelId="{62054B2A-13B5-45AF-A648-44F5F26814B0}" type="pres">
      <dgm:prSet presAssocID="{D5A6101A-B36D-4847-A01A-FB7B93ABF86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1BE39-5052-4604-9A59-C105805436E1}" type="pres">
      <dgm:prSet presAssocID="{68E69F6C-96F7-4597-8C6C-8B8BBA5F5B0F}" presName="sibTrans" presStyleCnt="0"/>
      <dgm:spPr/>
    </dgm:pt>
    <dgm:pt modelId="{3ADDB69C-BAB3-40D3-B237-A3D8CA9F6E2C}" type="pres">
      <dgm:prSet presAssocID="{C166CEE8-2441-4562-9077-B66E6E4C007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ABE59-0051-49D0-B822-C60B0EA8FD65}" type="pres">
      <dgm:prSet presAssocID="{9EF41B95-ADB0-4544-9AD6-B4EC4D178D71}" presName="sibTrans" presStyleCnt="0"/>
      <dgm:spPr/>
    </dgm:pt>
    <dgm:pt modelId="{A6897670-2DF5-4A51-910A-7114EB04D0B8}" type="pres">
      <dgm:prSet presAssocID="{C554996D-D808-49D7-8D70-B1D41C74A3D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C259C5-0174-4D1C-AF22-13C6EDE47B75}" type="presOf" srcId="{D5A6101A-B36D-4847-A01A-FB7B93ABF869}" destId="{62054B2A-13B5-45AF-A648-44F5F26814B0}" srcOrd="0" destOrd="0" presId="urn:microsoft.com/office/officeart/2005/8/layout/hProcess9"/>
    <dgm:cxn modelId="{E72E2EE1-D013-44D3-BF4A-6227E6260DF8}" type="presOf" srcId="{5B397169-108D-4CE3-A3F4-6AE82FFD809F}" destId="{DFF63D34-6BC4-4070-8C88-503A20475CDE}" srcOrd="0" destOrd="0" presId="urn:microsoft.com/office/officeart/2005/8/layout/hProcess9"/>
    <dgm:cxn modelId="{E96EF405-B4DE-48AA-AEFD-6F1C2F43F9CC}" type="presOf" srcId="{3C77B1FC-4EF4-4FDF-8DD9-B97DEDD1D7EB}" destId="{0CA27AA6-E840-4092-A756-205CFD060823}" srcOrd="0" destOrd="0" presId="urn:microsoft.com/office/officeart/2005/8/layout/hProcess9"/>
    <dgm:cxn modelId="{6922F9CB-D604-4774-83C3-1BAF3E290A14}" type="presOf" srcId="{C554996D-D808-49D7-8D70-B1D41C74A3D0}" destId="{A6897670-2DF5-4A51-910A-7114EB04D0B8}" srcOrd="0" destOrd="0" presId="urn:microsoft.com/office/officeart/2005/8/layout/hProcess9"/>
    <dgm:cxn modelId="{73D4E838-2F38-4D4A-B0F9-2535B2EDD666}" srcId="{5B397169-108D-4CE3-A3F4-6AE82FFD809F}" destId="{C554996D-D808-49D7-8D70-B1D41C74A3D0}" srcOrd="3" destOrd="0" parTransId="{24BDE35E-D0AF-4D67-8EF5-132029C72B31}" sibTransId="{055ECF54-915A-4443-9403-C332471FD38B}"/>
    <dgm:cxn modelId="{A330936D-7CD9-49EC-90BA-556ACBB08645}" type="presOf" srcId="{C166CEE8-2441-4562-9077-B66E6E4C0071}" destId="{3ADDB69C-BAB3-40D3-B237-A3D8CA9F6E2C}" srcOrd="0" destOrd="0" presId="urn:microsoft.com/office/officeart/2005/8/layout/hProcess9"/>
    <dgm:cxn modelId="{B575E8C2-7BE6-48A6-ABF9-30FD3F7751F4}" srcId="{5B397169-108D-4CE3-A3F4-6AE82FFD809F}" destId="{C166CEE8-2441-4562-9077-B66E6E4C0071}" srcOrd="2" destOrd="0" parTransId="{73001851-F4F8-4E60-8566-317BBB97FED4}" sibTransId="{9EF41B95-ADB0-4544-9AD6-B4EC4D178D71}"/>
    <dgm:cxn modelId="{AE8C3F35-C59E-4993-AB0C-A9BE3D7CBBB8}" srcId="{5B397169-108D-4CE3-A3F4-6AE82FFD809F}" destId="{3C77B1FC-4EF4-4FDF-8DD9-B97DEDD1D7EB}" srcOrd="0" destOrd="0" parTransId="{40B1D3D6-BD4B-4898-85E9-7F57926510A8}" sibTransId="{E1418864-4DF5-4E64-B555-4BDA5124146B}"/>
    <dgm:cxn modelId="{86EF5CD5-CB89-4801-A405-87D7301C5CF5}" srcId="{5B397169-108D-4CE3-A3F4-6AE82FFD809F}" destId="{D5A6101A-B36D-4847-A01A-FB7B93ABF869}" srcOrd="1" destOrd="0" parTransId="{83EBF230-C5E3-4BCE-B3F1-DB16D632745C}" sibTransId="{68E69F6C-96F7-4597-8C6C-8B8BBA5F5B0F}"/>
    <dgm:cxn modelId="{ECFF934F-189C-4B7E-B961-CED8CEA8DF78}" type="presParOf" srcId="{DFF63D34-6BC4-4070-8C88-503A20475CDE}" destId="{407E1F41-E1DD-40DB-A352-3C11BEB769F6}" srcOrd="0" destOrd="0" presId="urn:microsoft.com/office/officeart/2005/8/layout/hProcess9"/>
    <dgm:cxn modelId="{1E102786-BEB2-49B5-B716-DF0C67755D19}" type="presParOf" srcId="{DFF63D34-6BC4-4070-8C88-503A20475CDE}" destId="{23740DF8-8971-47A7-8016-9F0A29100AFB}" srcOrd="1" destOrd="0" presId="urn:microsoft.com/office/officeart/2005/8/layout/hProcess9"/>
    <dgm:cxn modelId="{D0F6539A-30D0-4820-B439-A234B0CADF65}" type="presParOf" srcId="{23740DF8-8971-47A7-8016-9F0A29100AFB}" destId="{0CA27AA6-E840-4092-A756-205CFD060823}" srcOrd="0" destOrd="0" presId="urn:microsoft.com/office/officeart/2005/8/layout/hProcess9"/>
    <dgm:cxn modelId="{D4853D3C-987C-43B6-8869-D7E37E0DEC59}" type="presParOf" srcId="{23740DF8-8971-47A7-8016-9F0A29100AFB}" destId="{737913DE-277C-4912-A28F-D2DE3BE07458}" srcOrd="1" destOrd="0" presId="urn:microsoft.com/office/officeart/2005/8/layout/hProcess9"/>
    <dgm:cxn modelId="{253868B2-3D54-4F1A-A79A-28A948D558E4}" type="presParOf" srcId="{23740DF8-8971-47A7-8016-9F0A29100AFB}" destId="{62054B2A-13B5-45AF-A648-44F5F26814B0}" srcOrd="2" destOrd="0" presId="urn:microsoft.com/office/officeart/2005/8/layout/hProcess9"/>
    <dgm:cxn modelId="{F9A19540-0948-417C-ACB9-CF4AF0660D05}" type="presParOf" srcId="{23740DF8-8971-47A7-8016-9F0A29100AFB}" destId="{B151BE39-5052-4604-9A59-C105805436E1}" srcOrd="3" destOrd="0" presId="urn:microsoft.com/office/officeart/2005/8/layout/hProcess9"/>
    <dgm:cxn modelId="{1D31683A-6A8F-45C7-AAB1-752B8F168DC5}" type="presParOf" srcId="{23740DF8-8971-47A7-8016-9F0A29100AFB}" destId="{3ADDB69C-BAB3-40D3-B237-A3D8CA9F6E2C}" srcOrd="4" destOrd="0" presId="urn:microsoft.com/office/officeart/2005/8/layout/hProcess9"/>
    <dgm:cxn modelId="{DE670FD1-1C66-4677-8364-02A23E8A8724}" type="presParOf" srcId="{23740DF8-8971-47A7-8016-9F0A29100AFB}" destId="{3B0ABE59-0051-49D0-B822-C60B0EA8FD65}" srcOrd="5" destOrd="0" presId="urn:microsoft.com/office/officeart/2005/8/layout/hProcess9"/>
    <dgm:cxn modelId="{DFA97930-6BA5-438D-87CF-B5DD9B249399}" type="presParOf" srcId="{23740DF8-8971-47A7-8016-9F0A29100AFB}" destId="{A6897670-2DF5-4A51-910A-7114EB04D0B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053DDB-C8A5-45FF-BA6C-5FDED3595673}" type="doc">
      <dgm:prSet loTypeId="urn:microsoft.com/office/officeart/2011/layout/RadialPictureLis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DFB6AC-C93C-4E80-BA4E-38774EA2BC0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40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Tren</a:t>
          </a:r>
          <a:endParaRPr lang="en-US" sz="4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45B80A1-6AC6-40E9-8D57-9DE32327E7C5}" cxnId="{FB488EF4-3C47-42E0-9430-D692C365170F}" type="parTrans">
      <dgm:prSet/>
      <dgm:spPr/>
      <dgm:t>
        <a:bodyPr/>
        <a:lstStyle/>
        <a:p>
          <a:endParaRPr lang="en-US"/>
        </a:p>
      </dgm:t>
    </dgm:pt>
    <dgm:pt modelId="{E1E3D54E-AAA7-4706-A87D-2316C68D5C20}" cxnId="{FB488EF4-3C47-42E0-9430-D692C365170F}" type="sibTrans">
      <dgm:prSet/>
      <dgm:spPr/>
      <dgm:t>
        <a:bodyPr/>
        <a:lstStyle/>
        <a:p>
          <a:endParaRPr lang="en-US"/>
        </a:p>
      </dgm:t>
    </dgm:pt>
    <dgm:pt modelId="{62E6DFF2-4CA6-4C4D-8C42-06C67DB693C5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Lebih</a:t>
          </a:r>
          <a:r>
            <a: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mengandalkan</a:t>
          </a:r>
          <a:r>
            <a: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b="1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Mobile</a:t>
          </a:r>
          <a:r>
            <a: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Business </a:t>
          </a:r>
          <a:r>
            <a: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Apps</a:t>
          </a:r>
          <a:endParaRPr lang="en-US" sz="2000" dirty="0">
            <a:solidFill>
              <a:srgbClr val="002060"/>
            </a:solidFill>
          </a:endParaRPr>
        </a:p>
      </dgm:t>
    </dgm:pt>
    <dgm:pt modelId="{CD2B180A-F5EC-4FE5-BDDE-91A0C582BDDE}" cxnId="{5419F8C8-0842-4A3D-BEDC-CFFAEF181692}" type="parTrans">
      <dgm:prSet/>
      <dgm:spPr/>
      <dgm:t>
        <a:bodyPr/>
        <a:lstStyle/>
        <a:p>
          <a:endParaRPr lang="en-US"/>
        </a:p>
      </dgm:t>
    </dgm:pt>
    <dgm:pt modelId="{520A5CE5-BCEA-4072-A64D-B119640A97D5}" cxnId="{5419F8C8-0842-4A3D-BEDC-CFFAEF181692}" type="sibTrans">
      <dgm:prSet/>
      <dgm:spPr/>
      <dgm:t>
        <a:bodyPr/>
        <a:lstStyle/>
        <a:p>
          <a:endParaRPr lang="en-US"/>
        </a:p>
      </dgm:t>
    </dgm:pt>
    <dgm:pt modelId="{BBCA6563-A374-4FE1-93C3-C73BD7A3F855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Memanfaatkan</a:t>
          </a:r>
          <a:r>
            <a: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platform </a:t>
          </a:r>
          <a:r>
            <a:rPr lang="en-US" sz="2000" b="1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Media </a:t>
          </a:r>
          <a:r>
            <a:rPr lang="en-US" sz="2000" b="1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Sosial</a:t>
          </a:r>
          <a:r>
            <a:rPr lang="en-US" sz="2000" b="1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– </a:t>
          </a:r>
          <a:r>
            <a:rPr lang="en-US" sz="20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Namun</a:t>
          </a:r>
          <a:r>
            <a: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perlu</a:t>
          </a:r>
          <a:r>
            <a: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taat</a:t>
          </a:r>
          <a:r>
            <a: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pada</a:t>
          </a:r>
          <a:r>
            <a: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aturan</a:t>
          </a:r>
          <a:r>
            <a: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yang </a:t>
          </a:r>
          <a:r>
            <a:rPr lang="en-US" sz="20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berlaku</a:t>
          </a:r>
          <a:r>
            <a: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(UU ITE)</a:t>
          </a:r>
          <a:endParaRPr lang="en-US" sz="2000" dirty="0">
            <a:solidFill>
              <a:srgbClr val="002060"/>
            </a:solidFill>
          </a:endParaRPr>
        </a:p>
      </dgm:t>
    </dgm:pt>
    <dgm:pt modelId="{2C50939B-953B-44A9-90F8-0887EAD29C6F}" cxnId="{73728B50-0103-4EAE-90BA-08E581E3685F}" type="parTrans">
      <dgm:prSet/>
      <dgm:spPr/>
      <dgm:t>
        <a:bodyPr/>
        <a:lstStyle/>
        <a:p>
          <a:endParaRPr lang="en-US"/>
        </a:p>
      </dgm:t>
    </dgm:pt>
    <dgm:pt modelId="{4491F325-F1DA-4BE3-A4CC-D1FD3387C6E9}" cxnId="{73728B50-0103-4EAE-90BA-08E581E3685F}" type="sibTrans">
      <dgm:prSet/>
      <dgm:spPr/>
      <dgm:t>
        <a:bodyPr/>
        <a:lstStyle/>
        <a:p>
          <a:endParaRPr lang="en-US"/>
        </a:p>
      </dgm:t>
    </dgm:pt>
    <dgm:pt modelId="{D173C78D-9415-4686-9DBC-987003601E73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More Near-Field Communication </a:t>
          </a:r>
          <a:r>
            <a:rPr lang="en-US" sz="2000" b="1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(NFC)</a:t>
          </a:r>
          <a:r>
            <a: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Technology</a:t>
          </a:r>
          <a:endParaRPr lang="en-US" sz="2000" dirty="0">
            <a:solidFill>
              <a:srgbClr val="002060"/>
            </a:solidFill>
          </a:endParaRPr>
        </a:p>
      </dgm:t>
    </dgm:pt>
    <dgm:pt modelId="{4353E35D-F70B-40C2-B2BB-3824A39CA29C}" cxnId="{F20637E5-5FB2-4E07-A749-AF2FFA4C9EFB}" type="parTrans">
      <dgm:prSet/>
      <dgm:spPr/>
      <dgm:t>
        <a:bodyPr/>
        <a:lstStyle/>
        <a:p>
          <a:endParaRPr lang="en-US"/>
        </a:p>
      </dgm:t>
    </dgm:pt>
    <dgm:pt modelId="{FADECA85-0C2E-474C-8DFC-EC9A6CDF41BD}" cxnId="{F20637E5-5FB2-4E07-A749-AF2FFA4C9EFB}" type="sibTrans">
      <dgm:prSet/>
      <dgm:spPr/>
      <dgm:t>
        <a:bodyPr/>
        <a:lstStyle/>
        <a:p>
          <a:endParaRPr lang="en-US"/>
        </a:p>
      </dgm:t>
    </dgm:pt>
    <dgm:pt modelId="{C81A5BB9-4D64-4717-8406-D7D409A2D0A5}" type="pres">
      <dgm:prSet presAssocID="{6D053DDB-C8A5-45FF-BA6C-5FDED3595673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72D2700-B00C-42A6-A122-1C38982C37FC}" type="pres">
      <dgm:prSet presAssocID="{A3DFB6AC-C93C-4E80-BA4E-38774EA2BC06}" presName="Parent" presStyleLbl="node1" presStyleIdx="0" presStyleCnt="2" custLinFactNeighborX="-94175" custLinFactNeighborY="-4381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764FEC24-CBCB-44F0-86DC-529A23F2C0B9}" type="pres">
      <dgm:prSet presAssocID="{62E6DFF2-4CA6-4C4D-8C42-06C67DB693C5}" presName="Accent" presStyleLbl="node1" presStyleIdx="1" presStyleCnt="2" custLinFactNeighborX="-44591"/>
      <dgm:spPr/>
    </dgm:pt>
    <dgm:pt modelId="{5C33B0FA-6CC1-42D5-B584-6C7781795CC4}" type="pres">
      <dgm:prSet presAssocID="{62E6DFF2-4CA6-4C4D-8C42-06C67DB693C5}" presName="Image1" presStyleLbl="fgImgPlace1" presStyleIdx="0" presStyleCnt="3" custLinFactX="-100000" custLinFactNeighborX="-100733" custLinFactNeighborY="-330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solidFill>
            <a:srgbClr val="92D050"/>
          </a:solidFill>
        </a:ln>
      </dgm:spPr>
    </dgm:pt>
    <dgm:pt modelId="{7FC37ED7-6E89-4B8E-B619-49CF5AC84D4C}" type="pres">
      <dgm:prSet presAssocID="{62E6DFF2-4CA6-4C4D-8C42-06C67DB693C5}" presName="Child1" presStyleLbl="revTx" presStyleIdx="0" presStyleCnt="3" custScaleX="208097" custLinFactNeighborX="-82880" custLinFactNeighborY="-434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1DBEE-F360-4780-8F75-CE9639728BED}" type="pres">
      <dgm:prSet presAssocID="{BBCA6563-A374-4FE1-93C3-C73BD7A3F855}" presName="Image2" presStyleCnt="0"/>
      <dgm:spPr/>
    </dgm:pt>
    <dgm:pt modelId="{C3B1C2D6-ED87-42F7-9B04-9D4AC11E7C34}" type="pres">
      <dgm:prSet presAssocID="{BBCA6563-A374-4FE1-93C3-C73BD7A3F855}" presName="Image" presStyleLbl="fgImgPlace1" presStyleIdx="1" presStyleCnt="3" custLinFactX="-65381" custLinFactNeighborX="-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92D050"/>
          </a:solidFill>
        </a:ln>
      </dgm:spPr>
    </dgm:pt>
    <dgm:pt modelId="{D4B654CD-62A9-4196-A921-A30DC75B39ED}" type="pres">
      <dgm:prSet presAssocID="{BBCA6563-A374-4FE1-93C3-C73BD7A3F855}" presName="Child2" presStyleLbl="revTx" presStyleIdx="1" presStyleCnt="3" custScaleX="206859" custScaleY="173502" custLinFactNeighborX="-55021" custLinFactNeighborY="-12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1B5B1-181A-40C9-8D0C-B4FC508FF8A9}" type="pres">
      <dgm:prSet presAssocID="{D173C78D-9415-4686-9DBC-987003601E73}" presName="Image3" presStyleCnt="0"/>
      <dgm:spPr/>
    </dgm:pt>
    <dgm:pt modelId="{0996AF43-F1C7-4F9D-A94E-94D56DD1A125}" type="pres">
      <dgm:prSet presAssocID="{D173C78D-9415-4686-9DBC-987003601E73}" presName="Image" presStyleLbl="fgImgPlace1" presStyleIdx="2" presStyleCnt="3" custLinFactX="-100000" custLinFactNeighborX="-100733" custLinFactNeighborY="299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solidFill>
            <a:srgbClr val="92D050"/>
          </a:solidFill>
        </a:ln>
      </dgm:spPr>
    </dgm:pt>
    <dgm:pt modelId="{2BD6A280-EE95-482B-897B-C48B68C5B735}" type="pres">
      <dgm:prSet presAssocID="{D173C78D-9415-4686-9DBC-987003601E73}" presName="Child3" presStyleLbl="revTx" presStyleIdx="2" presStyleCnt="3" custScaleX="196578" custLinFactNeighborX="-88640" custLinFactNeighborY="321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488EF4-3C47-42E0-9430-D692C365170F}" srcId="{6D053DDB-C8A5-45FF-BA6C-5FDED3595673}" destId="{A3DFB6AC-C93C-4E80-BA4E-38774EA2BC06}" srcOrd="0" destOrd="0" parTransId="{445B80A1-6AC6-40E9-8D57-9DE32327E7C5}" sibTransId="{E1E3D54E-AAA7-4706-A87D-2316C68D5C20}"/>
    <dgm:cxn modelId="{F02BD19B-D281-4EB3-9FD7-4B270DC73B84}" type="presOf" srcId="{62E6DFF2-4CA6-4C4D-8C42-06C67DB693C5}" destId="{7FC37ED7-6E89-4B8E-B619-49CF5AC84D4C}" srcOrd="0" destOrd="0" presId="urn:microsoft.com/office/officeart/2011/layout/RadialPictureList"/>
    <dgm:cxn modelId="{F20637E5-5FB2-4E07-A749-AF2FFA4C9EFB}" srcId="{A3DFB6AC-C93C-4E80-BA4E-38774EA2BC06}" destId="{D173C78D-9415-4686-9DBC-987003601E73}" srcOrd="2" destOrd="0" parTransId="{4353E35D-F70B-40C2-B2BB-3824A39CA29C}" sibTransId="{FADECA85-0C2E-474C-8DFC-EC9A6CDF41BD}"/>
    <dgm:cxn modelId="{49A0C307-C776-4BA4-AD26-DC80706E330A}" type="presOf" srcId="{BBCA6563-A374-4FE1-93C3-C73BD7A3F855}" destId="{D4B654CD-62A9-4196-A921-A30DC75B39ED}" srcOrd="0" destOrd="0" presId="urn:microsoft.com/office/officeart/2011/layout/RadialPictureList"/>
    <dgm:cxn modelId="{D96F670B-EE8D-4AE2-8747-3B3DE7FCD319}" type="presOf" srcId="{D173C78D-9415-4686-9DBC-987003601E73}" destId="{2BD6A280-EE95-482B-897B-C48B68C5B735}" srcOrd="0" destOrd="0" presId="urn:microsoft.com/office/officeart/2011/layout/RadialPictureList"/>
    <dgm:cxn modelId="{3DC97499-99BC-409E-994D-C43B4BA162B1}" type="presOf" srcId="{A3DFB6AC-C93C-4E80-BA4E-38774EA2BC06}" destId="{372D2700-B00C-42A6-A122-1C38982C37FC}" srcOrd="0" destOrd="0" presId="urn:microsoft.com/office/officeart/2011/layout/RadialPictureList"/>
    <dgm:cxn modelId="{FD4309A4-6363-41CF-BDA9-102436AC1D0A}" type="presOf" srcId="{6D053DDB-C8A5-45FF-BA6C-5FDED3595673}" destId="{C81A5BB9-4D64-4717-8406-D7D409A2D0A5}" srcOrd="0" destOrd="0" presId="urn:microsoft.com/office/officeart/2011/layout/RadialPictureList"/>
    <dgm:cxn modelId="{73728B50-0103-4EAE-90BA-08E581E3685F}" srcId="{A3DFB6AC-C93C-4E80-BA4E-38774EA2BC06}" destId="{BBCA6563-A374-4FE1-93C3-C73BD7A3F855}" srcOrd="1" destOrd="0" parTransId="{2C50939B-953B-44A9-90F8-0887EAD29C6F}" sibTransId="{4491F325-F1DA-4BE3-A4CC-D1FD3387C6E9}"/>
    <dgm:cxn modelId="{5419F8C8-0842-4A3D-BEDC-CFFAEF181692}" srcId="{A3DFB6AC-C93C-4E80-BA4E-38774EA2BC06}" destId="{62E6DFF2-4CA6-4C4D-8C42-06C67DB693C5}" srcOrd="0" destOrd="0" parTransId="{CD2B180A-F5EC-4FE5-BDDE-91A0C582BDDE}" sibTransId="{520A5CE5-BCEA-4072-A64D-B119640A97D5}"/>
    <dgm:cxn modelId="{53F350A4-32D9-40FE-8EBC-14B859412748}" type="presParOf" srcId="{C81A5BB9-4D64-4717-8406-D7D409A2D0A5}" destId="{372D2700-B00C-42A6-A122-1C38982C37FC}" srcOrd="0" destOrd="0" presId="urn:microsoft.com/office/officeart/2011/layout/RadialPictureList"/>
    <dgm:cxn modelId="{5F000A98-36E0-457C-BFBA-5781407AFDD6}" type="presParOf" srcId="{C81A5BB9-4D64-4717-8406-D7D409A2D0A5}" destId="{764FEC24-CBCB-44F0-86DC-529A23F2C0B9}" srcOrd="1" destOrd="0" presId="urn:microsoft.com/office/officeart/2011/layout/RadialPictureList"/>
    <dgm:cxn modelId="{2598A7AC-CD89-4AFC-A988-29BA59C279A2}" type="presParOf" srcId="{C81A5BB9-4D64-4717-8406-D7D409A2D0A5}" destId="{5C33B0FA-6CC1-42D5-B584-6C7781795CC4}" srcOrd="2" destOrd="0" presId="urn:microsoft.com/office/officeart/2011/layout/RadialPictureList"/>
    <dgm:cxn modelId="{FC63ACF8-F0BA-481D-A647-13409FD474A0}" type="presParOf" srcId="{C81A5BB9-4D64-4717-8406-D7D409A2D0A5}" destId="{7FC37ED7-6E89-4B8E-B619-49CF5AC84D4C}" srcOrd="3" destOrd="0" presId="urn:microsoft.com/office/officeart/2011/layout/RadialPictureList"/>
    <dgm:cxn modelId="{299642A7-8F4F-4C10-A40D-B443E85832BD}" type="presParOf" srcId="{C81A5BB9-4D64-4717-8406-D7D409A2D0A5}" destId="{3441DBEE-F360-4780-8F75-CE9639728BED}" srcOrd="4" destOrd="0" presId="urn:microsoft.com/office/officeart/2011/layout/RadialPictureList"/>
    <dgm:cxn modelId="{468B5D9B-A546-4DF9-8D9F-AAC1889D5CA7}" type="presParOf" srcId="{3441DBEE-F360-4780-8F75-CE9639728BED}" destId="{C3B1C2D6-ED87-42F7-9B04-9D4AC11E7C34}" srcOrd="0" destOrd="0" presId="urn:microsoft.com/office/officeart/2011/layout/RadialPictureList"/>
    <dgm:cxn modelId="{1FA4C4B5-9FBD-42EC-B4C9-68F145E07F8B}" type="presParOf" srcId="{C81A5BB9-4D64-4717-8406-D7D409A2D0A5}" destId="{D4B654CD-62A9-4196-A921-A30DC75B39ED}" srcOrd="5" destOrd="0" presId="urn:microsoft.com/office/officeart/2011/layout/RadialPictureList"/>
    <dgm:cxn modelId="{3F611651-62DE-4E69-8A5D-AD78D5566866}" type="presParOf" srcId="{C81A5BB9-4D64-4717-8406-D7D409A2D0A5}" destId="{9691B5B1-181A-40C9-8D0C-B4FC508FF8A9}" srcOrd="6" destOrd="0" presId="urn:microsoft.com/office/officeart/2011/layout/RadialPictureList"/>
    <dgm:cxn modelId="{7FF2635C-1EC2-47FF-886C-4B8EAEE0AA72}" type="presParOf" srcId="{9691B5B1-181A-40C9-8D0C-B4FC508FF8A9}" destId="{0996AF43-F1C7-4F9D-A94E-94D56DD1A125}" srcOrd="0" destOrd="0" presId="urn:microsoft.com/office/officeart/2011/layout/RadialPictureList"/>
    <dgm:cxn modelId="{AF2371BF-A1A5-4DE0-82EE-9801F0DA8C72}" type="presParOf" srcId="{C81A5BB9-4D64-4717-8406-D7D409A2D0A5}" destId="{2BD6A280-EE95-482B-897B-C48B68C5B735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E1F41-E1DD-40DB-A352-3C11BEB769F6}">
      <dsp:nvSpPr>
        <dsp:cNvPr id="0" name=""/>
        <dsp:cNvSpPr/>
      </dsp:nvSpPr>
      <dsp:spPr>
        <a:xfrm>
          <a:off x="651509" y="0"/>
          <a:ext cx="7383780" cy="51816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27AA6-E840-4092-A756-205CFD060823}">
      <dsp:nvSpPr>
        <dsp:cNvPr id="0" name=""/>
        <dsp:cNvSpPr/>
      </dsp:nvSpPr>
      <dsp:spPr>
        <a:xfrm>
          <a:off x="2969" y="1554480"/>
          <a:ext cx="1929080" cy="2072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Bisnis</a:t>
          </a:r>
          <a:r>
            <a:rPr lang="en-US" sz="22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Digital</a:t>
          </a:r>
          <a:endParaRPr lang="en-US" sz="22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97139" y="1648650"/>
        <a:ext cx="1740740" cy="1884300"/>
      </dsp:txXfrm>
    </dsp:sp>
    <dsp:sp modelId="{62054B2A-13B5-45AF-A648-44F5F26814B0}">
      <dsp:nvSpPr>
        <dsp:cNvPr id="0" name=""/>
        <dsp:cNvSpPr/>
      </dsp:nvSpPr>
      <dsp:spPr>
        <a:xfrm>
          <a:off x="2253562" y="1554480"/>
          <a:ext cx="1929080" cy="2072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Manajemen</a:t>
          </a:r>
          <a:r>
            <a:rPr lang="en-US" sz="22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Proses </a:t>
          </a:r>
          <a:r>
            <a:rPr lang="en-US" sz="22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Bisnis</a:t>
          </a:r>
          <a:endParaRPr lang="en-US" sz="22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2347732" y="1648650"/>
        <a:ext cx="1740740" cy="1884300"/>
      </dsp:txXfrm>
    </dsp:sp>
    <dsp:sp modelId="{3ADDB69C-BAB3-40D3-B237-A3D8CA9F6E2C}">
      <dsp:nvSpPr>
        <dsp:cNvPr id="0" name=""/>
        <dsp:cNvSpPr/>
      </dsp:nvSpPr>
      <dsp:spPr>
        <a:xfrm>
          <a:off x="4504156" y="1554480"/>
          <a:ext cx="1929080" cy="2072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Kekuatan</a:t>
          </a:r>
          <a:r>
            <a:rPr lang="en-US" sz="22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2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Daya</a:t>
          </a:r>
          <a:r>
            <a:rPr lang="en-US" sz="22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2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Saing</a:t>
          </a:r>
          <a:endParaRPr lang="en-US" sz="22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4598326" y="1648650"/>
        <a:ext cx="1740740" cy="1884300"/>
      </dsp:txXfrm>
    </dsp:sp>
    <dsp:sp modelId="{A6897670-2DF5-4A51-910A-7114EB04D0B8}">
      <dsp:nvSpPr>
        <dsp:cNvPr id="0" name=""/>
        <dsp:cNvSpPr/>
      </dsp:nvSpPr>
      <dsp:spPr>
        <a:xfrm>
          <a:off x="6754750" y="1554480"/>
          <a:ext cx="1929080" cy="2072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Tren</a:t>
          </a:r>
          <a:r>
            <a:rPr lang="en-US" sz="22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Perusahaan </a:t>
          </a:r>
          <a:r>
            <a:rPr lang="en-US" sz="22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Teknologi</a:t>
          </a:r>
          <a:endParaRPr lang="en-US" sz="22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6848920" y="1648650"/>
        <a:ext cx="1740740" cy="1884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D2700-B00C-42A6-A122-1C38982C37FC}">
      <dsp:nvSpPr>
        <dsp:cNvPr id="0" name=""/>
        <dsp:cNvSpPr/>
      </dsp:nvSpPr>
      <dsp:spPr>
        <a:xfrm>
          <a:off x="61456" y="990603"/>
          <a:ext cx="1933961" cy="1934057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Tren</a:t>
          </a:r>
          <a:endParaRPr lang="en-US" sz="4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4678" y="1273839"/>
        <a:ext cx="1367517" cy="1367585"/>
      </dsp:txXfrm>
    </dsp:sp>
    <dsp:sp modelId="{764FEC24-CBCB-44F0-86DC-529A23F2C0B9}">
      <dsp:nvSpPr>
        <dsp:cNvPr id="0" name=""/>
        <dsp:cNvSpPr/>
      </dsp:nvSpPr>
      <dsp:spPr>
        <a:xfrm>
          <a:off x="-852952" y="0"/>
          <a:ext cx="3898548" cy="406400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3B0FA-6CC1-42D5-B584-6C7781795CC4}">
      <dsp:nvSpPr>
        <dsp:cNvPr id="0" name=""/>
        <dsp:cNvSpPr/>
      </dsp:nvSpPr>
      <dsp:spPr>
        <a:xfrm>
          <a:off x="1676401" y="0"/>
          <a:ext cx="1036030" cy="10363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37ED7-6E89-4B8E-B619-49CF5AC84D4C}">
      <dsp:nvSpPr>
        <dsp:cNvPr id="0" name=""/>
        <dsp:cNvSpPr/>
      </dsp:nvSpPr>
      <dsp:spPr>
        <a:xfrm>
          <a:off x="2971791" y="0"/>
          <a:ext cx="2885820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000" kern="12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Lebih</a:t>
          </a:r>
          <a:r>
            <a:rPr lang="en-US" sz="2000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mengandalkan</a:t>
          </a:r>
          <a:r>
            <a:rPr lang="en-US" sz="2000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b="1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Mobile</a:t>
          </a:r>
          <a:r>
            <a:rPr lang="en-US" sz="2000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Business </a:t>
          </a:r>
          <a:r>
            <a:rPr lang="en-US" sz="2000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Apps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2971791" y="0"/>
        <a:ext cx="2885820" cy="1002995"/>
      </dsp:txXfrm>
    </dsp:sp>
    <dsp:sp modelId="{C3B1C2D6-ED87-42F7-9B04-9D4AC11E7C34}">
      <dsp:nvSpPr>
        <dsp:cNvPr id="0" name=""/>
        <dsp:cNvSpPr/>
      </dsp:nvSpPr>
      <dsp:spPr>
        <a:xfrm>
          <a:off x="2443087" y="1521561"/>
          <a:ext cx="1036030" cy="103632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654CD-62A9-4196-A921-A30DC75B39ED}">
      <dsp:nvSpPr>
        <dsp:cNvPr id="0" name=""/>
        <dsp:cNvSpPr/>
      </dsp:nvSpPr>
      <dsp:spPr>
        <a:xfrm>
          <a:off x="3772921" y="1155384"/>
          <a:ext cx="2868652" cy="174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000" kern="12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Memanfaatkan</a:t>
          </a:r>
          <a:r>
            <a:rPr lang="en-US" sz="2000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platform </a:t>
          </a:r>
          <a:r>
            <a:rPr lang="en-US" sz="2000" b="1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Media </a:t>
          </a:r>
          <a:r>
            <a:rPr lang="en-US" sz="2000" b="1" kern="12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Sosial</a:t>
          </a:r>
          <a:r>
            <a:rPr lang="en-US" sz="2000" b="1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– </a:t>
          </a:r>
          <a:r>
            <a:rPr lang="en-US" sz="2000" kern="12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Namun</a:t>
          </a:r>
          <a:r>
            <a:rPr lang="en-US" sz="2000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perlu</a:t>
          </a:r>
          <a:r>
            <a:rPr lang="en-US" sz="2000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taat</a:t>
          </a:r>
          <a:r>
            <a:rPr lang="en-US" sz="2000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pada</a:t>
          </a:r>
          <a:r>
            <a:rPr lang="en-US" sz="2000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kern="12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aturan</a:t>
          </a:r>
          <a:r>
            <a:rPr lang="en-US" sz="2000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yang </a:t>
          </a:r>
          <a:r>
            <a:rPr lang="en-US" sz="2000" kern="1200" dirty="0" err="1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berlaku</a:t>
          </a:r>
          <a:r>
            <a:rPr lang="en-US" sz="2000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(UU ITE)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3772921" y="1155384"/>
        <a:ext cx="2868652" cy="1740216"/>
      </dsp:txXfrm>
    </dsp:sp>
    <dsp:sp modelId="{0996AF43-F1C7-4F9D-A94E-94D56DD1A125}">
      <dsp:nvSpPr>
        <dsp:cNvPr id="0" name=""/>
        <dsp:cNvSpPr/>
      </dsp:nvSpPr>
      <dsp:spPr>
        <a:xfrm>
          <a:off x="1676401" y="3027680"/>
          <a:ext cx="1036030" cy="103632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6A280-EE95-482B-897B-C48B68C5B735}">
      <dsp:nvSpPr>
        <dsp:cNvPr id="0" name=""/>
        <dsp:cNvSpPr/>
      </dsp:nvSpPr>
      <dsp:spPr>
        <a:xfrm>
          <a:off x="2971784" y="3061004"/>
          <a:ext cx="2726078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000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More Near-Field Communication </a:t>
          </a:r>
          <a:r>
            <a:rPr lang="en-US" sz="2000" b="1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(NFC)</a:t>
          </a:r>
          <a:r>
            <a:rPr lang="en-US" sz="2000" kern="12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rPr>
            <a:t> Technology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2971784" y="3061004"/>
        <a:ext cx="2726078" cy="1002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type="blockArc" r:blip="" rot="180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type="blockArc" r:blip="" rot="180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type="blockArc" r:blip="" rot="180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type="blockArc" r:blip="" rot="180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33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38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43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48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910E7-AC73-4457-8599-C134A329583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D5557-D9B2-45E3-A0BB-27283704909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8EC6-AC25-4EDC-93A0-8B6C5AB7D0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0DC5-1BC3-412F-942C-4D1ED4BC3B5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52400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BISNIS DI ERA DIGITAL	 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91000"/>
            <a:ext cx="9144000" cy="381000"/>
          </a:xfrm>
          <a:solidFill>
            <a:schemeClr val="accent6">
              <a:lumMod val="75000"/>
            </a:schemeClr>
          </a:solidFill>
          <a:ln>
            <a:noFill/>
          </a:ln>
        </p:spPr>
        <p:txBody>
          <a:bodyPr anchor="ctr">
            <a:normAutofit lnSpcReduction="10000"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Fauzi Adi Rafrastara</a:t>
            </a: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2" descr="E:\OneDrive\Documents\IMAGES\Logo\Official Logo Universitas Dian Nuswantor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73236"/>
            <a:ext cx="1707964" cy="170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5842000"/>
          <a:ext cx="9144001" cy="101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8666"/>
                <a:gridCol w="1464734"/>
                <a:gridCol w="2712156"/>
                <a:gridCol w="2088445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Mata </a:t>
                      </a:r>
                      <a:r>
                        <a:rPr lang="en-US" dirty="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Kuliah</a:t>
                      </a:r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Pertemuan</a:t>
                      </a:r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Program </a:t>
                      </a:r>
                      <a:r>
                        <a:rPr lang="en-US" dirty="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Studi</a:t>
                      </a:r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Fakultas</a:t>
                      </a:r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Sistem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Informasi</a:t>
                      </a:r>
                      <a:endParaRPr lang="en-US" dirty="0">
                        <a:solidFill>
                          <a:srgbClr val="00206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endParaRPr lang="en-US" dirty="0">
                        <a:solidFill>
                          <a:srgbClr val="00206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Teknik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Informatika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(S1)</a:t>
                      </a:r>
                      <a:endParaRPr lang="en-US" dirty="0">
                        <a:solidFill>
                          <a:srgbClr val="00206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Ilmu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Komputer</a:t>
                      </a:r>
                      <a:endParaRPr lang="en-US" dirty="0">
                        <a:solidFill>
                          <a:srgbClr val="00206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74156" y="1905000"/>
            <a:ext cx="2585254" cy="258573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 4"/>
          <p:cNvSpPr/>
          <p:nvPr/>
        </p:nvSpPr>
        <p:spPr>
          <a:xfrm>
            <a:off x="5968423" y="1991206"/>
            <a:ext cx="2413577" cy="2413320"/>
          </a:xfrm>
          <a:custGeom>
            <a:avLst/>
            <a:gdLst>
              <a:gd name="connsiteX0" fmla="*/ 0 w 2413577"/>
              <a:gd name="connsiteY0" fmla="*/ 1206660 h 2413320"/>
              <a:gd name="connsiteX1" fmla="*/ 1206789 w 2413577"/>
              <a:gd name="connsiteY1" fmla="*/ 0 h 2413320"/>
              <a:gd name="connsiteX2" fmla="*/ 2413578 w 2413577"/>
              <a:gd name="connsiteY2" fmla="*/ 1206660 h 2413320"/>
              <a:gd name="connsiteX3" fmla="*/ 1206789 w 2413577"/>
              <a:gd name="connsiteY3" fmla="*/ 2413320 h 2413320"/>
              <a:gd name="connsiteX4" fmla="*/ 0 w 2413577"/>
              <a:gd name="connsiteY4" fmla="*/ 1206660 h 241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577" h="2413320">
                <a:moveTo>
                  <a:pt x="0" y="1206660"/>
                </a:moveTo>
                <a:cubicBezTo>
                  <a:pt x="0" y="540240"/>
                  <a:pt x="540298" y="0"/>
                  <a:pt x="1206789" y="0"/>
                </a:cubicBezTo>
                <a:cubicBezTo>
                  <a:pt x="1873280" y="0"/>
                  <a:pt x="2413578" y="540240"/>
                  <a:pt x="2413578" y="1206660"/>
                </a:cubicBezTo>
                <a:cubicBezTo>
                  <a:pt x="2413578" y="1873080"/>
                  <a:pt x="1873280" y="2413320"/>
                  <a:pt x="1206789" y="2413320"/>
                </a:cubicBezTo>
                <a:cubicBezTo>
                  <a:pt x="540298" y="2413320"/>
                  <a:pt x="0" y="1873080"/>
                  <a:pt x="0" y="1206660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0597" tIns="380385" rIns="380598" bIns="380385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Flexibility</a:t>
            </a:r>
            <a:endParaRPr lang="en-US" sz="2800" kern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34985" y="4538373"/>
            <a:ext cx="2728015" cy="2091027"/>
          </a:xfrm>
          <a:custGeom>
            <a:avLst/>
            <a:gdLst>
              <a:gd name="connsiteX0" fmla="*/ 0 w 2413577"/>
              <a:gd name="connsiteY0" fmla="*/ 0 h 1417411"/>
              <a:gd name="connsiteX1" fmla="*/ 2413577 w 2413577"/>
              <a:gd name="connsiteY1" fmla="*/ 0 h 1417411"/>
              <a:gd name="connsiteX2" fmla="*/ 2413577 w 2413577"/>
              <a:gd name="connsiteY2" fmla="*/ 1417411 h 1417411"/>
              <a:gd name="connsiteX3" fmla="*/ 0 w 2413577"/>
              <a:gd name="connsiteY3" fmla="*/ 1417411 h 1417411"/>
              <a:gd name="connsiteX4" fmla="*/ 0 w 2413577"/>
              <a:gd name="connsiteY4" fmla="*/ 0 h 141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577" h="1417411">
                <a:moveTo>
                  <a:pt x="0" y="0"/>
                </a:moveTo>
                <a:lnTo>
                  <a:pt x="2413577" y="0"/>
                </a:lnTo>
                <a:lnTo>
                  <a:pt x="2413577" y="1417411"/>
                </a:lnTo>
                <a:lnTo>
                  <a:pt x="0" y="1417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cepat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mengintegrasikan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baru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dalamnya</a:t>
            </a:r>
            <a:endParaRPr lang="en-US" kern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Mudah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mengkonfigurasi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ulang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software/app yang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telah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dibangun</a:t>
            </a:r>
            <a:endParaRPr lang="en-US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ardrop 11"/>
          <p:cNvSpPr/>
          <p:nvPr/>
        </p:nvSpPr>
        <p:spPr>
          <a:xfrm rot="2700000">
            <a:off x="3205335" y="1908126"/>
            <a:ext cx="2579027" cy="2579027"/>
          </a:xfrm>
          <a:prstGeom prst="teardrop">
            <a:avLst>
              <a:gd name="adj" fmla="val 1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 12"/>
          <p:cNvSpPr/>
          <p:nvPr/>
        </p:nvSpPr>
        <p:spPr>
          <a:xfrm>
            <a:off x="3288060" y="1991206"/>
            <a:ext cx="2413577" cy="2413320"/>
          </a:xfrm>
          <a:custGeom>
            <a:avLst/>
            <a:gdLst>
              <a:gd name="connsiteX0" fmla="*/ 0 w 2413577"/>
              <a:gd name="connsiteY0" fmla="*/ 1206660 h 2413320"/>
              <a:gd name="connsiteX1" fmla="*/ 1206789 w 2413577"/>
              <a:gd name="connsiteY1" fmla="*/ 0 h 2413320"/>
              <a:gd name="connsiteX2" fmla="*/ 2413578 w 2413577"/>
              <a:gd name="connsiteY2" fmla="*/ 1206660 h 2413320"/>
              <a:gd name="connsiteX3" fmla="*/ 1206789 w 2413577"/>
              <a:gd name="connsiteY3" fmla="*/ 2413320 h 2413320"/>
              <a:gd name="connsiteX4" fmla="*/ 0 w 2413577"/>
              <a:gd name="connsiteY4" fmla="*/ 1206660 h 241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577" h="2413320">
                <a:moveTo>
                  <a:pt x="0" y="1206660"/>
                </a:moveTo>
                <a:cubicBezTo>
                  <a:pt x="0" y="540240"/>
                  <a:pt x="540298" y="0"/>
                  <a:pt x="1206789" y="0"/>
                </a:cubicBezTo>
                <a:cubicBezTo>
                  <a:pt x="1873280" y="0"/>
                  <a:pt x="2413578" y="540240"/>
                  <a:pt x="2413578" y="1206660"/>
                </a:cubicBezTo>
                <a:cubicBezTo>
                  <a:pt x="2413578" y="1873080"/>
                  <a:pt x="1873280" y="2413320"/>
                  <a:pt x="1206789" y="2413320"/>
                </a:cubicBezTo>
                <a:cubicBezTo>
                  <a:pt x="540298" y="2413320"/>
                  <a:pt x="0" y="1873080"/>
                  <a:pt x="0" y="120666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90000"/>
            </a:schemeClr>
          </a:solidFill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0597" tIns="380385" rIns="380598" bIns="380385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Respon-siveness</a:t>
            </a:r>
            <a:endParaRPr lang="en-US" sz="2800" kern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363050" y="4538373"/>
            <a:ext cx="2413577" cy="2091027"/>
          </a:xfrm>
          <a:custGeom>
            <a:avLst/>
            <a:gdLst>
              <a:gd name="connsiteX0" fmla="*/ 0 w 2413577"/>
              <a:gd name="connsiteY0" fmla="*/ 0 h 1417411"/>
              <a:gd name="connsiteX1" fmla="*/ 2413577 w 2413577"/>
              <a:gd name="connsiteY1" fmla="*/ 0 h 1417411"/>
              <a:gd name="connsiteX2" fmla="*/ 2413577 w 2413577"/>
              <a:gd name="connsiteY2" fmla="*/ 1417411 h 1417411"/>
              <a:gd name="connsiteX3" fmla="*/ 0 w 2413577"/>
              <a:gd name="connsiteY3" fmla="*/ 1417411 h 1417411"/>
              <a:gd name="connsiteX4" fmla="*/ 0 w 2413577"/>
              <a:gd name="connsiteY4" fmla="*/ 0 h 141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577" h="1417411">
                <a:moveTo>
                  <a:pt x="0" y="0"/>
                </a:moveTo>
                <a:lnTo>
                  <a:pt x="2413577" y="0"/>
                </a:lnTo>
                <a:lnTo>
                  <a:pt x="2413577" y="1417411"/>
                </a:lnTo>
                <a:lnTo>
                  <a:pt x="0" y="1417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Infrastruktur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IT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mudah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SCALE-UP/DOWN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sesuai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kebutuhan</a:t>
            </a:r>
            <a:endParaRPr lang="en-US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ardrop 14"/>
          <p:cNvSpPr/>
          <p:nvPr/>
        </p:nvSpPr>
        <p:spPr>
          <a:xfrm rot="2700000">
            <a:off x="533400" y="1908126"/>
            <a:ext cx="2579027" cy="2579027"/>
          </a:xfrm>
          <a:prstGeom prst="teardrop">
            <a:avLst>
              <a:gd name="adj" fmla="val 1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 15"/>
          <p:cNvSpPr/>
          <p:nvPr/>
        </p:nvSpPr>
        <p:spPr>
          <a:xfrm>
            <a:off x="616126" y="1991206"/>
            <a:ext cx="2413577" cy="2413320"/>
          </a:xfrm>
          <a:custGeom>
            <a:avLst/>
            <a:gdLst>
              <a:gd name="connsiteX0" fmla="*/ 0 w 2413577"/>
              <a:gd name="connsiteY0" fmla="*/ 1206660 h 2413320"/>
              <a:gd name="connsiteX1" fmla="*/ 1206789 w 2413577"/>
              <a:gd name="connsiteY1" fmla="*/ 0 h 2413320"/>
              <a:gd name="connsiteX2" fmla="*/ 2413578 w 2413577"/>
              <a:gd name="connsiteY2" fmla="*/ 1206660 h 2413320"/>
              <a:gd name="connsiteX3" fmla="*/ 1206789 w 2413577"/>
              <a:gd name="connsiteY3" fmla="*/ 2413320 h 2413320"/>
              <a:gd name="connsiteX4" fmla="*/ 0 w 2413577"/>
              <a:gd name="connsiteY4" fmla="*/ 1206660 h 241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577" h="2413320">
                <a:moveTo>
                  <a:pt x="0" y="1206660"/>
                </a:moveTo>
                <a:cubicBezTo>
                  <a:pt x="0" y="540240"/>
                  <a:pt x="540298" y="0"/>
                  <a:pt x="1206789" y="0"/>
                </a:cubicBezTo>
                <a:cubicBezTo>
                  <a:pt x="1873280" y="0"/>
                  <a:pt x="2413578" y="540240"/>
                  <a:pt x="2413578" y="1206660"/>
                </a:cubicBezTo>
                <a:cubicBezTo>
                  <a:pt x="2413578" y="1873080"/>
                  <a:pt x="1873280" y="2413320"/>
                  <a:pt x="1206789" y="2413320"/>
                </a:cubicBezTo>
                <a:cubicBezTo>
                  <a:pt x="540298" y="2413320"/>
                  <a:pt x="0" y="1873080"/>
                  <a:pt x="0" y="12066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90000"/>
            </a:schemeClr>
          </a:solidFill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0597" tIns="380385" rIns="380598" bIns="380385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Agility</a:t>
            </a:r>
            <a:endParaRPr lang="en-US" sz="2800" kern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04800" y="4538373"/>
            <a:ext cx="2799893" cy="2091027"/>
          </a:xfrm>
          <a:custGeom>
            <a:avLst/>
            <a:gdLst>
              <a:gd name="connsiteX0" fmla="*/ 0 w 2413577"/>
              <a:gd name="connsiteY0" fmla="*/ 0 h 1417411"/>
              <a:gd name="connsiteX1" fmla="*/ 2413577 w 2413577"/>
              <a:gd name="connsiteY1" fmla="*/ 0 h 1417411"/>
              <a:gd name="connsiteX2" fmla="*/ 2413577 w 2413577"/>
              <a:gd name="connsiteY2" fmla="*/ 1417411 h 1417411"/>
              <a:gd name="connsiteX3" fmla="*/ 0 w 2413577"/>
              <a:gd name="connsiteY3" fmla="*/ 1417411 h 1417411"/>
              <a:gd name="connsiteX4" fmla="*/ 0 w 2413577"/>
              <a:gd name="connsiteY4" fmla="*/ 0 h 141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577" h="1417411">
                <a:moveTo>
                  <a:pt x="0" y="0"/>
                </a:moveTo>
                <a:lnTo>
                  <a:pt x="2413577" y="0"/>
                </a:lnTo>
                <a:lnTo>
                  <a:pt x="2413577" y="1417411"/>
                </a:lnTo>
                <a:lnTo>
                  <a:pt x="0" y="1417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Merespon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perubahan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cepat</a:t>
            </a:r>
            <a:endParaRPr lang="en-US" kern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Pandai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mengambil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peluang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cepat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baik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dibandingkan</a:t>
            </a:r>
            <a:r>
              <a:rPr lang="en-US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kern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kompetitor</a:t>
            </a:r>
            <a:endParaRPr lang="en-US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Kekuatan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Daya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Saing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COMPETITIVE ADVANTAGES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 flipH="1">
            <a:off x="2611460" y="2451178"/>
            <a:ext cx="1828800" cy="1429718"/>
          </a:xfrm>
          <a:prstGeom prst="flowChartProces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6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endParaRPr lang="en-US" sz="6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Strengths</a:t>
            </a: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2451177"/>
            <a:ext cx="1828800" cy="142971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6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</a:t>
            </a:r>
            <a:endParaRPr lang="en-US" sz="6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Weaknesses</a:t>
            </a: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2611460" y="4034911"/>
            <a:ext cx="1828800" cy="14297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6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</a:t>
            </a:r>
            <a:endParaRPr lang="en-US" sz="6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Opportunities</a:t>
            </a: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4034911"/>
            <a:ext cx="1828800" cy="1429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6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endParaRPr lang="en-US" sz="6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Threats</a:t>
            </a: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COMPETITIVE ADVANTAGES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SWOT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Analysis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Enterprise Technology Trend 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90600"/>
          </a:xfrm>
          <a:noFill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Tren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Perusahaan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Teknologi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426720" y="2209800"/>
          <a:ext cx="82900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48400" y="1066800"/>
            <a:ext cx="25004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Gojek</a:t>
            </a:r>
            <a:endPara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Shopee</a:t>
            </a:r>
            <a:endPara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Parkee</a:t>
            </a:r>
            <a:endPara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Pertamina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2057400"/>
            <a:ext cx="0" cy="1143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86600" y="3505200"/>
            <a:ext cx="1821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Instagram</a:t>
            </a:r>
            <a:endPara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Facebook</a:t>
            </a:r>
            <a:endPara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TikTok</a:t>
            </a:r>
            <a:endPara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WeChat,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858000" y="3581400"/>
            <a:ext cx="0" cy="1143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1958" y="5410200"/>
            <a:ext cx="1816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Delage</a:t>
            </a:r>
            <a:endPara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Metro Card</a:t>
            </a:r>
            <a:endPara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E-Toll,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endPara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066313" y="5181600"/>
            <a:ext cx="0" cy="1143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5427874" y="76200"/>
            <a:ext cx="3639926" cy="103877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REFERENCES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Referensi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4038600" cy="4351338"/>
          </a:xfrm>
        </p:spPr>
        <p:txBody>
          <a:bodyPr>
            <a:normAutofit/>
          </a:bodyPr>
          <a:lstStyle/>
          <a:p>
            <a:pPr marL="386080" indent="-386080">
              <a:buAutoNum type="arabicPeriod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Turban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Volonino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Wood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2017.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Information Technology for Management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0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edition. Wiley.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6080" indent="-386080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Ralph Stair &amp; George Reynold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2015.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Fundamental of information System,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20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editon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Cengage Learning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6080" indent="-386080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McLeod, Raymond and Schell, George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P,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2007. Management Information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Systems,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edition. Pearson Education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Publisher.</a:t>
            </a:r>
            <a:endParaRPr lang="en-US" sz="2000" dirty="0" smtClean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10" y="0"/>
            <a:ext cx="466889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Materi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3" name="Diagram 12"/>
          <p:cNvGraphicFramePr/>
          <p:nvPr/>
        </p:nvGraphicFramePr>
        <p:xfrm>
          <a:off x="228600" y="1371600"/>
          <a:ext cx="8686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CONTENTS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DIGITAL BUSINESS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Bisnis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Digital - </a:t>
            </a:r>
            <a:r>
              <a:rPr lang="en-US" sz="3200" b="1" i="1" dirty="0" err="1" smtClean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Terminologi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86000"/>
            <a:ext cx="2567152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dirty="0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Digital</a:t>
            </a:r>
            <a:endParaRPr lang="en-US" sz="2400" b="1" dirty="0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fokus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online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memanfaatkan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platform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sosial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mobile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website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71952" y="2286000"/>
            <a:ext cx="2567152" cy="457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dirty="0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</a:t>
            </a: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endParaRPr lang="en-US" sz="2400" b="1" dirty="0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Bagaimana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menghasilkan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uang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keuntungan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64570" y="2286000"/>
            <a:ext cx="342703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dirty="0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</a:t>
            </a: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Digital</a:t>
            </a:r>
            <a:endParaRPr lang="en-US" sz="2400" b="1" dirty="0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Bagaimana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menghasilkan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uang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keuntungan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digital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melalui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platform digital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C:\Users\Fauzi\AppData\Local\Microsoft\Windows\INetCache\IE\L5ZXF889\innovation[1]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9" r="17293"/>
          <a:stretch>
            <a:fillRect/>
          </a:stretch>
        </p:blipFill>
        <p:spPr bwMode="auto">
          <a:xfrm>
            <a:off x="4572000" y="-15766"/>
            <a:ext cx="4572000" cy="69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DIGITAL BUSINESS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Bisnis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Digital – </a:t>
            </a:r>
            <a:r>
              <a:rPr lang="en-US" sz="3200" b="1" i="1" dirty="0" smtClean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MBD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756" y="1706463"/>
            <a:ext cx="40806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</a:t>
            </a:r>
            <a:r>
              <a:rPr lang="en-US" sz="2400" b="1" dirty="0" err="1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sz="2400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Digital:</a:t>
            </a:r>
            <a:endParaRPr lang="en-US" sz="2400" b="1" dirty="0" smtClean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Menghadirkan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Customer Experience </a:t>
            </a:r>
            <a:r>
              <a:rPr lang="en-US" sz="2400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(CX)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sebaik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mungkin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Menghasilkan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keuntungan</a:t>
            </a:r>
            <a:r>
              <a:rPr lang="en-US" sz="24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bagi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Memperluas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pasar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Membawa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keterlibatan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karyawannya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(employee engagement)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6800" y="876300"/>
            <a:ext cx="3733800" cy="1780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pengalaman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bagi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user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dimana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user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mereka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platform yang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mereka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juga.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19552" y="1905000"/>
            <a:ext cx="2385848" cy="790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DIGITAL BUSINESS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Bisnis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Digital - </a:t>
            </a:r>
            <a:r>
              <a:rPr lang="en-US" sz="3200" b="1" i="1" dirty="0" err="1" smtClean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Teknologi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30" name="Picture 6" descr="C:\Users\Fauzi\Downloads\pngegg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6" y="4724400"/>
            <a:ext cx="291696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Fauzi\Downloads\pngegg (3)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91" y="1589556"/>
            <a:ext cx="263553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Fauzi\Downloads\pngegg (4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0097" y="3962400"/>
            <a:ext cx="2928857" cy="274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auzi\Downloads\pngegg (6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02" y="1004920"/>
            <a:ext cx="3287621" cy="257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60398" y="3657600"/>
            <a:ext cx="17832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3200" dirty="0" smtClean="0">
              <a:solidFill>
                <a:schemeClr val="tx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Digital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625400" y="2743200"/>
            <a:ext cx="1" cy="983558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733800" y="2743200"/>
            <a:ext cx="891601" cy="1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77802" y="2133600"/>
            <a:ext cx="0" cy="1593160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77801" y="2133600"/>
            <a:ext cx="661303" cy="1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606350" y="4781402"/>
            <a:ext cx="1" cy="1012116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95699" y="5791199"/>
            <a:ext cx="891601" cy="1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58598" y="4781402"/>
            <a:ext cx="0" cy="704998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58598" y="5486400"/>
            <a:ext cx="891601" cy="1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Fauzi\Downloads\pngegg (8)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5" y="1589556"/>
            <a:ext cx="953976" cy="84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Proses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Bisnis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600200"/>
            <a:ext cx="8782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 </a:t>
            </a:r>
            <a:r>
              <a:rPr lang="en-US" sz="24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sz="2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2400" b="1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Tahapan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langkah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dilakukan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agar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tujuan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target-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targetnya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tercapai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baik</a:t>
            </a:r>
            <a:r>
              <a:rPr lang="en-US" sz="2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Aktifitas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aktifitas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mengubah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menjadi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sesuatu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76528"/>
            <a:ext cx="6137633" cy="212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4569" y="6096000"/>
            <a:ext cx="4952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</a:t>
            </a:r>
            <a:r>
              <a:rPr lang="en-US" sz="2000" b="1" i="1" u="sng" dirty="0" err="1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komponen</a:t>
            </a:r>
            <a:r>
              <a:rPr lang="en-US" sz="2000" b="1" i="1" u="sng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i="1" u="sng" dirty="0" err="1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utama</a:t>
            </a:r>
            <a:r>
              <a:rPr lang="en-US" sz="2000" b="1" i="1" u="sng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i="1" u="sng" dirty="0" err="1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2000" b="1" i="1" u="sng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proses </a:t>
            </a:r>
            <a:r>
              <a:rPr lang="en-US" sz="2000" b="1" i="1" u="sng" dirty="0" err="1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endParaRPr lang="en-US" sz="2000" b="1" i="1" u="sng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24400" y="4114800"/>
            <a:ext cx="1447800" cy="6096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1" idx="6"/>
          </p:cNvCxnSpPr>
          <p:nvPr/>
        </p:nvCxnSpPr>
        <p:spPr>
          <a:xfrm>
            <a:off x="6172200" y="4419600"/>
            <a:ext cx="38100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6637" y="4224178"/>
            <a:ext cx="2229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Deliverables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66637" y="4438650"/>
            <a:ext cx="2229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Deliverables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66637" y="4635294"/>
            <a:ext cx="2229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Deliverables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6637" y="4831318"/>
            <a:ext cx="2229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Deliverables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53200" y="4205128"/>
            <a:ext cx="2457450" cy="9764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/>
          <p:cNvCxnSpPr>
            <a:stCxn id="21" idx="2"/>
            <a:endCxn id="23" idx="0"/>
          </p:cNvCxnSpPr>
          <p:nvPr/>
        </p:nvCxnSpPr>
        <p:spPr>
          <a:xfrm flipH="1">
            <a:off x="7780046" y="5181600"/>
            <a:ext cx="1879" cy="4065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63792" y="5588169"/>
            <a:ext cx="1432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</a:t>
            </a:r>
            <a:endParaRPr lang="en-US" sz="20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  <a:endParaRPr lang="en-US" sz="20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Proses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Bisnis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810023" y="3398136"/>
            <a:ext cx="1952252" cy="976126"/>
          </a:xfrm>
          <a:custGeom>
            <a:avLst/>
            <a:gdLst>
              <a:gd name="connsiteX0" fmla="*/ 0 w 1952252"/>
              <a:gd name="connsiteY0" fmla="*/ 97613 h 976126"/>
              <a:gd name="connsiteX1" fmla="*/ 97613 w 1952252"/>
              <a:gd name="connsiteY1" fmla="*/ 0 h 976126"/>
              <a:gd name="connsiteX2" fmla="*/ 1854639 w 1952252"/>
              <a:gd name="connsiteY2" fmla="*/ 0 h 976126"/>
              <a:gd name="connsiteX3" fmla="*/ 1952252 w 1952252"/>
              <a:gd name="connsiteY3" fmla="*/ 97613 h 976126"/>
              <a:gd name="connsiteX4" fmla="*/ 1952252 w 1952252"/>
              <a:gd name="connsiteY4" fmla="*/ 878513 h 976126"/>
              <a:gd name="connsiteX5" fmla="*/ 1854639 w 1952252"/>
              <a:gd name="connsiteY5" fmla="*/ 976126 h 976126"/>
              <a:gd name="connsiteX6" fmla="*/ 97613 w 1952252"/>
              <a:gd name="connsiteY6" fmla="*/ 976126 h 976126"/>
              <a:gd name="connsiteX7" fmla="*/ 0 w 1952252"/>
              <a:gd name="connsiteY7" fmla="*/ 878513 h 976126"/>
              <a:gd name="connsiteX8" fmla="*/ 0 w 1952252"/>
              <a:gd name="connsiteY8" fmla="*/ 97613 h 97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2252" h="976126">
                <a:moveTo>
                  <a:pt x="0" y="97613"/>
                </a:moveTo>
                <a:cubicBezTo>
                  <a:pt x="0" y="43703"/>
                  <a:pt x="43703" y="0"/>
                  <a:pt x="97613" y="0"/>
                </a:cubicBezTo>
                <a:lnTo>
                  <a:pt x="1854639" y="0"/>
                </a:lnTo>
                <a:cubicBezTo>
                  <a:pt x="1908549" y="0"/>
                  <a:pt x="1952252" y="43703"/>
                  <a:pt x="1952252" y="97613"/>
                </a:cubicBezTo>
                <a:lnTo>
                  <a:pt x="1952252" y="878513"/>
                </a:lnTo>
                <a:cubicBezTo>
                  <a:pt x="1952252" y="932423"/>
                  <a:pt x="1908549" y="976126"/>
                  <a:pt x="1854639" y="976126"/>
                </a:cubicBezTo>
                <a:lnTo>
                  <a:pt x="97613" y="976126"/>
                </a:lnTo>
                <a:cubicBezTo>
                  <a:pt x="43703" y="976126"/>
                  <a:pt x="0" y="932423"/>
                  <a:pt x="0" y="878513"/>
                </a:cubicBezTo>
                <a:lnTo>
                  <a:pt x="0" y="976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830" tIns="43830" rIns="43830" bIns="4383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atin typeface="+mn-lt"/>
                <a:cs typeface="Arial" panose="020B0604020202020204" pitchFamily="34" charset="0"/>
              </a:rPr>
              <a:t>Business Process</a:t>
            </a:r>
            <a:endParaRPr lang="en-US" sz="2400" kern="1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 rot="17692822">
            <a:off x="2224685" y="3026822"/>
            <a:ext cx="1856084" cy="34936"/>
          </a:xfrm>
          <a:custGeom>
            <a:avLst/>
            <a:gdLst>
              <a:gd name="connsiteX0" fmla="*/ 0 w 1856084"/>
              <a:gd name="connsiteY0" fmla="*/ 17468 h 34936"/>
              <a:gd name="connsiteX1" fmla="*/ 1856084 w 1856084"/>
              <a:gd name="connsiteY1" fmla="*/ 17468 h 3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6084" h="34936">
                <a:moveTo>
                  <a:pt x="0" y="17468"/>
                </a:moveTo>
                <a:lnTo>
                  <a:pt x="1856084" y="17468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spcFirstLastPara="0" vert="horz" wrap="square" lIns="894340" tIns="-28934" rIns="894340" bIns="-28934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543178" y="1714318"/>
            <a:ext cx="1952252" cy="976126"/>
          </a:xfrm>
          <a:custGeom>
            <a:avLst/>
            <a:gdLst>
              <a:gd name="connsiteX0" fmla="*/ 0 w 1952252"/>
              <a:gd name="connsiteY0" fmla="*/ 97613 h 976126"/>
              <a:gd name="connsiteX1" fmla="*/ 97613 w 1952252"/>
              <a:gd name="connsiteY1" fmla="*/ 0 h 976126"/>
              <a:gd name="connsiteX2" fmla="*/ 1854639 w 1952252"/>
              <a:gd name="connsiteY2" fmla="*/ 0 h 976126"/>
              <a:gd name="connsiteX3" fmla="*/ 1952252 w 1952252"/>
              <a:gd name="connsiteY3" fmla="*/ 97613 h 976126"/>
              <a:gd name="connsiteX4" fmla="*/ 1952252 w 1952252"/>
              <a:gd name="connsiteY4" fmla="*/ 878513 h 976126"/>
              <a:gd name="connsiteX5" fmla="*/ 1854639 w 1952252"/>
              <a:gd name="connsiteY5" fmla="*/ 976126 h 976126"/>
              <a:gd name="connsiteX6" fmla="*/ 97613 w 1952252"/>
              <a:gd name="connsiteY6" fmla="*/ 976126 h 976126"/>
              <a:gd name="connsiteX7" fmla="*/ 0 w 1952252"/>
              <a:gd name="connsiteY7" fmla="*/ 878513 h 976126"/>
              <a:gd name="connsiteX8" fmla="*/ 0 w 1952252"/>
              <a:gd name="connsiteY8" fmla="*/ 97613 h 97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2252" h="976126">
                <a:moveTo>
                  <a:pt x="0" y="97613"/>
                </a:moveTo>
                <a:cubicBezTo>
                  <a:pt x="0" y="43703"/>
                  <a:pt x="43703" y="0"/>
                  <a:pt x="97613" y="0"/>
                </a:cubicBezTo>
                <a:lnTo>
                  <a:pt x="1854639" y="0"/>
                </a:lnTo>
                <a:cubicBezTo>
                  <a:pt x="1908549" y="0"/>
                  <a:pt x="1952252" y="43703"/>
                  <a:pt x="1952252" y="97613"/>
                </a:cubicBezTo>
                <a:lnTo>
                  <a:pt x="1952252" y="878513"/>
                </a:lnTo>
                <a:cubicBezTo>
                  <a:pt x="1952252" y="932423"/>
                  <a:pt x="1908549" y="976126"/>
                  <a:pt x="1854639" y="976126"/>
                </a:cubicBezTo>
                <a:lnTo>
                  <a:pt x="97613" y="976126"/>
                </a:lnTo>
                <a:cubicBezTo>
                  <a:pt x="43703" y="976126"/>
                  <a:pt x="0" y="932423"/>
                  <a:pt x="0" y="878513"/>
                </a:cubicBezTo>
                <a:lnTo>
                  <a:pt x="0" y="976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830" tIns="43830" rIns="43830" bIns="4383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atin typeface="+mn-lt"/>
                <a:cs typeface="Arial" panose="020B0604020202020204" pitchFamily="34" charset="0"/>
              </a:rPr>
              <a:t>Finance</a:t>
            </a:r>
            <a:endParaRPr lang="en-US" sz="2400" kern="1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495430" y="2184913"/>
            <a:ext cx="780901" cy="34936"/>
          </a:xfrm>
          <a:custGeom>
            <a:avLst/>
            <a:gdLst>
              <a:gd name="connsiteX0" fmla="*/ 0 w 780901"/>
              <a:gd name="connsiteY0" fmla="*/ 17468 h 34936"/>
              <a:gd name="connsiteX1" fmla="*/ 780901 w 780901"/>
              <a:gd name="connsiteY1" fmla="*/ 17468 h 3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0901" h="34936">
                <a:moveTo>
                  <a:pt x="0" y="17468"/>
                </a:moveTo>
                <a:lnTo>
                  <a:pt x="780901" y="17468"/>
                </a:lnTo>
              </a:path>
            </a:pathLst>
          </a:cu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spcFirstLastPara="0" vert="horz" wrap="square" lIns="383629" tIns="-2054" rIns="383627" bIns="-2055" numCol="1" spcCol="1270" anchor="ctr" anchorCtr="0">
            <a:noAutofit/>
          </a:bodyPr>
          <a:lstStyle/>
          <a:p>
            <a:pPr lvl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" kern="120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276332" y="1714318"/>
            <a:ext cx="1952252" cy="976126"/>
          </a:xfrm>
          <a:custGeom>
            <a:avLst/>
            <a:gdLst>
              <a:gd name="connsiteX0" fmla="*/ 0 w 1952252"/>
              <a:gd name="connsiteY0" fmla="*/ 97613 h 976126"/>
              <a:gd name="connsiteX1" fmla="*/ 97613 w 1952252"/>
              <a:gd name="connsiteY1" fmla="*/ 0 h 976126"/>
              <a:gd name="connsiteX2" fmla="*/ 1854639 w 1952252"/>
              <a:gd name="connsiteY2" fmla="*/ 0 h 976126"/>
              <a:gd name="connsiteX3" fmla="*/ 1952252 w 1952252"/>
              <a:gd name="connsiteY3" fmla="*/ 97613 h 976126"/>
              <a:gd name="connsiteX4" fmla="*/ 1952252 w 1952252"/>
              <a:gd name="connsiteY4" fmla="*/ 878513 h 976126"/>
              <a:gd name="connsiteX5" fmla="*/ 1854639 w 1952252"/>
              <a:gd name="connsiteY5" fmla="*/ 976126 h 976126"/>
              <a:gd name="connsiteX6" fmla="*/ 97613 w 1952252"/>
              <a:gd name="connsiteY6" fmla="*/ 976126 h 976126"/>
              <a:gd name="connsiteX7" fmla="*/ 0 w 1952252"/>
              <a:gd name="connsiteY7" fmla="*/ 878513 h 976126"/>
              <a:gd name="connsiteX8" fmla="*/ 0 w 1952252"/>
              <a:gd name="connsiteY8" fmla="*/ 97613 h 97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2252" h="976126">
                <a:moveTo>
                  <a:pt x="0" y="97613"/>
                </a:moveTo>
                <a:cubicBezTo>
                  <a:pt x="0" y="43703"/>
                  <a:pt x="43703" y="0"/>
                  <a:pt x="97613" y="0"/>
                </a:cubicBezTo>
                <a:lnTo>
                  <a:pt x="1854639" y="0"/>
                </a:lnTo>
                <a:cubicBezTo>
                  <a:pt x="1908549" y="0"/>
                  <a:pt x="1952252" y="43703"/>
                  <a:pt x="1952252" y="97613"/>
                </a:cubicBezTo>
                <a:lnTo>
                  <a:pt x="1952252" y="878513"/>
                </a:lnTo>
                <a:cubicBezTo>
                  <a:pt x="1952252" y="932423"/>
                  <a:pt x="1908549" y="976126"/>
                  <a:pt x="1854639" y="976126"/>
                </a:cubicBezTo>
                <a:lnTo>
                  <a:pt x="97613" y="976126"/>
                </a:lnTo>
                <a:cubicBezTo>
                  <a:pt x="43703" y="976126"/>
                  <a:pt x="0" y="932423"/>
                  <a:pt x="0" y="878513"/>
                </a:cubicBezTo>
                <a:lnTo>
                  <a:pt x="0" y="976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830" tIns="43830" rIns="43830" bIns="4383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atin typeface="+mn-lt"/>
                <a:cs typeface="Arial" panose="020B0604020202020204" pitchFamily="34" charset="0"/>
              </a:rPr>
              <a:t>Credit Card Approval</a:t>
            </a:r>
            <a:endParaRPr lang="en-US" sz="2400" kern="1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9" name="Freeform 28"/>
          <p:cNvSpPr/>
          <p:nvPr/>
        </p:nvSpPr>
        <p:spPr>
          <a:xfrm rot="19457599">
            <a:off x="2671886" y="3588095"/>
            <a:ext cx="961682" cy="34936"/>
          </a:xfrm>
          <a:custGeom>
            <a:avLst/>
            <a:gdLst>
              <a:gd name="connsiteX0" fmla="*/ 0 w 961682"/>
              <a:gd name="connsiteY0" fmla="*/ 17468 h 34936"/>
              <a:gd name="connsiteX1" fmla="*/ 961682 w 961682"/>
              <a:gd name="connsiteY1" fmla="*/ 17468 h 3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1682" h="34936">
                <a:moveTo>
                  <a:pt x="0" y="17468"/>
                </a:moveTo>
                <a:lnTo>
                  <a:pt x="961682" y="17468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spcFirstLastPara="0" vert="horz" wrap="square" lIns="469498" tIns="-6575" rIns="469499" bIns="-6574" numCol="1" spcCol="1270" anchor="ctr" anchorCtr="0">
            <a:noAutofit/>
          </a:bodyPr>
          <a:lstStyle/>
          <a:p>
            <a:pPr lvl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" kern="120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543178" y="2836864"/>
            <a:ext cx="1952252" cy="976126"/>
          </a:xfrm>
          <a:custGeom>
            <a:avLst/>
            <a:gdLst>
              <a:gd name="connsiteX0" fmla="*/ 0 w 1952252"/>
              <a:gd name="connsiteY0" fmla="*/ 97613 h 976126"/>
              <a:gd name="connsiteX1" fmla="*/ 97613 w 1952252"/>
              <a:gd name="connsiteY1" fmla="*/ 0 h 976126"/>
              <a:gd name="connsiteX2" fmla="*/ 1854639 w 1952252"/>
              <a:gd name="connsiteY2" fmla="*/ 0 h 976126"/>
              <a:gd name="connsiteX3" fmla="*/ 1952252 w 1952252"/>
              <a:gd name="connsiteY3" fmla="*/ 97613 h 976126"/>
              <a:gd name="connsiteX4" fmla="*/ 1952252 w 1952252"/>
              <a:gd name="connsiteY4" fmla="*/ 878513 h 976126"/>
              <a:gd name="connsiteX5" fmla="*/ 1854639 w 1952252"/>
              <a:gd name="connsiteY5" fmla="*/ 976126 h 976126"/>
              <a:gd name="connsiteX6" fmla="*/ 97613 w 1952252"/>
              <a:gd name="connsiteY6" fmla="*/ 976126 h 976126"/>
              <a:gd name="connsiteX7" fmla="*/ 0 w 1952252"/>
              <a:gd name="connsiteY7" fmla="*/ 878513 h 976126"/>
              <a:gd name="connsiteX8" fmla="*/ 0 w 1952252"/>
              <a:gd name="connsiteY8" fmla="*/ 97613 h 97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2252" h="976126">
                <a:moveTo>
                  <a:pt x="0" y="97613"/>
                </a:moveTo>
                <a:cubicBezTo>
                  <a:pt x="0" y="43703"/>
                  <a:pt x="43703" y="0"/>
                  <a:pt x="97613" y="0"/>
                </a:cubicBezTo>
                <a:lnTo>
                  <a:pt x="1854639" y="0"/>
                </a:lnTo>
                <a:cubicBezTo>
                  <a:pt x="1908549" y="0"/>
                  <a:pt x="1952252" y="43703"/>
                  <a:pt x="1952252" y="97613"/>
                </a:cubicBezTo>
                <a:lnTo>
                  <a:pt x="1952252" y="878513"/>
                </a:lnTo>
                <a:cubicBezTo>
                  <a:pt x="1952252" y="932423"/>
                  <a:pt x="1908549" y="976126"/>
                  <a:pt x="1854639" y="976126"/>
                </a:cubicBezTo>
                <a:lnTo>
                  <a:pt x="97613" y="976126"/>
                </a:lnTo>
                <a:cubicBezTo>
                  <a:pt x="43703" y="976126"/>
                  <a:pt x="0" y="932423"/>
                  <a:pt x="0" y="878513"/>
                </a:cubicBezTo>
                <a:lnTo>
                  <a:pt x="0" y="976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830" tIns="43830" rIns="43830" bIns="4383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atin typeface="+mn-lt"/>
                <a:cs typeface="Arial" panose="020B0604020202020204" pitchFamily="34" charset="0"/>
              </a:rPr>
              <a:t>Accounting</a:t>
            </a:r>
            <a:endParaRPr lang="en-US" sz="2400" kern="1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495430" y="3307459"/>
            <a:ext cx="780901" cy="34936"/>
          </a:xfrm>
          <a:custGeom>
            <a:avLst/>
            <a:gdLst>
              <a:gd name="connsiteX0" fmla="*/ 0 w 780901"/>
              <a:gd name="connsiteY0" fmla="*/ 17468 h 34936"/>
              <a:gd name="connsiteX1" fmla="*/ 780901 w 780901"/>
              <a:gd name="connsiteY1" fmla="*/ 17468 h 3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0901" h="34936">
                <a:moveTo>
                  <a:pt x="0" y="17468"/>
                </a:moveTo>
                <a:lnTo>
                  <a:pt x="780901" y="17468"/>
                </a:lnTo>
              </a:path>
            </a:pathLst>
          </a:cu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spcFirstLastPara="0" vert="horz" wrap="square" lIns="383629" tIns="-2055" rIns="383627" bIns="-2054" numCol="1" spcCol="1270" anchor="ctr" anchorCtr="0">
            <a:noAutofit/>
          </a:bodyPr>
          <a:lstStyle/>
          <a:p>
            <a:pPr lvl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" kern="120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276332" y="2836864"/>
            <a:ext cx="1952252" cy="976126"/>
          </a:xfrm>
          <a:custGeom>
            <a:avLst/>
            <a:gdLst>
              <a:gd name="connsiteX0" fmla="*/ 0 w 1952252"/>
              <a:gd name="connsiteY0" fmla="*/ 97613 h 976126"/>
              <a:gd name="connsiteX1" fmla="*/ 97613 w 1952252"/>
              <a:gd name="connsiteY1" fmla="*/ 0 h 976126"/>
              <a:gd name="connsiteX2" fmla="*/ 1854639 w 1952252"/>
              <a:gd name="connsiteY2" fmla="*/ 0 h 976126"/>
              <a:gd name="connsiteX3" fmla="*/ 1952252 w 1952252"/>
              <a:gd name="connsiteY3" fmla="*/ 97613 h 976126"/>
              <a:gd name="connsiteX4" fmla="*/ 1952252 w 1952252"/>
              <a:gd name="connsiteY4" fmla="*/ 878513 h 976126"/>
              <a:gd name="connsiteX5" fmla="*/ 1854639 w 1952252"/>
              <a:gd name="connsiteY5" fmla="*/ 976126 h 976126"/>
              <a:gd name="connsiteX6" fmla="*/ 97613 w 1952252"/>
              <a:gd name="connsiteY6" fmla="*/ 976126 h 976126"/>
              <a:gd name="connsiteX7" fmla="*/ 0 w 1952252"/>
              <a:gd name="connsiteY7" fmla="*/ 878513 h 976126"/>
              <a:gd name="connsiteX8" fmla="*/ 0 w 1952252"/>
              <a:gd name="connsiteY8" fmla="*/ 97613 h 97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2252" h="976126">
                <a:moveTo>
                  <a:pt x="0" y="97613"/>
                </a:moveTo>
                <a:cubicBezTo>
                  <a:pt x="0" y="43703"/>
                  <a:pt x="43703" y="0"/>
                  <a:pt x="97613" y="0"/>
                </a:cubicBezTo>
                <a:lnTo>
                  <a:pt x="1854639" y="0"/>
                </a:lnTo>
                <a:cubicBezTo>
                  <a:pt x="1908549" y="0"/>
                  <a:pt x="1952252" y="43703"/>
                  <a:pt x="1952252" y="97613"/>
                </a:cubicBezTo>
                <a:lnTo>
                  <a:pt x="1952252" y="878513"/>
                </a:lnTo>
                <a:cubicBezTo>
                  <a:pt x="1952252" y="932423"/>
                  <a:pt x="1908549" y="976126"/>
                  <a:pt x="1854639" y="976126"/>
                </a:cubicBezTo>
                <a:lnTo>
                  <a:pt x="97613" y="976126"/>
                </a:lnTo>
                <a:cubicBezTo>
                  <a:pt x="43703" y="976126"/>
                  <a:pt x="0" y="932423"/>
                  <a:pt x="0" y="878513"/>
                </a:cubicBezTo>
                <a:lnTo>
                  <a:pt x="0" y="976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830" tIns="43830" rIns="43830" bIns="4383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atin typeface="+mn-lt"/>
                <a:cs typeface="Arial" panose="020B0604020202020204" pitchFamily="34" charset="0"/>
              </a:rPr>
              <a:t>Auditing</a:t>
            </a:r>
            <a:endParaRPr lang="en-US" sz="2400" kern="1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 rot="2142401">
            <a:off x="2671886" y="4149368"/>
            <a:ext cx="961682" cy="34936"/>
          </a:xfrm>
          <a:custGeom>
            <a:avLst/>
            <a:gdLst>
              <a:gd name="connsiteX0" fmla="*/ 0 w 961682"/>
              <a:gd name="connsiteY0" fmla="*/ 17468 h 34936"/>
              <a:gd name="connsiteX1" fmla="*/ 961682 w 961682"/>
              <a:gd name="connsiteY1" fmla="*/ 17468 h 3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1682" h="34936">
                <a:moveTo>
                  <a:pt x="0" y="17468"/>
                </a:moveTo>
                <a:lnTo>
                  <a:pt x="961682" y="17468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spcFirstLastPara="0" vert="horz" wrap="square" lIns="469499" tIns="-6574" rIns="469498" bIns="-6574" numCol="1" spcCol="1270" anchor="ctr" anchorCtr="0">
            <a:noAutofit/>
          </a:bodyPr>
          <a:lstStyle/>
          <a:p>
            <a:pPr lvl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" kern="120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543178" y="3959409"/>
            <a:ext cx="1952252" cy="976126"/>
          </a:xfrm>
          <a:custGeom>
            <a:avLst/>
            <a:gdLst>
              <a:gd name="connsiteX0" fmla="*/ 0 w 1952252"/>
              <a:gd name="connsiteY0" fmla="*/ 97613 h 976126"/>
              <a:gd name="connsiteX1" fmla="*/ 97613 w 1952252"/>
              <a:gd name="connsiteY1" fmla="*/ 0 h 976126"/>
              <a:gd name="connsiteX2" fmla="*/ 1854639 w 1952252"/>
              <a:gd name="connsiteY2" fmla="*/ 0 h 976126"/>
              <a:gd name="connsiteX3" fmla="*/ 1952252 w 1952252"/>
              <a:gd name="connsiteY3" fmla="*/ 97613 h 976126"/>
              <a:gd name="connsiteX4" fmla="*/ 1952252 w 1952252"/>
              <a:gd name="connsiteY4" fmla="*/ 878513 h 976126"/>
              <a:gd name="connsiteX5" fmla="*/ 1854639 w 1952252"/>
              <a:gd name="connsiteY5" fmla="*/ 976126 h 976126"/>
              <a:gd name="connsiteX6" fmla="*/ 97613 w 1952252"/>
              <a:gd name="connsiteY6" fmla="*/ 976126 h 976126"/>
              <a:gd name="connsiteX7" fmla="*/ 0 w 1952252"/>
              <a:gd name="connsiteY7" fmla="*/ 878513 h 976126"/>
              <a:gd name="connsiteX8" fmla="*/ 0 w 1952252"/>
              <a:gd name="connsiteY8" fmla="*/ 97613 h 97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2252" h="976126">
                <a:moveTo>
                  <a:pt x="0" y="97613"/>
                </a:moveTo>
                <a:cubicBezTo>
                  <a:pt x="0" y="43703"/>
                  <a:pt x="43703" y="0"/>
                  <a:pt x="97613" y="0"/>
                </a:cubicBezTo>
                <a:lnTo>
                  <a:pt x="1854639" y="0"/>
                </a:lnTo>
                <a:cubicBezTo>
                  <a:pt x="1908549" y="0"/>
                  <a:pt x="1952252" y="43703"/>
                  <a:pt x="1952252" y="97613"/>
                </a:cubicBezTo>
                <a:lnTo>
                  <a:pt x="1952252" y="878513"/>
                </a:lnTo>
                <a:cubicBezTo>
                  <a:pt x="1952252" y="932423"/>
                  <a:pt x="1908549" y="976126"/>
                  <a:pt x="1854639" y="976126"/>
                </a:cubicBezTo>
                <a:lnTo>
                  <a:pt x="97613" y="976126"/>
                </a:lnTo>
                <a:cubicBezTo>
                  <a:pt x="43703" y="976126"/>
                  <a:pt x="0" y="932423"/>
                  <a:pt x="0" y="878513"/>
                </a:cubicBezTo>
                <a:lnTo>
                  <a:pt x="0" y="976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830" tIns="43830" rIns="43830" bIns="4383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atin typeface="+mn-lt"/>
                <a:cs typeface="Arial" panose="020B0604020202020204" pitchFamily="34" charset="0"/>
              </a:rPr>
              <a:t>Human Resource</a:t>
            </a:r>
            <a:endParaRPr lang="en-US" sz="2400" kern="1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5495430" y="4430004"/>
            <a:ext cx="780901" cy="34936"/>
          </a:xfrm>
          <a:custGeom>
            <a:avLst/>
            <a:gdLst>
              <a:gd name="connsiteX0" fmla="*/ 0 w 780901"/>
              <a:gd name="connsiteY0" fmla="*/ 17468 h 34936"/>
              <a:gd name="connsiteX1" fmla="*/ 780901 w 780901"/>
              <a:gd name="connsiteY1" fmla="*/ 17468 h 3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0901" h="34936">
                <a:moveTo>
                  <a:pt x="0" y="17468"/>
                </a:moveTo>
                <a:lnTo>
                  <a:pt x="780901" y="17468"/>
                </a:lnTo>
              </a:path>
            </a:pathLst>
          </a:cu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spcFirstLastPara="0" vert="horz" wrap="square" lIns="383629" tIns="-2054" rIns="383627" bIns="-2055" numCol="1" spcCol="1270" anchor="ctr" anchorCtr="0">
            <a:noAutofit/>
          </a:bodyPr>
          <a:lstStyle/>
          <a:p>
            <a:pPr lvl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" kern="120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6276332" y="3959409"/>
            <a:ext cx="1952252" cy="976126"/>
          </a:xfrm>
          <a:custGeom>
            <a:avLst/>
            <a:gdLst>
              <a:gd name="connsiteX0" fmla="*/ 0 w 1952252"/>
              <a:gd name="connsiteY0" fmla="*/ 97613 h 976126"/>
              <a:gd name="connsiteX1" fmla="*/ 97613 w 1952252"/>
              <a:gd name="connsiteY1" fmla="*/ 0 h 976126"/>
              <a:gd name="connsiteX2" fmla="*/ 1854639 w 1952252"/>
              <a:gd name="connsiteY2" fmla="*/ 0 h 976126"/>
              <a:gd name="connsiteX3" fmla="*/ 1952252 w 1952252"/>
              <a:gd name="connsiteY3" fmla="*/ 97613 h 976126"/>
              <a:gd name="connsiteX4" fmla="*/ 1952252 w 1952252"/>
              <a:gd name="connsiteY4" fmla="*/ 878513 h 976126"/>
              <a:gd name="connsiteX5" fmla="*/ 1854639 w 1952252"/>
              <a:gd name="connsiteY5" fmla="*/ 976126 h 976126"/>
              <a:gd name="connsiteX6" fmla="*/ 97613 w 1952252"/>
              <a:gd name="connsiteY6" fmla="*/ 976126 h 976126"/>
              <a:gd name="connsiteX7" fmla="*/ 0 w 1952252"/>
              <a:gd name="connsiteY7" fmla="*/ 878513 h 976126"/>
              <a:gd name="connsiteX8" fmla="*/ 0 w 1952252"/>
              <a:gd name="connsiteY8" fmla="*/ 97613 h 97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2252" h="976126">
                <a:moveTo>
                  <a:pt x="0" y="97613"/>
                </a:moveTo>
                <a:cubicBezTo>
                  <a:pt x="0" y="43703"/>
                  <a:pt x="43703" y="0"/>
                  <a:pt x="97613" y="0"/>
                </a:cubicBezTo>
                <a:lnTo>
                  <a:pt x="1854639" y="0"/>
                </a:lnTo>
                <a:cubicBezTo>
                  <a:pt x="1908549" y="0"/>
                  <a:pt x="1952252" y="43703"/>
                  <a:pt x="1952252" y="97613"/>
                </a:cubicBezTo>
                <a:lnTo>
                  <a:pt x="1952252" y="878513"/>
                </a:lnTo>
                <a:cubicBezTo>
                  <a:pt x="1952252" y="932423"/>
                  <a:pt x="1908549" y="976126"/>
                  <a:pt x="1854639" y="976126"/>
                </a:cubicBezTo>
                <a:lnTo>
                  <a:pt x="97613" y="976126"/>
                </a:lnTo>
                <a:cubicBezTo>
                  <a:pt x="43703" y="976126"/>
                  <a:pt x="0" y="932423"/>
                  <a:pt x="0" y="878513"/>
                </a:cubicBezTo>
                <a:lnTo>
                  <a:pt x="0" y="976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830" tIns="43830" rIns="43830" bIns="4383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atin typeface="+mn-lt"/>
                <a:cs typeface="Arial" panose="020B0604020202020204" pitchFamily="34" charset="0"/>
              </a:rPr>
              <a:t>Recruiting &amp; Hiring </a:t>
            </a:r>
            <a:endParaRPr lang="en-US" sz="2400" kern="1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7" name="Freeform 36"/>
          <p:cNvSpPr/>
          <p:nvPr/>
        </p:nvSpPr>
        <p:spPr>
          <a:xfrm rot="3907178">
            <a:off x="2224685" y="4710640"/>
            <a:ext cx="1856084" cy="34936"/>
          </a:xfrm>
          <a:custGeom>
            <a:avLst/>
            <a:gdLst>
              <a:gd name="connsiteX0" fmla="*/ 0 w 1856084"/>
              <a:gd name="connsiteY0" fmla="*/ 17468 h 34936"/>
              <a:gd name="connsiteX1" fmla="*/ 1856084 w 1856084"/>
              <a:gd name="connsiteY1" fmla="*/ 17468 h 3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6084" h="34936">
                <a:moveTo>
                  <a:pt x="0" y="17468"/>
                </a:moveTo>
                <a:lnTo>
                  <a:pt x="1856084" y="17468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spcFirstLastPara="0" vert="horz" wrap="square" lIns="894340" tIns="-28934" rIns="894340" bIns="-28934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3543178" y="5081954"/>
            <a:ext cx="1952252" cy="976126"/>
          </a:xfrm>
          <a:custGeom>
            <a:avLst/>
            <a:gdLst>
              <a:gd name="connsiteX0" fmla="*/ 0 w 1952252"/>
              <a:gd name="connsiteY0" fmla="*/ 97613 h 976126"/>
              <a:gd name="connsiteX1" fmla="*/ 97613 w 1952252"/>
              <a:gd name="connsiteY1" fmla="*/ 0 h 976126"/>
              <a:gd name="connsiteX2" fmla="*/ 1854639 w 1952252"/>
              <a:gd name="connsiteY2" fmla="*/ 0 h 976126"/>
              <a:gd name="connsiteX3" fmla="*/ 1952252 w 1952252"/>
              <a:gd name="connsiteY3" fmla="*/ 97613 h 976126"/>
              <a:gd name="connsiteX4" fmla="*/ 1952252 w 1952252"/>
              <a:gd name="connsiteY4" fmla="*/ 878513 h 976126"/>
              <a:gd name="connsiteX5" fmla="*/ 1854639 w 1952252"/>
              <a:gd name="connsiteY5" fmla="*/ 976126 h 976126"/>
              <a:gd name="connsiteX6" fmla="*/ 97613 w 1952252"/>
              <a:gd name="connsiteY6" fmla="*/ 976126 h 976126"/>
              <a:gd name="connsiteX7" fmla="*/ 0 w 1952252"/>
              <a:gd name="connsiteY7" fmla="*/ 878513 h 976126"/>
              <a:gd name="connsiteX8" fmla="*/ 0 w 1952252"/>
              <a:gd name="connsiteY8" fmla="*/ 97613 h 97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2252" h="976126">
                <a:moveTo>
                  <a:pt x="0" y="97613"/>
                </a:moveTo>
                <a:cubicBezTo>
                  <a:pt x="0" y="43703"/>
                  <a:pt x="43703" y="0"/>
                  <a:pt x="97613" y="0"/>
                </a:cubicBezTo>
                <a:lnTo>
                  <a:pt x="1854639" y="0"/>
                </a:lnTo>
                <a:cubicBezTo>
                  <a:pt x="1908549" y="0"/>
                  <a:pt x="1952252" y="43703"/>
                  <a:pt x="1952252" y="97613"/>
                </a:cubicBezTo>
                <a:lnTo>
                  <a:pt x="1952252" y="878513"/>
                </a:lnTo>
                <a:cubicBezTo>
                  <a:pt x="1952252" y="932423"/>
                  <a:pt x="1908549" y="976126"/>
                  <a:pt x="1854639" y="976126"/>
                </a:cubicBezTo>
                <a:lnTo>
                  <a:pt x="97613" y="976126"/>
                </a:lnTo>
                <a:cubicBezTo>
                  <a:pt x="43703" y="976126"/>
                  <a:pt x="0" y="932423"/>
                  <a:pt x="0" y="878513"/>
                </a:cubicBezTo>
                <a:lnTo>
                  <a:pt x="0" y="976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830" tIns="43830" rIns="43830" bIns="4383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atin typeface="+mn-lt"/>
                <a:cs typeface="Arial" panose="020B0604020202020204" pitchFamily="34" charset="0"/>
              </a:rPr>
              <a:t>Information Technology</a:t>
            </a:r>
            <a:endParaRPr lang="en-US" sz="2400" kern="1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5495430" y="5552549"/>
            <a:ext cx="780901" cy="34936"/>
          </a:xfrm>
          <a:custGeom>
            <a:avLst/>
            <a:gdLst>
              <a:gd name="connsiteX0" fmla="*/ 0 w 780901"/>
              <a:gd name="connsiteY0" fmla="*/ 17468 h 34936"/>
              <a:gd name="connsiteX1" fmla="*/ 780901 w 780901"/>
              <a:gd name="connsiteY1" fmla="*/ 17468 h 3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0901" h="34936">
                <a:moveTo>
                  <a:pt x="0" y="17468"/>
                </a:moveTo>
                <a:lnTo>
                  <a:pt x="780901" y="17468"/>
                </a:lnTo>
              </a:path>
            </a:pathLst>
          </a:cu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spcFirstLastPara="0" vert="horz" wrap="square" lIns="383629" tIns="-2054" rIns="383627" bIns="-2055" numCol="1" spcCol="1270" anchor="ctr" anchorCtr="0">
            <a:noAutofit/>
          </a:bodyPr>
          <a:lstStyle/>
          <a:p>
            <a:pPr lvl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" kern="120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6276332" y="5081954"/>
            <a:ext cx="1952252" cy="976126"/>
          </a:xfrm>
          <a:custGeom>
            <a:avLst/>
            <a:gdLst>
              <a:gd name="connsiteX0" fmla="*/ 0 w 1952252"/>
              <a:gd name="connsiteY0" fmla="*/ 97613 h 976126"/>
              <a:gd name="connsiteX1" fmla="*/ 97613 w 1952252"/>
              <a:gd name="connsiteY1" fmla="*/ 0 h 976126"/>
              <a:gd name="connsiteX2" fmla="*/ 1854639 w 1952252"/>
              <a:gd name="connsiteY2" fmla="*/ 0 h 976126"/>
              <a:gd name="connsiteX3" fmla="*/ 1952252 w 1952252"/>
              <a:gd name="connsiteY3" fmla="*/ 97613 h 976126"/>
              <a:gd name="connsiteX4" fmla="*/ 1952252 w 1952252"/>
              <a:gd name="connsiteY4" fmla="*/ 878513 h 976126"/>
              <a:gd name="connsiteX5" fmla="*/ 1854639 w 1952252"/>
              <a:gd name="connsiteY5" fmla="*/ 976126 h 976126"/>
              <a:gd name="connsiteX6" fmla="*/ 97613 w 1952252"/>
              <a:gd name="connsiteY6" fmla="*/ 976126 h 976126"/>
              <a:gd name="connsiteX7" fmla="*/ 0 w 1952252"/>
              <a:gd name="connsiteY7" fmla="*/ 878513 h 976126"/>
              <a:gd name="connsiteX8" fmla="*/ 0 w 1952252"/>
              <a:gd name="connsiteY8" fmla="*/ 97613 h 97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2252" h="976126">
                <a:moveTo>
                  <a:pt x="0" y="97613"/>
                </a:moveTo>
                <a:cubicBezTo>
                  <a:pt x="0" y="43703"/>
                  <a:pt x="43703" y="0"/>
                  <a:pt x="97613" y="0"/>
                </a:cubicBezTo>
                <a:lnTo>
                  <a:pt x="1854639" y="0"/>
                </a:lnTo>
                <a:cubicBezTo>
                  <a:pt x="1908549" y="0"/>
                  <a:pt x="1952252" y="43703"/>
                  <a:pt x="1952252" y="97613"/>
                </a:cubicBezTo>
                <a:lnTo>
                  <a:pt x="1952252" y="878513"/>
                </a:lnTo>
                <a:cubicBezTo>
                  <a:pt x="1952252" y="932423"/>
                  <a:pt x="1908549" y="976126"/>
                  <a:pt x="1854639" y="976126"/>
                </a:cubicBezTo>
                <a:lnTo>
                  <a:pt x="97613" y="976126"/>
                </a:lnTo>
                <a:cubicBezTo>
                  <a:pt x="43703" y="976126"/>
                  <a:pt x="0" y="932423"/>
                  <a:pt x="0" y="878513"/>
                </a:cubicBezTo>
                <a:lnTo>
                  <a:pt x="0" y="976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830" tIns="43830" rIns="43830" bIns="4383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atin typeface="+mn-lt"/>
                <a:cs typeface="Arial" panose="020B0604020202020204" pitchFamily="34" charset="0"/>
              </a:rPr>
              <a:t>Data Analytics</a:t>
            </a:r>
            <a:endParaRPr lang="en-US" sz="2400" kern="1200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Proses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Bisnis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61329" y="3313174"/>
            <a:ext cx="2203615" cy="1101807"/>
          </a:xfrm>
          <a:custGeom>
            <a:avLst/>
            <a:gdLst>
              <a:gd name="connsiteX0" fmla="*/ 0 w 2203615"/>
              <a:gd name="connsiteY0" fmla="*/ 110181 h 1101807"/>
              <a:gd name="connsiteX1" fmla="*/ 110181 w 2203615"/>
              <a:gd name="connsiteY1" fmla="*/ 0 h 1101807"/>
              <a:gd name="connsiteX2" fmla="*/ 2093434 w 2203615"/>
              <a:gd name="connsiteY2" fmla="*/ 0 h 1101807"/>
              <a:gd name="connsiteX3" fmla="*/ 2203615 w 2203615"/>
              <a:gd name="connsiteY3" fmla="*/ 110181 h 1101807"/>
              <a:gd name="connsiteX4" fmla="*/ 2203615 w 2203615"/>
              <a:gd name="connsiteY4" fmla="*/ 991626 h 1101807"/>
              <a:gd name="connsiteX5" fmla="*/ 2093434 w 2203615"/>
              <a:gd name="connsiteY5" fmla="*/ 1101807 h 1101807"/>
              <a:gd name="connsiteX6" fmla="*/ 110181 w 2203615"/>
              <a:gd name="connsiteY6" fmla="*/ 1101807 h 1101807"/>
              <a:gd name="connsiteX7" fmla="*/ 0 w 2203615"/>
              <a:gd name="connsiteY7" fmla="*/ 991626 h 1101807"/>
              <a:gd name="connsiteX8" fmla="*/ 0 w 2203615"/>
              <a:gd name="connsiteY8" fmla="*/ 110181 h 110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615" h="1101807">
                <a:moveTo>
                  <a:pt x="0" y="110181"/>
                </a:moveTo>
                <a:cubicBezTo>
                  <a:pt x="0" y="49330"/>
                  <a:pt x="49330" y="0"/>
                  <a:pt x="110181" y="0"/>
                </a:cubicBezTo>
                <a:lnTo>
                  <a:pt x="2093434" y="0"/>
                </a:lnTo>
                <a:cubicBezTo>
                  <a:pt x="2154285" y="0"/>
                  <a:pt x="2203615" y="49330"/>
                  <a:pt x="2203615" y="110181"/>
                </a:cubicBezTo>
                <a:lnTo>
                  <a:pt x="2203615" y="991626"/>
                </a:lnTo>
                <a:cubicBezTo>
                  <a:pt x="2203615" y="1052477"/>
                  <a:pt x="2154285" y="1101807"/>
                  <a:pt x="2093434" y="1101807"/>
                </a:cubicBezTo>
                <a:lnTo>
                  <a:pt x="110181" y="1101807"/>
                </a:lnTo>
                <a:cubicBezTo>
                  <a:pt x="49330" y="1101807"/>
                  <a:pt x="0" y="1052477"/>
                  <a:pt x="0" y="991626"/>
                </a:cubicBezTo>
                <a:lnTo>
                  <a:pt x="0" y="1101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876" tIns="46876" rIns="46876" bIns="4687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  <a:endParaRPr lang="en-US" sz="23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546392" y="1905000"/>
            <a:ext cx="2203615" cy="1101807"/>
          </a:xfrm>
          <a:custGeom>
            <a:avLst/>
            <a:gdLst>
              <a:gd name="connsiteX0" fmla="*/ 0 w 2203615"/>
              <a:gd name="connsiteY0" fmla="*/ 110181 h 1101807"/>
              <a:gd name="connsiteX1" fmla="*/ 110181 w 2203615"/>
              <a:gd name="connsiteY1" fmla="*/ 0 h 1101807"/>
              <a:gd name="connsiteX2" fmla="*/ 2093434 w 2203615"/>
              <a:gd name="connsiteY2" fmla="*/ 0 h 1101807"/>
              <a:gd name="connsiteX3" fmla="*/ 2203615 w 2203615"/>
              <a:gd name="connsiteY3" fmla="*/ 110181 h 1101807"/>
              <a:gd name="connsiteX4" fmla="*/ 2203615 w 2203615"/>
              <a:gd name="connsiteY4" fmla="*/ 991626 h 1101807"/>
              <a:gd name="connsiteX5" fmla="*/ 2093434 w 2203615"/>
              <a:gd name="connsiteY5" fmla="*/ 1101807 h 1101807"/>
              <a:gd name="connsiteX6" fmla="*/ 110181 w 2203615"/>
              <a:gd name="connsiteY6" fmla="*/ 1101807 h 1101807"/>
              <a:gd name="connsiteX7" fmla="*/ 0 w 2203615"/>
              <a:gd name="connsiteY7" fmla="*/ 991626 h 1101807"/>
              <a:gd name="connsiteX8" fmla="*/ 0 w 2203615"/>
              <a:gd name="connsiteY8" fmla="*/ 110181 h 110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615" h="1101807">
                <a:moveTo>
                  <a:pt x="0" y="110181"/>
                </a:moveTo>
                <a:cubicBezTo>
                  <a:pt x="0" y="49330"/>
                  <a:pt x="49330" y="0"/>
                  <a:pt x="110181" y="0"/>
                </a:cubicBezTo>
                <a:lnTo>
                  <a:pt x="2093434" y="0"/>
                </a:lnTo>
                <a:cubicBezTo>
                  <a:pt x="2154285" y="0"/>
                  <a:pt x="2203615" y="49330"/>
                  <a:pt x="2203615" y="110181"/>
                </a:cubicBezTo>
                <a:lnTo>
                  <a:pt x="2203615" y="991626"/>
                </a:lnTo>
                <a:cubicBezTo>
                  <a:pt x="2203615" y="1052477"/>
                  <a:pt x="2154285" y="1101807"/>
                  <a:pt x="2093434" y="1101807"/>
                </a:cubicBezTo>
                <a:lnTo>
                  <a:pt x="110181" y="1101807"/>
                </a:lnTo>
                <a:cubicBezTo>
                  <a:pt x="49330" y="1101807"/>
                  <a:pt x="0" y="1052477"/>
                  <a:pt x="0" y="991626"/>
                </a:cubicBezTo>
                <a:lnTo>
                  <a:pt x="0" y="1101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876" tIns="46876" rIns="46876" bIns="4687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endParaRPr lang="en-US" sz="23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5750007" y="2437975"/>
            <a:ext cx="881446" cy="35859"/>
          </a:xfrm>
          <a:custGeom>
            <a:avLst/>
            <a:gdLst>
              <a:gd name="connsiteX0" fmla="*/ 0 w 881446"/>
              <a:gd name="connsiteY0" fmla="*/ 17929 h 35859"/>
              <a:gd name="connsiteX1" fmla="*/ 881446 w 881446"/>
              <a:gd name="connsiteY1" fmla="*/ 17929 h 3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446" h="35859">
                <a:moveTo>
                  <a:pt x="0" y="17929"/>
                </a:moveTo>
                <a:lnTo>
                  <a:pt x="881446" y="17929"/>
                </a:lnTo>
              </a:path>
            </a:pathLst>
          </a:cu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spcFirstLastPara="0" vert="horz" wrap="square" lIns="431388" tIns="-4107" rIns="431386" bIns="-410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44" name="Freeform 43"/>
          <p:cNvSpPr/>
          <p:nvPr/>
        </p:nvSpPr>
        <p:spPr>
          <a:xfrm>
            <a:off x="6631454" y="1905000"/>
            <a:ext cx="2203615" cy="1101807"/>
          </a:xfrm>
          <a:custGeom>
            <a:avLst/>
            <a:gdLst>
              <a:gd name="connsiteX0" fmla="*/ 0 w 2203615"/>
              <a:gd name="connsiteY0" fmla="*/ 110181 h 1101807"/>
              <a:gd name="connsiteX1" fmla="*/ 110181 w 2203615"/>
              <a:gd name="connsiteY1" fmla="*/ 0 h 1101807"/>
              <a:gd name="connsiteX2" fmla="*/ 2093434 w 2203615"/>
              <a:gd name="connsiteY2" fmla="*/ 0 h 1101807"/>
              <a:gd name="connsiteX3" fmla="*/ 2203615 w 2203615"/>
              <a:gd name="connsiteY3" fmla="*/ 110181 h 1101807"/>
              <a:gd name="connsiteX4" fmla="*/ 2203615 w 2203615"/>
              <a:gd name="connsiteY4" fmla="*/ 991626 h 1101807"/>
              <a:gd name="connsiteX5" fmla="*/ 2093434 w 2203615"/>
              <a:gd name="connsiteY5" fmla="*/ 1101807 h 1101807"/>
              <a:gd name="connsiteX6" fmla="*/ 110181 w 2203615"/>
              <a:gd name="connsiteY6" fmla="*/ 1101807 h 1101807"/>
              <a:gd name="connsiteX7" fmla="*/ 0 w 2203615"/>
              <a:gd name="connsiteY7" fmla="*/ 991626 h 1101807"/>
              <a:gd name="connsiteX8" fmla="*/ 0 w 2203615"/>
              <a:gd name="connsiteY8" fmla="*/ 110181 h 110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615" h="1101807">
                <a:moveTo>
                  <a:pt x="0" y="110181"/>
                </a:moveTo>
                <a:cubicBezTo>
                  <a:pt x="0" y="49330"/>
                  <a:pt x="49330" y="0"/>
                  <a:pt x="110181" y="0"/>
                </a:cubicBezTo>
                <a:lnTo>
                  <a:pt x="2093434" y="0"/>
                </a:lnTo>
                <a:cubicBezTo>
                  <a:pt x="2154285" y="0"/>
                  <a:pt x="2203615" y="49330"/>
                  <a:pt x="2203615" y="110181"/>
                </a:cubicBezTo>
                <a:lnTo>
                  <a:pt x="2203615" y="991626"/>
                </a:lnTo>
                <a:cubicBezTo>
                  <a:pt x="2203615" y="1052477"/>
                  <a:pt x="2154285" y="1101807"/>
                  <a:pt x="2093434" y="1101807"/>
                </a:cubicBezTo>
                <a:lnTo>
                  <a:pt x="110181" y="1101807"/>
                </a:lnTo>
                <a:cubicBezTo>
                  <a:pt x="49330" y="1101807"/>
                  <a:pt x="0" y="1052477"/>
                  <a:pt x="0" y="991626"/>
                </a:cubicBezTo>
                <a:lnTo>
                  <a:pt x="0" y="1101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876" tIns="46876" rIns="46876" bIns="4687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Standard Operating Procedures (SOP)</a:t>
            </a:r>
            <a:endParaRPr lang="en-US" sz="20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546392" y="4613194"/>
            <a:ext cx="2203615" cy="1101807"/>
          </a:xfrm>
          <a:custGeom>
            <a:avLst/>
            <a:gdLst>
              <a:gd name="connsiteX0" fmla="*/ 0 w 2203615"/>
              <a:gd name="connsiteY0" fmla="*/ 110181 h 1101807"/>
              <a:gd name="connsiteX1" fmla="*/ 110181 w 2203615"/>
              <a:gd name="connsiteY1" fmla="*/ 0 h 1101807"/>
              <a:gd name="connsiteX2" fmla="*/ 2093434 w 2203615"/>
              <a:gd name="connsiteY2" fmla="*/ 0 h 1101807"/>
              <a:gd name="connsiteX3" fmla="*/ 2203615 w 2203615"/>
              <a:gd name="connsiteY3" fmla="*/ 110181 h 1101807"/>
              <a:gd name="connsiteX4" fmla="*/ 2203615 w 2203615"/>
              <a:gd name="connsiteY4" fmla="*/ 991626 h 1101807"/>
              <a:gd name="connsiteX5" fmla="*/ 2093434 w 2203615"/>
              <a:gd name="connsiteY5" fmla="*/ 1101807 h 1101807"/>
              <a:gd name="connsiteX6" fmla="*/ 110181 w 2203615"/>
              <a:gd name="connsiteY6" fmla="*/ 1101807 h 1101807"/>
              <a:gd name="connsiteX7" fmla="*/ 0 w 2203615"/>
              <a:gd name="connsiteY7" fmla="*/ 991626 h 1101807"/>
              <a:gd name="connsiteX8" fmla="*/ 0 w 2203615"/>
              <a:gd name="connsiteY8" fmla="*/ 110181 h 110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615" h="1101807">
                <a:moveTo>
                  <a:pt x="0" y="110181"/>
                </a:moveTo>
                <a:cubicBezTo>
                  <a:pt x="0" y="49330"/>
                  <a:pt x="49330" y="0"/>
                  <a:pt x="110181" y="0"/>
                </a:cubicBezTo>
                <a:lnTo>
                  <a:pt x="2093434" y="0"/>
                </a:lnTo>
                <a:cubicBezTo>
                  <a:pt x="2154285" y="0"/>
                  <a:pt x="2203615" y="49330"/>
                  <a:pt x="2203615" y="110181"/>
                </a:cubicBezTo>
                <a:lnTo>
                  <a:pt x="2203615" y="991626"/>
                </a:lnTo>
                <a:cubicBezTo>
                  <a:pt x="2203615" y="1052477"/>
                  <a:pt x="2154285" y="1101807"/>
                  <a:pt x="2093434" y="1101807"/>
                </a:cubicBezTo>
                <a:lnTo>
                  <a:pt x="110181" y="1101807"/>
                </a:lnTo>
                <a:cubicBezTo>
                  <a:pt x="49330" y="1101807"/>
                  <a:pt x="0" y="1052477"/>
                  <a:pt x="0" y="991626"/>
                </a:cubicBezTo>
                <a:lnTo>
                  <a:pt x="0" y="1101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876" tIns="46876" rIns="46876" bIns="4687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Informal</a:t>
            </a:r>
            <a:endParaRPr lang="en-US" sz="23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05200" y="3048000"/>
            <a:ext cx="2609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Documented and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well-established steps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81400" y="58028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Undocumented steps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29400" y="3083005"/>
            <a:ext cx="228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SOP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is a well-defined and documented way of doing something. </a:t>
            </a:r>
            <a:b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664944" y="2455903"/>
            <a:ext cx="881448" cy="140104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64944" y="3856952"/>
            <a:ext cx="881448" cy="130714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 Management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Manajemen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Proses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Bisnis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" y="1518821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Process Reengineering (BPR)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eliminate the unnecessary, non-value-added processes, then to simplify and automate the remaining processes to significantly reduce cycle time, labor, and costs.</a:t>
            </a:r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Process Management (BPM</a:t>
            </a:r>
            <a:r>
              <a:rPr lang="en-US" sz="2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400" b="1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help enterprises become more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agile and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effective by enabling them to better understand, manage, and adapt their business processes.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BPM </a:t>
            </a:r>
            <a:r>
              <a:rPr lang="en-US" sz="240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how to optimize the process.</a:t>
            </a:r>
            <a:endParaRPr lang="en-US" sz="2400" b="1" dirty="0" smtClean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Software for BPM is called Enterprise Resource Planning (ERP):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ERPNext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Odoo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WebERP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etc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3194</Words>
  <Application>WPS Presentation</Application>
  <PresentationFormat>On-screen Show (4:3)</PresentationFormat>
  <Paragraphs>203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Segoe UI Semibold</vt:lpstr>
      <vt:lpstr>Segoe UI</vt:lpstr>
      <vt:lpstr>Microsoft YaHei</vt:lpstr>
      <vt:lpstr>Arial Unicode MS</vt:lpstr>
      <vt:lpstr>Calibri</vt:lpstr>
      <vt:lpstr>Office Theme</vt:lpstr>
      <vt:lpstr> BISNIS DI ERA DIGITAL	 </vt:lpstr>
      <vt:lpstr> Materi</vt:lpstr>
      <vt:lpstr> Bisnis Digital - Terminologi</vt:lpstr>
      <vt:lpstr> Bisnis Digital – MBD</vt:lpstr>
      <vt:lpstr> Bisnis Digital - Teknologi</vt:lpstr>
      <vt:lpstr> Proses Bisnis</vt:lpstr>
      <vt:lpstr> Proses Bisnis</vt:lpstr>
      <vt:lpstr> Proses Bisnis</vt:lpstr>
      <vt:lpstr> Manajemen Proses Bisnis</vt:lpstr>
      <vt:lpstr> Kekuatan Daya Saing</vt:lpstr>
      <vt:lpstr> SWOT Analysis</vt:lpstr>
      <vt:lpstr> Tren Perusahaan Teknologi</vt:lpstr>
      <vt:lpstr> 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BISNIS DI ERA DIGITAL</dc:title>
  <dc:creator>Fauzi Rafrastara</dc:creator>
  <cp:lastModifiedBy>him</cp:lastModifiedBy>
  <cp:revision>64</cp:revision>
  <dcterms:created xsi:type="dcterms:W3CDTF">2020-08-06T07:46:00Z</dcterms:created>
  <dcterms:modified xsi:type="dcterms:W3CDTF">2021-07-27T12:12:34Z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