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6"/>
  </p:notesMasterIdLst>
  <p:sldIdLst>
    <p:sldId id="257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6" r:id="rId11"/>
    <p:sldId id="283" r:id="rId12"/>
    <p:sldId id="285" r:id="rId13"/>
    <p:sldId id="26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326" autoAdjust="0"/>
  </p:normalViewPr>
  <p:slideViewPr>
    <p:cSldViewPr snapToGrid="0">
      <p:cViewPr varScale="1">
        <p:scale>
          <a:sx n="70" d="100"/>
          <a:sy n="70" d="100"/>
        </p:scale>
        <p:origin x="-73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8/13/2020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95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2887" y="3595970"/>
            <a:ext cx="4778189" cy="118995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 smtClean="0">
                <a:latin typeface="Signika"/>
              </a:rPr>
              <a:t>Tim </a:t>
            </a:r>
            <a:r>
              <a:rPr lang="en-US" i="0" dirty="0" err="1" smtClean="0">
                <a:latin typeface="Signika"/>
              </a:rPr>
              <a:t>Penyusun</a:t>
            </a:r>
            <a:r>
              <a:rPr lang="en-US" i="0" dirty="0" smtClean="0">
                <a:latin typeface="Signika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 smtClean="0">
                <a:latin typeface="Signika"/>
              </a:rPr>
              <a:t>RPS </a:t>
            </a:r>
            <a:r>
              <a:rPr lang="en-US" i="0" dirty="0" err="1" smtClean="0">
                <a:latin typeface="Signika"/>
              </a:rPr>
              <a:t>Etika</a:t>
            </a:r>
            <a:r>
              <a:rPr lang="en-US" i="0" dirty="0" smtClean="0">
                <a:latin typeface="Signika"/>
              </a:rPr>
              <a:t> </a:t>
            </a:r>
            <a:r>
              <a:rPr lang="en-US" i="0" dirty="0" err="1" smtClean="0">
                <a:latin typeface="Signika"/>
              </a:rPr>
              <a:t>Profesi</a:t>
            </a:r>
            <a:endParaRPr lang="en-ID" sz="1600" dirty="0">
              <a:latin typeface="Signika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 – S1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6215" y="1978925"/>
            <a:ext cx="6545105" cy="1616691"/>
          </a:xfrm>
        </p:spPr>
        <p:txBody>
          <a:bodyPr>
            <a:noAutofit/>
          </a:bodyPr>
          <a:lstStyle/>
          <a:p>
            <a:pPr algn="ctr"/>
            <a:r>
              <a:rPr lang="en-ID" sz="8000" dirty="0"/>
              <a:t>C</a:t>
            </a:r>
            <a:r>
              <a:rPr lang="en-ID" sz="8000" dirty="0" smtClean="0"/>
              <a:t>YBERLAW</a:t>
            </a:r>
            <a:endParaRPr lang="en-ID" sz="80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xmlns="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8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102947"/>
            <a:ext cx="9744637" cy="2976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Signika" pitchFamily="50" charset="0"/>
              </a:rPr>
              <a:t>1</a:t>
            </a:r>
            <a:r>
              <a:rPr lang="en-US" sz="2400" dirty="0">
                <a:latin typeface="Signika" pitchFamily="50" charset="0"/>
              </a:rPr>
              <a:t>. </a:t>
            </a:r>
            <a:r>
              <a:rPr lang="en-US" sz="2400" dirty="0" err="1">
                <a:latin typeface="Signika" pitchFamily="50" charset="0"/>
              </a:rPr>
              <a:t>Mendukung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persatuan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kesatuan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bangsa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serta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mencerdaskan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kehidupan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bangsa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sebagai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bagian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dari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masyarakat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informasi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dunia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Signika" pitchFamily="50" charset="0"/>
              </a:rPr>
              <a:t>2. </a:t>
            </a:r>
            <a:r>
              <a:rPr lang="en-US" sz="2400" dirty="0" err="1">
                <a:latin typeface="Signika" pitchFamily="50" charset="0"/>
              </a:rPr>
              <a:t>Mendukung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perkembangan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perdagangan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perekonomian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nasional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dalam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rangka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meningkatkan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kesejahteraan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masyarakat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pertumbuhan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ekonomi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nasional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Signika" pitchFamily="50" charset="0"/>
              </a:rPr>
              <a:t>3. </a:t>
            </a:r>
            <a:r>
              <a:rPr lang="en-US" sz="2400" dirty="0" err="1">
                <a:latin typeface="Signika" pitchFamily="50" charset="0"/>
              </a:rPr>
              <a:t>Mendukung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efektivitas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komunikasi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dengan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memanfaatkan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secara</a:t>
            </a:r>
            <a:r>
              <a:rPr lang="en-US" sz="2400" dirty="0">
                <a:latin typeface="Signika" pitchFamily="50" charset="0"/>
              </a:rPr>
              <a:t> optimal TI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tercapainya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keadilan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kepastian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hukum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Signika" pitchFamily="50" charset="0"/>
              </a:rPr>
              <a:t>4. </a:t>
            </a:r>
            <a:r>
              <a:rPr lang="en-US" sz="2400" dirty="0" err="1">
                <a:latin typeface="Signika" pitchFamily="50" charset="0"/>
              </a:rPr>
              <a:t>Memberikan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kesempatan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seluas-luasnya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kepada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setiap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pengguna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mengembangkan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pemikiran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kemampuannya</a:t>
            </a:r>
            <a:r>
              <a:rPr lang="en-US" sz="2400" dirty="0">
                <a:latin typeface="Signika" pitchFamily="50" charset="0"/>
              </a:rPr>
              <a:t> di </a:t>
            </a:r>
            <a:r>
              <a:rPr lang="en-US" sz="2400" dirty="0" err="1">
                <a:latin typeface="Signika" pitchFamily="50" charset="0"/>
              </a:rPr>
              <a:t>bidang</a:t>
            </a:r>
            <a:r>
              <a:rPr lang="en-US" sz="2400" dirty="0">
                <a:latin typeface="Signika" pitchFamily="50" charset="0"/>
              </a:rPr>
              <a:t> TI </a:t>
            </a:r>
            <a:r>
              <a:rPr lang="en-US" sz="2400" dirty="0" err="1">
                <a:latin typeface="Signika" pitchFamily="50" charset="0"/>
              </a:rPr>
              <a:t>secara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bertanggung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jawab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dalam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rangka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menghadapi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perkembangan</a:t>
            </a:r>
            <a:r>
              <a:rPr lang="en-US" sz="2400" dirty="0">
                <a:latin typeface="Signika" pitchFamily="50" charset="0"/>
              </a:rPr>
              <a:t> TI </a:t>
            </a:r>
            <a:r>
              <a:rPr lang="en-US" sz="2400" dirty="0" err="1">
                <a:latin typeface="Signika" pitchFamily="50" charset="0"/>
              </a:rPr>
              <a:t>dunia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pPr>
              <a:buNone/>
            </a:pPr>
            <a:endParaRPr lang="en-US" sz="2400" dirty="0">
              <a:latin typeface="Signika" pitchFamily="50" charset="0"/>
            </a:endParaRPr>
          </a:p>
          <a:p>
            <a:endParaRPr lang="en-US" sz="2400" dirty="0">
              <a:latin typeface="Signika" pitchFamily="50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Pengaturan</a:t>
            </a:r>
            <a:r>
              <a:rPr lang="en-US" sz="4400" dirty="0"/>
              <a:t> </a:t>
            </a:r>
            <a:r>
              <a:rPr lang="en-US" sz="4400" dirty="0" err="1"/>
              <a:t>Pemanfaatan</a:t>
            </a:r>
            <a:r>
              <a:rPr lang="en-US" sz="4400" dirty="0"/>
              <a:t> TI </a:t>
            </a:r>
            <a:r>
              <a:rPr lang="en-US" sz="4400" dirty="0" err="1"/>
              <a:t>harus</a:t>
            </a:r>
            <a:r>
              <a:rPr lang="en-US" sz="4400" dirty="0"/>
              <a:t> </a:t>
            </a:r>
            <a:r>
              <a:rPr lang="en-US" sz="4400" dirty="0" err="1"/>
              <a:t>dilaksanakan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tujuan</a:t>
            </a:r>
            <a:r>
              <a:rPr lang="en-US" sz="4400" dirty="0"/>
              <a:t> </a:t>
            </a:r>
            <a:r>
              <a:rPr lang="en-US" sz="4400" dirty="0" err="1" smtClean="0"/>
              <a:t>untuk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2051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575" y="2212131"/>
            <a:ext cx="9744637" cy="2976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Signika" pitchFamily="50" charset="0"/>
              </a:rPr>
              <a:t>1. </a:t>
            </a:r>
            <a:r>
              <a:rPr lang="en-US" sz="2400" dirty="0" err="1" smtClean="0">
                <a:latin typeface="Signika" pitchFamily="50" charset="0"/>
              </a:rPr>
              <a:t>Memanfaatkan</a:t>
            </a:r>
            <a:r>
              <a:rPr lang="en-US" sz="2400" dirty="0" smtClean="0">
                <a:latin typeface="Signika" pitchFamily="50" charset="0"/>
              </a:rPr>
              <a:t> TI </a:t>
            </a:r>
            <a:r>
              <a:rPr lang="en-US" sz="2400" dirty="0" err="1" smtClean="0">
                <a:latin typeface="Signika" pitchFamily="50" charset="0"/>
              </a:rPr>
              <a:t>dengan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melawan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hukum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seperti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menyakiti</a:t>
            </a:r>
            <a:r>
              <a:rPr lang="en-US" sz="2400" dirty="0" smtClean="0">
                <a:latin typeface="Signika" pitchFamily="50" charset="0"/>
              </a:rPr>
              <a:t>, </a:t>
            </a:r>
            <a:r>
              <a:rPr lang="en-US" sz="2400" dirty="0" err="1" smtClean="0">
                <a:latin typeface="Signika" pitchFamily="50" charset="0"/>
              </a:rPr>
              <a:t>melukai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atau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menghilangkan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harta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benda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bahkan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nyawa</a:t>
            </a:r>
            <a:r>
              <a:rPr lang="en-US" sz="2400" dirty="0" smtClean="0">
                <a:latin typeface="Signika" pitchFamily="50" charset="0"/>
              </a:rPr>
              <a:t> orang lain;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Signika" pitchFamily="50" charset="0"/>
              </a:rPr>
              <a:t>2. </a:t>
            </a:r>
            <a:r>
              <a:rPr lang="en-US" sz="2400" dirty="0" err="1" smtClean="0">
                <a:latin typeface="Signika" pitchFamily="50" charset="0"/>
              </a:rPr>
              <a:t>Melakukan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intersepsi</a:t>
            </a:r>
            <a:r>
              <a:rPr lang="en-US" sz="2400" dirty="0" smtClean="0">
                <a:latin typeface="Signika" pitchFamily="50" charset="0"/>
              </a:rPr>
              <a:t> (</a:t>
            </a:r>
            <a:r>
              <a:rPr lang="en-US" sz="2400" dirty="0" err="1" smtClean="0">
                <a:latin typeface="Signika" pitchFamily="50" charset="0"/>
              </a:rPr>
              <a:t>mencegah</a:t>
            </a:r>
            <a:r>
              <a:rPr lang="en-US" sz="2400" dirty="0" smtClean="0">
                <a:latin typeface="Signika" pitchFamily="50" charset="0"/>
              </a:rPr>
              <a:t> / </a:t>
            </a:r>
            <a:r>
              <a:rPr lang="en-US" sz="2400" dirty="0" err="1" smtClean="0">
                <a:latin typeface="Signika" pitchFamily="50" charset="0"/>
              </a:rPr>
              <a:t>menahan</a:t>
            </a:r>
            <a:r>
              <a:rPr lang="en-US" sz="2400" dirty="0" smtClean="0">
                <a:latin typeface="Signika" pitchFamily="50" charset="0"/>
              </a:rPr>
              <a:t>) </a:t>
            </a:r>
            <a:r>
              <a:rPr lang="en-US" sz="2400" dirty="0" err="1" smtClean="0">
                <a:latin typeface="Signika" pitchFamily="50" charset="0"/>
              </a:rPr>
              <a:t>terhadap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lalu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lintas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komunikasi</a:t>
            </a:r>
            <a:r>
              <a:rPr lang="en-US" sz="2400" dirty="0" smtClean="0">
                <a:latin typeface="Signika" pitchFamily="50" charset="0"/>
              </a:rPr>
              <a:t> data;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Signika" pitchFamily="50" charset="0"/>
              </a:rPr>
              <a:t>3. </a:t>
            </a:r>
            <a:r>
              <a:rPr lang="en-US" sz="2400" dirty="0" err="1" smtClean="0">
                <a:latin typeface="Signika" pitchFamily="50" charset="0"/>
              </a:rPr>
              <a:t>Sengaja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merusak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mengganggu</a:t>
            </a:r>
            <a:r>
              <a:rPr lang="en-US" sz="2400" dirty="0" smtClean="0">
                <a:latin typeface="Signika" pitchFamily="50" charset="0"/>
              </a:rPr>
              <a:t> data yang </a:t>
            </a:r>
            <a:r>
              <a:rPr lang="en-US" sz="2400" dirty="0" err="1" smtClean="0">
                <a:latin typeface="Signika" pitchFamily="50" charset="0"/>
              </a:rPr>
              <a:t>tersimpan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dalam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alat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penyimpanan</a:t>
            </a:r>
            <a:r>
              <a:rPr lang="en-US" sz="2400" dirty="0" smtClean="0">
                <a:latin typeface="Signika" pitchFamily="50" charset="0"/>
              </a:rPr>
              <a:t> data </a:t>
            </a:r>
            <a:r>
              <a:rPr lang="en-US" sz="2400" dirty="0" err="1" smtClean="0">
                <a:latin typeface="Signika" pitchFamily="50" charset="0"/>
              </a:rPr>
              <a:t>elektronik</a:t>
            </a:r>
            <a:r>
              <a:rPr lang="en-US" sz="2400" dirty="0" smtClean="0">
                <a:latin typeface="Signika" pitchFamily="50" charset="0"/>
              </a:rPr>
              <a:t> yang </a:t>
            </a:r>
            <a:r>
              <a:rPr lang="en-US" sz="2400" dirty="0" err="1" smtClean="0">
                <a:latin typeface="Signika" pitchFamily="50" charset="0"/>
              </a:rPr>
              <a:t>tersusun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sebagai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bagian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dari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sistem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komputer</a:t>
            </a:r>
            <a:r>
              <a:rPr lang="en-US" sz="2400" dirty="0" smtClean="0">
                <a:latin typeface="Signika" pitchFamily="50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Signika" pitchFamily="50" charset="0"/>
              </a:rPr>
              <a:t>4. </a:t>
            </a:r>
            <a:r>
              <a:rPr lang="en-US" sz="2400" dirty="0" err="1" smtClean="0">
                <a:latin typeface="Signika" pitchFamily="50" charset="0"/>
              </a:rPr>
              <a:t>Sengaja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menghilangkan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bukti-bukti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elektronik</a:t>
            </a:r>
            <a:r>
              <a:rPr lang="en-US" sz="2400" dirty="0" smtClean="0">
                <a:latin typeface="Signika" pitchFamily="50" charset="0"/>
              </a:rPr>
              <a:t> yang </a:t>
            </a:r>
            <a:r>
              <a:rPr lang="en-US" sz="2400" dirty="0" err="1" smtClean="0">
                <a:latin typeface="Signika" pitchFamily="50" charset="0"/>
              </a:rPr>
              <a:t>dapat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dijadikan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alat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bukti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sah</a:t>
            </a:r>
            <a:r>
              <a:rPr lang="en-US" sz="2400" dirty="0" smtClean="0">
                <a:latin typeface="Signika" pitchFamily="50" charset="0"/>
              </a:rPr>
              <a:t> di </a:t>
            </a:r>
            <a:r>
              <a:rPr lang="en-US" sz="2400" dirty="0" err="1" smtClean="0">
                <a:latin typeface="Signika" pitchFamily="50" charset="0"/>
              </a:rPr>
              <a:t>pengadilan</a:t>
            </a:r>
            <a:r>
              <a:rPr lang="en-US" sz="2400" dirty="0" smtClean="0">
                <a:latin typeface="Signika" pitchFamily="50" charset="0"/>
              </a:rPr>
              <a:t> yang </a:t>
            </a:r>
            <a:r>
              <a:rPr lang="en-US" sz="2400" dirty="0" err="1" smtClean="0">
                <a:latin typeface="Signika" pitchFamily="50" charset="0"/>
              </a:rPr>
              <a:t>terdapat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pada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suatu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sistem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informasi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atau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sistem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komputer</a:t>
            </a:r>
            <a:r>
              <a:rPr lang="en-US" sz="2400" dirty="0" smtClean="0">
                <a:latin typeface="Signika" pitchFamily="50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Signika" pitchFamily="50" charset="0"/>
              </a:rPr>
              <a:t>5. </a:t>
            </a:r>
            <a:r>
              <a:rPr lang="en-US" sz="2400" dirty="0" err="1" smtClean="0">
                <a:latin typeface="Signika" pitchFamily="50" charset="0"/>
              </a:rPr>
              <a:t>Sengaja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merusak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atau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mengganggu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sistem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informasi</a:t>
            </a:r>
            <a:r>
              <a:rPr lang="en-US" sz="2400" dirty="0" smtClean="0">
                <a:latin typeface="Signika" pitchFamily="50" charset="0"/>
              </a:rPr>
              <a:t>, </a:t>
            </a:r>
            <a:r>
              <a:rPr lang="en-US" sz="2400" dirty="0" err="1" smtClean="0">
                <a:latin typeface="Signika" pitchFamily="50" charset="0"/>
              </a:rPr>
              <a:t>sistem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komputer</a:t>
            </a:r>
            <a:r>
              <a:rPr lang="en-US" sz="2400" dirty="0" smtClean="0">
                <a:latin typeface="Signika" pitchFamily="50" charset="0"/>
              </a:rPr>
              <a:t>, </a:t>
            </a:r>
            <a:r>
              <a:rPr lang="en-US" sz="2400" dirty="0" err="1" smtClean="0">
                <a:latin typeface="Signika" pitchFamily="50" charset="0"/>
              </a:rPr>
              <a:t>jaringan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komputer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dan</a:t>
            </a:r>
            <a:r>
              <a:rPr lang="en-US" sz="2400" dirty="0" smtClean="0">
                <a:latin typeface="Signika" pitchFamily="50" charset="0"/>
              </a:rPr>
              <a:t> internet;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>
              <a:latin typeface="Signika" pitchFamily="50" charset="0"/>
            </a:endParaRPr>
          </a:p>
          <a:p>
            <a:pPr marL="0" indent="0">
              <a:buNone/>
            </a:pPr>
            <a:endParaRPr lang="en-US" sz="2400" dirty="0">
              <a:latin typeface="Signika" pitchFamily="50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Ruang</a:t>
            </a:r>
            <a:r>
              <a:rPr lang="en-US" sz="4400" dirty="0"/>
              <a:t> </a:t>
            </a:r>
            <a:r>
              <a:rPr lang="en-US" sz="4400" dirty="0" err="1"/>
              <a:t>lingkup</a:t>
            </a:r>
            <a:r>
              <a:rPr lang="en-US" sz="4400" dirty="0"/>
              <a:t> </a:t>
            </a:r>
            <a:r>
              <a:rPr lang="en-US" sz="4400" dirty="0" err="1"/>
              <a:t>pelanggaran</a:t>
            </a:r>
            <a:r>
              <a:rPr lang="en-US" sz="4400" dirty="0"/>
              <a:t> </a:t>
            </a:r>
            <a:r>
              <a:rPr lang="en-US" sz="4400" dirty="0" err="1"/>
              <a:t>hukum</a:t>
            </a:r>
            <a:r>
              <a:rPr lang="en-US" sz="4400" dirty="0"/>
              <a:t> TI di </a:t>
            </a:r>
            <a:r>
              <a:rPr lang="en-US" sz="4400" dirty="0" smtClean="0"/>
              <a:t>Indonesia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528280" y="2184834"/>
            <a:ext cx="9744637" cy="2976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Signika" pitchFamily="50" charset="0"/>
              </a:rPr>
              <a:t>6</a:t>
            </a:r>
            <a:r>
              <a:rPr lang="en-US" sz="2400" dirty="0">
                <a:latin typeface="Signika" pitchFamily="50" charset="0"/>
              </a:rPr>
              <a:t>. </a:t>
            </a:r>
            <a:r>
              <a:rPr lang="en-US" sz="2400" dirty="0" err="1">
                <a:latin typeface="Signika" pitchFamily="50" charset="0"/>
              </a:rPr>
              <a:t>Memanfaatkan</a:t>
            </a:r>
            <a:r>
              <a:rPr lang="en-US" sz="2400" dirty="0">
                <a:latin typeface="Signika" pitchFamily="50" charset="0"/>
              </a:rPr>
              <a:t> TI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menipu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menghasut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memfitnah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menjatuhkan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nama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baik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seseorang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organisasi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Signika" pitchFamily="50" charset="0"/>
              </a:rPr>
              <a:t>7. </a:t>
            </a:r>
            <a:r>
              <a:rPr lang="en-US" sz="2400" dirty="0" err="1">
                <a:latin typeface="Signika" pitchFamily="50" charset="0"/>
              </a:rPr>
              <a:t>Memanfaatkan</a:t>
            </a:r>
            <a:r>
              <a:rPr lang="en-US" sz="2400" dirty="0">
                <a:latin typeface="Signika" pitchFamily="50" charset="0"/>
              </a:rPr>
              <a:t> TI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menyebarkan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gambar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tulisan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kombinasi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dari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keduanya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mengandung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sifatsifat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pornografi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Signika" pitchFamily="50" charset="0"/>
              </a:rPr>
              <a:t>8. </a:t>
            </a:r>
            <a:r>
              <a:rPr lang="en-US" sz="2400" dirty="0" err="1">
                <a:latin typeface="Signika" pitchFamily="50" charset="0"/>
              </a:rPr>
              <a:t>Memanfaatkan</a:t>
            </a:r>
            <a:r>
              <a:rPr lang="en-US" sz="2400" dirty="0">
                <a:latin typeface="Signika" pitchFamily="50" charset="0"/>
              </a:rPr>
              <a:t> TI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membantu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terjadinya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percobaan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persekongkolan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menjurus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pada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kejahatan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Signika" pitchFamily="50" charset="0"/>
              </a:rPr>
              <a:t>9. </a:t>
            </a:r>
            <a:r>
              <a:rPr lang="en-US" sz="2400" dirty="0" err="1">
                <a:latin typeface="Signika" pitchFamily="50" charset="0"/>
              </a:rPr>
              <a:t>Setiap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hukum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penyelenggaraan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jasa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akses</a:t>
            </a:r>
            <a:r>
              <a:rPr lang="en-US" sz="2400" dirty="0">
                <a:latin typeface="Signika" pitchFamily="50" charset="0"/>
              </a:rPr>
              <a:t> internet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penyelenggaraan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layanan</a:t>
            </a:r>
            <a:r>
              <a:rPr lang="en-US" sz="2400" dirty="0">
                <a:latin typeface="Signika" pitchFamily="50" charset="0"/>
              </a:rPr>
              <a:t> TI, </a:t>
            </a:r>
            <a:r>
              <a:rPr lang="en-US" sz="2400" dirty="0" err="1">
                <a:latin typeface="Signika" pitchFamily="50" charset="0"/>
              </a:rPr>
              <a:t>baik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keperluan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komersial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maupun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keperluan</a:t>
            </a:r>
            <a:r>
              <a:rPr lang="en-US" sz="2400" dirty="0">
                <a:latin typeface="Signika" pitchFamily="50" charset="0"/>
              </a:rPr>
              <a:t> internal </a:t>
            </a:r>
            <a:r>
              <a:rPr lang="en-US" sz="2400" dirty="0" err="1">
                <a:latin typeface="Signika" pitchFamily="50" charset="0"/>
              </a:rPr>
              <a:t>perusahaan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dengan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sengaja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tidak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menyimpan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tidak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dapat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menyediakan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catatan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transaksi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elektronik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sedikitnya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jangka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waktu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dua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tahun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pPr>
              <a:buNone/>
            </a:pPr>
            <a:endParaRPr lang="en-US" sz="2400" dirty="0">
              <a:latin typeface="Signika" pitchFamily="50" charset="0"/>
            </a:endParaRPr>
          </a:p>
          <a:p>
            <a:endParaRPr lang="en-US" sz="2400" dirty="0">
              <a:latin typeface="Signika" pitchFamily="50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Ruang</a:t>
            </a:r>
            <a:r>
              <a:rPr lang="en-US" sz="4400" dirty="0"/>
              <a:t> </a:t>
            </a:r>
            <a:r>
              <a:rPr lang="en-US" sz="4400" dirty="0" err="1"/>
              <a:t>lingkup</a:t>
            </a:r>
            <a:r>
              <a:rPr lang="en-US" sz="4400" dirty="0"/>
              <a:t> </a:t>
            </a:r>
            <a:r>
              <a:rPr lang="en-US" sz="4400" dirty="0" err="1"/>
              <a:t>pelanggaran</a:t>
            </a:r>
            <a:r>
              <a:rPr lang="en-US" sz="4400" dirty="0"/>
              <a:t> </a:t>
            </a:r>
            <a:r>
              <a:rPr lang="en-US" sz="4400" dirty="0" err="1"/>
              <a:t>hukum</a:t>
            </a:r>
            <a:r>
              <a:rPr lang="en-US" sz="4400" dirty="0"/>
              <a:t> TI di </a:t>
            </a:r>
            <a:r>
              <a:rPr lang="en-US" sz="4400" dirty="0" smtClean="0"/>
              <a:t>Indonesia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372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FBCE154-73F3-433A-81FD-CDBDC445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929" y="358021"/>
            <a:ext cx="6351507" cy="6351507"/>
          </a:xfrm>
          <a:prstGeom prst="rect">
            <a:avLst/>
          </a:prstGeom>
        </p:spPr>
      </p:pic>
      <p:sp>
        <p:nvSpPr>
          <p:cNvPr id="8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1200" b="1" dirty="0" smtClean="0">
                <a:solidFill>
                  <a:schemeClr val="bg1"/>
                </a:solidFill>
              </a:rPr>
              <a:t>EKNIK INFORMATIKA – S1</a:t>
            </a:r>
            <a:endParaRPr lang="en-ID" sz="1050" b="1" dirty="0">
              <a:solidFill>
                <a:schemeClr val="bg1"/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549870" y="2544979"/>
            <a:ext cx="4823010" cy="988795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Silahkan</a:t>
            </a:r>
            <a:r>
              <a:rPr lang="en-US" sz="3600" dirty="0" smtClean="0"/>
              <a:t> </a:t>
            </a:r>
            <a:r>
              <a:rPr lang="en-US" sz="3600" dirty="0" err="1" smtClean="0"/>
              <a:t>Anda</a:t>
            </a:r>
            <a:r>
              <a:rPr lang="en-US" sz="3600" dirty="0" smtClean="0"/>
              <a:t> </a:t>
            </a:r>
            <a:r>
              <a:rPr lang="en-US" sz="3600" dirty="0" err="1" smtClean="0"/>
              <a:t>mencari</a:t>
            </a:r>
            <a:r>
              <a:rPr lang="en-US" sz="3600" dirty="0" smtClean="0"/>
              <a:t> UU ITE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revisi</a:t>
            </a:r>
            <a:r>
              <a:rPr lang="en-US" sz="3600" dirty="0" smtClean="0"/>
              <a:t> </a:t>
            </a:r>
            <a:r>
              <a:rPr lang="en-US" sz="3600" dirty="0" err="1" smtClean="0"/>
              <a:t>terbaru</a:t>
            </a:r>
            <a:r>
              <a:rPr lang="en-US" sz="3600" dirty="0" smtClean="0"/>
              <a:t> &amp; </a:t>
            </a:r>
            <a:r>
              <a:rPr lang="en-US" sz="3600" dirty="0" err="1" smtClean="0"/>
              <a:t>pelajari</a:t>
            </a:r>
            <a:r>
              <a:rPr lang="en-US" sz="3600" dirty="0" smtClean="0"/>
              <a:t> </a:t>
            </a:r>
            <a:r>
              <a:rPr lang="en-US" sz="3600" dirty="0" smtClean="0">
                <a:sym typeface="Wingdings" pitchFamily="2" charset="2"/>
              </a:rPr>
              <a:t>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425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2" y="2396649"/>
            <a:ext cx="5299459" cy="1438761"/>
          </a:xfrm>
        </p:spPr>
        <p:txBody>
          <a:bodyPr>
            <a:normAutofit fontScale="90000"/>
          </a:bodyPr>
          <a:lstStyle/>
          <a:p>
            <a:r>
              <a:rPr lang="en-US" sz="8000" b="1" dirty="0" err="1" smtClean="0"/>
              <a:t>Terimakasih</a:t>
            </a:r>
            <a:endParaRPr lang="en-ID" sz="8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Autofit/>
          </a:bodyPr>
          <a:lstStyle/>
          <a:p>
            <a:r>
              <a:rPr lang="en-ID" sz="5400" baseline="1207" dirty="0" err="1">
                <a:cs typeface="Times New Roman"/>
              </a:rPr>
              <a:t>Ca</a:t>
            </a:r>
            <a:r>
              <a:rPr lang="en-ID" sz="5400" spc="-29" baseline="1207" dirty="0" err="1">
                <a:cs typeface="Times New Roman"/>
              </a:rPr>
              <a:t>p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spc="-9" baseline="1207" dirty="0" err="1">
                <a:cs typeface="Times New Roman"/>
              </a:rPr>
              <a:t>i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r>
              <a:rPr lang="en-ID" sz="5400" spc="14" baseline="1207" dirty="0">
                <a:cs typeface="Times New Roman"/>
              </a:rPr>
              <a:t> </a:t>
            </a:r>
            <a:r>
              <a:rPr lang="en-ID" sz="5400" spc="-9" baseline="1207" dirty="0" err="1">
                <a:cs typeface="Times New Roman"/>
              </a:rPr>
              <a:t>P</a:t>
            </a:r>
            <a:r>
              <a:rPr lang="en-ID" sz="5400" baseline="1207" dirty="0" err="1">
                <a:cs typeface="Times New Roman"/>
              </a:rPr>
              <a:t>e</a:t>
            </a:r>
            <a:r>
              <a:rPr lang="en-ID" sz="5400" spc="-19" baseline="1207" dirty="0" err="1">
                <a:cs typeface="Times New Roman"/>
              </a:rPr>
              <a:t>m</a:t>
            </a:r>
            <a:r>
              <a:rPr lang="en-ID" sz="5400" spc="-29" baseline="1207" dirty="0" err="1">
                <a:cs typeface="Times New Roman"/>
              </a:rPr>
              <a:t>b</a:t>
            </a:r>
            <a:r>
              <a:rPr lang="en-ID" sz="5400" spc="-14" baseline="1207" dirty="0" err="1">
                <a:cs typeface="Times New Roman"/>
              </a:rPr>
              <a:t>e</a:t>
            </a:r>
            <a:r>
              <a:rPr lang="en-ID" sz="5400" spc="-29" baseline="1207" dirty="0" err="1">
                <a:cs typeface="Times New Roman"/>
              </a:rPr>
              <a:t>l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9" baseline="1207" dirty="0" err="1">
                <a:cs typeface="Times New Roman"/>
              </a:rPr>
              <a:t>j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5" baseline="1207" dirty="0" err="1">
                <a:cs typeface="Times New Roman"/>
              </a:rPr>
              <a:t>r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endParaRPr lang="en-ID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2200440"/>
            <a:ext cx="4476633" cy="8284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D" sz="2400" dirty="0" err="1" smtClean="0"/>
              <a:t>Mahasiswa</a:t>
            </a:r>
            <a:r>
              <a:rPr lang="en-ID" sz="2400" dirty="0" smtClean="0"/>
              <a:t> </a:t>
            </a:r>
            <a:r>
              <a:rPr lang="en-ID" sz="2400" dirty="0" err="1" smtClean="0"/>
              <a:t>mampu</a:t>
            </a:r>
            <a:r>
              <a:rPr lang="en-ID" sz="2400" dirty="0" smtClean="0"/>
              <a:t> </a:t>
            </a:r>
            <a:r>
              <a:rPr lang="en-ID" sz="2400" dirty="0" err="1" smtClean="0"/>
              <a:t>menjelaskan</a:t>
            </a:r>
            <a:r>
              <a:rPr lang="en-ID" sz="2400" dirty="0" smtClean="0"/>
              <a:t> </a:t>
            </a:r>
            <a:r>
              <a:rPr lang="en-ID" sz="2400" dirty="0" err="1" smtClean="0"/>
              <a:t>pengertian</a:t>
            </a:r>
            <a:r>
              <a:rPr lang="en-ID" sz="2400" dirty="0" smtClean="0"/>
              <a:t> </a:t>
            </a:r>
            <a:r>
              <a:rPr lang="en-ID" sz="2400" dirty="0" err="1" smtClean="0"/>
              <a:t>Cyberlaw</a:t>
            </a:r>
            <a:r>
              <a:rPr lang="en-ID" sz="2400" dirty="0" smtClean="0"/>
              <a:t> </a:t>
            </a:r>
            <a:r>
              <a:rPr lang="en-ID" sz="2400" dirty="0" err="1" smtClean="0"/>
              <a:t>serta</a:t>
            </a:r>
            <a:r>
              <a:rPr lang="en-ID" sz="2400" dirty="0" smtClean="0"/>
              <a:t> </a:t>
            </a:r>
            <a:r>
              <a:rPr lang="en-ID" sz="2400" dirty="0" err="1" smtClean="0"/>
              <a:t>undang-undang</a:t>
            </a:r>
            <a:r>
              <a:rPr lang="en-ID" sz="2400" dirty="0" smtClean="0"/>
              <a:t> </a:t>
            </a:r>
            <a:r>
              <a:rPr lang="en-ID" sz="2400" dirty="0" err="1" smtClean="0"/>
              <a:t>Cyberlaw</a:t>
            </a:r>
            <a:r>
              <a:rPr lang="en-ID" sz="2400" dirty="0" smtClean="0"/>
              <a:t> yang </a:t>
            </a:r>
            <a:r>
              <a:rPr lang="en-ID" sz="2400" dirty="0" err="1" smtClean="0"/>
              <a:t>berlaku</a:t>
            </a:r>
            <a:r>
              <a:rPr lang="en-ID" sz="2400" dirty="0" smtClean="0"/>
              <a:t> di Indonesia</a:t>
            </a:r>
            <a:endParaRPr lang="en-ID" sz="24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xmlns="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xmlns="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xmlns="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xmlns="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xmlns="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xmlns="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xmlns="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xmlns="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xmlns="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xmlns="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xmlns="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xmlns="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xmlns="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xmlns="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xmlns="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xmlns="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xmlns="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xmlns="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xmlns="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xmlns="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xmlns="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xmlns="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xmlns="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xmlns="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xmlns="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xmlns="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xmlns="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xmlns="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xmlns="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xmlns="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xmlns="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xmlns="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xmlns="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xmlns="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xmlns="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xmlns="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xmlns="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xmlns="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xmlns="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xmlns="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xmlns="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xmlns="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xmlns="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xmlns="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xmlns="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xmlns="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xmlns="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xmlns="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xmlns="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xmlns="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xmlns="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xmlns="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xmlns="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xmlns="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xmlns="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xmlns="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xmlns="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xmlns="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xmlns="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xmlns="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xmlns="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xmlns="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xmlns="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xmlns="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xmlns="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xmlns="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xmlns="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xmlns="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xmlns="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xmlns="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xmlns="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xmlns="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xmlns="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xmlns="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xmlns="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xmlns="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Title 80"/>
          <p:cNvSpPr>
            <a:spLocks noGrp="1"/>
          </p:cNvSpPr>
          <p:nvPr>
            <p:ph type="title"/>
          </p:nvPr>
        </p:nvSpPr>
        <p:spPr>
          <a:xfrm>
            <a:off x="1582871" y="1205383"/>
            <a:ext cx="9744637" cy="809251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/>
              <a:t>CYBERLAW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64" y="1610009"/>
            <a:ext cx="5670550" cy="566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4" descr="timba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625383" y="2573579"/>
            <a:ext cx="2644187" cy="2119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216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Karakteristik</a:t>
            </a:r>
            <a:r>
              <a:rPr lang="en-US" sz="4000" dirty="0"/>
              <a:t> </a:t>
            </a:r>
            <a:r>
              <a:rPr lang="en-US" sz="4000" dirty="0" err="1"/>
              <a:t>Aktivitas</a:t>
            </a:r>
            <a:r>
              <a:rPr lang="en-US" sz="4000" dirty="0"/>
              <a:t> di </a:t>
            </a:r>
            <a:r>
              <a:rPr lang="en-US" sz="4000" dirty="0" smtClean="0"/>
              <a:t>Internet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1816341"/>
            <a:ext cx="9744637" cy="2976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Signika" pitchFamily="50" charset="0"/>
              </a:rPr>
              <a:t>1.Bersifat </a:t>
            </a:r>
            <a:r>
              <a:rPr lang="en-US" sz="2400" dirty="0" err="1">
                <a:latin typeface="Signika" pitchFamily="50" charset="0"/>
              </a:rPr>
              <a:t>lintas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batas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sehingga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tidak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lagi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tunduk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pada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batas-batas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teritorial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Signika" pitchFamily="50" charset="0"/>
              </a:rPr>
              <a:t>2.Sistem </a:t>
            </a:r>
            <a:r>
              <a:rPr lang="en-US" sz="2400" dirty="0" err="1">
                <a:latin typeface="Signika" pitchFamily="50" charset="0"/>
              </a:rPr>
              <a:t>hukum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tradisional</a:t>
            </a:r>
            <a:r>
              <a:rPr lang="en-US" sz="2400" dirty="0">
                <a:latin typeface="Signika" pitchFamily="50" charset="0"/>
              </a:rPr>
              <a:t> (</a:t>
            </a:r>
            <a:r>
              <a:rPr lang="en-US" sz="2400" i="1" dirty="0">
                <a:latin typeface="Signika" pitchFamily="50" charset="0"/>
              </a:rPr>
              <a:t>the existing law</a:t>
            </a:r>
            <a:r>
              <a:rPr lang="en-US" sz="2400" dirty="0">
                <a:latin typeface="Signika" pitchFamily="50" charset="0"/>
              </a:rPr>
              <a:t>) yang </a:t>
            </a:r>
            <a:r>
              <a:rPr lang="en-US" sz="2400" dirty="0" err="1">
                <a:latin typeface="Signika" pitchFamily="50" charset="0"/>
              </a:rPr>
              <a:t>justru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bertumpu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pada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batasan-batasan</a:t>
            </a:r>
            <a:r>
              <a:rPr lang="en-US" sz="2400" dirty="0">
                <a:latin typeface="Signika" pitchFamily="50" charset="0"/>
              </a:rPr>
              <a:t> territorial </a:t>
            </a:r>
            <a:r>
              <a:rPr lang="en-US" sz="2400" dirty="0" err="1">
                <a:latin typeface="Signika" pitchFamily="50" charset="0"/>
              </a:rPr>
              <a:t>dianggap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tidak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cukup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memadai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menjawab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persoalan-persoalan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hukum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muncul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akibat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aktivitas</a:t>
            </a:r>
            <a:r>
              <a:rPr lang="en-US" sz="2400" dirty="0">
                <a:latin typeface="Signika" pitchFamily="50" charset="0"/>
              </a:rPr>
              <a:t> di internet.</a:t>
            </a:r>
          </a:p>
          <a:p>
            <a:pPr>
              <a:buNone/>
            </a:pPr>
            <a:endParaRPr lang="en-US" sz="2400" dirty="0">
              <a:latin typeface="Signika" pitchFamily="50" charset="0"/>
            </a:endParaRPr>
          </a:p>
          <a:p>
            <a:endParaRPr lang="en-US" sz="2400" dirty="0">
              <a:latin typeface="Signik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5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281" y="887353"/>
            <a:ext cx="9744637" cy="809251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Signika" pitchFamily="50" charset="0"/>
                <a:cs typeface="Calibri" pitchFamily="34" charset="0"/>
              </a:rPr>
              <a:t>Prinsip</a:t>
            </a:r>
            <a:r>
              <a:rPr lang="en-US" sz="40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4000" dirty="0" err="1">
                <a:latin typeface="Signika" pitchFamily="50" charset="0"/>
                <a:cs typeface="Calibri" pitchFamily="34" charset="0"/>
              </a:rPr>
              <a:t>dan</a:t>
            </a:r>
            <a:r>
              <a:rPr lang="en-US" sz="40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4000" dirty="0" err="1">
                <a:latin typeface="Signika" pitchFamily="50" charset="0"/>
                <a:cs typeface="Calibri" pitchFamily="34" charset="0"/>
              </a:rPr>
              <a:t>Pendekatan</a:t>
            </a:r>
            <a:r>
              <a:rPr lang="en-US" sz="40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4000" dirty="0" err="1" smtClean="0">
                <a:latin typeface="Signika" pitchFamily="50" charset="0"/>
                <a:cs typeface="Calibri" pitchFamily="34" charset="0"/>
              </a:rPr>
              <a:t>Hukum</a:t>
            </a:r>
            <a:endParaRPr lang="en-US" sz="4000" dirty="0">
              <a:latin typeface="Signika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747" y="1734459"/>
            <a:ext cx="9744637" cy="2976563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Signika" pitchFamily="50" charset="0"/>
                <a:cs typeface="Calibri" pitchFamily="34" charset="0"/>
              </a:rPr>
              <a:t>Istilah</a:t>
            </a:r>
            <a:r>
              <a:rPr lang="en-US" sz="2400" dirty="0" smtClean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hukum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cyber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diartikan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sebagai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padanan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kata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dari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Cyber Law, yang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saat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ini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secara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internasional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digunakan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untuk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istilah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hukum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yang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terkait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dengan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pemanfaatan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Signika" pitchFamily="50" charset="0"/>
                <a:cs typeface="Calibri" pitchFamily="34" charset="0"/>
              </a:rPr>
              <a:t>Teknologi</a:t>
            </a:r>
            <a:r>
              <a:rPr lang="en-US" sz="2400" dirty="0" smtClean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Signika" pitchFamily="50" charset="0"/>
                <a:cs typeface="Calibri" pitchFamily="34" charset="0"/>
              </a:rPr>
              <a:t>Informasi</a:t>
            </a:r>
            <a:r>
              <a:rPr lang="en-US" sz="2400" dirty="0" smtClean="0">
                <a:latin typeface="Signika" pitchFamily="50" charset="0"/>
                <a:cs typeface="Calibri" pitchFamily="34" charset="0"/>
              </a:rPr>
              <a:t> (TI).</a:t>
            </a:r>
          </a:p>
          <a:p>
            <a:r>
              <a:rPr lang="en-US" sz="2400" dirty="0" err="1" smtClean="0">
                <a:latin typeface="Signika" pitchFamily="50" charset="0"/>
                <a:cs typeface="Calibri" pitchFamily="34" charset="0"/>
              </a:rPr>
              <a:t>Istilah</a:t>
            </a:r>
            <a:r>
              <a:rPr lang="en-US" sz="2400" dirty="0" smtClean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lain yang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juga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digunakan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adalah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Hukum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TI (</a:t>
            </a:r>
            <a:r>
              <a:rPr lang="en-US" sz="2400" i="1" dirty="0">
                <a:latin typeface="Signika" pitchFamily="50" charset="0"/>
                <a:cs typeface="Calibri" pitchFamily="34" charset="0"/>
              </a:rPr>
              <a:t>Law of IT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),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Hukum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Dunia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Maya (</a:t>
            </a:r>
            <a:r>
              <a:rPr lang="en-US" sz="2400" i="1" dirty="0">
                <a:latin typeface="Signika" pitchFamily="50" charset="0"/>
                <a:cs typeface="Calibri" pitchFamily="34" charset="0"/>
              </a:rPr>
              <a:t>Virtual World Law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)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dan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Hukum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Maya. </a:t>
            </a:r>
            <a:endParaRPr lang="en-US" sz="2400" dirty="0" smtClean="0">
              <a:latin typeface="Signika" pitchFamily="50" charset="0"/>
              <a:cs typeface="Calibri" pitchFamily="34" charset="0"/>
            </a:endParaRPr>
          </a:p>
          <a:p>
            <a:r>
              <a:rPr lang="en-US" sz="2400" dirty="0" err="1" smtClean="0">
                <a:latin typeface="Signika" pitchFamily="50" charset="0"/>
                <a:cs typeface="Calibri" pitchFamily="34" charset="0"/>
              </a:rPr>
              <a:t>Kegiatan</a:t>
            </a:r>
            <a:r>
              <a:rPr lang="en-US" sz="2400" dirty="0" smtClean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i="1" dirty="0">
                <a:latin typeface="Signika" pitchFamily="50" charset="0"/>
                <a:cs typeface="Calibri" pitchFamily="34" charset="0"/>
              </a:rPr>
              <a:t>cyber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meskipun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bersifat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i="1" dirty="0">
                <a:latin typeface="Signika" pitchFamily="50" charset="0"/>
                <a:cs typeface="Calibri" pitchFamily="34" charset="0"/>
              </a:rPr>
              <a:t>virtual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dapat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dikategorikan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sebagai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tindakan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dan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perbuatan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hukum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yang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nyata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. </a:t>
            </a:r>
            <a:endParaRPr lang="en-US" sz="2400" dirty="0" smtClean="0">
              <a:latin typeface="Signika" pitchFamily="50" charset="0"/>
              <a:cs typeface="Calibri" pitchFamily="34" charset="0"/>
            </a:endParaRPr>
          </a:p>
          <a:p>
            <a:r>
              <a:rPr lang="en-US" sz="2400" dirty="0" err="1" smtClean="0">
                <a:latin typeface="Signika" pitchFamily="50" charset="0"/>
                <a:cs typeface="Calibri" pitchFamily="34" charset="0"/>
              </a:rPr>
              <a:t>Secara</a:t>
            </a:r>
            <a:r>
              <a:rPr lang="en-US" sz="2400" dirty="0" smtClean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yuridis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untuk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ruang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i="1" dirty="0">
                <a:latin typeface="Signika" pitchFamily="50" charset="0"/>
                <a:cs typeface="Calibri" pitchFamily="34" charset="0"/>
              </a:rPr>
              <a:t>cyber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tidak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sama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lagi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dengan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ukuran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dan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kualifikasi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hukum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tradisional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. </a:t>
            </a:r>
            <a:endParaRPr lang="en-US" sz="2400" dirty="0" smtClean="0">
              <a:latin typeface="Signika" pitchFamily="50" charset="0"/>
              <a:cs typeface="Calibri" pitchFamily="34" charset="0"/>
            </a:endParaRPr>
          </a:p>
          <a:p>
            <a:r>
              <a:rPr lang="en-US" sz="2400" dirty="0" err="1" smtClean="0">
                <a:latin typeface="Signika" pitchFamily="50" charset="0"/>
                <a:cs typeface="Calibri" pitchFamily="34" charset="0"/>
              </a:rPr>
              <a:t>Kegiatan</a:t>
            </a:r>
            <a:r>
              <a:rPr lang="en-US" sz="2400" dirty="0" smtClean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i="1" dirty="0">
                <a:latin typeface="Signika" pitchFamily="50" charset="0"/>
                <a:cs typeface="Calibri" pitchFamily="34" charset="0"/>
              </a:rPr>
              <a:t>cyber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adalah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kegiatan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i="1" dirty="0">
                <a:latin typeface="Signika" pitchFamily="50" charset="0"/>
                <a:cs typeface="Calibri" pitchFamily="34" charset="0"/>
              </a:rPr>
              <a:t>virtual 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yang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berdampak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sangat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nyata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meskipun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alat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buktinya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bersifat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elektronik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.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Dengan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demikian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subjek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pelakunya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harus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dikualifikasikan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pula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sebagai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orang yang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telah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melakukan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perbuatan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hukum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secara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 </a:t>
            </a:r>
            <a:r>
              <a:rPr lang="en-US" sz="2400" dirty="0" err="1">
                <a:latin typeface="Signika" pitchFamily="50" charset="0"/>
                <a:cs typeface="Calibri" pitchFamily="34" charset="0"/>
              </a:rPr>
              <a:t>nyata</a:t>
            </a:r>
            <a:r>
              <a:rPr lang="en-US" sz="2400" dirty="0">
                <a:latin typeface="Signika" pitchFamily="50" charset="0"/>
                <a:cs typeface="Calibri" pitchFamily="34" charset="0"/>
              </a:rPr>
              <a:t>.</a:t>
            </a:r>
          </a:p>
          <a:p>
            <a:pPr>
              <a:buNone/>
            </a:pPr>
            <a:endParaRPr lang="en-US" sz="2400" dirty="0">
              <a:latin typeface="Signika" pitchFamily="50" charset="0"/>
              <a:cs typeface="Calibri" pitchFamily="34" charset="0"/>
            </a:endParaRPr>
          </a:p>
          <a:p>
            <a:endParaRPr lang="en-US" sz="2400" dirty="0">
              <a:latin typeface="Signik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Pendekatan</a:t>
            </a:r>
            <a:r>
              <a:rPr lang="en-US" sz="4000" dirty="0" smtClean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mempertahankan</a:t>
            </a:r>
            <a:r>
              <a:rPr lang="en-US" sz="4000" dirty="0"/>
              <a:t> </a:t>
            </a:r>
            <a:r>
              <a:rPr lang="en-US" sz="4000" dirty="0" err="1"/>
              <a:t>keamanan</a:t>
            </a:r>
            <a:r>
              <a:rPr lang="en-US" sz="4000" dirty="0"/>
              <a:t> di </a:t>
            </a:r>
            <a:r>
              <a:rPr lang="en-US" sz="4000" i="1" dirty="0"/>
              <a:t>Cyberspace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2800" dirty="0">
                <a:latin typeface="Signika" pitchFamily="50" charset="0"/>
              </a:rPr>
              <a:t>1. </a:t>
            </a:r>
            <a:r>
              <a:rPr lang="en-US" sz="2800" dirty="0" err="1">
                <a:latin typeface="Signika" pitchFamily="50" charset="0"/>
              </a:rPr>
              <a:t>Pendekatan</a:t>
            </a:r>
            <a:r>
              <a:rPr lang="en-US" sz="2800" dirty="0">
                <a:latin typeface="Signika" pitchFamily="50" charset="0"/>
              </a:rPr>
              <a:t> </a:t>
            </a:r>
            <a:r>
              <a:rPr lang="en-US" sz="2800" dirty="0" err="1">
                <a:latin typeface="Signika" pitchFamily="50" charset="0"/>
              </a:rPr>
              <a:t>Teknologi</a:t>
            </a:r>
            <a:r>
              <a:rPr lang="en-US" sz="2800" dirty="0">
                <a:latin typeface="Signika" pitchFamily="50" charset="0"/>
              </a:rPr>
              <a:t>;</a:t>
            </a:r>
          </a:p>
          <a:p>
            <a:pPr>
              <a:buNone/>
            </a:pPr>
            <a:r>
              <a:rPr lang="en-US" sz="2800" dirty="0">
                <a:latin typeface="Signika" pitchFamily="50" charset="0"/>
              </a:rPr>
              <a:t>2. </a:t>
            </a:r>
            <a:r>
              <a:rPr lang="en-US" sz="2800" dirty="0" err="1">
                <a:latin typeface="Signika" pitchFamily="50" charset="0"/>
              </a:rPr>
              <a:t>Pendekatan</a:t>
            </a:r>
            <a:r>
              <a:rPr lang="en-US" sz="2800" dirty="0">
                <a:latin typeface="Signika" pitchFamily="50" charset="0"/>
              </a:rPr>
              <a:t> </a:t>
            </a:r>
            <a:r>
              <a:rPr lang="en-US" sz="2800" dirty="0" err="1">
                <a:latin typeface="Signika" pitchFamily="50" charset="0"/>
              </a:rPr>
              <a:t>sosial</a:t>
            </a:r>
            <a:r>
              <a:rPr lang="en-US" sz="2800" dirty="0">
                <a:latin typeface="Signika" pitchFamily="50" charset="0"/>
              </a:rPr>
              <a:t> </a:t>
            </a:r>
            <a:r>
              <a:rPr lang="en-US" sz="2800" dirty="0" err="1">
                <a:latin typeface="Signika" pitchFamily="50" charset="0"/>
              </a:rPr>
              <a:t>budaya-etika</a:t>
            </a:r>
            <a:r>
              <a:rPr lang="en-US" sz="2800" dirty="0">
                <a:latin typeface="Signika" pitchFamily="50" charset="0"/>
              </a:rPr>
              <a:t>;</a:t>
            </a:r>
          </a:p>
          <a:p>
            <a:pPr>
              <a:buNone/>
            </a:pPr>
            <a:r>
              <a:rPr lang="en-US" sz="2800" dirty="0">
                <a:latin typeface="Signika" pitchFamily="50" charset="0"/>
              </a:rPr>
              <a:t>3. </a:t>
            </a:r>
            <a:r>
              <a:rPr lang="en-US" sz="2800" dirty="0" err="1">
                <a:latin typeface="Signika" pitchFamily="50" charset="0"/>
              </a:rPr>
              <a:t>Pendekatan</a:t>
            </a:r>
            <a:r>
              <a:rPr lang="en-US" sz="2800" dirty="0">
                <a:latin typeface="Signika" pitchFamily="50" charset="0"/>
              </a:rPr>
              <a:t> </a:t>
            </a:r>
            <a:r>
              <a:rPr lang="en-US" sz="2800" dirty="0" err="1">
                <a:latin typeface="Signika" pitchFamily="50" charset="0"/>
              </a:rPr>
              <a:t>Hukum</a:t>
            </a:r>
            <a:r>
              <a:rPr lang="en-US" sz="2800" dirty="0">
                <a:latin typeface="Signika" pitchFamily="50" charset="0"/>
              </a:rPr>
              <a:t>.</a:t>
            </a:r>
          </a:p>
          <a:p>
            <a:endParaRPr lang="en-US" sz="2400" dirty="0">
              <a:latin typeface="Signik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Asas</a:t>
            </a:r>
            <a:r>
              <a:rPr lang="en-US" sz="4400" dirty="0"/>
              <a:t> </a:t>
            </a:r>
            <a:r>
              <a:rPr lang="en-US" sz="4400" dirty="0" err="1"/>
              <a:t>Yurisdiksi</a:t>
            </a:r>
            <a:r>
              <a:rPr lang="en-US" sz="4400" dirty="0"/>
              <a:t> </a:t>
            </a:r>
            <a:r>
              <a:rPr lang="en-US" sz="4400" dirty="0" err="1"/>
              <a:t>Hukum</a:t>
            </a:r>
            <a:r>
              <a:rPr lang="en-US" sz="4400" dirty="0"/>
              <a:t> </a:t>
            </a:r>
            <a:r>
              <a:rPr lang="en-US" sz="4400" dirty="0" err="1" smtClean="0"/>
              <a:t>Internasional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93776" indent="-457200">
              <a:buFontTx/>
              <a:buAutoNum type="arabicPeriod"/>
            </a:pPr>
            <a:r>
              <a:rPr lang="en-US" sz="2400" b="1" dirty="0" smtClean="0">
                <a:latin typeface="Signika" pitchFamily="50" charset="0"/>
              </a:rPr>
              <a:t>Subjective </a:t>
            </a:r>
            <a:r>
              <a:rPr lang="en-US" sz="2400" b="1" dirty="0">
                <a:latin typeface="Signika" pitchFamily="50" charset="0"/>
              </a:rPr>
              <a:t>territoriality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 marL="795528" lvl="1" indent="-457200">
              <a:buNone/>
            </a:pPr>
            <a:r>
              <a:rPr lang="en-US" sz="2400" dirty="0">
                <a:latin typeface="Signika" pitchFamily="50" charset="0"/>
              </a:rPr>
              <a:t>	</a:t>
            </a:r>
            <a:r>
              <a:rPr lang="en-US" sz="2400" dirty="0" err="1">
                <a:latin typeface="Signika" pitchFamily="50" charset="0"/>
              </a:rPr>
              <a:t>Azas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menekankan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bahwa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keberlakuan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hukum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ditentukan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berdasarkan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tempat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perbuatan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dilakukan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penyelesaian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tindak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pidananya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dilakukan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dinegara</a:t>
            </a:r>
            <a:r>
              <a:rPr lang="en-US" sz="2400" dirty="0">
                <a:latin typeface="Signika" pitchFamily="50" charset="0"/>
              </a:rPr>
              <a:t> lain.</a:t>
            </a:r>
          </a:p>
          <a:p>
            <a:pPr marL="493776" indent="-457200">
              <a:buFontTx/>
              <a:buAutoNum type="arabicPeriod"/>
            </a:pPr>
            <a:r>
              <a:rPr lang="en-US" sz="2400" b="1" dirty="0">
                <a:latin typeface="Signika" pitchFamily="50" charset="0"/>
              </a:rPr>
              <a:t>Objective territoriality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 marL="795528" lvl="1" indent="-457200">
              <a:buNone/>
            </a:pPr>
            <a:r>
              <a:rPr lang="en-US" sz="2400" dirty="0">
                <a:latin typeface="Signika" pitchFamily="50" charset="0"/>
              </a:rPr>
              <a:t>      </a:t>
            </a:r>
            <a:r>
              <a:rPr lang="en-US" sz="2400" dirty="0" err="1">
                <a:latin typeface="Signika" pitchFamily="50" charset="0"/>
              </a:rPr>
              <a:t>Azas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menyatakan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bahwa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hukum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berlaku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adalah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hukum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dimana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akibat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utama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perbuatan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terjadi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memberikan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dampak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sangat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merugikan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bagi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negara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 smtClean="0">
                <a:latin typeface="Signika" pitchFamily="50" charset="0"/>
              </a:rPr>
              <a:t>bersangkutan</a:t>
            </a:r>
            <a:endParaRPr lang="en-US" sz="2400" dirty="0" smtClean="0">
              <a:latin typeface="Signika" pitchFamily="50" charset="0"/>
            </a:endParaRPr>
          </a:p>
          <a:p>
            <a:pPr marL="493776" indent="-457200">
              <a:buNone/>
            </a:pPr>
            <a:r>
              <a:rPr lang="en-US" sz="2400" dirty="0">
                <a:latin typeface="Signika" pitchFamily="50" charset="0"/>
              </a:rPr>
              <a:t>3</a:t>
            </a:r>
            <a:r>
              <a:rPr lang="en-US" sz="2400" b="1" dirty="0">
                <a:latin typeface="Signika" pitchFamily="50" charset="0"/>
              </a:rPr>
              <a:t>.  Nationality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 marL="795528" lvl="1" indent="-457200">
              <a:buNone/>
            </a:pPr>
            <a:r>
              <a:rPr lang="en-US" sz="2400" dirty="0">
                <a:latin typeface="Signika" pitchFamily="50" charset="0"/>
              </a:rPr>
              <a:t>       </a:t>
            </a:r>
            <a:r>
              <a:rPr lang="en-US" sz="2400" dirty="0" err="1">
                <a:latin typeface="Signika" pitchFamily="50" charset="0"/>
              </a:rPr>
              <a:t>Azas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menenukan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bahwa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negara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mempunyai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jurisdiksi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menentukan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hukum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berdasarkan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kewarganegaraan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pelaku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pPr marL="493776" indent="-457200">
              <a:buNone/>
            </a:pPr>
            <a:endParaRPr lang="en-US" sz="2400" dirty="0">
              <a:latin typeface="Signika" pitchFamily="50" charset="0"/>
            </a:endParaRPr>
          </a:p>
          <a:p>
            <a:pPr marL="795528" lvl="1" indent="-457200">
              <a:buNone/>
            </a:pPr>
            <a:endParaRPr lang="en-US" sz="2400" dirty="0">
              <a:latin typeface="Signika" pitchFamily="50" charset="0"/>
            </a:endParaRPr>
          </a:p>
          <a:p>
            <a:endParaRPr lang="en-US" sz="2400" dirty="0">
              <a:latin typeface="Signik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93776" indent="-457200">
              <a:buNone/>
            </a:pPr>
            <a:r>
              <a:rPr lang="en-US" sz="2400" dirty="0" smtClean="0">
                <a:latin typeface="Signika" pitchFamily="50" charset="0"/>
              </a:rPr>
              <a:t>4</a:t>
            </a:r>
            <a:r>
              <a:rPr lang="en-US" sz="2400" b="1" dirty="0" smtClean="0">
                <a:latin typeface="Signika" pitchFamily="50" charset="0"/>
              </a:rPr>
              <a:t>.   Passive </a:t>
            </a:r>
            <a:r>
              <a:rPr lang="en-US" sz="2400" b="1" dirty="0">
                <a:latin typeface="Signika" pitchFamily="50" charset="0"/>
              </a:rPr>
              <a:t>nationality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 marL="795528" lvl="1" indent="-457200">
              <a:buNone/>
            </a:pPr>
            <a:r>
              <a:rPr lang="en-US" sz="2400" dirty="0">
                <a:latin typeface="Signika" pitchFamily="50" charset="0"/>
              </a:rPr>
              <a:t>       </a:t>
            </a:r>
            <a:r>
              <a:rPr lang="en-US" sz="2400" dirty="0" err="1">
                <a:latin typeface="Signika" pitchFamily="50" charset="0"/>
              </a:rPr>
              <a:t>Azas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menekankan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jurisdiksi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berdasarkan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kewarganegaraan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korban</a:t>
            </a:r>
            <a:endParaRPr lang="en-US" sz="2400" dirty="0">
              <a:latin typeface="Signika" pitchFamily="50" charset="0"/>
            </a:endParaRPr>
          </a:p>
          <a:p>
            <a:pPr marL="493776" indent="-457200">
              <a:buNone/>
            </a:pPr>
            <a:r>
              <a:rPr lang="en-US" sz="2400" dirty="0">
                <a:latin typeface="Signika" pitchFamily="50" charset="0"/>
              </a:rPr>
              <a:t>5.   </a:t>
            </a:r>
            <a:r>
              <a:rPr lang="en-US" sz="2400" b="1" dirty="0">
                <a:latin typeface="Signika" pitchFamily="50" charset="0"/>
              </a:rPr>
              <a:t>Protective principle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 marL="795528" lvl="1" indent="-457200">
              <a:buNone/>
            </a:pPr>
            <a:r>
              <a:rPr lang="en-US" sz="2400" dirty="0">
                <a:latin typeface="Signika" pitchFamily="50" charset="0"/>
              </a:rPr>
              <a:t>      </a:t>
            </a:r>
            <a:r>
              <a:rPr lang="en-US" sz="2400" dirty="0" err="1">
                <a:latin typeface="Signika" pitchFamily="50" charset="0"/>
              </a:rPr>
              <a:t>Azas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menyatakan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berlakunya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hukum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didasarkan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keinginan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negara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melindungi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kepentingan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negara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dari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kejahatan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dilakukan</a:t>
            </a:r>
            <a:r>
              <a:rPr lang="en-US" sz="2400" dirty="0">
                <a:latin typeface="Signika" pitchFamily="50" charset="0"/>
              </a:rPr>
              <a:t> di </a:t>
            </a:r>
            <a:r>
              <a:rPr lang="en-US" sz="2400" dirty="0" err="1">
                <a:latin typeface="Signika" pitchFamily="50" charset="0"/>
              </a:rPr>
              <a:t>luar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wilayahnya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umumnya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digunakan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apabila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korbannya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adala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negara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pemerantahan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pPr marL="493776" indent="-457200">
              <a:buNone/>
            </a:pPr>
            <a:r>
              <a:rPr lang="en-US" sz="2400" dirty="0">
                <a:latin typeface="Signika" pitchFamily="50" charset="0"/>
              </a:rPr>
              <a:t>6.   </a:t>
            </a:r>
            <a:r>
              <a:rPr lang="en-US" sz="2400" b="1" dirty="0">
                <a:latin typeface="Signika" pitchFamily="50" charset="0"/>
              </a:rPr>
              <a:t>Universality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pPr marL="795528" lvl="1" indent="-457200">
              <a:buNone/>
            </a:pPr>
            <a:r>
              <a:rPr lang="en-US" sz="2400" dirty="0">
                <a:latin typeface="Signika" pitchFamily="50" charset="0"/>
              </a:rPr>
              <a:t>       </a:t>
            </a:r>
            <a:r>
              <a:rPr lang="en-US" sz="2400" dirty="0" err="1">
                <a:latin typeface="Signika" pitchFamily="50" charset="0"/>
              </a:rPr>
              <a:t>Azas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menentukan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bahwa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setiap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negara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berhak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menangkap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danmenghukum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para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pelaku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pembajakan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Signika" pitchFamily="50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/>
          <a:p>
            <a:r>
              <a:rPr lang="en-US" sz="4400" dirty="0" err="1"/>
              <a:t>Asas</a:t>
            </a:r>
            <a:r>
              <a:rPr lang="en-US" sz="4400" dirty="0"/>
              <a:t> </a:t>
            </a:r>
            <a:r>
              <a:rPr lang="en-US" sz="4400" dirty="0" err="1"/>
              <a:t>Yurisdiksi</a:t>
            </a:r>
            <a:r>
              <a:rPr lang="en-US" sz="4400" dirty="0"/>
              <a:t> </a:t>
            </a:r>
            <a:r>
              <a:rPr lang="en-US" sz="4400" dirty="0" err="1"/>
              <a:t>Hukum</a:t>
            </a:r>
            <a:r>
              <a:rPr lang="en-US" sz="4400" dirty="0"/>
              <a:t> </a:t>
            </a:r>
            <a:r>
              <a:rPr lang="en-US" sz="4400" dirty="0" err="1" smtClean="0"/>
              <a:t>Internasional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985" y="2348607"/>
            <a:ext cx="9744637" cy="29765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i="1" dirty="0" smtClean="0">
                <a:latin typeface="Signika" pitchFamily="50" charset="0"/>
              </a:rPr>
              <a:t>1</a:t>
            </a:r>
            <a:r>
              <a:rPr lang="en-US" sz="2400" i="1" dirty="0">
                <a:latin typeface="Signika" pitchFamily="50" charset="0"/>
              </a:rPr>
              <a:t>. e-commerce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i="1" dirty="0">
                <a:latin typeface="Signika" pitchFamily="50" charset="0"/>
              </a:rPr>
              <a:t>2. Trademark/Domain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gnika" pitchFamily="50" charset="0"/>
              </a:rPr>
              <a:t>3. </a:t>
            </a:r>
            <a:r>
              <a:rPr lang="en-US" sz="2400" dirty="0" err="1">
                <a:latin typeface="Signika" pitchFamily="50" charset="0"/>
              </a:rPr>
              <a:t>Privasi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keamanan</a:t>
            </a:r>
            <a:r>
              <a:rPr lang="en-US" sz="2400" dirty="0">
                <a:latin typeface="Signika" pitchFamily="50" charset="0"/>
              </a:rPr>
              <a:t> di internet (</a:t>
            </a:r>
            <a:r>
              <a:rPr lang="en-US" sz="2400" i="1" dirty="0">
                <a:latin typeface="Signika" pitchFamily="50" charset="0"/>
              </a:rPr>
              <a:t>Privacy and Security on the internet</a:t>
            </a:r>
            <a:r>
              <a:rPr lang="en-US" sz="2400" dirty="0">
                <a:latin typeface="Signika" pitchFamily="50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gnika" pitchFamily="50" charset="0"/>
              </a:rPr>
              <a:t>4. </a:t>
            </a:r>
            <a:r>
              <a:rPr lang="en-US" sz="2400" dirty="0" err="1">
                <a:latin typeface="Signika" pitchFamily="50" charset="0"/>
              </a:rPr>
              <a:t>Hak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cipta</a:t>
            </a:r>
            <a:r>
              <a:rPr lang="en-US" sz="2400" dirty="0">
                <a:latin typeface="Signika" pitchFamily="50" charset="0"/>
              </a:rPr>
              <a:t> (</a:t>
            </a:r>
            <a:r>
              <a:rPr lang="en-US" sz="2400" i="1" dirty="0">
                <a:latin typeface="Signika" pitchFamily="50" charset="0"/>
              </a:rPr>
              <a:t>Copyright</a:t>
            </a:r>
            <a:r>
              <a:rPr lang="en-US" sz="2400" dirty="0">
                <a:latin typeface="Signika" pitchFamily="50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gnika" pitchFamily="50" charset="0"/>
              </a:rPr>
              <a:t>5. </a:t>
            </a:r>
            <a:r>
              <a:rPr lang="en-US" sz="2400" dirty="0" err="1">
                <a:latin typeface="Signika" pitchFamily="50" charset="0"/>
              </a:rPr>
              <a:t>Pencemaran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nama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baik</a:t>
            </a:r>
            <a:r>
              <a:rPr lang="en-US" sz="2400" dirty="0">
                <a:latin typeface="Signika" pitchFamily="50" charset="0"/>
              </a:rPr>
              <a:t> (</a:t>
            </a:r>
            <a:r>
              <a:rPr lang="en-US" sz="2400" i="1" dirty="0">
                <a:latin typeface="Signika" pitchFamily="50" charset="0"/>
              </a:rPr>
              <a:t>Defamation</a:t>
            </a:r>
            <a:r>
              <a:rPr lang="en-US" sz="2400" dirty="0">
                <a:latin typeface="Signika" pitchFamily="50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gnika" pitchFamily="50" charset="0"/>
              </a:rPr>
              <a:t>6. </a:t>
            </a:r>
            <a:r>
              <a:rPr lang="en-US" sz="2400" dirty="0" err="1">
                <a:latin typeface="Signika" pitchFamily="50" charset="0"/>
              </a:rPr>
              <a:t>Pengaturan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isi</a:t>
            </a:r>
            <a:r>
              <a:rPr lang="en-US" sz="2400" dirty="0">
                <a:latin typeface="Signika" pitchFamily="50" charset="0"/>
              </a:rPr>
              <a:t> (</a:t>
            </a:r>
            <a:r>
              <a:rPr lang="en-US" sz="2400" i="1" dirty="0">
                <a:latin typeface="Signika" pitchFamily="50" charset="0"/>
              </a:rPr>
              <a:t>Content Regulation</a:t>
            </a:r>
            <a:r>
              <a:rPr lang="en-US" sz="2400" dirty="0">
                <a:latin typeface="Signika" pitchFamily="50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gnika" pitchFamily="50" charset="0"/>
              </a:rPr>
              <a:t>7. </a:t>
            </a:r>
            <a:r>
              <a:rPr lang="en-US" sz="2400" dirty="0" err="1">
                <a:latin typeface="Signika" pitchFamily="50" charset="0"/>
              </a:rPr>
              <a:t>Penyelesaian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Perselisihan</a:t>
            </a:r>
            <a:r>
              <a:rPr lang="en-US" sz="2400" dirty="0">
                <a:latin typeface="Signika" pitchFamily="50" charset="0"/>
              </a:rPr>
              <a:t> (</a:t>
            </a:r>
            <a:r>
              <a:rPr lang="en-US" sz="2400" i="1" dirty="0">
                <a:latin typeface="Signika" pitchFamily="50" charset="0"/>
              </a:rPr>
              <a:t>Dispel Settlement</a:t>
            </a:r>
            <a:r>
              <a:rPr lang="en-US" sz="2400" dirty="0">
                <a:latin typeface="Signika" pitchFamily="50" charset="0"/>
              </a:rPr>
              <a:t>).</a:t>
            </a:r>
          </a:p>
          <a:p>
            <a:pPr>
              <a:lnSpc>
                <a:spcPct val="90000"/>
              </a:lnSpc>
              <a:buNone/>
            </a:pPr>
            <a:endParaRPr lang="en-US" sz="2400" dirty="0">
              <a:latin typeface="Signika" pitchFamily="50" charset="0"/>
            </a:endParaRP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Signika" pitchFamily="50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14633" y="1187603"/>
            <a:ext cx="9744637" cy="809251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Ruang</a:t>
            </a:r>
            <a:r>
              <a:rPr lang="en-US" sz="4400" dirty="0"/>
              <a:t> </a:t>
            </a:r>
            <a:r>
              <a:rPr lang="en-US" sz="4400" dirty="0" err="1"/>
              <a:t>Lingkup</a:t>
            </a:r>
            <a:r>
              <a:rPr lang="en-US" sz="4400" dirty="0"/>
              <a:t> </a:t>
            </a:r>
            <a:r>
              <a:rPr lang="en-US" sz="4400" dirty="0" err="1"/>
              <a:t>Cyberlaw</a:t>
            </a:r>
            <a:r>
              <a:rPr lang="en-US" sz="4400" dirty="0"/>
              <a:t> </a:t>
            </a:r>
            <a:r>
              <a:rPr lang="en-US" sz="4400" dirty="0" err="1"/>
              <a:t>berkaitan</a:t>
            </a:r>
            <a:r>
              <a:rPr lang="en-US" sz="4400" dirty="0"/>
              <a:t> </a:t>
            </a:r>
            <a:r>
              <a:rPr lang="en-US" sz="4400" dirty="0" err="1"/>
              <a:t>aspek</a:t>
            </a:r>
            <a:r>
              <a:rPr lang="en-US" sz="4400" dirty="0"/>
              <a:t> </a:t>
            </a:r>
            <a:r>
              <a:rPr lang="en-US" sz="4400" dirty="0" err="1" smtClean="0"/>
              <a:t>hukum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Words>776</Words>
  <Application>Microsoft Office PowerPoint</Application>
  <PresentationFormat>Custom</PresentationFormat>
  <Paragraphs>113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1_Custom Design</vt:lpstr>
      <vt:lpstr>CYBERLAW</vt:lpstr>
      <vt:lpstr>Capaian Pembelajaran</vt:lpstr>
      <vt:lpstr>CYBERLAW</vt:lpstr>
      <vt:lpstr>Karakteristik Aktivitas di Internet</vt:lpstr>
      <vt:lpstr>Prinsip dan Pendekatan Hukum</vt:lpstr>
      <vt:lpstr>Pendekatan untuk mempertahankan keamanan di Cyberspace</vt:lpstr>
      <vt:lpstr>Asas Yurisdiksi Hukum Internasional</vt:lpstr>
      <vt:lpstr>Asas Yurisdiksi Hukum Internasional</vt:lpstr>
      <vt:lpstr>Ruang Lingkup Cyberlaw berkaitan aspek hukum</vt:lpstr>
      <vt:lpstr>Pengaturan Pemanfaatan TI harus dilaksanakan dengan tujuan untuk</vt:lpstr>
      <vt:lpstr>Ruang lingkup pelanggaran hukum TI di Indonesia</vt:lpstr>
      <vt:lpstr>Ruang lingkup pelanggaran hukum TI di Indonesia</vt:lpstr>
      <vt:lpstr>Silahkan Anda mencari UU ITE dengan revisi terbaru &amp; pelajari 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UmiRosyidah</dc:creator>
  <cp:lastModifiedBy>Rosy</cp:lastModifiedBy>
  <cp:revision>92</cp:revision>
  <dcterms:created xsi:type="dcterms:W3CDTF">2020-07-23T01:18:59Z</dcterms:created>
  <dcterms:modified xsi:type="dcterms:W3CDTF">2020-08-12T21:03:43Z</dcterms:modified>
</cp:coreProperties>
</file>