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BC736F-812C-4CF0-BF10-C691AA915F0F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986D697-2DA4-4CA7-B82E-D6081CBF210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png"/><Relationship Id="rId4" Type="http://schemas.openxmlformats.org/officeDocument/2006/relationships/image" Target="../media/image6.wm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png"/><Relationship Id="rId4" Type="http://schemas.openxmlformats.org/officeDocument/2006/relationships/image" Target="../media/image6.wmf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png"/><Relationship Id="rId4" Type="http://schemas.openxmlformats.org/officeDocument/2006/relationships/image" Target="../media/image6.w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458200" cy="1222375"/>
          </a:xfrm>
        </p:spPr>
        <p:txBody>
          <a:bodyPr/>
          <a:lstStyle/>
          <a:p>
            <a:pPr algn="ctr"/>
            <a:r>
              <a:rPr lang="id-ID" dirty="0" smtClean="0"/>
              <a:t>PERTEMUAN KE 15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0" y="1002432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>
                <a:solidFill>
                  <a:srgbClr val="FF0000"/>
                </a:solidFill>
              </a:rPr>
              <a:t>Eigen Value dan Eigen Vektor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1082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Dimana</a:t>
            </a:r>
            <a:r>
              <a:rPr lang="en-US" sz="2000" dirty="0"/>
              <a:t>:</a:t>
            </a:r>
            <a:endParaRPr lang="id-ID" sz="2000" dirty="0"/>
          </a:p>
          <a:p>
            <a:pPr marL="0" indent="0">
              <a:buNone/>
            </a:pPr>
            <a:r>
              <a:rPr lang="en-US" sz="2000" dirty="0" err="1"/>
              <a:t>Matrik</a:t>
            </a:r>
            <a:r>
              <a:rPr lang="en-US" sz="2000" dirty="0"/>
              <a:t> U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matrik</a:t>
            </a:r>
            <a:r>
              <a:rPr lang="en-US" sz="2000" dirty="0"/>
              <a:t> orthogonal </a:t>
            </a:r>
            <a:r>
              <a:rPr lang="en-US" sz="2000" dirty="0" err="1"/>
              <a:t>berordo</a:t>
            </a:r>
            <a:r>
              <a:rPr lang="en-US" sz="2000" dirty="0"/>
              <a:t> </a:t>
            </a:r>
            <a:r>
              <a:rPr lang="en-US" sz="2000" dirty="0" err="1"/>
              <a:t>m</a:t>
            </a:r>
            <a:r>
              <a:rPr lang="en-US" sz="2000" i="1" dirty="0" err="1"/>
              <a:t>x</a:t>
            </a:r>
            <a:r>
              <a:rPr lang="en-US" sz="2000" dirty="0" err="1"/>
              <a:t>m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: U</a:t>
            </a:r>
            <a:r>
              <a:rPr lang="en-US" sz="2000" baseline="30000" dirty="0"/>
              <a:t>T</a:t>
            </a:r>
            <a:r>
              <a:rPr lang="en-US" sz="2000" dirty="0"/>
              <a:t> U = I.   </a:t>
            </a:r>
            <a:endParaRPr lang="id-ID" sz="2000" dirty="0"/>
          </a:p>
          <a:p>
            <a:pPr marL="0" indent="0">
              <a:buNone/>
            </a:pPr>
            <a:r>
              <a:rPr lang="en-US" sz="2000" dirty="0" err="1"/>
              <a:t>Matrik</a:t>
            </a:r>
            <a:r>
              <a:rPr lang="en-US" sz="2000" dirty="0"/>
              <a:t> V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matrik</a:t>
            </a:r>
            <a:r>
              <a:rPr lang="en-US" sz="2000" dirty="0"/>
              <a:t> orthogonal </a:t>
            </a:r>
            <a:r>
              <a:rPr lang="en-US" sz="2000" dirty="0" err="1"/>
              <a:t>berordo</a:t>
            </a:r>
            <a:r>
              <a:rPr lang="en-US" sz="2000" dirty="0"/>
              <a:t> </a:t>
            </a:r>
            <a:r>
              <a:rPr lang="en-US" sz="2000" dirty="0" err="1"/>
              <a:t>n</a:t>
            </a:r>
            <a:r>
              <a:rPr lang="en-US" sz="2000" i="1" dirty="0" err="1"/>
              <a:t>x</a:t>
            </a:r>
            <a:r>
              <a:rPr lang="en-US" sz="2000" dirty="0" err="1"/>
              <a:t>nn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: V</a:t>
            </a:r>
            <a:r>
              <a:rPr lang="en-US" sz="2000" baseline="30000" dirty="0"/>
              <a:t>T</a:t>
            </a:r>
            <a:r>
              <a:rPr lang="en-US" sz="2000" dirty="0"/>
              <a:t>V = I.  </a:t>
            </a:r>
            <a:endParaRPr lang="id-ID" sz="2000" dirty="0"/>
          </a:p>
          <a:p>
            <a:pPr marL="0" indent="0">
              <a:buNone/>
            </a:pP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 </a:t>
            </a:r>
            <a:r>
              <a:rPr lang="en-US" sz="2000" dirty="0" err="1"/>
              <a:t>adalah</a:t>
            </a:r>
            <a:r>
              <a:rPr lang="en-US" sz="2000" dirty="0"/>
              <a:t> eigenvector orthonormal </a:t>
            </a:r>
            <a:r>
              <a:rPr lang="en-US" sz="2000" dirty="0" err="1"/>
              <a:t>dari</a:t>
            </a:r>
            <a:r>
              <a:rPr lang="en-US" sz="2000" dirty="0"/>
              <a:t> A A</a:t>
            </a:r>
            <a:r>
              <a:rPr lang="en-US" sz="2000" baseline="30000" dirty="0"/>
              <a:t>T</a:t>
            </a:r>
            <a:endParaRPr lang="id-ID" sz="2000" dirty="0"/>
          </a:p>
          <a:p>
            <a:pPr marL="0" indent="0">
              <a:buNone/>
            </a:pP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 </a:t>
            </a:r>
            <a:r>
              <a:rPr lang="en-US" sz="2000" dirty="0" err="1"/>
              <a:t>adalah</a:t>
            </a:r>
            <a:r>
              <a:rPr lang="en-US" sz="2000" dirty="0"/>
              <a:t> eigenvector orthonormal </a:t>
            </a:r>
            <a:r>
              <a:rPr lang="en-US" sz="2000" dirty="0" err="1"/>
              <a:t>dari</a:t>
            </a:r>
            <a:r>
              <a:rPr lang="en-US" sz="2000" dirty="0"/>
              <a:t> A</a:t>
            </a:r>
            <a:r>
              <a:rPr lang="en-US" sz="2000" baseline="30000" dirty="0"/>
              <a:t>T </a:t>
            </a:r>
            <a:r>
              <a:rPr lang="en-US" sz="2000" dirty="0"/>
              <a:t>A</a:t>
            </a:r>
            <a:endParaRPr lang="id-ID" sz="2000" dirty="0"/>
          </a:p>
          <a:p>
            <a:pPr marL="0" indent="0">
              <a:buNone/>
            </a:pPr>
            <a:r>
              <a:rPr lang="en-US" sz="2000" dirty="0"/>
              <a:t>S 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matrik</a:t>
            </a:r>
            <a:r>
              <a:rPr lang="en-US" sz="2000" dirty="0"/>
              <a:t> diagonal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eigenvalue </a:t>
            </a:r>
            <a:r>
              <a:rPr lang="en-US" sz="2000" dirty="0" err="1"/>
              <a:t>dari</a:t>
            </a:r>
            <a:r>
              <a:rPr lang="en-US" sz="2000" dirty="0"/>
              <a:t> U </a:t>
            </a:r>
            <a:r>
              <a:rPr lang="en-US" sz="2000" dirty="0" err="1"/>
              <a:t>atau</a:t>
            </a:r>
            <a:r>
              <a:rPr lang="en-US" sz="2000" dirty="0"/>
              <a:t> V yang </a:t>
            </a: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urut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050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gambaran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5656" y="4581128"/>
                <a:ext cx="243669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581128"/>
                <a:ext cx="2436693" cy="708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94531" y="4406669"/>
                <a:ext cx="2125582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31" y="4406669"/>
                <a:ext cx="2125582" cy="10665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72063" y="4694701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Matrik</a:t>
            </a:r>
            <a:endParaRPr lang="id-ID" sz="2400" dirty="0"/>
          </a:p>
        </p:txBody>
      </p:sp>
      <p:sp>
        <p:nvSpPr>
          <p:cNvPr id="9" name="Rectangle 8"/>
          <p:cNvSpPr/>
          <p:nvPr/>
        </p:nvSpPr>
        <p:spPr>
          <a:xfrm>
            <a:off x="4311898" y="4710925"/>
            <a:ext cx="1144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Mak</a:t>
            </a:r>
            <a:r>
              <a:rPr lang="id-ID" sz="2400" dirty="0" smtClean="0"/>
              <a:t>a : </a:t>
            </a:r>
            <a:endParaRPr lang="id-ID" sz="2400" dirty="0"/>
          </a:p>
        </p:txBody>
      </p:sp>
      <p:sp>
        <p:nvSpPr>
          <p:cNvPr id="10" name="Rectangle 9"/>
          <p:cNvSpPr/>
          <p:nvPr/>
        </p:nvSpPr>
        <p:spPr>
          <a:xfrm>
            <a:off x="489933" y="5661248"/>
            <a:ext cx="507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U,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dulu</a:t>
            </a:r>
            <a:r>
              <a:rPr lang="en-US" sz="2400" dirty="0"/>
              <a:t>: AA</a:t>
            </a:r>
            <a:r>
              <a:rPr lang="en-US" sz="2400" baseline="30000" dirty="0"/>
              <a:t>T</a:t>
            </a:r>
            <a:endParaRPr lang="id-ID" sz="2400" dirty="0"/>
          </a:p>
        </p:txBody>
      </p:sp>
      <p:sp>
        <p:nvSpPr>
          <p:cNvPr id="11" name="Rectangle 10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8" y="1412776"/>
                <a:ext cx="6466001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6466001" cy="12289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5536" y="2708920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cari</a:t>
            </a:r>
            <a:r>
              <a:rPr lang="en-US" sz="2400" dirty="0"/>
              <a:t> eigenvalue yang </a:t>
            </a:r>
            <a:r>
              <a:rPr lang="en-US" sz="2400" dirty="0" err="1"/>
              <a:t>bersesuaian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eigenvector </a:t>
            </a:r>
            <a:r>
              <a:rPr lang="en-US" sz="2400" dirty="0" err="1"/>
              <a:t>dari</a:t>
            </a:r>
            <a:r>
              <a:rPr lang="en-US" sz="2400" dirty="0"/>
              <a:t> AA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3728" y="3717032"/>
                <a:ext cx="3691203" cy="80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17032"/>
                <a:ext cx="3691203" cy="8097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9592" y="4653136"/>
                <a:ext cx="4256806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653136"/>
                <a:ext cx="4256806" cy="8195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19672" y="5633753"/>
                <a:ext cx="355129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33753"/>
                <a:ext cx="3551293" cy="8195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9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91281" y="247605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(11 – λ ) (11 – λ ) – 1.1 = 0</a:t>
            </a:r>
            <a:endParaRPr lang="id-ID" sz="2800" dirty="0"/>
          </a:p>
          <a:p>
            <a:r>
              <a:rPr lang="en-US" sz="2800" dirty="0"/>
              <a:t>(λ– 10) (λ– 12) = 0</a:t>
            </a:r>
            <a:endParaRPr lang="id-ID" sz="2800" dirty="0"/>
          </a:p>
          <a:p>
            <a:r>
              <a:rPr lang="en-US" sz="2800" dirty="0"/>
              <a:t>λ = 10   </a:t>
            </a:r>
            <a:r>
              <a:rPr lang="en-US" sz="2800" dirty="0" err="1"/>
              <a:t>atau</a:t>
            </a:r>
            <a:r>
              <a:rPr lang="en-US" sz="2800" dirty="0"/>
              <a:t>   λ = 12. </a:t>
            </a: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3253" y="1268760"/>
                <a:ext cx="355129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53" y="1268760"/>
                <a:ext cx="3551293" cy="8195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93660" y="4038163"/>
            <a:ext cx="8298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Eigenvector yang </a:t>
            </a:r>
            <a:r>
              <a:rPr lang="en-US" sz="2400" dirty="0" err="1"/>
              <a:t>bersesuaian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eigenvalue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7544" y="5229200"/>
                <a:ext cx="4256806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4256806" cy="8195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5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95536" y="1311151"/>
            <a:ext cx="3287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λ = 10</a:t>
            </a:r>
            <a:r>
              <a:rPr lang="en-US" sz="2400" dirty="0" smtClean="0"/>
              <a:t>,</a:t>
            </a:r>
            <a:r>
              <a:rPr lang="id-ID" sz="2400" dirty="0" smtClean="0"/>
              <a:t> diperoleh</a:t>
            </a:r>
            <a:r>
              <a:rPr lang="en-US" sz="2400" dirty="0" smtClean="0"/>
              <a:t> 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3938803" y="1249596"/>
            <a:ext cx="4737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 smtClean="0"/>
              <a:t>0</a:t>
            </a:r>
            <a:r>
              <a:rPr lang="id-ID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id-ID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 −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2128582"/>
                <a:ext cx="8496944" cy="1444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/>
                  <a:t>Bila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diambil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1,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−1. </a:t>
                </a:r>
                <a:endParaRPr lang="id-ID" sz="2400" dirty="0" smtClean="0"/>
              </a:p>
              <a:p>
                <a:endParaRPr lang="id-ID" sz="2400" dirty="0"/>
              </a:p>
              <a:p>
                <a:r>
                  <a:rPr lang="en-US" sz="2400" dirty="0" err="1" smtClean="0"/>
                  <a:t>Diperoleh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kolom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  </a:t>
                </a:r>
                <a:endParaRPr lang="id-ID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28582"/>
                <a:ext cx="8496944" cy="1444434"/>
              </a:xfrm>
              <a:prstGeom prst="rect">
                <a:avLst/>
              </a:prstGeom>
              <a:blipFill rotWithShape="1">
                <a:blip r:embed="rId2"/>
                <a:stretch>
                  <a:fillRect l="-1148" t="-2954" b="-4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536" y="3530972"/>
                <a:ext cx="8172400" cy="2211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/>
                  <a:t>Dilakukan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normalisasi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, </a:t>
                </a:r>
                <a:endParaRPr lang="id-ID" sz="2400" dirty="0" smtClean="0"/>
              </a:p>
              <a:p>
                <a:endParaRPr lang="id-ID" sz="2400" dirty="0"/>
              </a:p>
              <a:p>
                <a:r>
                  <a:rPr lang="en-US" sz="2400" dirty="0" err="1" smtClean="0"/>
                  <a:t>maka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30972"/>
                <a:ext cx="8172400" cy="2211246"/>
              </a:xfrm>
              <a:prstGeom prst="rect">
                <a:avLst/>
              </a:prstGeom>
              <a:blipFill rotWithShape="1">
                <a:blip r:embed="rId3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3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51520" y="126876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λ = 12,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. </a:t>
            </a:r>
            <a:endParaRPr lang="id-ID" sz="2400" dirty="0" smtClean="0"/>
          </a:p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1,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1. 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520" y="2276872"/>
                <a:ext cx="5878532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Sehingga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diperoleh</a:t>
                </a:r>
                <a:r>
                  <a:rPr lang="en-US" sz="2400" dirty="0"/>
                  <a:t> vector </a:t>
                </a:r>
                <a:r>
                  <a:rPr lang="en-US" sz="2400" dirty="0" err="1"/>
                  <a:t>kolom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 </a:t>
                </a:r>
                <a:endParaRPr lang="id-ID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6872"/>
                <a:ext cx="5878532" cy="1266180"/>
              </a:xfrm>
              <a:prstGeom prst="rect">
                <a:avLst/>
              </a:prstGeom>
              <a:blipFill rotWithShape="1">
                <a:blip r:embed="rId2"/>
                <a:stretch>
                  <a:fillRect l="-1554" r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68466" y="3717032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Dari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U(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 u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  <a:r>
              <a:rPr lang="en-US" sz="2400" dirty="0" err="1"/>
              <a:t>berikut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71800" y="4437112"/>
                <a:ext cx="2795830" cy="193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37112"/>
                <a:ext cx="2795830" cy="19341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8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7544" y="1268760"/>
            <a:ext cx="5363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V,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: A</a:t>
            </a:r>
            <a:r>
              <a:rPr lang="en-US" sz="2400" baseline="30000" dirty="0"/>
              <a:t>T</a:t>
            </a:r>
            <a:r>
              <a:rPr lang="en-US" sz="2400" dirty="0"/>
              <a:t>A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799528"/>
                <a:ext cx="7048083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99528"/>
                <a:ext cx="7048083" cy="12289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3528" y="3390091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eigenvalue yang </a:t>
            </a:r>
            <a:r>
              <a:rPr lang="en-US" sz="2400" dirty="0" err="1"/>
              <a:t>bersesuaian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eigenvector </a:t>
            </a:r>
            <a:r>
              <a:rPr lang="en-US" sz="2400" dirty="0" err="1"/>
              <a:t>dari</a:t>
            </a:r>
            <a:r>
              <a:rPr lang="en-US" sz="2400" dirty="0"/>
              <a:t> A</a:t>
            </a:r>
            <a:r>
              <a:rPr lang="en-US" sz="2400" baseline="30000" dirty="0"/>
              <a:t>T</a:t>
            </a:r>
            <a:r>
              <a:rPr lang="en-US" sz="2400" dirty="0"/>
              <a:t>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4581128"/>
                <a:ext cx="4321761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4321761" cy="12327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44" y="1268760"/>
                <a:ext cx="5476307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476307" cy="12405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9931" y="2764532"/>
                <a:ext cx="4730141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31" y="2764532"/>
                <a:ext cx="4730141" cy="12405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9552" y="4437112"/>
                <a:ext cx="6998006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(10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+2.</m:t>
                    </m:r>
                    <m:d>
                      <m:dPr>
                        <m:begChr m:val="|"/>
                        <m:endChr m:val="|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7112"/>
                <a:ext cx="6998006" cy="819583"/>
              </a:xfrm>
              <a:prstGeom prst="rect">
                <a:avLst/>
              </a:prstGeom>
              <a:blipFill rotWithShape="1">
                <a:blip r:embed="rId4"/>
                <a:stretch>
                  <a:fillRect l="-1831" b="-22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1520" y="5714092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(10– λ) [(10– λ) (2– λ) – 4.4] + 2. [  0.4 – 2.(10– λ)] = 0</a:t>
            </a:r>
            <a:endParaRPr lang="id-ID" sz="2800" dirty="0"/>
          </a:p>
        </p:txBody>
      </p:sp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5568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: 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628800"/>
            <a:ext cx="344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λ (λ – 10)( λ – 12) = 0</a:t>
            </a:r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467544" y="227687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endParaRPr lang="id-ID" sz="2800" dirty="0" smtClean="0"/>
          </a:p>
          <a:p>
            <a:r>
              <a:rPr lang="en-US" sz="2800" dirty="0" smtClean="0"/>
              <a:t>λ </a:t>
            </a:r>
            <a:r>
              <a:rPr lang="en-US" sz="2800" dirty="0"/>
              <a:t>= 0, </a:t>
            </a:r>
            <a:r>
              <a:rPr lang="id-ID" sz="2800" dirty="0" smtClean="0"/>
              <a:t>    </a:t>
            </a:r>
            <a:r>
              <a:rPr lang="en-US" sz="2800" dirty="0" smtClean="0"/>
              <a:t>λ </a:t>
            </a:r>
            <a:r>
              <a:rPr lang="en-US" sz="2800" dirty="0"/>
              <a:t>= 10,	</a:t>
            </a:r>
            <a:r>
              <a:rPr lang="en-US" sz="2800" dirty="0" err="1"/>
              <a:t>dan</a:t>
            </a:r>
            <a:r>
              <a:rPr lang="en-US" sz="2800" dirty="0"/>
              <a:t> λ = 12</a:t>
            </a:r>
            <a:endParaRPr lang="id-ID" sz="2800" dirty="0"/>
          </a:p>
        </p:txBody>
      </p:sp>
      <p:sp>
        <p:nvSpPr>
          <p:cNvPr id="7" name="Rectangle 6"/>
          <p:cNvSpPr/>
          <p:nvPr/>
        </p:nvSpPr>
        <p:spPr>
          <a:xfrm>
            <a:off x="467544" y="335699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Eigenvector yang </a:t>
            </a:r>
            <a:r>
              <a:rPr lang="en-US" sz="2400" dirty="0" err="1"/>
              <a:t>bersesuaian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eigenvalue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6905" y="4581128"/>
                <a:ext cx="5476307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05" y="4581128"/>
                <a:ext cx="5476307" cy="12405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2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00053" y="1730425"/>
            <a:ext cx="6843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λ = 12,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x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2</a:t>
            </a:r>
            <a:r>
              <a:rPr lang="en-US" sz="2800" i="1" dirty="0"/>
              <a:t>x</a:t>
            </a:r>
            <a:r>
              <a:rPr lang="en-US" sz="2800" baseline="-25000" dirty="0"/>
              <a:t>3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369252" y="2708920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3</a:t>
            </a:r>
            <a:r>
              <a:rPr lang="en-US" sz="2800" dirty="0"/>
              <a:t> = 1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2.</a:t>
            </a: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5" y="3789040"/>
                <a:ext cx="6219523" cy="2142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/>
                  <a:t>Maka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diperoleh</a:t>
                </a:r>
                <a:r>
                  <a:rPr lang="en-US" sz="2800" dirty="0"/>
                  <a:t> vector </a:t>
                </a:r>
                <a:r>
                  <a:rPr lang="en-US" sz="2800" dirty="0" err="1"/>
                  <a:t>kolom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id-ID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789040"/>
                <a:ext cx="6219523" cy="2142381"/>
              </a:xfrm>
              <a:prstGeom prst="rect">
                <a:avLst/>
              </a:prstGeom>
              <a:blipFill rotWithShape="1">
                <a:blip r:embed="rId2"/>
                <a:stretch>
                  <a:fillRect l="-2059" r="-9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6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16643" y="1412776"/>
            <a:ext cx="704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λ = 10,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−2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3</a:t>
            </a:r>
            <a:r>
              <a:rPr lang="en-US" sz="2800" dirty="0"/>
              <a:t> = 0. </a:t>
            </a:r>
            <a:endParaRPr lang="id-ID" sz="2800" dirty="0"/>
          </a:p>
        </p:txBody>
      </p:sp>
      <p:sp>
        <p:nvSpPr>
          <p:cNvPr id="8" name="Rectangle 7"/>
          <p:cNvSpPr/>
          <p:nvPr/>
        </p:nvSpPr>
        <p:spPr>
          <a:xfrm>
            <a:off x="539552" y="2564904"/>
            <a:ext cx="6067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2,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−1. </a:t>
            </a: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2440" y="3789040"/>
                <a:ext cx="6063391" cy="1796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/>
                  <a:t>Maka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diperoleh</a:t>
                </a:r>
                <a:r>
                  <a:rPr lang="en-US" sz="2800" dirty="0"/>
                  <a:t> vector </a:t>
                </a:r>
                <a:r>
                  <a:rPr lang="en-US" sz="2800" dirty="0" err="1"/>
                  <a:t>kolom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0" y="3789040"/>
                <a:ext cx="6063391" cy="1796389"/>
              </a:xfrm>
              <a:prstGeom prst="rect">
                <a:avLst/>
              </a:prstGeom>
              <a:blipFill rotWithShape="1">
                <a:blip r:embed="rId2"/>
                <a:stretch>
                  <a:fillRect l="-21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Definisi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730822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Jika </a:t>
            </a:r>
            <a:r>
              <a:rPr lang="id-ID" b="1" dirty="0"/>
              <a:t>A</a:t>
            </a:r>
            <a:r>
              <a:rPr lang="id-ID" dirty="0"/>
              <a:t> adalah matrik </a:t>
            </a:r>
            <a:r>
              <a:rPr lang="id-ID" b="1" dirty="0"/>
              <a:t>n x n</a:t>
            </a:r>
            <a:r>
              <a:rPr lang="id-ID" dirty="0"/>
              <a:t>, maka vektor tak nol </a:t>
            </a:r>
            <a:r>
              <a:rPr lang="id-ID" b="1" i="1" dirty="0"/>
              <a:t>x</a:t>
            </a:r>
            <a:r>
              <a:rPr lang="id-ID" dirty="0"/>
              <a:t> di dalam R</a:t>
            </a:r>
            <a:r>
              <a:rPr lang="id-ID" baseline="30000" dirty="0"/>
              <a:t>n</a:t>
            </a:r>
            <a:r>
              <a:rPr lang="id-ID" dirty="0"/>
              <a:t> dinamakan </a:t>
            </a:r>
            <a:r>
              <a:rPr lang="id-ID" b="1" i="1" dirty="0"/>
              <a:t>vektor eigen</a:t>
            </a:r>
            <a:r>
              <a:rPr lang="id-ID" dirty="0"/>
              <a:t> dari </a:t>
            </a:r>
            <a:r>
              <a:rPr lang="id-ID" b="1" dirty="0"/>
              <a:t>A</a:t>
            </a:r>
            <a:r>
              <a:rPr lang="id-ID" dirty="0"/>
              <a:t> jika </a:t>
            </a:r>
            <a:r>
              <a:rPr lang="id-ID" b="1" dirty="0"/>
              <a:t>A</a:t>
            </a:r>
            <a:r>
              <a:rPr lang="id-ID" b="1" i="1" dirty="0"/>
              <a:t>x</a:t>
            </a:r>
            <a:r>
              <a:rPr lang="id-ID" dirty="0"/>
              <a:t> adalah kelipatan skalar dari </a:t>
            </a:r>
            <a:r>
              <a:rPr lang="id-ID" b="1" i="1" dirty="0"/>
              <a:t>x</a:t>
            </a:r>
            <a:r>
              <a:rPr lang="id-ID" dirty="0"/>
              <a:t>, </a:t>
            </a:r>
            <a:r>
              <a:rPr lang="id-ID" dirty="0" smtClean="0"/>
              <a:t>yaitu: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3848" y="3260303"/>
                <a:ext cx="23435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/>
                        </a:rPr>
                        <m:t>𝐴𝑥</m:t>
                      </m:r>
                      <m:r>
                        <a:rPr lang="id-ID" sz="4400" b="0" i="1" smtClean="0">
                          <a:latin typeface="Cambria Math"/>
                        </a:rPr>
                        <m:t>=</m:t>
                      </m:r>
                      <m:r>
                        <a:rPr lang="id-ID" sz="4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id-ID" sz="4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id-ID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60303"/>
                <a:ext cx="23435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1736" y="4163417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Skalar </a:t>
            </a:r>
            <a:r>
              <a:rPr lang="id-ID" sz="2800" dirty="0">
                <a:sym typeface="Symbol"/>
              </a:rPr>
              <a:t></a:t>
            </a:r>
            <a:r>
              <a:rPr lang="id-ID" sz="2800" dirty="0"/>
              <a:t> disebut </a:t>
            </a:r>
            <a:r>
              <a:rPr lang="id-ID" sz="2800" b="1" i="1" dirty="0" smtClean="0"/>
              <a:t>eigen</a:t>
            </a:r>
            <a:r>
              <a:rPr lang="id-ID" sz="2800" dirty="0" smtClean="0"/>
              <a:t> </a:t>
            </a:r>
            <a:r>
              <a:rPr lang="id-ID" sz="2800" b="1" i="1" dirty="0" smtClean="0"/>
              <a:t>value</a:t>
            </a:r>
            <a:r>
              <a:rPr lang="id-ID" sz="2800" dirty="0" smtClean="0"/>
              <a:t> dari </a:t>
            </a:r>
            <a:r>
              <a:rPr lang="id-ID" sz="2800" b="1" dirty="0"/>
              <a:t>A</a:t>
            </a:r>
            <a:r>
              <a:rPr lang="id-ID" sz="2800" dirty="0"/>
              <a:t> dan </a:t>
            </a:r>
            <a:r>
              <a:rPr lang="id-ID" sz="2800" b="1" i="1" dirty="0"/>
              <a:t>x</a:t>
            </a:r>
            <a:r>
              <a:rPr lang="id-ID" sz="2800" dirty="0"/>
              <a:t> dikatakan </a:t>
            </a:r>
            <a:r>
              <a:rPr lang="id-ID" sz="2800" b="1" i="1" dirty="0" smtClean="0"/>
              <a:t>eigen vector </a:t>
            </a:r>
            <a:r>
              <a:rPr lang="id-ID" sz="2800" dirty="0" smtClean="0"/>
              <a:t>yang</a:t>
            </a:r>
            <a:r>
              <a:rPr lang="id-ID" sz="2800" b="1" i="1" dirty="0" smtClean="0"/>
              <a:t> </a:t>
            </a:r>
            <a:r>
              <a:rPr lang="id-ID" sz="2800" i="1" dirty="0"/>
              <a:t>bersesuaian</a:t>
            </a:r>
            <a:r>
              <a:rPr lang="id-ID" sz="2800" dirty="0"/>
              <a:t> dengan </a:t>
            </a:r>
            <a:r>
              <a:rPr lang="id-ID" sz="2800" dirty="0">
                <a:sym typeface="Symbol"/>
              </a:rPr>
              <a:t></a:t>
            </a:r>
            <a:r>
              <a:rPr lang="id-ID" sz="2800" dirty="0"/>
              <a:t>. Masalah untuk mencari vektor </a:t>
            </a:r>
            <a:r>
              <a:rPr lang="id-ID" sz="2800" b="1" i="1" dirty="0"/>
              <a:t>x  </a:t>
            </a:r>
            <a:r>
              <a:rPr lang="id-ID" sz="2800" dirty="0"/>
              <a:t>R</a:t>
            </a:r>
            <a:r>
              <a:rPr lang="id-ID" sz="2800" baseline="30000" dirty="0"/>
              <a:t>n</a:t>
            </a:r>
            <a:r>
              <a:rPr lang="id-ID" sz="2800" dirty="0"/>
              <a:t>, </a:t>
            </a:r>
            <a:r>
              <a:rPr lang="id-ID" sz="2800" b="1" i="1" dirty="0"/>
              <a:t>x </a:t>
            </a:r>
            <a:r>
              <a:rPr lang="id-ID" sz="2800" dirty="0"/>
              <a:t>≠ 0 dan </a:t>
            </a:r>
            <a:r>
              <a:rPr lang="id-ID" sz="2800" dirty="0">
                <a:sym typeface="Symbol"/>
              </a:rPr>
              <a:t></a:t>
            </a:r>
            <a:r>
              <a:rPr lang="id-ID" sz="2800" dirty="0"/>
              <a:t> adalah bilangan real yang memenuhi persamaan : </a:t>
            </a:r>
            <a:r>
              <a:rPr lang="id-ID" sz="2800" b="1" dirty="0"/>
              <a:t>A</a:t>
            </a:r>
            <a:r>
              <a:rPr lang="id-ID" sz="2800" b="1" i="1" dirty="0"/>
              <a:t>x</a:t>
            </a:r>
            <a:r>
              <a:rPr lang="id-ID" sz="2800" dirty="0"/>
              <a:t> = </a:t>
            </a:r>
            <a:r>
              <a:rPr lang="id-ID" sz="2800" dirty="0">
                <a:sym typeface="Symbol"/>
              </a:rPr>
              <a:t></a:t>
            </a:r>
            <a:r>
              <a:rPr lang="id-ID" sz="2800" b="1" i="1" dirty="0"/>
              <a:t>x, </a:t>
            </a:r>
            <a:r>
              <a:rPr lang="id-ID" sz="2800" dirty="0"/>
              <a:t>disebut masalah nilai eigen.</a:t>
            </a:r>
          </a:p>
          <a:p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1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268760"/>
                <a:ext cx="5323765" cy="2148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/>
                  <a:t>Untuk</a:t>
                </a:r>
                <a:r>
                  <a:rPr lang="en-US" sz="2800" dirty="0"/>
                  <a:t> λ = 0, </a:t>
                </a:r>
                <a:r>
                  <a:rPr lang="en-US" sz="2800" dirty="0" err="1"/>
                  <a:t>diperoleh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id-ID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5323765" cy="2148730"/>
              </a:xfrm>
              <a:prstGeom prst="rect">
                <a:avLst/>
              </a:prstGeom>
              <a:blipFill rotWithShape="1">
                <a:blip r:embed="rId2"/>
                <a:stretch>
                  <a:fillRect l="-2405" r="-1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1560" y="3611296"/>
            <a:ext cx="685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Dari </a:t>
            </a:r>
            <a:r>
              <a:rPr lang="en-US" sz="2800" dirty="0" err="1"/>
              <a:t>sini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matrik</a:t>
            </a:r>
            <a:r>
              <a:rPr lang="en-US" sz="2800" dirty="0"/>
              <a:t> V(</a:t>
            </a:r>
            <a:r>
              <a:rPr lang="en-US" sz="2800" i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en-US" sz="2800" i="1" dirty="0"/>
              <a:t> v</a:t>
            </a:r>
            <a:r>
              <a:rPr lang="en-US" sz="2800" baseline="-25000" dirty="0"/>
              <a:t>2,</a:t>
            </a:r>
            <a:r>
              <a:rPr lang="en-US" sz="2800" i="1" dirty="0"/>
              <a:t> v</a:t>
            </a:r>
            <a:r>
              <a:rPr lang="en-US" sz="2800" baseline="-25000" dirty="0"/>
              <a:t>3</a:t>
            </a:r>
            <a:r>
              <a:rPr lang="en-US" sz="2800" dirty="0"/>
              <a:t>) </a:t>
            </a:r>
            <a:r>
              <a:rPr lang="en-US" sz="2800" dirty="0" err="1"/>
              <a:t>berikut</a:t>
            </a:r>
            <a:endParaRPr lang="id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38371" y="4247924"/>
                <a:ext cx="8330334" cy="2148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id-ID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	</a:t>
                </a:r>
                <a:r>
                  <a:rPr lang="en-US" sz="2800" dirty="0" err="1"/>
                  <a:t>dan</a:t>
                </a:r>
                <a:r>
                  <a:rPr lang="en-US" sz="28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id-ID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1" y="4247924"/>
                <a:ext cx="8330334" cy="2148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8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51520" y="14847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Matrik</a:t>
            </a:r>
            <a:r>
              <a:rPr lang="en-US" sz="2400" dirty="0"/>
              <a:t> S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 smtClean="0"/>
              <a:t>eigen</a:t>
            </a:r>
            <a:r>
              <a:rPr lang="id-ID" sz="2400" dirty="0" smtClean="0"/>
              <a:t> </a:t>
            </a:r>
            <a:r>
              <a:rPr lang="en-US" sz="2400" dirty="0" smtClean="0"/>
              <a:t>value </a:t>
            </a:r>
            <a:r>
              <a:rPr lang="en-US" sz="2400" dirty="0" err="1"/>
              <a:t>matrik</a:t>
            </a:r>
            <a:r>
              <a:rPr lang="en-US" sz="2400" dirty="0"/>
              <a:t> V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diurutkan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terbesar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5776" y="2549047"/>
                <a:ext cx="3391698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549047"/>
                <a:ext cx="3391698" cy="1051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5536" y="3822139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buktikan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,</a:t>
            </a:r>
            <a:endParaRPr lang="id-ID" sz="2400" dirty="0"/>
          </a:p>
        </p:txBody>
      </p:sp>
      <p:sp>
        <p:nvSpPr>
          <p:cNvPr id="7" name="Rectangle 6"/>
          <p:cNvSpPr/>
          <p:nvPr/>
        </p:nvSpPr>
        <p:spPr>
          <a:xfrm>
            <a:off x="2873478" y="5301208"/>
            <a:ext cx="168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/>
              <a:t>U.S.V</a:t>
            </a:r>
            <a:r>
              <a:rPr lang="en-US" sz="2800" baseline="30000" dirty="0"/>
              <a:t>T</a:t>
            </a:r>
            <a:endParaRPr lang="id-ID" sz="2800" dirty="0"/>
          </a:p>
        </p:txBody>
      </p:sp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155041" y="1600186"/>
            <a:ext cx="168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/>
              <a:t>U.S.V</a:t>
            </a:r>
            <a:r>
              <a:rPr lang="en-US" sz="2800" baseline="30000" dirty="0"/>
              <a:t>T</a:t>
            </a: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2262361"/>
                <a:ext cx="8208912" cy="289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d-ID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d-ID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2361"/>
                <a:ext cx="8208912" cy="28948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38401" y="5498521"/>
                <a:ext cx="2813719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1" y="5498521"/>
                <a:ext cx="2813719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40152" y="573325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rgbClr val="FF0000"/>
                </a:solidFill>
              </a:rPr>
              <a:t>Terbukti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6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ctr"/>
            <a:r>
              <a:rPr lang="id-ID" dirty="0" smtClean="0"/>
              <a:t>terimakasih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7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1658814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Untuk mencari nilai eigen matrik </a:t>
            </a:r>
            <a:r>
              <a:rPr lang="id-ID" b="1" dirty="0"/>
              <a:t>A</a:t>
            </a:r>
            <a:r>
              <a:rPr lang="id-ID" dirty="0"/>
              <a:t> yang berukuran </a:t>
            </a:r>
            <a:r>
              <a:rPr lang="id-ID" b="1" dirty="0"/>
              <a:t>n x n</a:t>
            </a:r>
            <a:r>
              <a:rPr lang="id-ID" dirty="0"/>
              <a:t> maka kita menuliskannya kembali sebagai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3848" y="2564904"/>
                <a:ext cx="3401444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/>
                        </a:rPr>
                        <m:t>𝐴𝑥</m:t>
                      </m:r>
                      <m:r>
                        <a:rPr lang="id-ID" sz="4400" b="0" i="1" smtClean="0">
                          <a:latin typeface="Cambria Math"/>
                        </a:rPr>
                        <m:t>=</m:t>
                      </m:r>
                      <m:r>
                        <a:rPr lang="id-ID" sz="4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id-ID" sz="4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id-ID" sz="4400" dirty="0" smtClean="0"/>
              </a:p>
              <a:p>
                <a14:m>
                  <m:oMath xmlns:m="http://schemas.openxmlformats.org/officeDocument/2006/math">
                    <m:r>
                      <a:rPr lang="id-ID" sz="4400" b="0" i="1" smtClean="0">
                        <a:latin typeface="Cambria Math"/>
                      </a:rPr>
                      <m:t>𝐴𝑥</m:t>
                    </m:r>
                    <m:r>
                      <a:rPr lang="id-ID" sz="4400" b="0" i="1" smtClean="0">
                        <a:latin typeface="Cambria Math"/>
                      </a:rPr>
                      <m:t>−</m:t>
                    </m:r>
                    <m:r>
                      <a:rPr lang="id-ID" sz="4400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id-ID" sz="4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id-ID" sz="4400" dirty="0" smtClean="0"/>
                  <a:t>= 0</a:t>
                </a:r>
              </a:p>
              <a:p>
                <a14:m>
                  <m:oMath xmlns:m="http://schemas.openxmlformats.org/officeDocument/2006/math">
                    <m:r>
                      <a:rPr lang="id-ID" sz="4400" b="0" i="1" smtClean="0">
                        <a:latin typeface="Cambria Math"/>
                      </a:rPr>
                      <m:t>(</m:t>
                    </m:r>
                    <m:r>
                      <a:rPr lang="id-ID" sz="4400" b="0" i="1" smtClean="0">
                        <a:latin typeface="Cambria Math"/>
                      </a:rPr>
                      <m:t>𝐴</m:t>
                    </m:r>
                    <m:r>
                      <a:rPr lang="id-ID" sz="4400" b="0" i="1" smtClean="0">
                        <a:latin typeface="Cambria Math"/>
                      </a:rPr>
                      <m:t>−</m:t>
                    </m:r>
                    <m:r>
                      <a:rPr lang="id-ID" sz="4400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id-ID" sz="4400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id-ID" sz="4400" dirty="0" smtClean="0"/>
                  <a:t>)</a:t>
                </a:r>
                <a:r>
                  <a:rPr lang="id-ID" sz="4400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id-ID" sz="4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id-ID" sz="4400" dirty="0" smtClean="0"/>
                  <a:t>=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64904"/>
                <a:ext cx="3401444" cy="2123658"/>
              </a:xfrm>
              <a:prstGeom prst="rect">
                <a:avLst/>
              </a:prstGeom>
              <a:blipFill rotWithShape="1">
                <a:blip r:embed="rId2"/>
                <a:stretch>
                  <a:fillRect r="-6093" b="-129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0659" y="4922409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Dan persamaan di atas akan mempunyai penyelesaian jika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57276" y="5662380"/>
                <a:ext cx="2159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276" y="5662380"/>
                <a:ext cx="21596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539552" y="119675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tentukan nilai eigen dan vektor eigen untuk matrik berikut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71971"/>
              </p:ext>
            </p:extLst>
          </p:nvPr>
        </p:nvGraphicFramePr>
        <p:xfrm>
          <a:off x="1043608" y="2636912"/>
          <a:ext cx="22581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799753" imgH="406224" progId="Equation.3">
                  <p:embed/>
                </p:oleObj>
              </mc:Choice>
              <mc:Fallback>
                <p:oleObj name="Equation" r:id="rId3" imgW="799753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912"/>
                        <a:ext cx="225817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5220"/>
              </p:ext>
            </p:extLst>
          </p:nvPr>
        </p:nvGraphicFramePr>
        <p:xfrm>
          <a:off x="4643028" y="2636912"/>
          <a:ext cx="200272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850900" imgH="457200" progId="Equation.3">
                  <p:embed/>
                </p:oleObj>
              </mc:Choice>
              <mc:Fallback>
                <p:oleObj name="Equation" r:id="rId5" imgW="850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028" y="2636912"/>
                        <a:ext cx="2002723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0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572423"/>
              </p:ext>
            </p:extLst>
          </p:nvPr>
        </p:nvGraphicFramePr>
        <p:xfrm>
          <a:off x="251520" y="1268760"/>
          <a:ext cx="22581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799753" imgH="406224" progId="Equation.3">
                  <p:embed/>
                </p:oleObj>
              </mc:Choice>
              <mc:Fallback>
                <p:oleObj name="Equation" r:id="rId3" imgW="79975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225817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74090"/>
              </p:ext>
            </p:extLst>
          </p:nvPr>
        </p:nvGraphicFramePr>
        <p:xfrm>
          <a:off x="4257505" y="1673550"/>
          <a:ext cx="2232248" cy="94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505" y="1673550"/>
                        <a:ext cx="2232248" cy="948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5546" y="2708920"/>
                <a:ext cx="4417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4−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6" y="2708920"/>
                <a:ext cx="441774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81147" y="3356992"/>
                <a:ext cx="2534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400" b="0" i="1" smtClean="0">
                          <a:latin typeface="Cambria Math"/>
                        </a:rPr>
                        <m:t>−9</m:t>
                      </m:r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+18=0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47" y="3356992"/>
                <a:ext cx="253434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77080" y="4062263"/>
                <a:ext cx="27424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e>
                      </m:d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e>
                      </m:d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80" y="4062263"/>
                <a:ext cx="274248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7904" y="5615008"/>
                <a:ext cx="3769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=6 </m:t>
                      </m:r>
                      <m:r>
                        <a:rPr lang="id-ID" sz="2400" b="0" i="1" smtClean="0">
                          <a:latin typeface="Cambria Math"/>
                        </a:rPr>
                        <m:t>𝑎𝑡𝑎𝑢</m:t>
                      </m:r>
                      <m:r>
                        <a:rPr lang="id-ID" sz="24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615008"/>
                <a:ext cx="3769676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27984" y="484421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Eigen value :</a:t>
            </a:r>
            <a:endParaRPr lang="id-ID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196752"/>
            <a:ext cx="381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Menghitung Eigen Value :</a:t>
            </a:r>
            <a:endParaRPr lang="id-ID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91211"/>
              </p:ext>
            </p:extLst>
          </p:nvPr>
        </p:nvGraphicFramePr>
        <p:xfrm>
          <a:off x="251520" y="1268760"/>
          <a:ext cx="22581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799753" imgH="406224" progId="Equation.3">
                  <p:embed/>
                </p:oleObj>
              </mc:Choice>
              <mc:Fallback>
                <p:oleObj name="Equation" r:id="rId3" imgW="79975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225817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35496" y="2967335"/>
            <a:ext cx="381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Menghitung Eigen Vector :</a:t>
            </a:r>
            <a:endParaRPr lang="id-ID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8515"/>
              </p:ext>
            </p:extLst>
          </p:nvPr>
        </p:nvGraphicFramePr>
        <p:xfrm>
          <a:off x="316934" y="3896026"/>
          <a:ext cx="2736304" cy="91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1447172" imgH="482391" progId="Equation.3">
                  <p:embed/>
                </p:oleObj>
              </mc:Choice>
              <mc:Fallback>
                <p:oleObj name="Equation" r:id="rId5" imgW="144717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34" y="3896026"/>
                        <a:ext cx="2736304" cy="918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6934" y="492852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Untuk </a:t>
            </a:r>
            <a:r>
              <a:rPr lang="el-GR" sz="2400" dirty="0" smtClean="0"/>
              <a:t>λ</a:t>
            </a:r>
            <a:r>
              <a:rPr lang="id-ID" sz="2400" dirty="0" smtClean="0"/>
              <a:t> = 6, diperoleh </a:t>
            </a:r>
            <a:endParaRPr lang="id-ID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88300"/>
              </p:ext>
            </p:extLst>
          </p:nvPr>
        </p:nvGraphicFramePr>
        <p:xfrm>
          <a:off x="532958" y="5462200"/>
          <a:ext cx="253016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7" imgW="1218671" imgH="482391" progId="Equation.3">
                  <p:embed/>
                </p:oleObj>
              </mc:Choice>
              <mc:Fallback>
                <p:oleObj name="Equation" r:id="rId7" imgW="1218671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58" y="5462200"/>
                        <a:ext cx="253016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75856" y="1167135"/>
                <a:ext cx="58326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400" i="1" dirty="0"/>
                  <a:t>x</a:t>
                </a:r>
                <a:r>
                  <a:rPr lang="id-ID" sz="2400" baseline="-25000" dirty="0"/>
                  <a:t>1</a:t>
                </a:r>
                <a:r>
                  <a:rPr lang="id-ID" sz="2400" dirty="0"/>
                  <a:t> =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i="1" dirty="0"/>
                  <a:t>x</a:t>
                </a:r>
                <a:r>
                  <a:rPr lang="id-ID" sz="2400" baseline="-25000" dirty="0"/>
                  <a:t>2</a:t>
                </a:r>
                <a:r>
                  <a:rPr lang="id-ID" sz="2400" dirty="0"/>
                  <a:t> </a:t>
                </a:r>
                <a:r>
                  <a:rPr lang="id-ID" sz="2400" dirty="0" smtClean="0"/>
                  <a:t>, misalkan   </a:t>
                </a:r>
                <a:r>
                  <a:rPr lang="id-ID" sz="2400" i="1" dirty="0"/>
                  <a:t>x</a:t>
                </a:r>
                <a:r>
                  <a:rPr lang="id-ID" sz="2400" baseline="-25000" dirty="0"/>
                  <a:t>2 </a:t>
                </a:r>
                <a:r>
                  <a:rPr lang="id-ID" sz="2400" dirty="0"/>
                  <a:t>= s</a:t>
                </a:r>
                <a:r>
                  <a:rPr lang="id-ID" sz="2400" dirty="0" smtClean="0"/>
                  <a:t>, maka   </a:t>
                </a:r>
                <a:r>
                  <a:rPr lang="id-ID" sz="2400" i="1" dirty="0" smtClean="0"/>
                  <a:t>x</a:t>
                </a:r>
                <a:r>
                  <a:rPr lang="id-ID" sz="2400" baseline="-25000" dirty="0" smtClean="0"/>
                  <a:t>1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i="1" dirty="0"/>
                  <a:t>s</a:t>
                </a:r>
                <a:endParaRPr lang="id-ID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167135"/>
                <a:ext cx="583264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567" t="-9211" r="-627" b="-302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355720" y="4636054"/>
            <a:ext cx="43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Dari sini diperoleh eigen vector:  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55976" y="1700808"/>
                <a:ext cx="3590022" cy="70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/>
                        </a:rPr>
                        <m:t>𝑥</m:t>
                      </m:r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700808"/>
                <a:ext cx="3590022" cy="7072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1707" y="3409836"/>
                <a:ext cx="24321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7" y="3409836"/>
                <a:ext cx="2432141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71358" y="2564904"/>
            <a:ext cx="319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x di normalisasi :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36491" y="3725829"/>
                <a:ext cx="2799805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491" y="3725829"/>
                <a:ext cx="2799805" cy="8552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55976" y="3068960"/>
                <a:ext cx="3485441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r>
                        <a:rPr lang="id-ID" sz="2400" b="0" i="1" smtClean="0">
                          <a:latin typeface="Cambria Math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68960"/>
                <a:ext cx="3485441" cy="5395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265" y="5357363"/>
                <a:ext cx="2032031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65" y="5357363"/>
                <a:ext cx="2032031" cy="8552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16630"/>
              </p:ext>
            </p:extLst>
          </p:nvPr>
        </p:nvGraphicFramePr>
        <p:xfrm>
          <a:off x="251520" y="1268760"/>
          <a:ext cx="22581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799753" imgH="406224" progId="Equation.3">
                  <p:embed/>
                </p:oleObj>
              </mc:Choice>
              <mc:Fallback>
                <p:oleObj name="Equation" r:id="rId3" imgW="79975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225817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35496" y="2967335"/>
            <a:ext cx="381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Menghitung Eigen Vector :</a:t>
            </a:r>
            <a:endParaRPr lang="id-ID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37366"/>
              </p:ext>
            </p:extLst>
          </p:nvPr>
        </p:nvGraphicFramePr>
        <p:xfrm>
          <a:off x="270595" y="3946773"/>
          <a:ext cx="2736304" cy="91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1447172" imgH="482391" progId="Equation.3">
                  <p:embed/>
                </p:oleObj>
              </mc:Choice>
              <mc:Fallback>
                <p:oleObj name="Equation" r:id="rId5" imgW="144717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95" y="3946773"/>
                        <a:ext cx="2736304" cy="918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512757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Untuk </a:t>
            </a:r>
            <a:r>
              <a:rPr lang="el-GR" sz="2400" dirty="0" smtClean="0"/>
              <a:t>λ</a:t>
            </a:r>
            <a:r>
              <a:rPr lang="id-ID" sz="2400" dirty="0" smtClean="0"/>
              <a:t> = 3, diperoleh </a:t>
            </a:r>
            <a:endParaRPr lang="id-ID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18637"/>
              </p:ext>
            </p:extLst>
          </p:nvPr>
        </p:nvGraphicFramePr>
        <p:xfrm>
          <a:off x="551905" y="5512724"/>
          <a:ext cx="23987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1155600" imgH="482400" progId="Equation.3">
                  <p:embed/>
                </p:oleObj>
              </mc:Choice>
              <mc:Fallback>
                <p:oleObj name="Equation" r:id="rId7" imgW="1155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05" y="5512724"/>
                        <a:ext cx="2398712" cy="1008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275856" y="1167135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i="1" dirty="0" smtClean="0"/>
              <a:t>x</a:t>
            </a:r>
            <a:r>
              <a:rPr lang="id-ID" sz="2400" baseline="-25000" dirty="0"/>
              <a:t>2</a:t>
            </a:r>
            <a:r>
              <a:rPr lang="id-ID" sz="2400" dirty="0" smtClean="0"/>
              <a:t> </a:t>
            </a:r>
            <a:r>
              <a:rPr lang="id-ID" sz="2400" dirty="0"/>
              <a:t>= </a:t>
            </a:r>
            <a:r>
              <a:rPr lang="id-ID" sz="2400" dirty="0" smtClean="0"/>
              <a:t>2</a:t>
            </a:r>
            <a:r>
              <a:rPr lang="id-ID" sz="2400" i="1" dirty="0" smtClean="0"/>
              <a:t>x</a:t>
            </a:r>
            <a:r>
              <a:rPr lang="id-ID" sz="2400" baseline="-25000" dirty="0"/>
              <a:t>1</a:t>
            </a:r>
            <a:r>
              <a:rPr lang="id-ID" sz="2400" dirty="0" smtClean="0"/>
              <a:t> , misalkan   </a:t>
            </a:r>
            <a:r>
              <a:rPr lang="id-ID" sz="2400" i="1" dirty="0" smtClean="0"/>
              <a:t>x</a:t>
            </a:r>
            <a:r>
              <a:rPr lang="id-ID" sz="2400" baseline="-25000" dirty="0"/>
              <a:t>1</a:t>
            </a:r>
            <a:r>
              <a:rPr lang="id-ID" sz="2400" baseline="-25000" dirty="0" smtClean="0"/>
              <a:t> </a:t>
            </a:r>
            <a:r>
              <a:rPr lang="id-ID" sz="2400" dirty="0"/>
              <a:t>= s</a:t>
            </a:r>
            <a:r>
              <a:rPr lang="id-ID" sz="2400" dirty="0" smtClean="0"/>
              <a:t>, maka   </a:t>
            </a:r>
            <a:r>
              <a:rPr lang="id-ID" sz="2400" i="1" dirty="0" smtClean="0"/>
              <a:t>x</a:t>
            </a:r>
            <a:r>
              <a:rPr lang="id-ID" sz="2400" baseline="-25000" dirty="0"/>
              <a:t>2</a:t>
            </a:r>
            <a:r>
              <a:rPr lang="id-ID" sz="2400" dirty="0" smtClean="0"/>
              <a:t> </a:t>
            </a:r>
            <a:r>
              <a:rPr lang="id-ID" sz="2400" dirty="0"/>
              <a:t>= </a:t>
            </a:r>
            <a:r>
              <a:rPr lang="id-ID" sz="2400" dirty="0" smtClean="0"/>
              <a:t>2</a:t>
            </a:r>
            <a:r>
              <a:rPr lang="id-ID" sz="2400" i="1" dirty="0" smtClean="0"/>
              <a:t>s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5720" y="4636054"/>
            <a:ext cx="43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Dari sini diperoleh eigen vector:  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55976" y="1700808"/>
                <a:ext cx="3301480" cy="70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/>
                        </a:rPr>
                        <m:t>𝑥</m:t>
                      </m:r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700808"/>
                <a:ext cx="3301480" cy="7072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18774" y="3261535"/>
                <a:ext cx="24321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4" y="3261535"/>
                <a:ext cx="243214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71358" y="2564904"/>
            <a:ext cx="319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x di normalisasi :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36491" y="3725829"/>
                <a:ext cx="2570575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491" y="3725829"/>
                <a:ext cx="2570575" cy="8552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55976" y="3068960"/>
                <a:ext cx="347749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r>
                        <a:rPr lang="id-ID" sz="2400" b="0" i="1" smtClean="0">
                          <a:latin typeface="Cambria Math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68960"/>
                <a:ext cx="3477490" cy="53957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265" y="5357363"/>
                <a:ext cx="1802801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65" y="5357363"/>
                <a:ext cx="1802801" cy="8552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5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effectLst/>
              </a:rPr>
              <a:t>Menghitung </a:t>
            </a:r>
            <a:r>
              <a:rPr lang="id-ID" b="1" dirty="0" smtClean="0">
                <a:effectLst/>
              </a:rPr>
              <a:t>Eigen value dan eigen vector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52039"/>
              </p:ext>
            </p:extLst>
          </p:nvPr>
        </p:nvGraphicFramePr>
        <p:xfrm>
          <a:off x="196850" y="1196975"/>
          <a:ext cx="23669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838080" imgH="457200" progId="Equation.3">
                  <p:embed/>
                </p:oleObj>
              </mc:Choice>
              <mc:Fallback>
                <p:oleObj name="Equation" r:id="rId3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1196975"/>
                        <a:ext cx="2366963" cy="1296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40053"/>
              </p:ext>
            </p:extLst>
          </p:nvPr>
        </p:nvGraphicFramePr>
        <p:xfrm>
          <a:off x="4335463" y="1673225"/>
          <a:ext cx="20748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002960" imgH="457200" progId="Equation.3">
                  <p:embed/>
                </p:oleObj>
              </mc:Choice>
              <mc:Fallback>
                <p:oleObj name="Equation" r:id="rId5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73225"/>
                        <a:ext cx="2074862" cy="949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635896" y="1196752"/>
            <a:ext cx="381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Menghitung Eigen Value :</a:t>
            </a:r>
            <a:endParaRPr lang="id-ID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7080" y="2747894"/>
                <a:ext cx="2329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400" b="0" i="1" smtClean="0">
                          <a:latin typeface="Cambria Math"/>
                        </a:rPr>
                        <m:t>+9=0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80" y="2747894"/>
                <a:ext cx="232986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2" b="-197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3399383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dirty="0" smtClean="0"/>
                  <a:t>Diperoleh :   </a:t>
                </a:r>
                <a:r>
                  <a:rPr lang="el-GR" sz="2400" dirty="0" smtClean="0"/>
                  <a:t>λ</a:t>
                </a:r>
                <a:r>
                  <a:rPr lang="id-ID" sz="2400" baseline="-25000" dirty="0" smtClean="0"/>
                  <a:t>1</a:t>
                </a:r>
                <a:r>
                  <a:rPr lang="id-ID" sz="2400" dirty="0" smtClean="0"/>
                  <a:t> = 1+3i    atau </a:t>
                </a:r>
                <a:r>
                  <a:rPr lang="el-GR" sz="2400" dirty="0" smtClean="0"/>
                  <a:t>λ</a:t>
                </a:r>
                <a:r>
                  <a:rPr lang="id-ID" sz="2400" baseline="-25000" dirty="0" smtClean="0"/>
                  <a:t>2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1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− </m:t>
                    </m:r>
                  </m:oMath>
                </a14:m>
                <a:r>
                  <a:rPr lang="id-ID" sz="2400" dirty="0" smtClean="0"/>
                  <a:t>3i    </a:t>
                </a:r>
                <a:endParaRPr lang="id-ID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399383"/>
                <a:ext cx="583264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567" t="-9333" b="-32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115616" y="3966129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Karena nilai eigen harus real, maka matrik tersebut tidak punya nilai eigen dan vektor eigen.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3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Singular Value Decomposition  (SVD)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5285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dirty="0"/>
              <a:t>SVD dikatakan menjadi topik penting dalam aljabar linier oleh banyak matematikawan terkenal. SVD memiliki banyak nilai-nilai praktis dan teoritis, fitur khusus SVD adalah </a:t>
            </a:r>
            <a:r>
              <a:rPr lang="en-US" dirty="0"/>
              <a:t>SVD </a:t>
            </a:r>
            <a:r>
              <a:rPr lang="id-ID" dirty="0"/>
              <a:t>dapat dilakukan pada matriks </a:t>
            </a:r>
            <a:r>
              <a:rPr lang="en-US" dirty="0"/>
              <a:t>real </a:t>
            </a:r>
            <a:r>
              <a:rPr lang="en-US" dirty="0" err="1"/>
              <a:t>berordo</a:t>
            </a:r>
            <a:r>
              <a:rPr lang="en-US" dirty="0"/>
              <a:t>  </a:t>
            </a:r>
            <a:r>
              <a:rPr lang="id-ID" dirty="0"/>
              <a:t>(m, n).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id-ID" dirty="0"/>
              <a:t>kita memiliki matriks A dengan m baris dan n kolom, dengan </a:t>
            </a:r>
            <a:r>
              <a:rPr lang="en-US" dirty="0"/>
              <a:t>rank </a:t>
            </a:r>
            <a:r>
              <a:rPr lang="en-US" dirty="0" err="1"/>
              <a:t>mamtrik</a:t>
            </a:r>
            <a:r>
              <a:rPr lang="en-US" dirty="0"/>
              <a:t>  </a:t>
            </a:r>
            <a:r>
              <a:rPr lang="id-ID" dirty="0"/>
              <a:t>r dan r ≤ n ≤ m. Maka A dapat difaktor</a:t>
            </a:r>
            <a:r>
              <a:rPr lang="en-US" dirty="0" err="1"/>
              <a:t>isasi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id-ID" dirty="0"/>
              <a:t>tiga matriks</a:t>
            </a:r>
            <a:r>
              <a:rPr lang="en-US" dirty="0"/>
              <a:t> U, S </a:t>
            </a:r>
            <a:r>
              <a:rPr lang="en-US" dirty="0" err="1"/>
              <a:t>dan</a:t>
            </a:r>
            <a:r>
              <a:rPr lang="en-US" dirty="0"/>
              <a:t> V.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A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U, S, </a:t>
            </a:r>
            <a:r>
              <a:rPr lang="en-US" dirty="0" err="1"/>
              <a:t>dan</a:t>
            </a:r>
            <a:r>
              <a:rPr lang="en-US" dirty="0"/>
              <a:t> 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id-ID" dirty="0"/>
          </a:p>
          <a:p>
            <a:pPr algn="just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8700" y="5733256"/>
                <a:ext cx="300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𝑚𝑛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𝑚𝑚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𝑚𝑛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×(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𝑛𝑛</m:t>
                          </m:r>
                        </m:sub>
                      </m:sSub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00" y="5733256"/>
                <a:ext cx="3006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8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130</TotalTime>
  <Words>2687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Cambria Math</vt:lpstr>
      <vt:lpstr>Franklin Gothic Book</vt:lpstr>
      <vt:lpstr>Franklin Gothic Medium</vt:lpstr>
      <vt:lpstr>Symbol</vt:lpstr>
      <vt:lpstr>Wingdings 2</vt:lpstr>
      <vt:lpstr>Trek</vt:lpstr>
      <vt:lpstr>Equation</vt:lpstr>
      <vt:lpstr>PERTEMUAN KE 15</vt:lpstr>
      <vt:lpstr>Definisi </vt:lpstr>
      <vt:lpstr>Menghitung Eigen value dan eigen vector</vt:lpstr>
      <vt:lpstr>Menghitung Eigen value dan eigen vector</vt:lpstr>
      <vt:lpstr>Menghitung Eigen value dan eigen vector</vt:lpstr>
      <vt:lpstr>Menghitung Eigen value dan eigen vector</vt:lpstr>
      <vt:lpstr>Menghitung Eigen value dan eigen vector</vt:lpstr>
      <vt:lpstr>Menghitung Eigen value dan eigen vector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Singular Value Decomposition  (SVD) </vt:lpstr>
      <vt:lpstr>PowerPoint Presentation</vt:lpstr>
      <vt:lpstr>Singular Value Decomposition  (SVD)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 15</dc:title>
  <dc:creator>Asus</dc:creator>
  <cp:lastModifiedBy>HP</cp:lastModifiedBy>
  <cp:revision>18</cp:revision>
  <dcterms:created xsi:type="dcterms:W3CDTF">2020-08-05T04:07:30Z</dcterms:created>
  <dcterms:modified xsi:type="dcterms:W3CDTF">2020-08-24T03:50:44Z</dcterms:modified>
</cp:coreProperties>
</file>