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>
        <p:scale>
          <a:sx n="77" d="100"/>
          <a:sy n="77" d="100"/>
        </p:scale>
        <p:origin x="-450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5/25/2021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76" y="3732447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00" y="2261287"/>
            <a:ext cx="7896234" cy="657290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UU 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No. 13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2016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Hak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Paten</a:t>
            </a:r>
            <a:endParaRPr lang="en-ID" sz="3200" dirty="0">
              <a:solidFill>
                <a:schemeClr val="accent1"/>
              </a:solidFill>
              <a:latin typeface="Signika" pitchFamily="50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Hak dan Kewajiban Pemegang Paten</a:t>
            </a:r>
            <a:br>
              <a:rPr lang="nl-N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Signika" pitchFamily="50" charset="0"/>
              </a:rPr>
              <a:t>Pasal</a:t>
            </a:r>
            <a:r>
              <a:rPr lang="en-US" sz="2000" b="1" dirty="0">
                <a:latin typeface="Signika" pitchFamily="50" charset="0"/>
              </a:rPr>
              <a:t> 20</a:t>
            </a:r>
          </a:p>
          <a:p>
            <a:r>
              <a:rPr lang="en-US" sz="2000" dirty="0">
                <a:latin typeface="Signika" pitchFamily="50" charset="0"/>
              </a:rPr>
              <a:t>(1) </a:t>
            </a:r>
            <a:r>
              <a:rPr lang="en-US" sz="2000" dirty="0" err="1">
                <a:latin typeface="Signika" pitchFamily="50" charset="0"/>
              </a:rPr>
              <a:t>Pemegang</a:t>
            </a:r>
            <a:r>
              <a:rPr lang="en-US" sz="2000" dirty="0">
                <a:latin typeface="Signika" pitchFamily="50" charset="0"/>
              </a:rPr>
              <a:t> Paten </a:t>
            </a:r>
            <a:r>
              <a:rPr lang="en-US" sz="2000" dirty="0" err="1">
                <a:latin typeface="Signika" pitchFamily="50" charset="0"/>
              </a:rPr>
              <a:t>wajib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membuat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produk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menggunakan</a:t>
            </a:r>
            <a:r>
              <a:rPr lang="en-US" sz="2000" dirty="0">
                <a:latin typeface="Signika" pitchFamily="50" charset="0"/>
              </a:rPr>
              <a:t> proses di Indonesia.</a:t>
            </a:r>
          </a:p>
          <a:p>
            <a:r>
              <a:rPr lang="en-US" sz="2000" dirty="0">
                <a:latin typeface="Signika" pitchFamily="50" charset="0"/>
              </a:rPr>
              <a:t>(2) </a:t>
            </a:r>
            <a:r>
              <a:rPr lang="en-US" sz="2000" dirty="0" err="1">
                <a:latin typeface="Signika" pitchFamily="50" charset="0"/>
              </a:rPr>
              <a:t>Membuat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produk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menggunakan</a:t>
            </a:r>
            <a:r>
              <a:rPr lang="en-US" sz="2000" dirty="0">
                <a:latin typeface="Signika" pitchFamily="50" charset="0"/>
              </a:rPr>
              <a:t> proses </a:t>
            </a:r>
            <a:r>
              <a:rPr lang="en-US" sz="2000" dirty="0" err="1">
                <a:latin typeface="Signika" pitchFamily="50" charset="0"/>
              </a:rPr>
              <a:t>sebagaimana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dimaksud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pada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ayat</a:t>
            </a:r>
            <a:r>
              <a:rPr lang="en-US" sz="2000" dirty="0">
                <a:latin typeface="Signika" pitchFamily="50" charset="0"/>
              </a:rPr>
              <a:t> (1) </a:t>
            </a:r>
            <a:r>
              <a:rPr lang="en-US" sz="2000" dirty="0" err="1">
                <a:latin typeface="Signika" pitchFamily="50" charset="0"/>
              </a:rPr>
              <a:t>harus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menunjang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smtClean="0">
                <a:latin typeface="Signika" pitchFamily="50" charset="0"/>
              </a:rPr>
              <a:t>transfer </a:t>
            </a:r>
            <a:r>
              <a:rPr lang="en-US" sz="2000" dirty="0" err="1">
                <a:latin typeface="Signika" pitchFamily="50" charset="0"/>
              </a:rPr>
              <a:t>teknologi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penyerapan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investasi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/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penyediaan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lapangan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kerja</a:t>
            </a:r>
            <a:r>
              <a:rPr lang="en-US" sz="2000" dirty="0" smtClean="0">
                <a:latin typeface="Signika" pitchFamily="50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Signika" pitchFamily="50" charset="0"/>
            </a:endParaRPr>
          </a:p>
          <a:p>
            <a:r>
              <a:rPr lang="en-US" sz="2000" b="1" dirty="0" err="1">
                <a:latin typeface="Signika" pitchFamily="50" charset="0"/>
              </a:rPr>
              <a:t>Pasal</a:t>
            </a:r>
            <a:r>
              <a:rPr lang="en-US" sz="2000" b="1" dirty="0">
                <a:latin typeface="Signika" pitchFamily="50" charset="0"/>
              </a:rPr>
              <a:t> 21</a:t>
            </a:r>
          </a:p>
          <a:p>
            <a:r>
              <a:rPr lang="en-US" sz="2000" dirty="0" err="1">
                <a:latin typeface="Signika" pitchFamily="50" charset="0"/>
              </a:rPr>
              <a:t>Setiap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Pemegang</a:t>
            </a:r>
            <a:r>
              <a:rPr lang="en-US" sz="2000" dirty="0">
                <a:latin typeface="Signika" pitchFamily="50" charset="0"/>
              </a:rPr>
              <a:t> Paten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penerima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Lisensi</a:t>
            </a:r>
            <a:r>
              <a:rPr lang="en-US" sz="2000" dirty="0">
                <a:latin typeface="Signika" pitchFamily="50" charset="0"/>
              </a:rPr>
              <a:t> Paten </a:t>
            </a:r>
            <a:r>
              <a:rPr lang="en-US" sz="2000" dirty="0" err="1">
                <a:latin typeface="Signika" pitchFamily="50" charset="0"/>
              </a:rPr>
              <a:t>wajib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membayar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biaya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tahunan</a:t>
            </a:r>
            <a:r>
              <a:rPr lang="en-US" sz="2000" dirty="0">
                <a:latin typeface="Signika" pitchFamily="50" charset="0"/>
              </a:rPr>
              <a:t>.</a:t>
            </a:r>
            <a:endParaRPr lang="en-US" sz="20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Pelindungan</a:t>
            </a:r>
            <a:r>
              <a:rPr lang="en-US" dirty="0"/>
              <a:t> Paten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latin typeface="Signika" pitchFamily="50" charset="0"/>
              </a:rPr>
              <a:t>Pasal</a:t>
            </a:r>
            <a:r>
              <a:rPr lang="en-US" b="1" dirty="0" smtClean="0">
                <a:latin typeface="Signika" pitchFamily="50" charset="0"/>
              </a:rPr>
              <a:t> </a:t>
            </a:r>
            <a:r>
              <a:rPr lang="en-US" b="1" dirty="0">
                <a:latin typeface="Signika" pitchFamily="50" charset="0"/>
              </a:rPr>
              <a:t>22</a:t>
            </a:r>
          </a:p>
          <a:p>
            <a:r>
              <a:rPr lang="en-US" dirty="0">
                <a:latin typeface="Signika" pitchFamily="50" charset="0"/>
              </a:rPr>
              <a:t>(1) Paten </a:t>
            </a:r>
            <a:r>
              <a:rPr lang="en-US" dirty="0" err="1">
                <a:latin typeface="Signika" pitchFamily="50" charset="0"/>
              </a:rPr>
              <a:t>diberikan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20 (</a:t>
            </a:r>
            <a:r>
              <a:rPr lang="en-US" dirty="0" err="1">
                <a:latin typeface="Signika" pitchFamily="50" charset="0"/>
              </a:rPr>
              <a:t>dua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puluh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terhitung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sejak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Penerimaan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(2)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tidak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dapat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diperpanjang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(3)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mulai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berakhirnya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dicatat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diumumkan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melalui</a:t>
            </a:r>
            <a:r>
              <a:rPr lang="en-US" dirty="0">
                <a:latin typeface="Signika" pitchFamily="50" charset="0"/>
              </a:rPr>
              <a:t> media </a:t>
            </a:r>
            <a:r>
              <a:rPr lang="en-US" dirty="0" err="1">
                <a:latin typeface="Signika" pitchFamily="50" charset="0"/>
              </a:rPr>
              <a:t>elektronik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dan</a:t>
            </a:r>
            <a:r>
              <a:rPr lang="en-US" dirty="0" smtClean="0">
                <a:latin typeface="Signika" pitchFamily="50" charset="0"/>
              </a:rPr>
              <a:t>/</a:t>
            </a:r>
            <a:r>
              <a:rPr lang="en-US" dirty="0" err="1" smtClean="0">
                <a:latin typeface="Signika" pitchFamily="50" charset="0"/>
              </a:rPr>
              <a:t>atau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>
                <a:latin typeface="Signika" pitchFamily="50" charset="0"/>
              </a:rPr>
              <a:t>media non-</a:t>
            </a:r>
            <a:r>
              <a:rPr lang="en-US" dirty="0" err="1">
                <a:latin typeface="Signika" pitchFamily="50" charset="0"/>
              </a:rPr>
              <a:t>elektronik</a:t>
            </a:r>
            <a:r>
              <a:rPr lang="en-US" dirty="0" smtClean="0">
                <a:latin typeface="Signika" pitchFamily="50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Signika" pitchFamily="50" charset="0"/>
            </a:endParaRPr>
          </a:p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23</a:t>
            </a:r>
          </a:p>
          <a:p>
            <a:r>
              <a:rPr lang="en-US" dirty="0">
                <a:latin typeface="Signika" pitchFamily="50" charset="0"/>
              </a:rPr>
              <a:t>(1) Paten </a:t>
            </a:r>
            <a:r>
              <a:rPr lang="en-US" dirty="0" err="1">
                <a:latin typeface="Signika" pitchFamily="50" charset="0"/>
              </a:rPr>
              <a:t>sederhana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diberikan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10 (</a:t>
            </a:r>
            <a:r>
              <a:rPr lang="en-US" dirty="0" err="1">
                <a:latin typeface="Signika" pitchFamily="50" charset="0"/>
              </a:rPr>
              <a:t>sepuluh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terhitung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sejak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Penerimaan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(2)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.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tidak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dapat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diperpanjang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(3)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mulai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berakhirnya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jangka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waktu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sederhana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dicatat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diumumkan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melalui</a:t>
            </a:r>
            <a:r>
              <a:rPr lang="en-US" dirty="0">
                <a:latin typeface="Signika" pitchFamily="50" charset="0"/>
              </a:rPr>
              <a:t> media 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elektronik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media non-</a:t>
            </a:r>
            <a:r>
              <a:rPr lang="en-US" dirty="0" err="1">
                <a:latin typeface="Signika" pitchFamily="50" charset="0"/>
              </a:rPr>
              <a:t>elektronik</a:t>
            </a:r>
            <a:r>
              <a:rPr lang="en-US" dirty="0">
                <a:latin typeface="Signika" pitchFamily="50" charset="0"/>
              </a:rPr>
              <a:t>.</a:t>
            </a:r>
            <a:endParaRPr lang="en-US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6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dilarang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160</a:t>
            </a:r>
          </a:p>
          <a:p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</a:t>
            </a:r>
            <a:r>
              <a:rPr lang="en-US" dirty="0" err="1">
                <a:latin typeface="Signika" pitchFamily="50" charset="0"/>
              </a:rPr>
              <a:t>tanpa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persetujuan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Pemegang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dilarang</a:t>
            </a:r>
            <a:r>
              <a:rPr lang="en-US" dirty="0">
                <a:latin typeface="Signika" pitchFamily="50" charset="0"/>
              </a:rPr>
              <a:t>:</a:t>
            </a:r>
          </a:p>
          <a:p>
            <a:pPr lvl="1"/>
            <a:r>
              <a:rPr lang="en-US" sz="1800" dirty="0">
                <a:latin typeface="Signika" pitchFamily="50" charset="0"/>
              </a:rPr>
              <a:t>a. </a:t>
            </a:r>
            <a:r>
              <a:rPr lang="en-US" sz="1800" dirty="0" err="1">
                <a:latin typeface="Signika" pitchFamily="50" charset="0"/>
              </a:rPr>
              <a:t>dalam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hal</a:t>
            </a:r>
            <a:r>
              <a:rPr lang="en-US" sz="1800" dirty="0">
                <a:latin typeface="Signika" pitchFamily="50" charset="0"/>
              </a:rPr>
              <a:t> Paten-</a:t>
            </a:r>
            <a:r>
              <a:rPr lang="en-US" sz="1800" dirty="0" err="1">
                <a:latin typeface="Signika" pitchFamily="50" charset="0"/>
              </a:rPr>
              <a:t>produk</a:t>
            </a:r>
            <a:r>
              <a:rPr lang="en-US" sz="1800" dirty="0">
                <a:latin typeface="Signika" pitchFamily="50" charset="0"/>
              </a:rPr>
              <a:t>: </a:t>
            </a:r>
            <a:r>
              <a:rPr lang="en-US" sz="1800" dirty="0" err="1">
                <a:latin typeface="Signika" pitchFamily="50" charset="0"/>
              </a:rPr>
              <a:t>membuat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menggunakan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menjual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mengimpor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menyewakan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menyerahkan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 smtClean="0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/ </a:t>
            </a:r>
            <a:r>
              <a:rPr lang="en-US" sz="1800" dirty="0" err="1">
                <a:latin typeface="Signika" pitchFamily="50" charset="0"/>
              </a:rPr>
              <a:t>atau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menyediakan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untuk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dijual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disewakan</a:t>
            </a:r>
            <a:r>
              <a:rPr lang="en-US" sz="1800" dirty="0">
                <a:latin typeface="Signika" pitchFamily="50" charset="0"/>
              </a:rPr>
              <a:t>, </a:t>
            </a:r>
            <a:r>
              <a:rPr lang="en-US" sz="1800" dirty="0" err="1">
                <a:latin typeface="Signika" pitchFamily="50" charset="0"/>
              </a:rPr>
              <a:t>atau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diserahkan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produk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diberi</a:t>
            </a:r>
            <a:r>
              <a:rPr lang="en-US" sz="1800" dirty="0">
                <a:latin typeface="Signika" pitchFamily="50" charset="0"/>
              </a:rPr>
              <a:t> Paten; </a:t>
            </a:r>
            <a:r>
              <a:rPr lang="en-US" sz="1800" dirty="0" err="1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/</a:t>
            </a:r>
            <a:r>
              <a:rPr lang="en-US" sz="1800" dirty="0" err="1">
                <a:latin typeface="Signika" pitchFamily="50" charset="0"/>
              </a:rPr>
              <a:t>atau</a:t>
            </a:r>
            <a:endParaRPr lang="en-US" sz="1800" dirty="0">
              <a:latin typeface="Signika" pitchFamily="50" charset="0"/>
            </a:endParaRPr>
          </a:p>
          <a:p>
            <a:pPr lvl="1"/>
            <a:r>
              <a:rPr lang="en-US" sz="1800" dirty="0">
                <a:latin typeface="Signika" pitchFamily="50" charset="0"/>
              </a:rPr>
              <a:t>b. </a:t>
            </a:r>
            <a:r>
              <a:rPr lang="en-US" sz="1800" dirty="0" err="1">
                <a:latin typeface="Signika" pitchFamily="50" charset="0"/>
              </a:rPr>
              <a:t>dalam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hal</a:t>
            </a:r>
            <a:r>
              <a:rPr lang="en-US" sz="1800" dirty="0">
                <a:latin typeface="Signika" pitchFamily="50" charset="0"/>
              </a:rPr>
              <a:t> Paten-proses: </a:t>
            </a:r>
            <a:r>
              <a:rPr lang="en-US" sz="1800" dirty="0" err="1">
                <a:latin typeface="Signika" pitchFamily="50" charset="0"/>
              </a:rPr>
              <a:t>menggunakan</a:t>
            </a:r>
            <a:r>
              <a:rPr lang="en-US" sz="1800" dirty="0">
                <a:latin typeface="Signika" pitchFamily="50" charset="0"/>
              </a:rPr>
              <a:t> proses </a:t>
            </a:r>
            <a:r>
              <a:rPr lang="en-US" sz="1800" dirty="0" err="1">
                <a:latin typeface="Signika" pitchFamily="50" charset="0"/>
              </a:rPr>
              <a:t>produksi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diberi</a:t>
            </a:r>
            <a:r>
              <a:rPr lang="en-US" sz="1800" dirty="0">
                <a:latin typeface="Signika" pitchFamily="50" charset="0"/>
              </a:rPr>
              <a:t> Paten </a:t>
            </a:r>
            <a:r>
              <a:rPr lang="en-US" sz="1800" dirty="0" err="1">
                <a:latin typeface="Signika" pitchFamily="50" charset="0"/>
              </a:rPr>
              <a:t>untuk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membuat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barang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atau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sv-SE" sz="1800" dirty="0" smtClean="0">
                <a:latin typeface="Signika" pitchFamily="50" charset="0"/>
              </a:rPr>
              <a:t>tindakan </a:t>
            </a:r>
            <a:r>
              <a:rPr lang="sv-SE" sz="1800" dirty="0">
                <a:latin typeface="Signika" pitchFamily="50" charset="0"/>
              </a:rPr>
              <a:t>lainnya sebagaimana dimaksud dalam huruf a.</a:t>
            </a:r>
            <a:endParaRPr lang="en-US" sz="18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Pidana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85" y="1849357"/>
            <a:ext cx="9744637" cy="2976563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161</a:t>
            </a:r>
          </a:p>
          <a:p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sengaja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tanpa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melakukan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perbuatan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Pasal</a:t>
            </a:r>
            <a:r>
              <a:rPr lang="en-US" dirty="0" smtClean="0">
                <a:latin typeface="Signika" pitchFamily="50" charset="0"/>
              </a:rPr>
              <a:t> 160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Paten, </a:t>
            </a:r>
            <a:r>
              <a:rPr lang="en-US" dirty="0" err="1">
                <a:latin typeface="Signika" pitchFamily="50" charset="0"/>
              </a:rPr>
              <a:t>dipidana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penjara</a:t>
            </a:r>
            <a:r>
              <a:rPr lang="en-US" dirty="0">
                <a:latin typeface="Signika" pitchFamily="50" charset="0"/>
              </a:rPr>
              <a:t> paling lama 4 (</a:t>
            </a:r>
            <a:r>
              <a:rPr lang="en-US" dirty="0" err="1">
                <a:latin typeface="Signika" pitchFamily="50" charset="0"/>
              </a:rPr>
              <a:t>empat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denda</a:t>
            </a:r>
            <a:r>
              <a:rPr lang="en-US" dirty="0">
                <a:latin typeface="Signika" pitchFamily="50" charset="0"/>
              </a:rPr>
              <a:t> paling </a:t>
            </a:r>
            <a:r>
              <a:rPr lang="en-US" dirty="0" err="1" smtClean="0">
                <a:latin typeface="Signika" pitchFamily="50" charset="0"/>
              </a:rPr>
              <a:t>banyak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pl-PL" dirty="0" smtClean="0">
                <a:latin typeface="Signika" pitchFamily="50" charset="0"/>
              </a:rPr>
              <a:t>Rp </a:t>
            </a:r>
            <a:r>
              <a:rPr lang="pl-PL" dirty="0">
                <a:latin typeface="Signika" pitchFamily="50" charset="0"/>
              </a:rPr>
              <a:t>1.000.000.000,00 (satu miliar rupiah</a:t>
            </a:r>
            <a:r>
              <a:rPr lang="pl-PL" dirty="0" smtClean="0">
                <a:latin typeface="Signika" pitchFamily="50" charset="0"/>
              </a:rPr>
              <a:t>).</a:t>
            </a:r>
            <a:endParaRPr lang="en-US" dirty="0" smtClean="0">
              <a:latin typeface="Signika" pitchFamily="50" charset="0"/>
            </a:endParaRPr>
          </a:p>
          <a:p>
            <a:endParaRPr lang="pl-PL" dirty="0">
              <a:latin typeface="Signika" pitchFamily="50" charset="0"/>
            </a:endParaRPr>
          </a:p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162</a:t>
            </a:r>
          </a:p>
          <a:p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sengaja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tanpa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melakukan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perbuatan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smtClean="0">
                <a:latin typeface="Signika" pitchFamily="50" charset="0"/>
              </a:rPr>
              <a:t>160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sederhana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dipidana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penjara</a:t>
            </a:r>
            <a:r>
              <a:rPr lang="en-US" dirty="0">
                <a:latin typeface="Signika" pitchFamily="50" charset="0"/>
              </a:rPr>
              <a:t> paling lama 2 (</a:t>
            </a:r>
            <a:r>
              <a:rPr lang="en-US" dirty="0" err="1">
                <a:latin typeface="Signika" pitchFamily="50" charset="0"/>
              </a:rPr>
              <a:t>dua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smtClean="0">
                <a:latin typeface="Signika" pitchFamily="50" charset="0"/>
              </a:rPr>
              <a:t>paling </a:t>
            </a:r>
            <a:r>
              <a:rPr lang="fi-FI" dirty="0" smtClean="0">
                <a:latin typeface="Signika" pitchFamily="50" charset="0"/>
              </a:rPr>
              <a:t>banyak </a:t>
            </a:r>
            <a:r>
              <a:rPr lang="fi-FI" dirty="0">
                <a:latin typeface="Signika" pitchFamily="50" charset="0"/>
              </a:rPr>
              <a:t>Rp500.000.000,00 (lima ratus juta rupiah).</a:t>
            </a:r>
          </a:p>
          <a:p>
            <a:endParaRPr lang="en-US" b="1" dirty="0" smtClean="0">
              <a:latin typeface="Signika" pitchFamily="50" charset="0"/>
            </a:endParaRPr>
          </a:p>
          <a:p>
            <a:endParaRPr lang="en-US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0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163</a:t>
            </a:r>
          </a:p>
          <a:p>
            <a:r>
              <a:rPr lang="en-US" dirty="0">
                <a:latin typeface="Signika" pitchFamily="50" charset="0"/>
              </a:rPr>
              <a:t>(1) </a:t>
            </a:r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melanggar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ketentuan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161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162, yang </a:t>
            </a:r>
            <a:r>
              <a:rPr lang="en-US" dirty="0" err="1">
                <a:latin typeface="Signika" pitchFamily="50" charset="0"/>
              </a:rPr>
              <a:t>mengakibatkan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gangguan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kesehatan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lingkungan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hidup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dipidana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penjara</a:t>
            </a:r>
            <a:r>
              <a:rPr lang="en-US" dirty="0">
                <a:latin typeface="Signika" pitchFamily="50" charset="0"/>
              </a:rPr>
              <a:t> paling lama 7 (</a:t>
            </a:r>
            <a:r>
              <a:rPr lang="en-US" dirty="0" err="1">
                <a:latin typeface="Signika" pitchFamily="50" charset="0"/>
              </a:rPr>
              <a:t>tujuh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denda</a:t>
            </a:r>
            <a:r>
              <a:rPr lang="en-US" dirty="0">
                <a:latin typeface="Signika" pitchFamily="50" charset="0"/>
              </a:rPr>
              <a:t> paling </a:t>
            </a:r>
            <a:r>
              <a:rPr lang="en-US" dirty="0" err="1">
                <a:latin typeface="Signika" pitchFamily="50" charset="0"/>
              </a:rPr>
              <a:t>banyak</a:t>
            </a:r>
            <a:r>
              <a:rPr lang="en-US" dirty="0">
                <a:latin typeface="Signika" pitchFamily="50" charset="0"/>
              </a:rPr>
              <a:t> Rp2.000.000.000,00 (</a:t>
            </a:r>
            <a:r>
              <a:rPr lang="en-US" dirty="0" err="1">
                <a:latin typeface="Signika" pitchFamily="50" charset="0"/>
              </a:rPr>
              <a:t>dua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miliar</a:t>
            </a:r>
            <a:r>
              <a:rPr lang="en-US" dirty="0">
                <a:latin typeface="Signika" pitchFamily="50" charset="0"/>
              </a:rPr>
              <a:t> rupiah).</a:t>
            </a:r>
          </a:p>
          <a:p>
            <a:r>
              <a:rPr lang="en-US" dirty="0">
                <a:latin typeface="Signika" pitchFamily="50" charset="0"/>
              </a:rPr>
              <a:t>(2) </a:t>
            </a:r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melanggar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ketentuan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161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162, yang </a:t>
            </a:r>
            <a:r>
              <a:rPr lang="en-US" dirty="0" err="1">
                <a:latin typeface="Signika" pitchFamily="50" charset="0"/>
              </a:rPr>
              <a:t>mengakibatkan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kematian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manusia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dipidana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penjara</a:t>
            </a:r>
            <a:r>
              <a:rPr lang="en-US" dirty="0">
                <a:latin typeface="Signika" pitchFamily="50" charset="0"/>
              </a:rPr>
              <a:t> paling lama 10 (</a:t>
            </a:r>
            <a:r>
              <a:rPr lang="en-US" dirty="0" err="1">
                <a:latin typeface="Signika" pitchFamily="50" charset="0"/>
              </a:rPr>
              <a:t>sepuluh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/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denda</a:t>
            </a:r>
            <a:r>
              <a:rPr lang="en-US" dirty="0">
                <a:latin typeface="Signika" pitchFamily="50" charset="0"/>
              </a:rPr>
              <a:t> paling </a:t>
            </a:r>
            <a:r>
              <a:rPr lang="en-US" dirty="0" err="1">
                <a:latin typeface="Signika" pitchFamily="50" charset="0"/>
              </a:rPr>
              <a:t>banyak</a:t>
            </a:r>
            <a:r>
              <a:rPr lang="en-US" dirty="0">
                <a:latin typeface="Signika" pitchFamily="50" charset="0"/>
              </a:rPr>
              <a:t> Rp3.500.000.000,00 (</a:t>
            </a:r>
            <a:r>
              <a:rPr lang="en-US" dirty="0" err="1">
                <a:latin typeface="Signika" pitchFamily="50" charset="0"/>
              </a:rPr>
              <a:t>tiga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miliar</a:t>
            </a:r>
            <a:r>
              <a:rPr lang="en-US" dirty="0">
                <a:latin typeface="Signika" pitchFamily="50" charset="0"/>
              </a:rPr>
              <a:t> lima </a:t>
            </a:r>
            <a:r>
              <a:rPr lang="en-US" dirty="0" err="1">
                <a:latin typeface="Signika" pitchFamily="50" charset="0"/>
              </a:rPr>
              <a:t>ratus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juta</a:t>
            </a:r>
            <a:r>
              <a:rPr lang="en-US" dirty="0">
                <a:latin typeface="Signika" pitchFamily="50" charset="0"/>
              </a:rPr>
              <a:t> rupiah</a:t>
            </a:r>
            <a:r>
              <a:rPr lang="en-US" dirty="0" smtClean="0">
                <a:latin typeface="Signika" pitchFamily="50" charset="0"/>
              </a:rPr>
              <a:t>).</a:t>
            </a:r>
          </a:p>
          <a:p>
            <a:endParaRPr lang="en-US" dirty="0">
              <a:latin typeface="Signika" pitchFamily="50" charset="0"/>
            </a:endParaRPr>
          </a:p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164</a:t>
            </a:r>
          </a:p>
          <a:p>
            <a:r>
              <a:rPr lang="en-US" dirty="0" err="1">
                <a:latin typeface="Signika" pitchFamily="50" charset="0"/>
              </a:rPr>
              <a:t>Setiap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sengaja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tanpa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membocorkan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dokumen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Permohonan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bersifat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rahasia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45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dipidana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penjara</a:t>
            </a:r>
            <a:r>
              <a:rPr lang="en-US" dirty="0">
                <a:latin typeface="Signika" pitchFamily="50" charset="0"/>
              </a:rPr>
              <a:t> paling lama 2 (</a:t>
            </a:r>
            <a:r>
              <a:rPr lang="en-US" dirty="0" err="1">
                <a:latin typeface="Signika" pitchFamily="50" charset="0"/>
              </a:rPr>
              <a:t>dua</a:t>
            </a:r>
            <a:r>
              <a:rPr lang="en-US" dirty="0">
                <a:latin typeface="Signika" pitchFamily="50" charset="0"/>
              </a:rPr>
              <a:t>) </a:t>
            </a:r>
            <a:r>
              <a:rPr lang="en-US" dirty="0" err="1">
                <a:latin typeface="Signika" pitchFamily="50" charset="0"/>
              </a:rPr>
              <a:t>tahun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165</a:t>
            </a:r>
          </a:p>
          <a:p>
            <a:r>
              <a:rPr lang="en-US" dirty="0" err="1">
                <a:latin typeface="Signika" pitchFamily="50" charset="0"/>
              </a:rPr>
              <a:t>Tindak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pidana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161,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162,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164 </a:t>
            </a:r>
            <a:r>
              <a:rPr lang="en-US" dirty="0" err="1">
                <a:latin typeface="Signika" pitchFamily="50" charset="0"/>
              </a:rPr>
              <a:t>merupakan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delik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aduan</a:t>
            </a:r>
            <a:r>
              <a:rPr lang="en-US" dirty="0" smtClean="0">
                <a:latin typeface="Signika" pitchFamily="50" charset="0"/>
              </a:rPr>
              <a:t>.</a:t>
            </a:r>
          </a:p>
          <a:p>
            <a:endParaRPr lang="en-US" dirty="0">
              <a:latin typeface="Signika" pitchFamily="50" charset="0"/>
            </a:endParaRPr>
          </a:p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166</a:t>
            </a:r>
          </a:p>
          <a:p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terbukti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adanya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pelanggaran</a:t>
            </a:r>
            <a:r>
              <a:rPr lang="en-US" dirty="0">
                <a:latin typeface="Signika" pitchFamily="50" charset="0"/>
              </a:rPr>
              <a:t> Paten, hakim </a:t>
            </a:r>
            <a:r>
              <a:rPr lang="en-US" dirty="0" err="1">
                <a:latin typeface="Signika" pitchFamily="50" charset="0"/>
              </a:rPr>
              <a:t>dapat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memerintahkan</a:t>
            </a:r>
            <a:r>
              <a:rPr lang="en-US" dirty="0">
                <a:latin typeface="Signika" pitchFamily="50" charset="0"/>
              </a:rPr>
              <a:t> agar </a:t>
            </a:r>
            <a:r>
              <a:rPr lang="en-US" dirty="0" err="1">
                <a:latin typeface="Signika" pitchFamily="50" charset="0"/>
              </a:rPr>
              <a:t>barang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hasil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pelanggaran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disita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oleh</a:t>
            </a:r>
            <a:r>
              <a:rPr lang="en-US" dirty="0">
                <a:latin typeface="Signika" pitchFamily="50" charset="0"/>
              </a:rPr>
              <a:t> Negara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dimusnahkan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5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mengenai</a:t>
            </a:r>
            <a:r>
              <a:rPr lang="en-ID" sz="2400" dirty="0" smtClean="0"/>
              <a:t> UU </a:t>
            </a:r>
            <a:r>
              <a:rPr lang="en-ID" sz="2400" dirty="0" err="1" smtClean="0"/>
              <a:t>Hak</a:t>
            </a:r>
            <a:r>
              <a:rPr lang="en-ID" sz="2400" dirty="0" smtClean="0"/>
              <a:t> </a:t>
            </a:r>
            <a:r>
              <a:rPr lang="en-ID" sz="2400" dirty="0" err="1" smtClean="0"/>
              <a:t>Cipta</a:t>
            </a:r>
            <a:r>
              <a:rPr lang="en-ID" sz="2400" dirty="0" smtClean="0"/>
              <a:t>, UU Paten </a:t>
            </a:r>
            <a:r>
              <a:rPr lang="en-ID" sz="2400" dirty="0" err="1" smtClean="0"/>
              <a:t>dan</a:t>
            </a:r>
            <a:r>
              <a:rPr lang="en-ID" sz="2400" dirty="0" smtClean="0"/>
              <a:t> UU </a:t>
            </a:r>
            <a:r>
              <a:rPr lang="en-ID" sz="2400" dirty="0" err="1" smtClean="0"/>
              <a:t>Merek</a:t>
            </a:r>
            <a:r>
              <a:rPr lang="en-ID" sz="2400" dirty="0" smtClean="0"/>
              <a:t>.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pasal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ignika" pitchFamily="50" charset="0"/>
              </a:rPr>
              <a:t>Paten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eksklusif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diberikan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oleh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negara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kepada</a:t>
            </a:r>
            <a:r>
              <a:rPr lang="en-US" dirty="0">
                <a:latin typeface="Signika" pitchFamily="50" charset="0"/>
              </a:rPr>
              <a:t> inventor </a:t>
            </a:r>
            <a:r>
              <a:rPr lang="en-US" dirty="0" err="1">
                <a:latin typeface="Signika" pitchFamily="50" charset="0"/>
              </a:rPr>
              <a:t>atas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hasil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invensinya</a:t>
            </a:r>
            <a:r>
              <a:rPr lang="en-US" dirty="0">
                <a:latin typeface="Signika" pitchFamily="50" charset="0"/>
              </a:rPr>
              <a:t> di </a:t>
            </a:r>
            <a:r>
              <a:rPr lang="en-US" dirty="0" err="1" smtClean="0">
                <a:latin typeface="Signika" pitchFamily="50" charset="0"/>
              </a:rPr>
              <a:t>bidang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nn-NO" dirty="0" smtClean="0">
                <a:latin typeface="Signika" pitchFamily="50" charset="0"/>
              </a:rPr>
              <a:t>teknologi </a:t>
            </a:r>
            <a:r>
              <a:rPr lang="nn-NO" dirty="0">
                <a:latin typeface="Signika" pitchFamily="50" charset="0"/>
              </a:rPr>
              <a:t>untuk jangka waktu tertentu melaksanakan sendiri invensi tersebut atau </a:t>
            </a:r>
            <a:r>
              <a:rPr lang="nn-NO" dirty="0" smtClean="0">
                <a:latin typeface="Signika" pitchFamily="50" charset="0"/>
              </a:rPr>
              <a:t>memberikan </a:t>
            </a:r>
            <a:r>
              <a:rPr lang="fi-FI" dirty="0" smtClean="0">
                <a:latin typeface="Signika" pitchFamily="50" charset="0"/>
              </a:rPr>
              <a:t>persetujuan </a:t>
            </a:r>
            <a:r>
              <a:rPr lang="fi-FI" dirty="0">
                <a:latin typeface="Signika" pitchFamily="50" charset="0"/>
              </a:rPr>
              <a:t>kepada pihak lain untuk melaksanakannya.</a:t>
            </a:r>
          </a:p>
          <a:p>
            <a:r>
              <a:rPr lang="en-US" dirty="0" err="1">
                <a:latin typeface="Signika" pitchFamily="50" charset="0"/>
              </a:rPr>
              <a:t>Invensi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ide inventor yang </a:t>
            </a:r>
            <a:r>
              <a:rPr lang="en-US" dirty="0" err="1">
                <a:latin typeface="Signika" pitchFamily="50" charset="0"/>
              </a:rPr>
              <a:t>dituangkan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suatu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kegiatan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pemecahan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masalah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 smtClean="0">
                <a:latin typeface="Signika" pitchFamily="50" charset="0"/>
              </a:rPr>
              <a:t>spesifik</a:t>
            </a:r>
            <a:r>
              <a:rPr lang="en-US" dirty="0" smtClean="0">
                <a:latin typeface="Signika" pitchFamily="50" charset="0"/>
              </a:rPr>
              <a:t> di </a:t>
            </a:r>
            <a:r>
              <a:rPr lang="en-US" dirty="0" err="1">
                <a:latin typeface="Signika" pitchFamily="50" charset="0"/>
              </a:rPr>
              <a:t>bidang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teknologi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berupa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produk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proses,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penyempurnaan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pengembangan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produk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atau</a:t>
            </a:r>
            <a:r>
              <a:rPr lang="en-US" dirty="0" smtClean="0">
                <a:latin typeface="Signika" pitchFamily="50" charset="0"/>
              </a:rPr>
              <a:t> proses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Inventor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seorang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beberapa</a:t>
            </a:r>
            <a:r>
              <a:rPr lang="en-US" dirty="0">
                <a:latin typeface="Signika" pitchFamily="50" charset="0"/>
              </a:rPr>
              <a:t> orang yang </a:t>
            </a:r>
            <a:r>
              <a:rPr lang="en-US" dirty="0" err="1">
                <a:latin typeface="Signika" pitchFamily="50" charset="0"/>
              </a:rPr>
              <a:t>secara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bersama-sama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melaksanakan</a:t>
            </a:r>
            <a:r>
              <a:rPr lang="en-US" dirty="0">
                <a:latin typeface="Signika" pitchFamily="50" charset="0"/>
              </a:rPr>
              <a:t> ide </a:t>
            </a:r>
            <a:r>
              <a:rPr lang="en-US" dirty="0" smtClean="0">
                <a:latin typeface="Signika" pitchFamily="50" charset="0"/>
              </a:rPr>
              <a:t>yang </a:t>
            </a:r>
            <a:r>
              <a:rPr lang="en-US" dirty="0" err="1" smtClean="0">
                <a:latin typeface="Signika" pitchFamily="50" charset="0"/>
              </a:rPr>
              <a:t>dituangkan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kegiatan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menghasilkan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Invensi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 err="1">
                <a:latin typeface="Signika" pitchFamily="50" charset="0"/>
              </a:rPr>
              <a:t>Permohonan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permohonan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sederhana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diajukan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kepada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Menteri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 err="1">
                <a:latin typeface="Signika" pitchFamily="50" charset="0"/>
              </a:rPr>
              <a:t>Pemohon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pihak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mengajukan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Permohonan</a:t>
            </a:r>
            <a:r>
              <a:rPr lang="en-US" dirty="0">
                <a:latin typeface="Signika" pitchFamily="50" charset="0"/>
              </a:rPr>
              <a:t> Paten.</a:t>
            </a:r>
          </a:p>
          <a:p>
            <a:r>
              <a:rPr lang="en-US" dirty="0" err="1">
                <a:latin typeface="Signika" pitchFamily="50" charset="0"/>
              </a:rPr>
              <a:t>Pemegang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adalah</a:t>
            </a:r>
            <a:r>
              <a:rPr lang="en-US" dirty="0">
                <a:latin typeface="Signika" pitchFamily="50" charset="0"/>
              </a:rPr>
              <a:t> Inventor </a:t>
            </a:r>
            <a:r>
              <a:rPr lang="en-US" dirty="0" err="1">
                <a:latin typeface="Signika" pitchFamily="50" charset="0"/>
              </a:rPr>
              <a:t>sebagai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pemilik</a:t>
            </a:r>
            <a:r>
              <a:rPr lang="en-US" dirty="0">
                <a:latin typeface="Signika" pitchFamily="50" charset="0"/>
              </a:rPr>
              <a:t> Paten, </a:t>
            </a:r>
            <a:r>
              <a:rPr lang="en-US" dirty="0" err="1">
                <a:latin typeface="Signika" pitchFamily="50" charset="0"/>
              </a:rPr>
              <a:t>pihak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menerima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atas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tersebut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dari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pemilik</a:t>
            </a:r>
            <a:r>
              <a:rPr lang="en-US" dirty="0">
                <a:latin typeface="Signika" pitchFamily="50" charset="0"/>
              </a:rPr>
              <a:t> Paten,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pihak</a:t>
            </a:r>
            <a:r>
              <a:rPr lang="en-US" dirty="0">
                <a:latin typeface="Signika" pitchFamily="50" charset="0"/>
              </a:rPr>
              <a:t> lain yang </a:t>
            </a:r>
            <a:r>
              <a:rPr lang="en-US" dirty="0" err="1">
                <a:latin typeface="Signika" pitchFamily="50" charset="0"/>
              </a:rPr>
              <a:t>menerima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lebih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lanjut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hak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atas</a:t>
            </a:r>
            <a:r>
              <a:rPr lang="en-US" dirty="0">
                <a:latin typeface="Signika" pitchFamily="50" charset="0"/>
              </a:rPr>
              <a:t> Paten </a:t>
            </a:r>
            <a:r>
              <a:rPr lang="en-US" dirty="0" err="1">
                <a:latin typeface="Signika" pitchFamily="50" charset="0"/>
              </a:rPr>
              <a:t>tersebut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 smtClean="0">
                <a:latin typeface="Signika" pitchFamily="50" charset="0"/>
              </a:rPr>
              <a:t>terdaftar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dalam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daftar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umum</a:t>
            </a:r>
            <a:r>
              <a:rPr lang="en-US" dirty="0">
                <a:latin typeface="Signika" pitchFamily="50" charset="0"/>
              </a:rPr>
              <a:t> Paten.</a:t>
            </a:r>
            <a:endParaRPr lang="en-US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Paten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023099" cy="297656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Signika" pitchFamily="50" charset="0"/>
              </a:rPr>
              <a:t>Pasal</a:t>
            </a:r>
            <a:r>
              <a:rPr lang="en-US" sz="2000" b="1" dirty="0">
                <a:latin typeface="Signika" pitchFamily="50" charset="0"/>
              </a:rPr>
              <a:t> 3</a:t>
            </a:r>
          </a:p>
          <a:p>
            <a:r>
              <a:rPr lang="sv-SE" sz="2000" dirty="0">
                <a:latin typeface="Signika" pitchFamily="50" charset="0"/>
              </a:rPr>
              <a:t>(1) Paten sebagaimana dimaksud dalam Pasal 2 huruf a diberikan untuk Invensi yang baru, mengandung </a:t>
            </a:r>
            <a:r>
              <a:rPr lang="sv-SE" sz="2000" dirty="0" smtClean="0">
                <a:latin typeface="Signika" pitchFamily="50" charset="0"/>
              </a:rPr>
              <a:t> </a:t>
            </a:r>
            <a:r>
              <a:rPr lang="en-US" sz="2000" dirty="0" err="1" smtClean="0">
                <a:latin typeface="Signika" pitchFamily="50" charset="0"/>
              </a:rPr>
              <a:t>langkah</a:t>
            </a:r>
            <a:r>
              <a:rPr lang="en-US" sz="2000" dirty="0" smtClean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inventif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dapat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diterapkan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dalam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industri</a:t>
            </a:r>
            <a:r>
              <a:rPr lang="en-US" sz="2000" dirty="0">
                <a:latin typeface="Signika" pitchFamily="50" charset="0"/>
              </a:rPr>
              <a:t>.</a:t>
            </a:r>
          </a:p>
          <a:p>
            <a:r>
              <a:rPr lang="en-US" sz="2000" dirty="0">
                <a:latin typeface="Signika" pitchFamily="50" charset="0"/>
              </a:rPr>
              <a:t>(2) Paten </a:t>
            </a:r>
            <a:r>
              <a:rPr lang="en-US" sz="2000" dirty="0" err="1">
                <a:latin typeface="Signika" pitchFamily="50" charset="0"/>
              </a:rPr>
              <a:t>sederhana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sebagaimana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dimaksud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dalam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Pasal</a:t>
            </a:r>
            <a:r>
              <a:rPr lang="en-US" sz="2000" dirty="0">
                <a:latin typeface="Signika" pitchFamily="50" charset="0"/>
              </a:rPr>
              <a:t> 2 </a:t>
            </a:r>
            <a:r>
              <a:rPr lang="en-US" sz="2000" dirty="0" err="1">
                <a:latin typeface="Signika" pitchFamily="50" charset="0"/>
              </a:rPr>
              <a:t>huruf</a:t>
            </a:r>
            <a:r>
              <a:rPr lang="en-US" sz="2000" dirty="0">
                <a:latin typeface="Signika" pitchFamily="50" charset="0"/>
              </a:rPr>
              <a:t> b </a:t>
            </a:r>
            <a:r>
              <a:rPr lang="en-US" sz="2000" dirty="0" err="1">
                <a:latin typeface="Signika" pitchFamily="50" charset="0"/>
              </a:rPr>
              <a:t>diberikan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untuk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setiap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Invensi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baru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 smtClean="0">
                <a:latin typeface="Signika" pitchFamily="50" charset="0"/>
              </a:rPr>
              <a:t>pengembangan</a:t>
            </a:r>
            <a:r>
              <a:rPr lang="en-US" sz="2000" dirty="0" smtClean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dari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produk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proses yang </a:t>
            </a:r>
            <a:r>
              <a:rPr lang="en-US" sz="2000" dirty="0" err="1">
                <a:latin typeface="Signika" pitchFamily="50" charset="0"/>
              </a:rPr>
              <a:t>telah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ada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dapat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diterapkan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dalam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industri</a:t>
            </a:r>
            <a:r>
              <a:rPr lang="en-US" sz="2000" dirty="0">
                <a:latin typeface="Signika" pitchFamily="50" charset="0"/>
              </a:rPr>
              <a:t>.</a:t>
            </a:r>
            <a:endParaRPr lang="en-US" sz="20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Paten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>
                <a:latin typeface="Signika" pitchFamily="50" charset="0"/>
              </a:rPr>
              <a:t>Pasal</a:t>
            </a:r>
            <a:r>
              <a:rPr lang="en-US" b="1" dirty="0">
                <a:latin typeface="Signika" pitchFamily="50" charset="0"/>
              </a:rPr>
              <a:t> 4</a:t>
            </a:r>
          </a:p>
          <a:p>
            <a:r>
              <a:rPr lang="en-US" dirty="0" err="1">
                <a:latin typeface="Signika" pitchFamily="50" charset="0"/>
              </a:rPr>
              <a:t>Invensi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tidak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mencakup</a:t>
            </a:r>
            <a:r>
              <a:rPr lang="en-US" dirty="0">
                <a:latin typeface="Signika" pitchFamily="50" charset="0"/>
              </a:rPr>
              <a:t>:</a:t>
            </a:r>
          </a:p>
          <a:p>
            <a:pPr lvl="1"/>
            <a:r>
              <a:rPr lang="en-US" sz="1800" dirty="0">
                <a:latin typeface="Signika" pitchFamily="50" charset="0"/>
              </a:rPr>
              <a:t>a. </a:t>
            </a:r>
            <a:r>
              <a:rPr lang="en-US" sz="1800" dirty="0" err="1">
                <a:latin typeface="Signika" pitchFamily="50" charset="0"/>
              </a:rPr>
              <a:t>kreasi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estetika</a:t>
            </a:r>
            <a:r>
              <a:rPr lang="en-US" sz="1800" dirty="0">
                <a:latin typeface="Signika" pitchFamily="50" charset="0"/>
              </a:rPr>
              <a:t>;</a:t>
            </a:r>
          </a:p>
          <a:p>
            <a:pPr lvl="1"/>
            <a:r>
              <a:rPr lang="en-US" sz="1800" dirty="0">
                <a:latin typeface="Signika" pitchFamily="50" charset="0"/>
              </a:rPr>
              <a:t>b. </a:t>
            </a:r>
            <a:r>
              <a:rPr lang="en-US" sz="1800" dirty="0" err="1">
                <a:latin typeface="Signika" pitchFamily="50" charset="0"/>
              </a:rPr>
              <a:t>skema</a:t>
            </a:r>
            <a:r>
              <a:rPr lang="en-US" sz="1800" dirty="0">
                <a:latin typeface="Signika" pitchFamily="50" charset="0"/>
              </a:rPr>
              <a:t>;</a:t>
            </a:r>
          </a:p>
          <a:p>
            <a:pPr lvl="1"/>
            <a:r>
              <a:rPr lang="en-US" sz="1800" dirty="0">
                <a:latin typeface="Signika" pitchFamily="50" charset="0"/>
              </a:rPr>
              <a:t>c. </a:t>
            </a:r>
            <a:r>
              <a:rPr lang="en-US" sz="1800" dirty="0" err="1">
                <a:latin typeface="Signika" pitchFamily="50" charset="0"/>
              </a:rPr>
              <a:t>aturan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metode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untuk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melakukan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kegiatan</a:t>
            </a:r>
            <a:r>
              <a:rPr lang="en-US" sz="1800" dirty="0">
                <a:latin typeface="Signika" pitchFamily="50" charset="0"/>
              </a:rPr>
              <a:t>:</a:t>
            </a:r>
          </a:p>
          <a:p>
            <a:pPr lvl="2"/>
            <a:r>
              <a:rPr lang="en-US" sz="1800" dirty="0">
                <a:latin typeface="Signika" pitchFamily="50" charset="0"/>
              </a:rPr>
              <a:t>1. yang </a:t>
            </a:r>
            <a:r>
              <a:rPr lang="en-US" sz="1800" dirty="0" err="1">
                <a:latin typeface="Signika" pitchFamily="50" charset="0"/>
              </a:rPr>
              <a:t>melibatkan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kegiatan</a:t>
            </a:r>
            <a:r>
              <a:rPr lang="en-US" sz="1800" dirty="0">
                <a:latin typeface="Signika" pitchFamily="50" charset="0"/>
              </a:rPr>
              <a:t> mental;</a:t>
            </a:r>
          </a:p>
          <a:p>
            <a:pPr lvl="2"/>
            <a:r>
              <a:rPr lang="en-US" sz="1800" dirty="0">
                <a:latin typeface="Signika" pitchFamily="50" charset="0"/>
              </a:rPr>
              <a:t>2. </a:t>
            </a:r>
            <a:r>
              <a:rPr lang="en-US" sz="1800" dirty="0" err="1">
                <a:latin typeface="Signika" pitchFamily="50" charset="0"/>
              </a:rPr>
              <a:t>permainan</a:t>
            </a:r>
            <a:r>
              <a:rPr lang="en-US" sz="1800" dirty="0">
                <a:latin typeface="Signika" pitchFamily="50" charset="0"/>
              </a:rPr>
              <a:t>; </a:t>
            </a:r>
            <a:r>
              <a:rPr lang="en-US" sz="1800" dirty="0" err="1">
                <a:latin typeface="Signika" pitchFamily="50" charset="0"/>
              </a:rPr>
              <a:t>dan</a:t>
            </a:r>
            <a:endParaRPr lang="en-US" sz="1800" dirty="0">
              <a:latin typeface="Signika" pitchFamily="50" charset="0"/>
            </a:endParaRPr>
          </a:p>
          <a:p>
            <a:pPr lvl="2"/>
            <a:r>
              <a:rPr lang="en-US" sz="1800" dirty="0">
                <a:latin typeface="Signika" pitchFamily="50" charset="0"/>
              </a:rPr>
              <a:t>3. </a:t>
            </a:r>
            <a:r>
              <a:rPr lang="en-US" sz="1800" dirty="0" err="1">
                <a:latin typeface="Signika" pitchFamily="50" charset="0"/>
              </a:rPr>
              <a:t>bisnis</a:t>
            </a:r>
            <a:r>
              <a:rPr lang="en-US" sz="1800" dirty="0">
                <a:latin typeface="Signika" pitchFamily="50" charset="0"/>
              </a:rPr>
              <a:t>.</a:t>
            </a:r>
          </a:p>
          <a:p>
            <a:pPr lvl="1"/>
            <a:r>
              <a:rPr lang="en-US" sz="1800" dirty="0">
                <a:latin typeface="Signika" pitchFamily="50" charset="0"/>
              </a:rPr>
              <a:t>d. </a:t>
            </a:r>
            <a:r>
              <a:rPr lang="en-US" sz="1800" dirty="0" err="1">
                <a:latin typeface="Signika" pitchFamily="50" charset="0"/>
              </a:rPr>
              <a:t>aturan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metode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hanya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berisi</a:t>
            </a:r>
            <a:r>
              <a:rPr lang="en-US" sz="1800" dirty="0">
                <a:latin typeface="Signika" pitchFamily="50" charset="0"/>
              </a:rPr>
              <a:t> program </a:t>
            </a:r>
            <a:r>
              <a:rPr lang="en-US" sz="1800" dirty="0" err="1">
                <a:latin typeface="Signika" pitchFamily="50" charset="0"/>
              </a:rPr>
              <a:t>komputer</a:t>
            </a:r>
            <a:r>
              <a:rPr lang="en-US" sz="1800" dirty="0">
                <a:latin typeface="Signika" pitchFamily="50" charset="0"/>
              </a:rPr>
              <a:t>;</a:t>
            </a:r>
          </a:p>
          <a:p>
            <a:pPr lvl="1"/>
            <a:r>
              <a:rPr lang="it-IT" sz="1800" dirty="0">
                <a:latin typeface="Signika" pitchFamily="50" charset="0"/>
              </a:rPr>
              <a:t>e. presentasi mengenai suatu informasi; dan</a:t>
            </a:r>
          </a:p>
          <a:p>
            <a:pPr lvl="1"/>
            <a:r>
              <a:rPr lang="en-US" sz="1800" dirty="0">
                <a:latin typeface="Signika" pitchFamily="50" charset="0"/>
              </a:rPr>
              <a:t>f. </a:t>
            </a:r>
            <a:r>
              <a:rPr lang="en-US" sz="1800" dirty="0" err="1">
                <a:latin typeface="Signika" pitchFamily="50" charset="0"/>
              </a:rPr>
              <a:t>temuan</a:t>
            </a:r>
            <a:r>
              <a:rPr lang="en-US" sz="1800" dirty="0">
                <a:latin typeface="Signika" pitchFamily="50" charset="0"/>
              </a:rPr>
              <a:t> (discovery) </a:t>
            </a:r>
            <a:r>
              <a:rPr lang="en-US" sz="1800" dirty="0" err="1">
                <a:latin typeface="Signika" pitchFamily="50" charset="0"/>
              </a:rPr>
              <a:t>berupa</a:t>
            </a:r>
            <a:r>
              <a:rPr lang="en-US" sz="1800" dirty="0">
                <a:latin typeface="Signika" pitchFamily="50" charset="0"/>
              </a:rPr>
              <a:t>:</a:t>
            </a:r>
          </a:p>
          <a:p>
            <a:pPr lvl="2"/>
            <a:r>
              <a:rPr lang="en-US" sz="1800" dirty="0">
                <a:latin typeface="Signika" pitchFamily="50" charset="0"/>
              </a:rPr>
              <a:t>1. </a:t>
            </a:r>
            <a:r>
              <a:rPr lang="en-US" sz="1800" dirty="0" err="1">
                <a:latin typeface="Signika" pitchFamily="50" charset="0"/>
              </a:rPr>
              <a:t>penggunaan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baru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untuk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produk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sudah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ada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/ </a:t>
            </a:r>
            <a:r>
              <a:rPr lang="en-US" sz="1800" dirty="0" err="1">
                <a:latin typeface="Signika" pitchFamily="50" charset="0"/>
              </a:rPr>
              <a:t>atau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dikenal</a:t>
            </a:r>
            <a:r>
              <a:rPr lang="en-US" sz="1800" dirty="0">
                <a:latin typeface="Signika" pitchFamily="50" charset="0"/>
              </a:rPr>
              <a:t>; </a:t>
            </a:r>
            <a:r>
              <a:rPr lang="en-US" sz="1800" dirty="0" err="1">
                <a:latin typeface="Signika" pitchFamily="50" charset="0"/>
              </a:rPr>
              <a:t>dan</a:t>
            </a:r>
            <a:r>
              <a:rPr lang="en-US" sz="1800" dirty="0">
                <a:latin typeface="Signika" pitchFamily="50" charset="0"/>
              </a:rPr>
              <a:t>/</a:t>
            </a:r>
            <a:r>
              <a:rPr lang="en-US" sz="1800" dirty="0" err="1">
                <a:latin typeface="Signika" pitchFamily="50" charset="0"/>
              </a:rPr>
              <a:t>atau</a:t>
            </a:r>
            <a:endParaRPr lang="en-US" sz="1800" dirty="0">
              <a:latin typeface="Signika" pitchFamily="50" charset="0"/>
            </a:endParaRPr>
          </a:p>
          <a:p>
            <a:pPr lvl="2"/>
            <a:r>
              <a:rPr lang="en-US" sz="1800" dirty="0">
                <a:latin typeface="Signika" pitchFamily="50" charset="0"/>
              </a:rPr>
              <a:t>2. </a:t>
            </a:r>
            <a:r>
              <a:rPr lang="en-US" sz="1800" dirty="0" err="1">
                <a:latin typeface="Signika" pitchFamily="50" charset="0"/>
              </a:rPr>
              <a:t>bentuk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baru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dari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senyawa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sudah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ada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tidak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menghasilkan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peningkatan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khasiat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bermakna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 smtClean="0">
                <a:latin typeface="Signika" pitchFamily="50" charset="0"/>
              </a:rPr>
              <a:t>dan</a:t>
            </a:r>
            <a:r>
              <a:rPr lang="en-US" sz="1800" dirty="0" smtClean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terdapat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perbedaan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struktur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kimia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terkait</a:t>
            </a:r>
            <a:r>
              <a:rPr lang="en-US" sz="1800" dirty="0">
                <a:latin typeface="Signika" pitchFamily="50" charset="0"/>
              </a:rPr>
              <a:t> yang </a:t>
            </a:r>
            <a:r>
              <a:rPr lang="en-US" sz="1800" dirty="0" err="1">
                <a:latin typeface="Signika" pitchFamily="50" charset="0"/>
              </a:rPr>
              <a:t>sudah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diketahui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dari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senyawa</a:t>
            </a:r>
            <a:r>
              <a:rPr lang="en-US" sz="1800" dirty="0">
                <a:latin typeface="Signika" pitchFamily="50" charset="0"/>
              </a:rPr>
              <a:t>.</a:t>
            </a:r>
            <a:endParaRPr lang="en-US" sz="18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Invensi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Paten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latin typeface="Signika" pitchFamily="50" charset="0"/>
              </a:rPr>
              <a:t>Pasal</a:t>
            </a:r>
            <a:r>
              <a:rPr lang="en-US" b="1" dirty="0" smtClean="0">
                <a:latin typeface="Signika" pitchFamily="50" charset="0"/>
              </a:rPr>
              <a:t> </a:t>
            </a:r>
            <a:r>
              <a:rPr lang="en-US" b="1" dirty="0">
                <a:latin typeface="Signika" pitchFamily="50" charset="0"/>
              </a:rPr>
              <a:t>5</a:t>
            </a:r>
          </a:p>
          <a:p>
            <a:r>
              <a:rPr lang="en-US" dirty="0">
                <a:latin typeface="Signika" pitchFamily="50" charset="0"/>
              </a:rPr>
              <a:t>(1) </a:t>
            </a:r>
            <a:r>
              <a:rPr lang="en-US" dirty="0" err="1">
                <a:latin typeface="Signika" pitchFamily="50" charset="0"/>
              </a:rPr>
              <a:t>Invensi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dianggap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baru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Pasal</a:t>
            </a:r>
            <a:r>
              <a:rPr lang="en-US" dirty="0">
                <a:latin typeface="Signika" pitchFamily="50" charset="0"/>
              </a:rPr>
              <a:t> 3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jika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Penerimaan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 smtClean="0">
                <a:latin typeface="Signika" pitchFamily="50" charset="0"/>
              </a:rPr>
              <a:t>Invensi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tersebut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tidak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sama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teknologi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diungkapkan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sebelumnya</a:t>
            </a:r>
            <a:r>
              <a:rPr lang="en-US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(2) </a:t>
            </a:r>
            <a:r>
              <a:rPr lang="en-US" dirty="0" err="1">
                <a:latin typeface="Signika" pitchFamily="50" charset="0"/>
              </a:rPr>
              <a:t>Teknologi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diungkapkan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sebelumnya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merupakan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teknologi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smtClean="0">
                <a:latin typeface="Signika" pitchFamily="50" charset="0"/>
              </a:rPr>
              <a:t>yang </a:t>
            </a:r>
            <a:r>
              <a:rPr lang="en-US" dirty="0" err="1">
                <a:latin typeface="Signika" pitchFamily="50" charset="0"/>
              </a:rPr>
              <a:t>telah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diumumkan</a:t>
            </a:r>
            <a:r>
              <a:rPr lang="en-US" dirty="0">
                <a:latin typeface="Signika" pitchFamily="50" charset="0"/>
              </a:rPr>
              <a:t> di Indonesia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di </a:t>
            </a:r>
            <a:r>
              <a:rPr lang="en-US" dirty="0" err="1">
                <a:latin typeface="Signika" pitchFamily="50" charset="0"/>
              </a:rPr>
              <a:t>luar</a:t>
            </a:r>
            <a:r>
              <a:rPr lang="en-US" dirty="0">
                <a:latin typeface="Signika" pitchFamily="50" charset="0"/>
              </a:rPr>
              <a:t> Indonesia </a:t>
            </a:r>
            <a:r>
              <a:rPr lang="en-US" dirty="0" err="1">
                <a:latin typeface="Signika" pitchFamily="50" charset="0"/>
              </a:rPr>
              <a:t>dalam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suatu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tulisan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uraian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lisan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melalui</a:t>
            </a:r>
            <a:endParaRPr lang="en-US" dirty="0">
              <a:latin typeface="Signika" pitchFamily="50" charset="0"/>
            </a:endParaRPr>
          </a:p>
          <a:p>
            <a:r>
              <a:rPr lang="en-US" dirty="0" err="1">
                <a:latin typeface="Signika" pitchFamily="50" charset="0"/>
              </a:rPr>
              <a:t>peragaan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penggunaan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dengan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cara</a:t>
            </a:r>
            <a:r>
              <a:rPr lang="en-US" dirty="0">
                <a:latin typeface="Signika" pitchFamily="50" charset="0"/>
              </a:rPr>
              <a:t> lain yang </a:t>
            </a:r>
            <a:r>
              <a:rPr lang="en-US" dirty="0" err="1">
                <a:latin typeface="Signika" pitchFamily="50" charset="0"/>
              </a:rPr>
              <a:t>memungkinkan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seorang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ahli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untuk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melaksanakan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Invensi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tersebut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sebelum</a:t>
            </a:r>
            <a:r>
              <a:rPr lang="en-US" dirty="0">
                <a:latin typeface="Signika" pitchFamily="50" charset="0"/>
              </a:rPr>
              <a:t>:</a:t>
            </a:r>
          </a:p>
          <a:p>
            <a:pPr lvl="1"/>
            <a:r>
              <a:rPr lang="en-US" sz="1800" dirty="0">
                <a:latin typeface="Signika" pitchFamily="50" charset="0"/>
              </a:rPr>
              <a:t>a. </a:t>
            </a:r>
            <a:r>
              <a:rPr lang="en-US" sz="1800" dirty="0" err="1">
                <a:latin typeface="Signika" pitchFamily="50" charset="0"/>
              </a:rPr>
              <a:t>Tanggal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Penerimaan</a:t>
            </a:r>
            <a:r>
              <a:rPr lang="en-US" sz="1800" dirty="0">
                <a:latin typeface="Signika" pitchFamily="50" charset="0"/>
              </a:rPr>
              <a:t>; </a:t>
            </a:r>
            <a:r>
              <a:rPr lang="en-US" sz="1800" dirty="0" err="1">
                <a:latin typeface="Signika" pitchFamily="50" charset="0"/>
              </a:rPr>
              <a:t>atau</a:t>
            </a:r>
            <a:endParaRPr lang="en-US" sz="1800" dirty="0">
              <a:latin typeface="Signika" pitchFamily="50" charset="0"/>
            </a:endParaRPr>
          </a:p>
          <a:p>
            <a:pPr lvl="1"/>
            <a:r>
              <a:rPr lang="en-US" sz="1800" dirty="0">
                <a:latin typeface="Signika" pitchFamily="50" charset="0"/>
              </a:rPr>
              <a:t>b. </a:t>
            </a:r>
            <a:r>
              <a:rPr lang="en-US" sz="1800" dirty="0" err="1">
                <a:latin typeface="Signika" pitchFamily="50" charset="0"/>
              </a:rPr>
              <a:t>tanggal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prioritas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dalam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hal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Permohonan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diajukan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dengan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Hak</a:t>
            </a:r>
            <a:r>
              <a:rPr lang="en-US" sz="1800" dirty="0">
                <a:latin typeface="Signika" pitchFamily="50" charset="0"/>
              </a:rPr>
              <a:t> </a:t>
            </a:r>
            <a:r>
              <a:rPr lang="en-US" sz="1800" dirty="0" err="1">
                <a:latin typeface="Signika" pitchFamily="50" charset="0"/>
              </a:rPr>
              <a:t>Prioritas</a:t>
            </a:r>
            <a:r>
              <a:rPr lang="en-US" sz="1800" dirty="0">
                <a:latin typeface="Signika" pitchFamily="50" charset="0"/>
              </a:rPr>
              <a:t>.</a:t>
            </a:r>
          </a:p>
          <a:p>
            <a:r>
              <a:rPr lang="en-US" dirty="0">
                <a:latin typeface="Signika" pitchFamily="50" charset="0"/>
              </a:rPr>
              <a:t>(3) </a:t>
            </a:r>
            <a:r>
              <a:rPr lang="en-US" dirty="0" err="1">
                <a:latin typeface="Signika" pitchFamily="50" charset="0"/>
              </a:rPr>
              <a:t>Teknologi</a:t>
            </a:r>
            <a:r>
              <a:rPr lang="en-US" dirty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diungkapkan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sebelumnya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sebagaimana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dimaksud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ayat</a:t>
            </a:r>
            <a:r>
              <a:rPr lang="en-US" dirty="0">
                <a:latin typeface="Signika" pitchFamily="50" charset="0"/>
              </a:rPr>
              <a:t> (1) </a:t>
            </a:r>
            <a:r>
              <a:rPr lang="en-US" dirty="0" err="1">
                <a:latin typeface="Signika" pitchFamily="50" charset="0"/>
              </a:rPr>
              <a:t>mencakup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dokumen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Permohonan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>
                <a:latin typeface="Signika" pitchFamily="50" charset="0"/>
              </a:rPr>
              <a:t>lain yang </a:t>
            </a:r>
            <a:r>
              <a:rPr lang="en-US" dirty="0" err="1">
                <a:latin typeface="Signika" pitchFamily="50" charset="0"/>
              </a:rPr>
              <a:t>diajukan</a:t>
            </a:r>
            <a:r>
              <a:rPr lang="en-US" dirty="0">
                <a:latin typeface="Signika" pitchFamily="50" charset="0"/>
              </a:rPr>
              <a:t> di Indonesia yang </a:t>
            </a:r>
            <a:r>
              <a:rPr lang="en-US" dirty="0" err="1">
                <a:latin typeface="Signika" pitchFamily="50" charset="0"/>
              </a:rPr>
              <a:t>dipublikasikan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pada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setelah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Penerimaan</a:t>
            </a:r>
            <a:r>
              <a:rPr lang="en-US" dirty="0" smtClean="0">
                <a:latin typeface="Signika" pitchFamily="50" charset="0"/>
              </a:rPr>
              <a:t> yang </a:t>
            </a:r>
            <a:r>
              <a:rPr lang="en-US" dirty="0" err="1">
                <a:latin typeface="Signika" pitchFamily="50" charset="0"/>
              </a:rPr>
              <a:t>pemeriksaan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susbtantifnya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sedang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dilakukan</a:t>
            </a:r>
            <a:r>
              <a:rPr lang="en-US" dirty="0">
                <a:latin typeface="Signika" pitchFamily="50" charset="0"/>
              </a:rPr>
              <a:t>, </a:t>
            </a:r>
            <a:r>
              <a:rPr lang="en-US" dirty="0" err="1">
                <a:latin typeface="Signika" pitchFamily="50" charset="0"/>
              </a:rPr>
              <a:t>tetapi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Penerimaan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tersebut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lebih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awal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 smtClean="0">
                <a:latin typeface="Signika" pitchFamily="50" charset="0"/>
              </a:rPr>
              <a:t>daripada</a:t>
            </a:r>
            <a:r>
              <a:rPr lang="en-US" dirty="0" smtClean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Penerimaan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atau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tanggal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prioritas</a:t>
            </a:r>
            <a:r>
              <a:rPr lang="en-US" dirty="0">
                <a:latin typeface="Signika" pitchFamily="50" charset="0"/>
              </a:rPr>
              <a:t> </a:t>
            </a:r>
            <a:r>
              <a:rPr lang="en-US" dirty="0" err="1">
                <a:latin typeface="Signika" pitchFamily="50" charset="0"/>
              </a:rPr>
              <a:t>Permohonan</a:t>
            </a:r>
            <a:r>
              <a:rPr lang="en-US" dirty="0">
                <a:latin typeface="Signika" pitchFamily="50" charset="0"/>
              </a:rPr>
              <a:t>.</a:t>
            </a:r>
            <a:endParaRPr lang="en-US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9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Invensi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Paten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Pasal</a:t>
            </a:r>
            <a:r>
              <a:rPr lang="en-US" b="1" dirty="0"/>
              <a:t> 6</a:t>
            </a:r>
          </a:p>
          <a:p>
            <a:r>
              <a:rPr lang="en-US" dirty="0"/>
              <a:t>(1) </a:t>
            </a:r>
            <a:r>
              <a:rPr lang="en-US" dirty="0" err="1"/>
              <a:t>Dikecualikan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5 </a:t>
            </a:r>
            <a:r>
              <a:rPr lang="en-US" dirty="0" err="1"/>
              <a:t>ayat</a:t>
            </a:r>
            <a:r>
              <a:rPr lang="en-US" dirty="0"/>
              <a:t> (2), </a:t>
            </a:r>
            <a:r>
              <a:rPr lang="en-US" dirty="0" err="1"/>
              <a:t>Invensi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diumumkan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paling lama 6 (</a:t>
            </a:r>
            <a:r>
              <a:rPr lang="en-US" dirty="0" err="1"/>
              <a:t>enam</a:t>
            </a:r>
            <a:r>
              <a:rPr lang="en-US" dirty="0"/>
              <a:t>)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, </a:t>
            </a:r>
            <a:r>
              <a:rPr lang="en-US" dirty="0" err="1"/>
              <a:t>Invensi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dipertunjukkan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pameran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pameran</a:t>
            </a:r>
            <a:r>
              <a:rPr lang="en-US" dirty="0"/>
              <a:t> yang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diselenggarakan</a:t>
            </a:r>
            <a:r>
              <a:rPr lang="en-US" dirty="0"/>
              <a:t> di Indonesia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digunakan</a:t>
            </a:r>
            <a:r>
              <a:rPr lang="en-US" dirty="0"/>
              <a:t> di Indonesia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Inventornya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;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endParaRPr lang="en-U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diumumkan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Inventornya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1.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, </a:t>
            </a:r>
            <a:r>
              <a:rPr lang="en-US" dirty="0" err="1"/>
              <a:t>tesis</a:t>
            </a:r>
            <a:r>
              <a:rPr lang="en-US" dirty="0"/>
              <a:t>, </a:t>
            </a:r>
            <a:r>
              <a:rPr lang="en-US" dirty="0" err="1"/>
              <a:t>disertasi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/>
              <a:t>lain;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endParaRPr lang="en-US" dirty="0"/>
          </a:p>
          <a:p>
            <a:pPr lvl="2"/>
            <a:r>
              <a:rPr lang="en-US" dirty="0"/>
              <a:t>2. forum </a:t>
            </a:r>
            <a:r>
              <a:rPr lang="en-US" dirty="0" err="1"/>
              <a:t>ilmiah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di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</a:p>
          <a:p>
            <a:r>
              <a:rPr lang="en-US" dirty="0"/>
              <a:t>(2) </a:t>
            </a:r>
            <a:r>
              <a:rPr lang="en-US" dirty="0" err="1"/>
              <a:t>Invensi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diumumkan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12 (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belas</a:t>
            </a:r>
            <a:r>
              <a:rPr lang="en-US" dirty="0"/>
              <a:t>)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yang </a:t>
            </a:r>
            <a:r>
              <a:rPr lang="en-US" dirty="0" err="1"/>
              <a:t>mengumumkan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 </a:t>
            </a:r>
            <a:r>
              <a:rPr lang="en-US" dirty="0" err="1"/>
              <a:t>Invensi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Invensi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Paten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 smtClean="0"/>
              <a:t>Pasal</a:t>
            </a:r>
            <a:r>
              <a:rPr lang="en-US" sz="2000" b="1" dirty="0" smtClean="0"/>
              <a:t> </a:t>
            </a:r>
            <a:r>
              <a:rPr lang="en-US" sz="2000" b="1" dirty="0"/>
              <a:t>9</a:t>
            </a:r>
          </a:p>
          <a:p>
            <a:r>
              <a:rPr lang="en-US" sz="2000" dirty="0" err="1"/>
              <a:t>Invensi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Paten </a:t>
            </a:r>
            <a:r>
              <a:rPr lang="en-US" sz="2000" dirty="0" err="1"/>
              <a:t>meliputi</a:t>
            </a:r>
            <a:r>
              <a:rPr lang="en-US" sz="2000" dirty="0"/>
              <a:t>:</a:t>
            </a:r>
          </a:p>
          <a:p>
            <a:r>
              <a:rPr lang="en-US" sz="2000" dirty="0"/>
              <a:t>a. proses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pengumuman</a:t>
            </a:r>
            <a:r>
              <a:rPr lang="en-US" sz="2000" dirty="0"/>
              <a:t>, </a:t>
            </a:r>
            <a:r>
              <a:rPr lang="en-US" sz="2000" dirty="0" err="1"/>
              <a:t>penggunaan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pelaksanaannya</a:t>
            </a:r>
            <a:r>
              <a:rPr lang="en-US" sz="2000" dirty="0"/>
              <a:t> </a:t>
            </a:r>
            <a:r>
              <a:rPr lang="en-US" sz="2000" dirty="0" err="1" smtClean="0"/>
              <a:t>bertentangan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 err="1"/>
              <a:t>perundang-undangan</a:t>
            </a:r>
            <a:r>
              <a:rPr lang="en-US" sz="2000" dirty="0"/>
              <a:t>, agama, </a:t>
            </a:r>
            <a:r>
              <a:rPr lang="en-US" sz="2000" dirty="0" err="1"/>
              <a:t>ketertiban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kesusilaan</a:t>
            </a:r>
            <a:r>
              <a:rPr lang="en-US" sz="2000" dirty="0"/>
              <a:t>;</a:t>
            </a:r>
          </a:p>
          <a:p>
            <a:r>
              <a:rPr lang="sv-SE" sz="2000" dirty="0"/>
              <a:t>b. metode pemeriksaan, perawatan, pengobatan dan/atau pembedahan yang diterapkan terhadap manusia </a:t>
            </a:r>
            <a:r>
              <a:rPr lang="en-US" sz="2000" dirty="0" err="1" smtClean="0"/>
              <a:t>dan</a:t>
            </a:r>
            <a:r>
              <a:rPr lang="en-US" sz="2000" dirty="0" smtClean="0"/>
              <a:t>/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/>
              <a:t>hewan</a:t>
            </a:r>
            <a:r>
              <a:rPr lang="en-US" sz="2000" dirty="0"/>
              <a:t>;</a:t>
            </a:r>
          </a:p>
          <a:p>
            <a:r>
              <a:rPr lang="en-US" sz="2000" dirty="0"/>
              <a:t>c.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;</a:t>
            </a:r>
          </a:p>
          <a:p>
            <a:r>
              <a:rPr lang="en-US" sz="2000" dirty="0"/>
              <a:t>d. </a:t>
            </a:r>
            <a:r>
              <a:rPr lang="en-US" sz="2000" dirty="0" err="1"/>
              <a:t>makhluk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, </a:t>
            </a:r>
            <a:r>
              <a:rPr lang="en-US" sz="2000" dirty="0" err="1"/>
              <a:t>kecuali</a:t>
            </a:r>
            <a:r>
              <a:rPr lang="en-US" sz="2000" dirty="0"/>
              <a:t> </a:t>
            </a:r>
            <a:r>
              <a:rPr lang="en-US" sz="2000" dirty="0" err="1"/>
              <a:t>jasad</a:t>
            </a:r>
            <a:r>
              <a:rPr lang="en-US" sz="2000" dirty="0"/>
              <a:t> </a:t>
            </a:r>
            <a:r>
              <a:rPr lang="en-US" sz="2000" dirty="0" err="1"/>
              <a:t>renik</a:t>
            </a:r>
            <a:r>
              <a:rPr lang="en-US" sz="2000" dirty="0"/>
              <a:t>; </a:t>
            </a:r>
            <a:r>
              <a:rPr lang="en-US" sz="2000" dirty="0" err="1"/>
              <a:t>atau</a:t>
            </a:r>
            <a:endParaRPr lang="en-US" sz="2000" dirty="0"/>
          </a:p>
          <a:p>
            <a:r>
              <a:rPr lang="en-US" sz="2000" dirty="0"/>
              <a:t>e. proses </a:t>
            </a:r>
            <a:r>
              <a:rPr lang="en-US" sz="2000" dirty="0" err="1"/>
              <a:t>biologis</a:t>
            </a:r>
            <a:r>
              <a:rPr lang="en-US" sz="2000" dirty="0"/>
              <a:t> yang </a:t>
            </a:r>
            <a:r>
              <a:rPr lang="en-US" sz="2000" dirty="0" err="1"/>
              <a:t>esensial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memproduksi</a:t>
            </a:r>
            <a:r>
              <a:rPr lang="en-US" sz="2000" dirty="0"/>
              <a:t> </a:t>
            </a:r>
            <a:r>
              <a:rPr lang="en-US" sz="2000" dirty="0" err="1"/>
              <a:t>tanaman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, </a:t>
            </a:r>
            <a:r>
              <a:rPr lang="en-US" sz="2000" dirty="0" err="1"/>
              <a:t>kecuali</a:t>
            </a:r>
            <a:r>
              <a:rPr lang="en-US" sz="2000" dirty="0"/>
              <a:t> proses </a:t>
            </a:r>
            <a:r>
              <a:rPr lang="en-US" sz="2000" dirty="0" err="1"/>
              <a:t>nonbiologis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proses </a:t>
            </a:r>
            <a:r>
              <a:rPr lang="en-US" sz="2000" dirty="0" err="1"/>
              <a:t>mikrobiologis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6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Hak dan Kewajiban Pemegang Paten</a:t>
            </a:r>
            <a:br>
              <a:rPr lang="nl-N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/>
              <a:t>Pasal</a:t>
            </a:r>
            <a:r>
              <a:rPr lang="en-US" b="1" dirty="0" smtClean="0"/>
              <a:t> </a:t>
            </a:r>
            <a:r>
              <a:rPr lang="en-US" b="1" dirty="0"/>
              <a:t>19</a:t>
            </a:r>
          </a:p>
          <a:p>
            <a:r>
              <a:rPr lang="en-US" dirty="0"/>
              <a:t>(1) </a:t>
            </a:r>
            <a:r>
              <a:rPr lang="en-US" dirty="0" err="1"/>
              <a:t>Pemegang</a:t>
            </a:r>
            <a:r>
              <a:rPr lang="en-US" dirty="0"/>
              <a:t> Paten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Paten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fi-FI" dirty="0" smtClean="0"/>
              <a:t>pihak </a:t>
            </a:r>
            <a:r>
              <a:rPr lang="fi-FI" dirty="0"/>
              <a:t>lain yang tanpa persetujuannya: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Paten-</a:t>
            </a:r>
            <a:r>
              <a:rPr lang="en-US" dirty="0" err="1"/>
              <a:t>produk</a:t>
            </a:r>
            <a:r>
              <a:rPr lang="en-US" dirty="0"/>
              <a:t>: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, </a:t>
            </a:r>
            <a:r>
              <a:rPr lang="en-US" dirty="0" err="1"/>
              <a:t>menjual</a:t>
            </a:r>
            <a:r>
              <a:rPr lang="en-US" dirty="0"/>
              <a:t>, </a:t>
            </a:r>
            <a:r>
              <a:rPr lang="en-US" dirty="0" err="1"/>
              <a:t>mengimpor</a:t>
            </a:r>
            <a:r>
              <a:rPr lang="en-US" dirty="0"/>
              <a:t>, </a:t>
            </a:r>
            <a:r>
              <a:rPr lang="en-US" dirty="0" err="1"/>
              <a:t>menyewakan</a:t>
            </a:r>
            <a:r>
              <a:rPr lang="en-US" dirty="0"/>
              <a:t>, </a:t>
            </a:r>
            <a:r>
              <a:rPr lang="en-US" dirty="0" err="1" smtClean="0"/>
              <a:t>menyerahkan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disewakan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Paten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Paten-proses: </a:t>
            </a:r>
            <a:r>
              <a:rPr lang="en-US" dirty="0" err="1"/>
              <a:t>menggunakan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Paten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a.</a:t>
            </a:r>
          </a:p>
          <a:p>
            <a:r>
              <a:rPr lang="en-US" dirty="0"/>
              <a:t>(2) </a:t>
            </a:r>
            <a:r>
              <a:rPr lang="en-US" dirty="0" err="1"/>
              <a:t>Larangan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Paten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(1)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smtClean="0"/>
              <a:t>b, </a:t>
            </a:r>
            <a:r>
              <a:rPr lang="sv-SE" dirty="0" smtClean="0"/>
              <a:t>hanya </a:t>
            </a:r>
            <a:r>
              <a:rPr lang="sv-SE" dirty="0"/>
              <a:t>berlaku terhadap impor produk yang semata-mata dihasilkan dari penggunaan proses yang </a:t>
            </a:r>
            <a:r>
              <a:rPr lang="sv-SE" dirty="0" smtClean="0"/>
              <a:t>diberi</a:t>
            </a:r>
            <a:r>
              <a:rPr lang="en-US" dirty="0" err="1" smtClean="0"/>
              <a:t>pelindungan</a:t>
            </a:r>
            <a:r>
              <a:rPr lang="en-US" dirty="0" smtClean="0"/>
              <a:t> </a:t>
            </a:r>
            <a:r>
              <a:rPr lang="en-US" dirty="0"/>
              <a:t>Paten</a:t>
            </a:r>
            <a:r>
              <a:rPr lang="en-US" dirty="0" smtClean="0"/>
              <a:t>.</a:t>
            </a:r>
          </a:p>
          <a:p>
            <a:r>
              <a:rPr lang="en-US" dirty="0"/>
              <a:t>(3)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percobaan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larangan</a:t>
            </a:r>
            <a:r>
              <a:rPr lang="en-US" dirty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(1)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(2)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dikecualikan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yang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Paten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0959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1481</Words>
  <Application>Microsoft Office PowerPoint</Application>
  <PresentationFormat>Custom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1_Custom Design</vt:lpstr>
      <vt:lpstr>UU No. 13  Tahun 2016  Tentang Hak Paten</vt:lpstr>
      <vt:lpstr>Capaian Pembelajaran</vt:lpstr>
      <vt:lpstr>Paten dalam pasal 1</vt:lpstr>
      <vt:lpstr>Lingkup Perlindungan Paten</vt:lpstr>
      <vt:lpstr>Lingkup Perlindungan Paten</vt:lpstr>
      <vt:lpstr>Invensi yang Dapat Diberi Paten </vt:lpstr>
      <vt:lpstr>Invensi yang Dapat Diberi Paten </vt:lpstr>
      <vt:lpstr>Invensi yang Dapat Diberi Paten </vt:lpstr>
      <vt:lpstr>Hak dan Kewajiban Pemegang Paten </vt:lpstr>
      <vt:lpstr>Hak dan Kewajiban Pemegang Paten </vt:lpstr>
      <vt:lpstr>Jangka Waktu Pelindungan Paten </vt:lpstr>
      <vt:lpstr>Perbuatan yang dilarang</vt:lpstr>
      <vt:lpstr>Ketentuan Pidana</vt:lpstr>
      <vt:lpstr>Ketentuan Pidana</vt:lpstr>
      <vt:lpstr>Ketentuan Pidana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112</cp:revision>
  <dcterms:created xsi:type="dcterms:W3CDTF">2020-07-23T01:18:59Z</dcterms:created>
  <dcterms:modified xsi:type="dcterms:W3CDTF">2021-05-25T09:12:33Z</dcterms:modified>
</cp:coreProperties>
</file>