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2" r:id="rId19"/>
    <p:sldId id="264" r:id="rId20"/>
    <p:sldId id="270" r:id="rId21"/>
    <p:sldId id="271" r:id="rId22"/>
    <p:sldId id="267" r:id="rId23"/>
    <p:sldId id="268" r:id="rId24"/>
    <p:sldId id="272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1"/>
    <a:srgbClr val="6F4001"/>
    <a:srgbClr val="DBCDFF"/>
    <a:srgbClr val="F79B4F"/>
    <a:srgbClr val="EF720B"/>
    <a:srgbClr val="D89102"/>
    <a:srgbClr val="003BC0"/>
    <a:srgbClr val="E20087"/>
    <a:srgbClr val="FFABCB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192" y="550243"/>
            <a:ext cx="8246070" cy="1351707"/>
          </a:xfrm>
        </p:spPr>
        <p:txBody>
          <a:bodyPr>
            <a:no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IT Balanced Scorecard as a 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for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Enterprise Governance of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SISFO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680310"/>
            <a:ext cx="7024744" cy="721581"/>
          </a:xfrm>
        </p:spPr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perspektif</a:t>
            </a:r>
            <a:r>
              <a:rPr lang="en-US" dirty="0" smtClean="0"/>
              <a:t> BSC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3836"/>
            <a:ext cx="7193428" cy="473385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/>
              <a:t>BSC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4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Finansial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BSC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mrupakan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tujuan2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(Customer, </a:t>
            </a:r>
            <a:r>
              <a:rPr lang="en-US" dirty="0" err="1"/>
              <a:t>Int.Bis.Process</a:t>
            </a:r>
            <a:r>
              <a:rPr lang="en-US" dirty="0"/>
              <a:t>, Learning &amp; Growth)</a:t>
            </a:r>
          </a:p>
          <a:p>
            <a:pPr lvl="1"/>
            <a:r>
              <a:rPr lang="en-US" dirty="0" smtClean="0"/>
              <a:t>Sasaran2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masing2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     </a:t>
            </a:r>
            <a:r>
              <a:rPr lang="en-US" dirty="0">
                <a:solidFill>
                  <a:srgbClr val="FF0000"/>
                </a:solidFill>
              </a:rPr>
              <a:t>Growth (</a:t>
            </a:r>
            <a:r>
              <a:rPr lang="en-US" dirty="0" err="1">
                <a:solidFill>
                  <a:srgbClr val="FF0000"/>
                </a:solidFill>
              </a:rPr>
              <a:t>tumbuh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berkembang</a:t>
            </a:r>
            <a:r>
              <a:rPr lang="en-US" dirty="0">
                <a:solidFill>
                  <a:srgbClr val="FF0000"/>
                </a:solidFill>
              </a:rPr>
              <a:t>), Sustain (</a:t>
            </a:r>
            <a:r>
              <a:rPr lang="en-US" dirty="0" err="1">
                <a:solidFill>
                  <a:srgbClr val="FF0000"/>
                </a:solidFill>
              </a:rPr>
              <a:t>bertahan</a:t>
            </a:r>
            <a:r>
              <a:rPr lang="en-US" dirty="0">
                <a:solidFill>
                  <a:srgbClr val="FF0000"/>
                </a:solidFill>
              </a:rPr>
              <a:t>), Harvest (</a:t>
            </a:r>
            <a:r>
              <a:rPr lang="en-US" dirty="0" err="1">
                <a:solidFill>
                  <a:srgbClr val="FF0000"/>
                </a:solidFill>
              </a:rPr>
              <a:t>panen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2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568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perspektif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3836"/>
            <a:ext cx="7040723" cy="4733854"/>
          </a:xfrm>
        </p:spPr>
        <p:txBody>
          <a:bodyPr>
            <a:normAutofit fontScale="85000" lnSpcReduction="20000"/>
          </a:bodyPr>
          <a:lstStyle/>
          <a:p>
            <a:pPr marL="525780" indent="-457200">
              <a:buFont typeface="+mj-lt"/>
              <a:buAutoNum type="arabicPeriod" startAt="2"/>
            </a:pP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>
                <a:solidFill>
                  <a:srgbClr val="FF0000"/>
                </a:solidFill>
              </a:rPr>
              <a:t> (Customer)</a:t>
            </a:r>
            <a:r>
              <a:rPr lang="en-US" dirty="0"/>
              <a:t> :</a:t>
            </a:r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Inti</a:t>
            </a:r>
            <a:r>
              <a:rPr lang="en-US" dirty="0"/>
              <a:t> : </a:t>
            </a:r>
            <a:r>
              <a:rPr lang="en-US" dirty="0" err="1"/>
              <a:t>pangsa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lama,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profitabilitas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penunjang</a:t>
            </a:r>
            <a:r>
              <a:rPr lang="en-US" dirty="0"/>
              <a:t> 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 </a:t>
            </a:r>
            <a:r>
              <a:rPr lang="en-US" dirty="0" err="1"/>
              <a:t>fungsi,harga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),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reputasi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produk-produknya</a:t>
            </a:r>
            <a:r>
              <a:rPr lang="en-US" dirty="0"/>
              <a:t>.</a:t>
            </a:r>
          </a:p>
          <a:p>
            <a:pPr marL="525780" indent="-457200">
              <a:buFont typeface="+mj-lt"/>
              <a:buAutoNum type="arabicPeriod" startAt="2"/>
            </a:pPr>
            <a:endParaRPr lang="en-US" dirty="0"/>
          </a:p>
          <a:p>
            <a:pPr marL="525780" indent="-457200">
              <a:buFont typeface="+mj-lt"/>
              <a:buAutoNum type="arabicPeriod" startAt="2"/>
            </a:pP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Proses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Internal 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Proses </a:t>
            </a:r>
            <a:r>
              <a:rPr lang="en-US" dirty="0" err="1"/>
              <a:t>bisnis</a:t>
            </a:r>
            <a:r>
              <a:rPr lang="en-US" dirty="0"/>
              <a:t> internal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, proses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08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3016"/>
            <a:ext cx="7024744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perspektif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540"/>
            <a:ext cx="7193428" cy="4581150"/>
          </a:xfrm>
        </p:spPr>
        <p:txBody>
          <a:bodyPr>
            <a:normAutofit fontScale="92500" lnSpcReduction="10000"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Pembelajaran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Pertumbuhan</a:t>
            </a:r>
            <a:r>
              <a:rPr lang="en-US" dirty="0">
                <a:solidFill>
                  <a:srgbClr val="FF0000"/>
                </a:solidFill>
              </a:rPr>
              <a:t> (Learning and Growth</a:t>
            </a:r>
            <a:r>
              <a:rPr lang="en-US" dirty="0"/>
              <a:t>):</a:t>
            </a:r>
          </a:p>
          <a:p>
            <a:pPr lvl="1"/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agar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pPr lvl="1"/>
            <a:r>
              <a:rPr lang="en-US" u="sng" dirty="0" err="1" smtClean="0"/>
              <a:t>Kepuasan</a:t>
            </a:r>
            <a:r>
              <a:rPr lang="en-US" u="sng" dirty="0" smtClean="0"/>
              <a:t> </a:t>
            </a:r>
            <a:r>
              <a:rPr lang="en-US" u="sng" dirty="0" err="1"/>
              <a:t>karyawan</a:t>
            </a:r>
            <a:r>
              <a:rPr lang="en-US" u="sng" dirty="0"/>
              <a:t> </a:t>
            </a:r>
            <a:r>
              <a:rPr lang="en-US" dirty="0"/>
              <a:t>: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pengakuan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atasan</a:t>
            </a:r>
            <a:endParaRPr lang="en-US" dirty="0"/>
          </a:p>
          <a:p>
            <a:pPr lvl="1"/>
            <a:r>
              <a:rPr lang="en-US" u="sng" dirty="0" err="1" smtClean="0"/>
              <a:t>Kemampuan</a:t>
            </a:r>
            <a:r>
              <a:rPr lang="en-US" u="sng" dirty="0" smtClean="0"/>
              <a:t> </a:t>
            </a:r>
            <a:r>
              <a:rPr lang="en-US" u="sng" dirty="0" err="1"/>
              <a:t>sistem</a:t>
            </a:r>
            <a:r>
              <a:rPr lang="en-US" u="sng" dirty="0"/>
              <a:t> </a:t>
            </a:r>
            <a:r>
              <a:rPr lang="en-US" u="sng" dirty="0" err="1"/>
              <a:t>informasi</a:t>
            </a:r>
            <a:r>
              <a:rPr lang="en-US" u="sng" dirty="0"/>
              <a:t> 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568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perspektif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540"/>
            <a:ext cx="6777317" cy="4236089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Tujuan</a:t>
            </a:r>
            <a:r>
              <a:rPr lang="en-US" dirty="0"/>
              <a:t> (Objectives)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Ukuran</a:t>
            </a:r>
            <a:r>
              <a:rPr lang="en-US" dirty="0"/>
              <a:t> / </a:t>
            </a:r>
            <a:r>
              <a:rPr lang="en-US" dirty="0" err="1"/>
              <a:t>Indikator</a:t>
            </a:r>
            <a:r>
              <a:rPr lang="en-US" dirty="0"/>
              <a:t> (Measures)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Target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Inisiatif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Langkah</a:t>
            </a:r>
            <a:r>
              <a:rPr lang="en-US" dirty="0"/>
              <a:t>/</a:t>
            </a:r>
            <a:r>
              <a:rPr lang="en-US" dirty="0" err="1"/>
              <a:t>Upaya</a:t>
            </a:r>
            <a:r>
              <a:rPr lang="en-US" dirty="0"/>
              <a:t> (Initiatives</a:t>
            </a:r>
            <a:r>
              <a:rPr lang="en-US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68580" indent="0" algn="ctr">
              <a:buNone/>
            </a:pPr>
            <a:r>
              <a:rPr lang="en-US" dirty="0" err="1">
                <a:solidFill>
                  <a:srgbClr val="00B050"/>
                </a:solidFill>
              </a:rPr>
              <a:t>Keempat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komponen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diterjemahkan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diarahkan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oleh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VISI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STRATEGI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BSC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kerangka</a:t>
            </a:r>
            <a:r>
              <a:rPr lang="en-US" sz="3200" dirty="0" smtClean="0"/>
              <a:t> </a:t>
            </a:r>
            <a:r>
              <a:rPr lang="en-US" sz="3200" dirty="0" err="1" smtClean="0"/>
              <a:t>keberhasilan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strategi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7360"/>
            <a:ext cx="7193428" cy="3817625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SBC </a:t>
            </a:r>
            <a:r>
              <a:rPr lang="en-US" dirty="0" err="1" smtClean="0">
                <a:solidFill>
                  <a:srgbClr val="FF0000"/>
                </a:solidFill>
              </a:rPr>
              <a:t>merupakan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mengkomunikasikannya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sz="3200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sz="3200" dirty="0"/>
          </a:p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proses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mengungkit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dorong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sz="3200" dirty="0"/>
          </a:p>
          <a:p>
            <a:r>
              <a:rPr lang="sv-SE" dirty="0"/>
              <a:t>Mekanisme yg menyelaraskan antara Strategi dengan tujuan-tujuan individu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367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BSC </a:t>
            </a:r>
            <a:r>
              <a:rPr lang="en-US" dirty="0" err="1" smtClean="0"/>
              <a:t>Relevan</a:t>
            </a:r>
            <a:r>
              <a:rPr lang="en-US" dirty="0" smtClean="0"/>
              <a:t>,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93428" cy="3854038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Abad XXI:</a:t>
            </a:r>
          </a:p>
          <a:p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(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birokrasi</a:t>
            </a:r>
            <a:r>
              <a:rPr lang="en-US" dirty="0"/>
              <a:t>)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faktor2 non </a:t>
            </a:r>
            <a:r>
              <a:rPr lang="en-US" dirty="0" err="1"/>
              <a:t>keuangan,yaitu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poleksosbud</a:t>
            </a:r>
            <a:endParaRPr lang="en-US" dirty="0"/>
          </a:p>
          <a:p>
            <a:r>
              <a:rPr lang="en-US" dirty="0"/>
              <a:t>Faktor2 non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nilai2 </a:t>
            </a:r>
            <a:r>
              <a:rPr lang="en-US" dirty="0" err="1"/>
              <a:t>pelanggan</a:t>
            </a:r>
            <a:r>
              <a:rPr lang="en-US" dirty="0"/>
              <a:t> (</a:t>
            </a:r>
            <a:r>
              <a:rPr lang="en-US" dirty="0" err="1"/>
              <a:t>kredibilitas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,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perincian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program, </a:t>
            </a:r>
            <a:r>
              <a:rPr lang="en-US" dirty="0" err="1"/>
              <a:t>kegiatan</a:t>
            </a:r>
            <a:r>
              <a:rPr lang="en-US" dirty="0"/>
              <a:t>,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diintervensi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VISI </a:t>
            </a:r>
            <a:r>
              <a:rPr lang="en-US" dirty="0" err="1"/>
              <a:t>dan</a:t>
            </a:r>
            <a:r>
              <a:rPr lang="en-US" dirty="0"/>
              <a:t> MISI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85720"/>
            <a:ext cx="7024744" cy="1184944"/>
          </a:xfrm>
        </p:spPr>
        <p:txBody>
          <a:bodyPr>
            <a:noAutofit/>
          </a:bodyPr>
          <a:lstStyle/>
          <a:p>
            <a:r>
              <a:rPr lang="en-US" sz="2800" dirty="0"/>
              <a:t>Scorecard” </a:t>
            </a:r>
            <a:r>
              <a:rPr lang="en-US" sz="2800" dirty="0" err="1"/>
              <a:t>dlm</a:t>
            </a:r>
            <a:r>
              <a:rPr lang="en-US" sz="2800" dirty="0"/>
              <a:t> BSC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dpt</a:t>
            </a:r>
            <a:r>
              <a:rPr lang="en-US" sz="2800" dirty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/>
              <a:t>ke</a:t>
            </a:r>
            <a:r>
              <a:rPr lang="en-US" sz="2800" dirty="0"/>
              <a:t> 4 </a:t>
            </a:r>
            <a:r>
              <a:rPr lang="en-US" sz="2800" dirty="0" err="1"/>
              <a:t>permasalahan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93428" cy="4006743"/>
          </a:xfr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pembelajaran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pertumbuhan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inovasi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? 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Perspektif</a:t>
            </a:r>
            <a:r>
              <a:rPr lang="en-US" dirty="0">
                <a:solidFill>
                  <a:srgbClr val="FF0000"/>
                </a:solidFill>
              </a:rPr>
              <a:t> proses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internal)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 smtClean="0"/>
              <a:t>diinginkan</a:t>
            </a:r>
            <a:r>
              <a:rPr lang="en-US" dirty="0" smtClean="0"/>
              <a:t>? (</a:t>
            </a:r>
            <a:r>
              <a:rPr lang="en-US" dirty="0" err="1" smtClean="0">
                <a:solidFill>
                  <a:srgbClr val="FF0000"/>
                </a:solidFill>
              </a:rPr>
              <a:t>Perspektif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(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)? ( </a:t>
            </a:r>
            <a:r>
              <a:rPr lang="en-US" dirty="0" err="1">
                <a:solidFill>
                  <a:srgbClr val="FF0000"/>
                </a:solidFill>
              </a:rPr>
              <a:t>Perspektif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finansial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142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BSC </a:t>
            </a:r>
            <a:r>
              <a:rPr lang="en-US" dirty="0" err="1"/>
              <a:t>menjadi</a:t>
            </a:r>
            <a:r>
              <a:rPr lang="en-US" dirty="0"/>
              <a:t> tool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disebarkan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Gartner, IDC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4" y="22219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BSC </a:t>
            </a:r>
            <a:r>
              <a:rPr lang="en-US" b="1" dirty="0" smtClean="0">
                <a:solidFill>
                  <a:schemeClr val="bg1"/>
                </a:solidFill>
              </a:rPr>
              <a:t>Core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9" t="21470" r="10044" b="35416"/>
          <a:stretch/>
        </p:blipFill>
        <p:spPr bwMode="auto">
          <a:xfrm>
            <a:off x="594164" y="833015"/>
            <a:ext cx="8100870" cy="375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164" y="4834578"/>
            <a:ext cx="8093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 4.1: </a:t>
            </a:r>
            <a:r>
              <a:rPr lang="id-ID" sz="1600" dirty="0"/>
              <a:t>Penggunaan teknik pengukuran kinerja untuk proyek-proyek TI dan investasi</a:t>
            </a:r>
            <a:r>
              <a:rPr lang="en-US" sz="1600" dirty="0"/>
              <a:t> </a:t>
            </a:r>
            <a:r>
              <a:rPr lang="id-ID" sz="1600" dirty="0"/>
              <a:t>Van</a:t>
            </a:r>
            <a:r>
              <a:rPr lang="en-US" sz="1600" dirty="0"/>
              <a:t> </a:t>
            </a:r>
            <a:r>
              <a:rPr lang="id-ID" sz="1600" dirty="0"/>
              <a:t>Grembergen, W., dan De Haes, S., 2005 b, Mengukur dan Mendemonstrasikan Nilai IT, di IT Governance Praktek Domain dan Kompetensi</a:t>
            </a:r>
            <a:r>
              <a:rPr lang="en-US" sz="1600" dirty="0"/>
              <a:t> (series of IT Governance Institute)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55" y="116988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IT BSC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6050"/>
            <a:ext cx="8229600" cy="19739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Fig</a:t>
            </a:r>
            <a:r>
              <a:rPr lang="id-ID" sz="2000" dirty="0" smtClean="0"/>
              <a:t>. 4.2 Teknik Pengukuran untuk departemen IT</a:t>
            </a:r>
            <a:br>
              <a:rPr lang="id-ID" sz="2000" dirty="0" smtClean="0"/>
            </a:br>
            <a:r>
              <a:rPr lang="id-ID" sz="2000" dirty="0" smtClean="0"/>
              <a:t>Van Grembergen, W., dan De Haes, S., 2005b, Mengukur dan Mendemonstrasikan Nilai IT, di IT Governance Praktek Domain dan Kompetensi</a:t>
            </a:r>
            <a:r>
              <a:rPr lang="en-US" sz="2000" dirty="0" smtClean="0"/>
              <a:t> </a:t>
            </a:r>
            <a:r>
              <a:rPr lang="en-US" sz="2000" dirty="0"/>
              <a:t>(series of IT Governance Institute)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9" t="24167" r="10512" b="23333"/>
          <a:stretch/>
        </p:blipFill>
        <p:spPr bwMode="auto">
          <a:xfrm>
            <a:off x="644135" y="727808"/>
            <a:ext cx="785573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74900"/>
            <a:ext cx="8246070" cy="610820"/>
          </a:xfrm>
        </p:spPr>
        <p:txBody>
          <a:bodyPr>
            <a:no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</a:rPr>
              <a:t>Abstrak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749244"/>
            <a:ext cx="8246070" cy="397033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Balance Score Card (BSC)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mendorong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pengukuran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tindak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lanjut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 BSC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awalnya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tingkat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Kaplan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Norton.</a:t>
            </a:r>
          </a:p>
          <a:p>
            <a:pPr algn="just"/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BSC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mudah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investasi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(TI),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proyek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departemen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kinerja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TI. </a:t>
            </a:r>
          </a:p>
          <a:p>
            <a:pPr algn="just"/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BSC IT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instrumen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Perpetua" panose="02020502060401020303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 Enterprise Governance of IT</a:t>
            </a:r>
            <a:endParaRPr lang="en-US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317" y="514582"/>
            <a:ext cx="381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BSC </a:t>
            </a:r>
            <a:r>
              <a:rPr lang="en-US" sz="3200" dirty="0" err="1" smtClean="0">
                <a:solidFill>
                  <a:schemeClr val="bg2">
                    <a:lumMod val="75000"/>
                  </a:schemeClr>
                </a:solidFill>
              </a:rPr>
              <a:t>secara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75000"/>
                  </a:schemeClr>
                </a:solidFill>
              </a:rPr>
              <a:t>Umum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0" y="1291130"/>
            <a:ext cx="8612487" cy="3556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86" y="5108755"/>
            <a:ext cx="809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Layer yang </a:t>
            </a:r>
            <a:r>
              <a:rPr lang="en-US" sz="1600" b="1" dirty="0" err="1" smtClean="0"/>
              <a:t>ada</a:t>
            </a:r>
            <a:r>
              <a:rPr lang="en-US" sz="1600" b="1" dirty="0" smtClean="0"/>
              <a:t> :</a:t>
            </a:r>
          </a:p>
          <a:p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err="1"/>
              <a:t>Misi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pemasok</a:t>
            </a:r>
            <a:r>
              <a:rPr lang="en-US" sz="1600" dirty="0"/>
              <a:t> yang paling </a:t>
            </a:r>
            <a:r>
              <a:rPr lang="en-US" sz="1600" dirty="0" err="1"/>
              <a:t>disukai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)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Tujuan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)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Tindakan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persentase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omset</a:t>
            </a:r>
            <a:r>
              <a:rPr lang="en-US" sz="1600" dirty="0"/>
              <a:t> yang </a:t>
            </a:r>
            <a:r>
              <a:rPr lang="en-US" sz="1600" dirty="0" err="1"/>
              <a:t>dihasilkan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8965" y="432060"/>
            <a:ext cx="717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Generic IT balanced scorecard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985720"/>
            <a:ext cx="5461278" cy="5533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55551" y="1299"/>
            <a:ext cx="381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Konsep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inti</a:t>
            </a:r>
            <a:r>
              <a:rPr lang="en-US" sz="3200" b="1" dirty="0" smtClean="0">
                <a:solidFill>
                  <a:schemeClr val="bg1"/>
                </a:solidFill>
              </a:rPr>
              <a:t> BSC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3429000"/>
            <a:ext cx="4491037" cy="2901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698582"/>
            <a:ext cx="3607591" cy="2807391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71439" y="69850"/>
            <a:ext cx="4705349" cy="3213100"/>
            <a:chOff x="45" y="44"/>
            <a:chExt cx="2964" cy="2024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" y="44"/>
              <a:ext cx="2964" cy="2024"/>
            </a:xfrm>
            <a:custGeom>
              <a:avLst/>
              <a:gdLst>
                <a:gd name="connsiteX0" fmla="*/ 0 w 5576886"/>
                <a:gd name="connsiteY0" fmla="*/ 0 h 3213100"/>
                <a:gd name="connsiteX1" fmla="*/ 5576886 w 5576886"/>
                <a:gd name="connsiteY1" fmla="*/ 0 h 3213100"/>
                <a:gd name="connsiteX2" fmla="*/ 5576886 w 5576886"/>
                <a:gd name="connsiteY2" fmla="*/ 3213100 h 3213100"/>
                <a:gd name="connsiteX3" fmla="*/ 0 w 5576886"/>
                <a:gd name="connsiteY3" fmla="*/ 3213100 h 3213100"/>
                <a:gd name="connsiteX4" fmla="*/ 0 w 5576886"/>
                <a:gd name="connsiteY4" fmla="*/ 0 h 3213100"/>
                <a:gd name="connsiteX0" fmla="*/ 0 w 5576886"/>
                <a:gd name="connsiteY0" fmla="*/ 0 h 3227614"/>
                <a:gd name="connsiteX1" fmla="*/ 5576886 w 5576886"/>
                <a:gd name="connsiteY1" fmla="*/ 0 h 3227614"/>
                <a:gd name="connsiteX2" fmla="*/ 4706029 w 5576886"/>
                <a:gd name="connsiteY2" fmla="*/ 3227614 h 3227614"/>
                <a:gd name="connsiteX3" fmla="*/ 0 w 5576886"/>
                <a:gd name="connsiteY3" fmla="*/ 3213100 h 3227614"/>
                <a:gd name="connsiteX4" fmla="*/ 0 w 5576886"/>
                <a:gd name="connsiteY4" fmla="*/ 0 h 3227614"/>
                <a:gd name="connsiteX0" fmla="*/ 0 w 4706029"/>
                <a:gd name="connsiteY0" fmla="*/ 0 h 3227614"/>
                <a:gd name="connsiteX1" fmla="*/ 4706029 w 4706029"/>
                <a:gd name="connsiteY1" fmla="*/ 14515 h 3227614"/>
                <a:gd name="connsiteX2" fmla="*/ 4706029 w 4706029"/>
                <a:gd name="connsiteY2" fmla="*/ 3227614 h 3227614"/>
                <a:gd name="connsiteX3" fmla="*/ 0 w 4706029"/>
                <a:gd name="connsiteY3" fmla="*/ 3213100 h 3227614"/>
                <a:gd name="connsiteX4" fmla="*/ 0 w 4706029"/>
                <a:gd name="connsiteY4" fmla="*/ 0 h 3227614"/>
                <a:gd name="connsiteX0" fmla="*/ 0 w 4706029"/>
                <a:gd name="connsiteY0" fmla="*/ 0 h 3213100"/>
                <a:gd name="connsiteX1" fmla="*/ 4706029 w 4706029"/>
                <a:gd name="connsiteY1" fmla="*/ 14515 h 3213100"/>
                <a:gd name="connsiteX2" fmla="*/ 4706029 w 4706029"/>
                <a:gd name="connsiteY2" fmla="*/ 3184068 h 3213100"/>
                <a:gd name="connsiteX3" fmla="*/ 0 w 4706029"/>
                <a:gd name="connsiteY3" fmla="*/ 3213100 h 3213100"/>
                <a:gd name="connsiteX4" fmla="*/ 0 w 4706029"/>
                <a:gd name="connsiteY4" fmla="*/ 0 h 321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6029" h="3213100">
                  <a:moveTo>
                    <a:pt x="0" y="0"/>
                  </a:moveTo>
                  <a:lnTo>
                    <a:pt x="4706029" y="14515"/>
                  </a:lnTo>
                  <a:lnTo>
                    <a:pt x="4706029" y="3184068"/>
                  </a:lnTo>
                  <a:lnTo>
                    <a:pt x="0" y="32131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5" y="89"/>
              <a:ext cx="2845" cy="19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85" y="85"/>
              <a:ext cx="2845" cy="192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1" y="89"/>
              <a:ext cx="106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Corporate Contribution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11" y="216"/>
              <a:ext cx="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43" y="216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67" y="216"/>
              <a:ext cx="105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Pengendalian biaya IT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1" y="346"/>
              <a:ext cx="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43" y="346"/>
              <a:ext cx="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67" y="346"/>
              <a:ext cx="18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persentase atas atau di bawah anggaran IT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11" y="473"/>
              <a:ext cx="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43" y="473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67" y="473"/>
              <a:ext cx="194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alokasi untuk pos anggaran yang berbeda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11" y="603"/>
              <a:ext cx="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43" y="603"/>
              <a:ext cx="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67" y="603"/>
              <a:ext cx="187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Anggaran TI sebagai persentase dari omset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11" y="730"/>
              <a:ext cx="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43" y="730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67" y="730"/>
              <a:ext cx="117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Biaya TI per anggota staf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1" y="987"/>
              <a:ext cx="141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Business Value of IT Function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11" y="1117"/>
              <a:ext cx="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143" y="1117"/>
              <a:ext cx="8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167" y="1117"/>
              <a:ext cx="256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persentase kapasitas pengembangan terlibat dalam proyek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01" y="1226"/>
              <a:ext cx="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253" y="1217"/>
              <a:ext cx="73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proyek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strategis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01" y="1390"/>
              <a:ext cx="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143" y="1390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167" y="1390"/>
              <a:ext cx="181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hubungan antara perkembangan baru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804" y="1390"/>
              <a:ext cx="1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907" y="1390"/>
              <a:ext cx="108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investasi infrastruktur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2833" y="1370"/>
              <a:ext cx="9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192" y="1510"/>
              <a:ext cx="62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penggantian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765" y="1510"/>
              <a:ext cx="42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Investasi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111" y="1631"/>
              <a:ext cx="14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Business Value of new IT Project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111" y="1758"/>
              <a:ext cx="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143" y="1758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167" y="1758"/>
              <a:ext cx="167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Evaluasi keuangan berdasarkan ROI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1709" y="1758"/>
              <a:ext cx="11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760" y="1758"/>
              <a:ext cx="24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NPV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945" y="1758"/>
              <a:ext cx="11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96" y="1758"/>
              <a:ext cx="20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IRR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139" y="1758"/>
              <a:ext cx="11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190" y="1758"/>
              <a:ext cx="17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111" y="1888"/>
              <a:ext cx="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143" y="1888"/>
              <a:ext cx="8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167" y="1888"/>
              <a:ext cx="209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evaluasi bisnis berbasis pada ekonomi informasi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88" y="3535617"/>
            <a:ext cx="4014080" cy="19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557" t="16700" r="11976" b="8150"/>
          <a:stretch/>
        </p:blipFill>
        <p:spPr>
          <a:xfrm>
            <a:off x="1823310" y="1443835"/>
            <a:ext cx="5836724" cy="4886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965" y="612838"/>
            <a:ext cx="685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Hubungan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sebab-akibat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dalam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IT strategic </a:t>
            </a:r>
            <a:r>
              <a:rPr lang="en-US" sz="2400" b="1" dirty="0">
                <a:solidFill>
                  <a:srgbClr val="FF0000"/>
                </a:solidFill>
              </a:rPr>
              <a:t>balanced scorecard</a:t>
            </a:r>
          </a:p>
        </p:txBody>
      </p:sp>
    </p:spTree>
    <p:extLst>
      <p:ext uri="{BB962C8B-B14F-4D97-AF65-F5344CB8AC3E}">
        <p14:creationId xmlns:p14="http://schemas.microsoft.com/office/powerpoint/2010/main" val="37312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669" y="549027"/>
            <a:ext cx="778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2">
                    <a:lumMod val="75000"/>
                  </a:schemeClr>
                </a:solidFill>
              </a:rPr>
              <a:t>Aliran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bg2">
                    <a:lumMod val="75000"/>
                  </a:schemeClr>
                </a:solidFill>
              </a:rPr>
              <a:t>Keseimbangan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 Scorecard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351" t="18769" r="23640" b="33267"/>
          <a:stretch/>
        </p:blipFill>
        <p:spPr>
          <a:xfrm>
            <a:off x="907080" y="1901950"/>
            <a:ext cx="6719020" cy="3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965" y="680310"/>
            <a:ext cx="824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</a:rPr>
              <a:t>Kematangan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Model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Penerapan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IT BSC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4F9"/>
              </a:clrFrom>
              <a:clrTo>
                <a:srgbClr val="F3F4F9">
                  <a:alpha val="0"/>
                </a:srgbClr>
              </a:clrTo>
            </a:clrChange>
          </a:blip>
          <a:srcRect l="18778" t="18787" r="22539" b="21043"/>
          <a:stretch/>
        </p:blipFill>
        <p:spPr>
          <a:xfrm>
            <a:off x="296260" y="1749245"/>
            <a:ext cx="8246070" cy="47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0360" y="373441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Akhir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bab</a:t>
            </a:r>
            <a:r>
              <a:rPr lang="en-US" sz="3200" b="1" dirty="0" smtClean="0"/>
              <a:t> 12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75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36525"/>
            <a:ext cx="8856889" cy="658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8965" y="2054655"/>
            <a:ext cx="8246070" cy="2748690"/>
          </a:xfrm>
          <a:prstGeom prst="line">
            <a:avLst/>
          </a:prstGeom>
          <a:ln>
            <a:solidFill>
              <a:srgbClr val="E20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BSC </a:t>
            </a:r>
            <a:r>
              <a:rPr lang="en-US" dirty="0" err="1" smtClean="0"/>
              <a:t>dan</a:t>
            </a:r>
            <a:r>
              <a:rPr lang="en-US" dirty="0" smtClean="0"/>
              <a:t> Man. </a:t>
            </a:r>
            <a:r>
              <a:rPr lang="en-US" dirty="0" err="1" smtClean="0"/>
              <a:t>Stratejik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1" y="2323652"/>
            <a:ext cx="7346133" cy="350897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What we want to be</a:t>
            </a:r>
            <a:r>
              <a:rPr lang="en-US" dirty="0" smtClean="0"/>
              <a:t>?	- 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What we have to do?	-  </a:t>
            </a:r>
            <a:r>
              <a:rPr lang="en-US" dirty="0" err="1"/>
              <a:t>Kebijakan</a:t>
            </a:r>
            <a:r>
              <a:rPr lang="en-US" dirty="0" smtClean="0"/>
              <a:t>/ Program / 						</a:t>
            </a:r>
            <a:r>
              <a:rPr lang="en-US" dirty="0" err="1" smtClean="0"/>
              <a:t>Kegiatan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Where are we now?	</a:t>
            </a:r>
            <a:r>
              <a:rPr lang="en-US" dirty="0" smtClean="0"/>
              <a:t> 	-  </a:t>
            </a:r>
            <a:r>
              <a:rPr lang="en-US" dirty="0"/>
              <a:t>ALS (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lingk</a:t>
            </a:r>
            <a:r>
              <a:rPr lang="en-US" dirty="0"/>
              <a:t>. </a:t>
            </a:r>
            <a:r>
              <a:rPr lang="en-US" dirty="0" err="1"/>
              <a:t>stratejik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4. Where should we go?	-  </a:t>
            </a:r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Sasaran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5. How do we get there?	-  </a:t>
            </a:r>
            <a:r>
              <a:rPr lang="en-US" dirty="0" err="1"/>
              <a:t>Strategi</a:t>
            </a:r>
            <a:r>
              <a:rPr lang="en-US" dirty="0"/>
              <a:t>: </a:t>
            </a:r>
            <a:r>
              <a:rPr lang="en-US" dirty="0" err="1"/>
              <a:t>Renstra</a:t>
            </a:r>
            <a:r>
              <a:rPr lang="en-US" dirty="0"/>
              <a:t>, </a:t>
            </a:r>
            <a:r>
              <a:rPr lang="en-US" dirty="0" err="1"/>
              <a:t>Renja</a:t>
            </a:r>
            <a:r>
              <a:rPr lang="en-US" dirty="0"/>
              <a:t>, 					                   </a:t>
            </a:r>
            <a:r>
              <a:rPr lang="en-US" dirty="0" err="1"/>
              <a:t>Penganggaran</a:t>
            </a:r>
            <a:endParaRPr lang="en-US" dirty="0"/>
          </a:p>
          <a:p>
            <a:endParaRPr lang="en-US" dirty="0"/>
          </a:p>
          <a:p>
            <a:r>
              <a:rPr lang="en-US" dirty="0"/>
              <a:t>6. Do we succeed</a:t>
            </a:r>
            <a:r>
              <a:rPr lang="en-US" dirty="0" smtClean="0"/>
              <a:t>? </a:t>
            </a:r>
            <a:r>
              <a:rPr lang="en-US" dirty="0"/>
              <a:t>	</a:t>
            </a:r>
            <a:r>
              <a:rPr lang="en-US" dirty="0" smtClean="0"/>
              <a:t>	- 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smtClean="0"/>
              <a:t>–  </a:t>
            </a:r>
            <a:r>
              <a:rPr lang="en-US" dirty="0" err="1" smtClean="0"/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721581"/>
          </a:xfrm>
        </p:spPr>
        <p:txBody>
          <a:bodyPr/>
          <a:lstStyle/>
          <a:p>
            <a:r>
              <a:rPr lang="en-US" dirty="0" smtClean="0"/>
              <a:t>BSC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540"/>
            <a:ext cx="7040723" cy="42757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Kata “Balanced” (</a:t>
            </a:r>
            <a:r>
              <a:rPr lang="en-US" dirty="0" err="1"/>
              <a:t>berimbang</a:t>
            </a:r>
            <a:r>
              <a:rPr lang="en-US" dirty="0"/>
              <a:t>)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4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BSC yang </a:t>
            </a:r>
            <a:r>
              <a:rPr lang="en-US" dirty="0" err="1"/>
              <a:t>mencakup</a:t>
            </a:r>
            <a:r>
              <a:rPr lang="en-US" dirty="0"/>
              <a:t>:</a:t>
            </a:r>
          </a:p>
          <a:p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(Financial)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(Customer)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err="1"/>
              <a:t>Perspektif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Internal (Internal </a:t>
            </a:r>
            <a:r>
              <a:rPr lang="en-US" dirty="0" err="1"/>
              <a:t>Bisiness</a:t>
            </a:r>
            <a:r>
              <a:rPr lang="en-US" dirty="0"/>
              <a:t> Process 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(Learning and Growth) </a:t>
            </a:r>
          </a:p>
          <a:p>
            <a:pPr marL="68580" indent="0">
              <a:buNone/>
            </a:pPr>
            <a:r>
              <a:rPr lang="en-US" dirty="0"/>
              <a:t>			(Alex Miller , 1998)</a:t>
            </a:r>
          </a:p>
        </p:txBody>
      </p:sp>
    </p:spTree>
    <p:extLst>
      <p:ext uri="{BB962C8B-B14F-4D97-AF65-F5344CB8AC3E}">
        <p14:creationId xmlns:p14="http://schemas.microsoft.com/office/powerpoint/2010/main" val="3211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680310"/>
            <a:ext cx="7024744" cy="874286"/>
          </a:xfrm>
        </p:spPr>
        <p:txBody>
          <a:bodyPr/>
          <a:lstStyle/>
          <a:p>
            <a:r>
              <a:rPr lang="en-US" dirty="0" smtClean="0"/>
              <a:t>BSC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540"/>
            <a:ext cx="7040723" cy="4581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“SCORECARD” </a:t>
            </a:r>
            <a:r>
              <a:rPr lang="en-US" dirty="0" err="1" smtClean="0"/>
              <a:t>adalah</a:t>
            </a:r>
            <a:r>
              <a:rPr lang="en-US" dirty="0" smtClean="0"/>
              <a:t> : 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performance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BSC 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“</a:t>
            </a:r>
            <a:r>
              <a:rPr lang="en-US" dirty="0" err="1"/>
              <a:t>strategi</a:t>
            </a:r>
            <a:r>
              <a:rPr lang="en-US" dirty="0"/>
              <a:t>”  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“</a:t>
            </a:r>
            <a:r>
              <a:rPr lang="en-US" dirty="0" err="1"/>
              <a:t>tindakan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Dikembangkan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1990-an </a:t>
            </a:r>
            <a:r>
              <a:rPr lang="en-US" dirty="0" err="1"/>
              <a:t>oleh</a:t>
            </a:r>
            <a:r>
              <a:rPr lang="en-US" dirty="0"/>
              <a:t> Robert Kaplan </a:t>
            </a:r>
            <a:r>
              <a:rPr lang="en-US" dirty="0" err="1"/>
              <a:t>dan</a:t>
            </a:r>
            <a:r>
              <a:rPr lang="en-US" dirty="0"/>
              <a:t> David Norton,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(a) </a:t>
            </a:r>
            <a:r>
              <a:rPr lang="en-US" dirty="0" err="1"/>
              <a:t>finansial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(b)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( c) </a:t>
            </a:r>
            <a:r>
              <a:rPr lang="en-US" dirty="0" err="1"/>
              <a:t>penyempurnaan</a:t>
            </a:r>
            <a:r>
              <a:rPr lang="en-US" dirty="0"/>
              <a:t> proses internal, </a:t>
            </a:r>
            <a:r>
              <a:rPr lang="en-US" dirty="0" err="1"/>
              <a:t>serta</a:t>
            </a:r>
            <a:r>
              <a:rPr lang="en-US" dirty="0"/>
              <a:t> (d)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(</a:t>
            </a:r>
            <a:r>
              <a:rPr lang="en-US" dirty="0" err="1"/>
              <a:t>pertumbuhan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381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721581"/>
          </a:xfrm>
        </p:spPr>
        <p:txBody>
          <a:bodyPr/>
          <a:lstStyle/>
          <a:p>
            <a:r>
              <a:rPr lang="en-US" dirty="0" smtClean="0"/>
              <a:t>BSC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9245"/>
            <a:ext cx="7193428" cy="4275739"/>
          </a:xfrm>
        </p:spPr>
        <p:txBody>
          <a:bodyPr>
            <a:normAutofit fontScale="92500"/>
          </a:bodyPr>
          <a:lstStyle/>
          <a:p>
            <a:r>
              <a:rPr lang="en-US" dirty="0"/>
              <a:t>BSC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/>
              <a:t>memfokus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 smtClean="0"/>
              <a:t>strateginya</a:t>
            </a:r>
            <a:r>
              <a:rPr lang="en-US" dirty="0" smtClean="0"/>
              <a:t>. (</a:t>
            </a:r>
            <a:r>
              <a:rPr lang="en-US" dirty="0" err="1" smtClean="0">
                <a:solidFill>
                  <a:srgbClr val="FF0000"/>
                </a:solidFill>
              </a:rPr>
              <a:t>Jeny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Marmen</a:t>
            </a:r>
            <a:r>
              <a:rPr lang="en-US" dirty="0"/>
              <a:t>)</a:t>
            </a:r>
          </a:p>
          <a:p>
            <a:r>
              <a:rPr lang="en-US" dirty="0"/>
              <a:t>BSC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stratejik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(measurement),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0000"/>
                </a:solidFill>
              </a:rPr>
              <a:t>Robert </a:t>
            </a:r>
            <a:r>
              <a:rPr lang="en-US" dirty="0">
                <a:solidFill>
                  <a:srgbClr val="FF0000"/>
                </a:solidFill>
              </a:rPr>
              <a:t>Kaplan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David Norton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7024744" cy="721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540"/>
            <a:ext cx="6777317" cy="423608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/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“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imbalan</a:t>
            </a:r>
            <a:r>
              <a:rPr lang="en-US" dirty="0"/>
              <a:t>”</a:t>
            </a:r>
          </a:p>
          <a:p>
            <a:r>
              <a:rPr lang="en-US" dirty="0"/>
              <a:t>BSC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pengukur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transformasi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stratejik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seluruh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tingkatan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ukuran2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smtClean="0"/>
              <a:t>ukuran-2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non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4" y="680310"/>
            <a:ext cx="7177135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Manfaat</a:t>
            </a:r>
            <a:r>
              <a:rPr lang="en-US" dirty="0" smtClean="0"/>
              <a:t> BSC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1949"/>
            <a:ext cx="7193428" cy="4123035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, </a:t>
            </a:r>
            <a:r>
              <a:rPr lang="en-US" dirty="0" err="1"/>
              <a:t>mutasi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diklat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bgmn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reward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punishment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744</TotalTime>
  <Words>1207</Words>
  <Application>Microsoft Office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The IT Balanced Scorecard as a Framework for Enterprise Governance of IT</vt:lpstr>
      <vt:lpstr>Abstrak</vt:lpstr>
      <vt:lpstr>PowerPoint Presentation</vt:lpstr>
      <vt:lpstr>BSC dan Man. Stratejik</vt:lpstr>
      <vt:lpstr>BSC</vt:lpstr>
      <vt:lpstr>BSC</vt:lpstr>
      <vt:lpstr>BSC</vt:lpstr>
      <vt:lpstr>BSC dan Pengukuran Kinerja</vt:lpstr>
      <vt:lpstr>Manfaat BSC dalam Pengukuran Kinerja</vt:lpstr>
      <vt:lpstr>4 perspektif BSC</vt:lpstr>
      <vt:lpstr>4 perspektif</vt:lpstr>
      <vt:lpstr>4 perspektif</vt:lpstr>
      <vt:lpstr>4 perspektif</vt:lpstr>
      <vt:lpstr>BSC sebagai kerangka keberhasilan implementasi strategi</vt:lpstr>
      <vt:lpstr>Mengapa BSC Relevan, Penting dan dibutuhkan</vt:lpstr>
      <vt:lpstr>Scorecard” dlm BSC harus dpt menjawab pada ke 4 permasalahan yaitu: </vt:lpstr>
      <vt:lpstr>PowerPoint Presentation</vt:lpstr>
      <vt:lpstr>IT BSC Core</vt:lpstr>
      <vt:lpstr>IT BSC Core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him</cp:lastModifiedBy>
  <cp:revision>73</cp:revision>
  <dcterms:created xsi:type="dcterms:W3CDTF">2013-08-21T19:17:07Z</dcterms:created>
  <dcterms:modified xsi:type="dcterms:W3CDTF">2020-08-26T09:12:53Z</dcterms:modified>
</cp:coreProperties>
</file>