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8" r:id="rId2"/>
    <p:sldId id="257" r:id="rId3"/>
    <p:sldId id="276" r:id="rId4"/>
    <p:sldId id="277" r:id="rId5"/>
    <p:sldId id="278" r:id="rId6"/>
    <p:sldId id="279" r:id="rId7"/>
    <p:sldId id="281" r:id="rId8"/>
    <p:sldId id="280" r:id="rId9"/>
    <p:sldId id="287" r:id="rId10"/>
    <p:sldId id="289" r:id="rId11"/>
    <p:sldId id="290" r:id="rId12"/>
    <p:sldId id="292" r:id="rId13"/>
    <p:sldId id="288" r:id="rId14"/>
    <p:sldId id="291" r:id="rId15"/>
    <p:sldId id="293" r:id="rId16"/>
    <p:sldId id="282" r:id="rId17"/>
    <p:sldId id="283" r:id="rId18"/>
    <p:sldId id="284" r:id="rId19"/>
    <p:sldId id="285" r:id="rId20"/>
    <p:sldId id="286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79" autoAdjust="0"/>
  </p:normalViewPr>
  <p:slideViewPr>
    <p:cSldViewPr>
      <p:cViewPr varScale="1">
        <p:scale>
          <a:sx n="79" d="100"/>
          <a:sy n="79" d="100"/>
        </p:scale>
        <p:origin x="108" y="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97169-108D-4CE3-A3F4-6AE82FFD809F}" type="doc">
      <dgm:prSet loTypeId="urn:microsoft.com/office/officeart/2005/8/layout/hProcess9#1" loCatId="process" qsTypeId="urn:microsoft.com/office/officeart/2005/8/quickstyle/simple1#1" qsCatId="simple" csTypeId="urn:microsoft.com/office/officeart/2005/8/colors/colorful1#1" csCatId="colorful" phldr="1"/>
      <dgm:spPr/>
    </dgm:pt>
    <dgm:pt modelId="{3C77B1FC-4EF4-4FDF-8DD9-B97DEDD1D7EB}">
      <dgm:prSet phldrT="[Text]" custT="1"/>
      <dgm:spPr/>
      <dgm:t>
        <a:bodyPr/>
        <a:lstStyle/>
        <a:p>
          <a:r>
            <a:rPr lang="en-US" sz="1800" dirty="0" err="1">
              <a:latin typeface="Segoe UI Semibold" panose="020B0702040204020203" pitchFamily="34" charset="0"/>
              <a:cs typeface="Segoe UI Semibold" panose="020B0702040204020203" pitchFamily="34" charset="0"/>
            </a:rPr>
            <a:t>Sistem</a:t>
          </a:r>
          <a:r>
            <a:rPr lang="en-US" sz="1800" dirty="0"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1800" dirty="0" err="1">
              <a:latin typeface="Segoe UI Semibold" panose="020B0702040204020203" pitchFamily="34" charset="0"/>
              <a:cs typeface="Segoe UI Semibold" panose="020B0702040204020203" pitchFamily="34" charset="0"/>
            </a:rPr>
            <a:t>Manajemen</a:t>
          </a:r>
          <a:r>
            <a:rPr lang="en-US" sz="1800" dirty="0">
              <a:latin typeface="Segoe UI Semibold" panose="020B0702040204020203" pitchFamily="34" charset="0"/>
              <a:cs typeface="Segoe UI Semibold" panose="020B0702040204020203" pitchFamily="34" charset="0"/>
            </a:rPr>
            <a:t> Basis Data</a:t>
          </a:r>
        </a:p>
      </dgm:t>
    </dgm:pt>
    <dgm:pt modelId="{40B1D3D6-BD4B-4898-85E9-7F57926510A8}" type="parTrans" cxnId="{AE8C3F35-C59E-4993-AB0C-A9BE3D7CBBB8}">
      <dgm:prSet/>
      <dgm:spPr/>
      <dgm:t>
        <a:bodyPr/>
        <a:lstStyle/>
        <a:p>
          <a:endParaRPr lang="en-US" sz="2200"/>
        </a:p>
      </dgm:t>
    </dgm:pt>
    <dgm:pt modelId="{E1418864-4DF5-4E64-B555-4BDA5124146B}" type="sibTrans" cxnId="{AE8C3F35-C59E-4993-AB0C-A9BE3D7CBBB8}">
      <dgm:prSet/>
      <dgm:spPr/>
      <dgm:t>
        <a:bodyPr/>
        <a:lstStyle/>
        <a:p>
          <a:endParaRPr lang="en-US" sz="2200"/>
        </a:p>
      </dgm:t>
    </dgm:pt>
    <dgm:pt modelId="{D5A6101A-B36D-4847-A01A-FB7B93ABF869}">
      <dgm:prSet phldrT="[Text]" custT="1"/>
      <dgm:spPr/>
      <dgm:t>
        <a:bodyPr/>
        <a:lstStyle/>
        <a:p>
          <a:r>
            <a:rPr lang="en-US" sz="1800" dirty="0">
              <a:latin typeface="Segoe UI Semibold" panose="020B0702040204020203" pitchFamily="34" charset="0"/>
              <a:cs typeface="Segoe UI Semibold" panose="020B0702040204020203" pitchFamily="34" charset="0"/>
            </a:rPr>
            <a:t>Data Ware-house</a:t>
          </a:r>
        </a:p>
      </dgm:t>
    </dgm:pt>
    <dgm:pt modelId="{83EBF230-C5E3-4BCE-B3F1-DB16D632745C}" type="parTrans" cxnId="{86EF5CD5-CB89-4801-A405-87D7301C5CF5}">
      <dgm:prSet/>
      <dgm:spPr/>
      <dgm:t>
        <a:bodyPr/>
        <a:lstStyle/>
        <a:p>
          <a:endParaRPr lang="en-US" sz="2200"/>
        </a:p>
      </dgm:t>
    </dgm:pt>
    <dgm:pt modelId="{68E69F6C-96F7-4597-8C6C-8B8BBA5F5B0F}" type="sibTrans" cxnId="{86EF5CD5-CB89-4801-A405-87D7301C5CF5}">
      <dgm:prSet/>
      <dgm:spPr/>
      <dgm:t>
        <a:bodyPr/>
        <a:lstStyle/>
        <a:p>
          <a:endParaRPr lang="en-US" sz="2200"/>
        </a:p>
      </dgm:t>
    </dgm:pt>
    <dgm:pt modelId="{C166CEE8-2441-4562-9077-B66E6E4C0071}">
      <dgm:prSet phldrT="[Text]" custT="1"/>
      <dgm:spPr/>
      <dgm:t>
        <a:bodyPr/>
        <a:lstStyle/>
        <a:p>
          <a:r>
            <a:rPr lang="en-US" sz="1800" dirty="0">
              <a:latin typeface="Segoe UI Semibold" panose="020B0702040204020203" pitchFamily="34" charset="0"/>
              <a:cs typeface="Segoe UI Semibold" panose="020B0702040204020203" pitchFamily="34" charset="0"/>
            </a:rPr>
            <a:t>Big Data</a:t>
          </a:r>
        </a:p>
      </dgm:t>
    </dgm:pt>
    <dgm:pt modelId="{73001851-F4F8-4E60-8566-317BBB97FED4}" type="parTrans" cxnId="{B575E8C2-7BE6-48A6-ABF9-30FD3F7751F4}">
      <dgm:prSet/>
      <dgm:spPr/>
      <dgm:t>
        <a:bodyPr/>
        <a:lstStyle/>
        <a:p>
          <a:endParaRPr lang="en-US" sz="2200"/>
        </a:p>
      </dgm:t>
    </dgm:pt>
    <dgm:pt modelId="{9EF41B95-ADB0-4544-9AD6-B4EC4D178D71}" type="sibTrans" cxnId="{B575E8C2-7BE6-48A6-ABF9-30FD3F7751F4}">
      <dgm:prSet/>
      <dgm:spPr/>
      <dgm:t>
        <a:bodyPr/>
        <a:lstStyle/>
        <a:p>
          <a:endParaRPr lang="en-US" sz="2200"/>
        </a:p>
      </dgm:t>
    </dgm:pt>
    <dgm:pt modelId="{C554996D-D808-49D7-8D70-B1D41C74A3D0}">
      <dgm:prSet phldrT="[Text]" custT="1"/>
      <dgm:spPr/>
      <dgm:t>
        <a:bodyPr/>
        <a:lstStyle/>
        <a:p>
          <a:r>
            <a:rPr lang="en-US" sz="1800" dirty="0">
              <a:latin typeface="Segoe UI Semibold" panose="020B0702040204020203" pitchFamily="34" charset="0"/>
              <a:cs typeface="Segoe UI Semibold" panose="020B0702040204020203" pitchFamily="34" charset="0"/>
            </a:rPr>
            <a:t>Business Intelligence</a:t>
          </a:r>
        </a:p>
      </dgm:t>
    </dgm:pt>
    <dgm:pt modelId="{24BDE35E-D0AF-4D67-8EF5-132029C72B31}" type="parTrans" cxnId="{73D4E838-2F38-4D4A-B0F9-2535B2EDD666}">
      <dgm:prSet/>
      <dgm:spPr/>
      <dgm:t>
        <a:bodyPr/>
        <a:lstStyle/>
        <a:p>
          <a:endParaRPr lang="en-US" sz="2200"/>
        </a:p>
      </dgm:t>
    </dgm:pt>
    <dgm:pt modelId="{055ECF54-915A-4443-9403-C332471FD38B}" type="sibTrans" cxnId="{73D4E838-2F38-4D4A-B0F9-2535B2EDD666}">
      <dgm:prSet/>
      <dgm:spPr/>
      <dgm:t>
        <a:bodyPr/>
        <a:lstStyle/>
        <a:p>
          <a:endParaRPr lang="en-US" sz="2200"/>
        </a:p>
      </dgm:t>
    </dgm:pt>
    <dgm:pt modelId="{826FFC12-CC6D-4FE5-88F7-E1415FD2200E}">
      <dgm:prSet phldrT="[Text]" custT="1"/>
      <dgm:spPr/>
      <dgm:t>
        <a:bodyPr/>
        <a:lstStyle/>
        <a:p>
          <a:r>
            <a:rPr lang="en-US" sz="1800" dirty="0">
              <a:latin typeface="Segoe UI Semibold" panose="020B0702040204020203" pitchFamily="34" charset="0"/>
              <a:cs typeface="Segoe UI Semibold" panose="020B0702040204020203" pitchFamily="34" charset="0"/>
            </a:rPr>
            <a:t>Data Mining</a:t>
          </a:r>
        </a:p>
      </dgm:t>
    </dgm:pt>
    <dgm:pt modelId="{742E5AC4-6074-4CE6-8FEA-24423F6A83B0}" type="parTrans" cxnId="{2D034910-0AF2-4449-AB44-BBCC4CFADD0F}">
      <dgm:prSet/>
      <dgm:spPr/>
      <dgm:t>
        <a:bodyPr/>
        <a:lstStyle/>
        <a:p>
          <a:endParaRPr lang="en-US"/>
        </a:p>
      </dgm:t>
    </dgm:pt>
    <dgm:pt modelId="{3D6493B3-6672-4170-B914-AC075F8D46A6}" type="sibTrans" cxnId="{2D034910-0AF2-4449-AB44-BBCC4CFADD0F}">
      <dgm:prSet/>
      <dgm:spPr/>
      <dgm:t>
        <a:bodyPr/>
        <a:lstStyle/>
        <a:p>
          <a:endParaRPr lang="en-US"/>
        </a:p>
      </dgm:t>
    </dgm:pt>
    <dgm:pt modelId="{DFF63D34-6BC4-4070-8C88-503A20475CDE}" type="pres">
      <dgm:prSet presAssocID="{5B397169-108D-4CE3-A3F4-6AE82FFD809F}" presName="CompostProcess" presStyleCnt="0">
        <dgm:presLayoutVars>
          <dgm:dir/>
          <dgm:resizeHandles val="exact"/>
        </dgm:presLayoutVars>
      </dgm:prSet>
      <dgm:spPr/>
    </dgm:pt>
    <dgm:pt modelId="{407E1F41-E1DD-40DB-A352-3C11BEB769F6}" type="pres">
      <dgm:prSet presAssocID="{5B397169-108D-4CE3-A3F4-6AE82FFD809F}" presName="arrow" presStyleLbl="bgShp" presStyleIdx="0" presStyleCnt="1"/>
      <dgm:spPr/>
    </dgm:pt>
    <dgm:pt modelId="{23740DF8-8971-47A7-8016-9F0A29100AFB}" type="pres">
      <dgm:prSet presAssocID="{5B397169-108D-4CE3-A3F4-6AE82FFD809F}" presName="linearProcess" presStyleCnt="0"/>
      <dgm:spPr/>
    </dgm:pt>
    <dgm:pt modelId="{0CA27AA6-E840-4092-A756-205CFD060823}" type="pres">
      <dgm:prSet presAssocID="{3C77B1FC-4EF4-4FDF-8DD9-B97DEDD1D7EB}" presName="textNode" presStyleLbl="node1" presStyleIdx="0" presStyleCnt="5">
        <dgm:presLayoutVars>
          <dgm:bulletEnabled val="1"/>
        </dgm:presLayoutVars>
      </dgm:prSet>
      <dgm:spPr/>
    </dgm:pt>
    <dgm:pt modelId="{737913DE-277C-4912-A28F-D2DE3BE07458}" type="pres">
      <dgm:prSet presAssocID="{E1418864-4DF5-4E64-B555-4BDA5124146B}" presName="sibTrans" presStyleCnt="0"/>
      <dgm:spPr/>
    </dgm:pt>
    <dgm:pt modelId="{62054B2A-13B5-45AF-A648-44F5F26814B0}" type="pres">
      <dgm:prSet presAssocID="{D5A6101A-B36D-4847-A01A-FB7B93ABF869}" presName="textNode" presStyleLbl="node1" presStyleIdx="1" presStyleCnt="5">
        <dgm:presLayoutVars>
          <dgm:bulletEnabled val="1"/>
        </dgm:presLayoutVars>
      </dgm:prSet>
      <dgm:spPr/>
    </dgm:pt>
    <dgm:pt modelId="{B151BE39-5052-4604-9A59-C105805436E1}" type="pres">
      <dgm:prSet presAssocID="{68E69F6C-96F7-4597-8C6C-8B8BBA5F5B0F}" presName="sibTrans" presStyleCnt="0"/>
      <dgm:spPr/>
    </dgm:pt>
    <dgm:pt modelId="{3ADDB69C-BAB3-40D3-B237-A3D8CA9F6E2C}" type="pres">
      <dgm:prSet presAssocID="{C166CEE8-2441-4562-9077-B66E6E4C0071}" presName="textNode" presStyleLbl="node1" presStyleIdx="2" presStyleCnt="5">
        <dgm:presLayoutVars>
          <dgm:bulletEnabled val="1"/>
        </dgm:presLayoutVars>
      </dgm:prSet>
      <dgm:spPr/>
    </dgm:pt>
    <dgm:pt modelId="{3B0ABE59-0051-49D0-B822-C60B0EA8FD65}" type="pres">
      <dgm:prSet presAssocID="{9EF41B95-ADB0-4544-9AD6-B4EC4D178D71}" presName="sibTrans" presStyleCnt="0"/>
      <dgm:spPr/>
    </dgm:pt>
    <dgm:pt modelId="{B903A38A-1B82-4448-B9AF-34FB6FE37391}" type="pres">
      <dgm:prSet presAssocID="{826FFC12-CC6D-4FE5-88F7-E1415FD2200E}" presName="textNode" presStyleLbl="node1" presStyleIdx="3" presStyleCnt="5">
        <dgm:presLayoutVars>
          <dgm:bulletEnabled val="1"/>
        </dgm:presLayoutVars>
      </dgm:prSet>
      <dgm:spPr/>
    </dgm:pt>
    <dgm:pt modelId="{10B75E84-BCB9-4CE7-A02C-9CB2E3B9530B}" type="pres">
      <dgm:prSet presAssocID="{3D6493B3-6672-4170-B914-AC075F8D46A6}" presName="sibTrans" presStyleCnt="0"/>
      <dgm:spPr/>
    </dgm:pt>
    <dgm:pt modelId="{A6897670-2DF5-4A51-910A-7114EB04D0B8}" type="pres">
      <dgm:prSet presAssocID="{C554996D-D808-49D7-8D70-B1D41C74A3D0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E96EF405-B4DE-48AA-AEFD-6F1C2F43F9CC}" type="presOf" srcId="{3C77B1FC-4EF4-4FDF-8DD9-B97DEDD1D7EB}" destId="{0CA27AA6-E840-4092-A756-205CFD060823}" srcOrd="0" destOrd="0" presId="urn:microsoft.com/office/officeart/2005/8/layout/hProcess9#1"/>
    <dgm:cxn modelId="{2D034910-0AF2-4449-AB44-BBCC4CFADD0F}" srcId="{5B397169-108D-4CE3-A3F4-6AE82FFD809F}" destId="{826FFC12-CC6D-4FE5-88F7-E1415FD2200E}" srcOrd="3" destOrd="0" parTransId="{742E5AC4-6074-4CE6-8FEA-24423F6A83B0}" sibTransId="{3D6493B3-6672-4170-B914-AC075F8D46A6}"/>
    <dgm:cxn modelId="{AE8C3F35-C59E-4993-AB0C-A9BE3D7CBBB8}" srcId="{5B397169-108D-4CE3-A3F4-6AE82FFD809F}" destId="{3C77B1FC-4EF4-4FDF-8DD9-B97DEDD1D7EB}" srcOrd="0" destOrd="0" parTransId="{40B1D3D6-BD4B-4898-85E9-7F57926510A8}" sibTransId="{E1418864-4DF5-4E64-B555-4BDA5124146B}"/>
    <dgm:cxn modelId="{8921C438-E611-411E-9A59-1E11AC26D226}" type="presOf" srcId="{826FFC12-CC6D-4FE5-88F7-E1415FD2200E}" destId="{B903A38A-1B82-4448-B9AF-34FB6FE37391}" srcOrd="0" destOrd="0" presId="urn:microsoft.com/office/officeart/2005/8/layout/hProcess9#1"/>
    <dgm:cxn modelId="{73D4E838-2F38-4D4A-B0F9-2535B2EDD666}" srcId="{5B397169-108D-4CE3-A3F4-6AE82FFD809F}" destId="{C554996D-D808-49D7-8D70-B1D41C74A3D0}" srcOrd="4" destOrd="0" parTransId="{24BDE35E-D0AF-4D67-8EF5-132029C72B31}" sibTransId="{055ECF54-915A-4443-9403-C332471FD38B}"/>
    <dgm:cxn modelId="{A330936D-7CD9-49EC-90BA-556ACBB08645}" type="presOf" srcId="{C166CEE8-2441-4562-9077-B66E6E4C0071}" destId="{3ADDB69C-BAB3-40D3-B237-A3D8CA9F6E2C}" srcOrd="0" destOrd="0" presId="urn:microsoft.com/office/officeart/2005/8/layout/hProcess9#1"/>
    <dgm:cxn modelId="{B575E8C2-7BE6-48A6-ABF9-30FD3F7751F4}" srcId="{5B397169-108D-4CE3-A3F4-6AE82FFD809F}" destId="{C166CEE8-2441-4562-9077-B66E6E4C0071}" srcOrd="2" destOrd="0" parTransId="{73001851-F4F8-4E60-8566-317BBB97FED4}" sibTransId="{9EF41B95-ADB0-4544-9AD6-B4EC4D178D71}"/>
    <dgm:cxn modelId="{78C259C5-0174-4D1C-AF22-13C6EDE47B75}" type="presOf" srcId="{D5A6101A-B36D-4847-A01A-FB7B93ABF869}" destId="{62054B2A-13B5-45AF-A648-44F5F26814B0}" srcOrd="0" destOrd="0" presId="urn:microsoft.com/office/officeart/2005/8/layout/hProcess9#1"/>
    <dgm:cxn modelId="{6922F9CB-D604-4774-83C3-1BAF3E290A14}" type="presOf" srcId="{C554996D-D808-49D7-8D70-B1D41C74A3D0}" destId="{A6897670-2DF5-4A51-910A-7114EB04D0B8}" srcOrd="0" destOrd="0" presId="urn:microsoft.com/office/officeart/2005/8/layout/hProcess9#1"/>
    <dgm:cxn modelId="{86EF5CD5-CB89-4801-A405-87D7301C5CF5}" srcId="{5B397169-108D-4CE3-A3F4-6AE82FFD809F}" destId="{D5A6101A-B36D-4847-A01A-FB7B93ABF869}" srcOrd="1" destOrd="0" parTransId="{83EBF230-C5E3-4BCE-B3F1-DB16D632745C}" sibTransId="{68E69F6C-96F7-4597-8C6C-8B8BBA5F5B0F}"/>
    <dgm:cxn modelId="{E72E2EE1-D013-44D3-BF4A-6227E6260DF8}" type="presOf" srcId="{5B397169-108D-4CE3-A3F4-6AE82FFD809F}" destId="{DFF63D34-6BC4-4070-8C88-503A20475CDE}" srcOrd="0" destOrd="0" presId="urn:microsoft.com/office/officeart/2005/8/layout/hProcess9#1"/>
    <dgm:cxn modelId="{ECFF934F-189C-4B7E-B961-CED8CEA8DF78}" type="presParOf" srcId="{DFF63D34-6BC4-4070-8C88-503A20475CDE}" destId="{407E1F41-E1DD-40DB-A352-3C11BEB769F6}" srcOrd="0" destOrd="0" presId="urn:microsoft.com/office/officeart/2005/8/layout/hProcess9#1"/>
    <dgm:cxn modelId="{1E102786-BEB2-49B5-B716-DF0C67755D19}" type="presParOf" srcId="{DFF63D34-6BC4-4070-8C88-503A20475CDE}" destId="{23740DF8-8971-47A7-8016-9F0A29100AFB}" srcOrd="1" destOrd="0" presId="urn:microsoft.com/office/officeart/2005/8/layout/hProcess9#1"/>
    <dgm:cxn modelId="{D0F6539A-30D0-4820-B439-A234B0CADF65}" type="presParOf" srcId="{23740DF8-8971-47A7-8016-9F0A29100AFB}" destId="{0CA27AA6-E840-4092-A756-205CFD060823}" srcOrd="0" destOrd="0" presId="urn:microsoft.com/office/officeart/2005/8/layout/hProcess9#1"/>
    <dgm:cxn modelId="{D4853D3C-987C-43B6-8869-D7E37E0DEC59}" type="presParOf" srcId="{23740DF8-8971-47A7-8016-9F0A29100AFB}" destId="{737913DE-277C-4912-A28F-D2DE3BE07458}" srcOrd="1" destOrd="0" presId="urn:microsoft.com/office/officeart/2005/8/layout/hProcess9#1"/>
    <dgm:cxn modelId="{253868B2-3D54-4F1A-A79A-28A948D558E4}" type="presParOf" srcId="{23740DF8-8971-47A7-8016-9F0A29100AFB}" destId="{62054B2A-13B5-45AF-A648-44F5F26814B0}" srcOrd="2" destOrd="0" presId="urn:microsoft.com/office/officeart/2005/8/layout/hProcess9#1"/>
    <dgm:cxn modelId="{F9A19540-0948-417C-ACB9-CF4AF0660D05}" type="presParOf" srcId="{23740DF8-8971-47A7-8016-9F0A29100AFB}" destId="{B151BE39-5052-4604-9A59-C105805436E1}" srcOrd="3" destOrd="0" presId="urn:microsoft.com/office/officeart/2005/8/layout/hProcess9#1"/>
    <dgm:cxn modelId="{1D31683A-6A8F-45C7-AAB1-752B8F168DC5}" type="presParOf" srcId="{23740DF8-8971-47A7-8016-9F0A29100AFB}" destId="{3ADDB69C-BAB3-40D3-B237-A3D8CA9F6E2C}" srcOrd="4" destOrd="0" presId="urn:microsoft.com/office/officeart/2005/8/layout/hProcess9#1"/>
    <dgm:cxn modelId="{DE670FD1-1C66-4677-8364-02A23E8A8724}" type="presParOf" srcId="{23740DF8-8971-47A7-8016-9F0A29100AFB}" destId="{3B0ABE59-0051-49D0-B822-C60B0EA8FD65}" srcOrd="5" destOrd="0" presId="urn:microsoft.com/office/officeart/2005/8/layout/hProcess9#1"/>
    <dgm:cxn modelId="{2458B256-777C-4D5B-868F-3ECA9E210F13}" type="presParOf" srcId="{23740DF8-8971-47A7-8016-9F0A29100AFB}" destId="{B903A38A-1B82-4448-B9AF-34FB6FE37391}" srcOrd="6" destOrd="0" presId="urn:microsoft.com/office/officeart/2005/8/layout/hProcess9#1"/>
    <dgm:cxn modelId="{62006D30-58A2-429A-8468-AE7D66AC7703}" type="presParOf" srcId="{23740DF8-8971-47A7-8016-9F0A29100AFB}" destId="{10B75E84-BCB9-4CE7-A02C-9CB2E3B9530B}" srcOrd="7" destOrd="0" presId="urn:microsoft.com/office/officeart/2005/8/layout/hProcess9#1"/>
    <dgm:cxn modelId="{DFA97930-6BA5-438D-87CF-B5DD9B249399}" type="presParOf" srcId="{23740DF8-8971-47A7-8016-9F0A29100AFB}" destId="{A6897670-2DF5-4A51-910A-7114EB04D0B8}" srcOrd="8" destOrd="0" presId="urn:microsoft.com/office/officeart/2005/8/layout/hProcess9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C277AC-D5DE-4EC0-A235-0B4EB2FE41CD}" type="doc">
      <dgm:prSet loTypeId="urn:microsoft.com/office/officeart/2005/8/layout/radial5" loCatId="relationship" qsTypeId="urn:microsoft.com/office/officeart/2005/8/quickstyle/simple3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BA8AC5DF-5771-4D3E-89C3-EE4A175188D4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dirty="0">
              <a:latin typeface="Segoe UI" panose="020B0502040204020203" pitchFamily="34" charset="0"/>
              <a:cs typeface="Segoe UI" panose="020B0502040204020203" pitchFamily="34" charset="0"/>
            </a:rPr>
            <a:t>DM</a:t>
          </a:r>
          <a:endParaRPr lang="en-US" sz="39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DCF5D9F-C448-41C0-BB52-5716B9B08B89}" type="parTrans" cxnId="{875F03C7-3E31-455C-AE7F-76D8D5BD9E7B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CD43954-EA1C-4676-B6FE-5C85E2B399BD}" type="sibTrans" cxnId="{875F03C7-3E31-455C-AE7F-76D8D5BD9E7B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6EADE43-1007-42EE-B1C2-56652CBDC269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Klasifikasi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CAB95BE-52E3-40BD-BA6C-3232C504772D}" type="parTrans" cxnId="{86687FEC-5D5A-4C0E-8EDA-F4AE7B6837EC}">
      <dgm:prSet/>
      <dgm:spPr>
        <a:solidFill>
          <a:schemeClr val="tx2"/>
        </a:solidFill>
      </dgm:spPr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85E5D3A-8C51-48A0-A32B-195A8479CD4F}" type="sibTrans" cxnId="{86687FEC-5D5A-4C0E-8EDA-F4AE7B6837E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9826EAC-E02A-4A8B-991B-F4E517049EF0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Klasterisasi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0D14BBB-A23A-4301-B4BB-8C25B28F8C49}" type="parTrans" cxnId="{D39D07CE-2936-4D03-84FF-CB520EB2B28A}">
      <dgm:prSet/>
      <dgm:spPr>
        <a:solidFill>
          <a:schemeClr val="tx2"/>
        </a:solidFill>
      </dgm:spPr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535578E-CB67-485A-B872-5816610ED8CF}" type="sibTrans" cxnId="{D39D07CE-2936-4D03-84FF-CB520EB2B28A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6F1DFAD-3BC6-4ACC-A3D7-F63F27FDB4F2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Regresi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/</a:t>
          </a:r>
        </a:p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Estimasi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89F0B75-F410-4F32-B008-2B2F450678BB}" type="parTrans" cxnId="{4116FA44-C595-4645-A833-C8849C9BAF2B}">
      <dgm:prSet/>
      <dgm:spPr>
        <a:solidFill>
          <a:schemeClr val="tx2"/>
        </a:solidFill>
      </dgm:spPr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CD686E0-F687-41AD-A6D2-FD50C30A58BA}" type="sibTrans" cxnId="{4116FA44-C595-4645-A833-C8849C9BAF2B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78012DF-5C34-4B7D-887C-07DD2746C7BB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Asosiasi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3E9F600-6EC4-452F-8F92-126F3935CA3F}" type="parTrans" cxnId="{390D0F7C-30B7-40C7-B3A5-B603DE168D5B}">
      <dgm:prSet/>
      <dgm:spPr>
        <a:solidFill>
          <a:schemeClr val="tx2"/>
        </a:solidFill>
      </dgm:spPr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953F440-A7A7-4727-AC96-16C52AE05B19}" type="sibTrans" cxnId="{390D0F7C-30B7-40C7-B3A5-B603DE168D5B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3AA43AC-4543-4A92-9D70-1E5E2581B813}" type="pres">
      <dgm:prSet presAssocID="{D5C277AC-D5DE-4EC0-A235-0B4EB2FE41C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40BA386-17F3-4593-B20D-2BF14288ECA3}" type="pres">
      <dgm:prSet presAssocID="{BA8AC5DF-5771-4D3E-89C3-EE4A175188D4}" presName="centerShape" presStyleLbl="node0" presStyleIdx="0" presStyleCnt="1"/>
      <dgm:spPr/>
    </dgm:pt>
    <dgm:pt modelId="{A6F1F75D-EA95-4712-873F-0B6F092A95BD}" type="pres">
      <dgm:prSet presAssocID="{2CAB95BE-52E3-40BD-BA6C-3232C504772D}" presName="parTrans" presStyleLbl="sibTrans2D1" presStyleIdx="0" presStyleCnt="4"/>
      <dgm:spPr/>
    </dgm:pt>
    <dgm:pt modelId="{04A05F53-844E-47D2-9B0F-A4AF23EFF5F5}" type="pres">
      <dgm:prSet presAssocID="{2CAB95BE-52E3-40BD-BA6C-3232C504772D}" presName="connectorText" presStyleLbl="sibTrans2D1" presStyleIdx="0" presStyleCnt="4"/>
      <dgm:spPr/>
    </dgm:pt>
    <dgm:pt modelId="{12093E01-8D3F-48CE-854A-3FEBB4F37760}" type="pres">
      <dgm:prSet presAssocID="{96EADE43-1007-42EE-B1C2-56652CBDC269}" presName="node" presStyleLbl="node1" presStyleIdx="0" presStyleCnt="4" custScaleX="157879" custScaleY="96024">
        <dgm:presLayoutVars>
          <dgm:bulletEnabled val="1"/>
        </dgm:presLayoutVars>
      </dgm:prSet>
      <dgm:spPr/>
    </dgm:pt>
    <dgm:pt modelId="{3D239803-075B-4419-A52D-B469455908E1}" type="pres">
      <dgm:prSet presAssocID="{00D14BBB-A23A-4301-B4BB-8C25B28F8C49}" presName="parTrans" presStyleLbl="sibTrans2D1" presStyleIdx="1" presStyleCnt="4"/>
      <dgm:spPr/>
    </dgm:pt>
    <dgm:pt modelId="{74EF91E4-D5B3-4AE1-BE81-322F4E6AE9BE}" type="pres">
      <dgm:prSet presAssocID="{00D14BBB-A23A-4301-B4BB-8C25B28F8C49}" presName="connectorText" presStyleLbl="sibTrans2D1" presStyleIdx="1" presStyleCnt="4"/>
      <dgm:spPr/>
    </dgm:pt>
    <dgm:pt modelId="{A8B89D59-346A-44B7-B6F4-B711CD4238F8}" type="pres">
      <dgm:prSet presAssocID="{39826EAC-E02A-4A8B-991B-F4E517049EF0}" presName="node" presStyleLbl="node1" presStyleIdx="1" presStyleCnt="4" custScaleX="157879" custScaleY="96024" custRadScaleRad="127722">
        <dgm:presLayoutVars>
          <dgm:bulletEnabled val="1"/>
        </dgm:presLayoutVars>
      </dgm:prSet>
      <dgm:spPr/>
    </dgm:pt>
    <dgm:pt modelId="{F3D411DA-ACFC-481E-A938-4563D90AB84F}" type="pres">
      <dgm:prSet presAssocID="{889F0B75-F410-4F32-B008-2B2F450678BB}" presName="parTrans" presStyleLbl="sibTrans2D1" presStyleIdx="2" presStyleCnt="4"/>
      <dgm:spPr/>
    </dgm:pt>
    <dgm:pt modelId="{E5908D9A-FE95-41FD-AA55-6D0E31FD7E70}" type="pres">
      <dgm:prSet presAssocID="{889F0B75-F410-4F32-B008-2B2F450678BB}" presName="connectorText" presStyleLbl="sibTrans2D1" presStyleIdx="2" presStyleCnt="4"/>
      <dgm:spPr/>
    </dgm:pt>
    <dgm:pt modelId="{CAEDF42B-064F-49C3-B775-FC530DD5767F}" type="pres">
      <dgm:prSet presAssocID="{D6F1DFAD-3BC6-4ACC-A3D7-F63F27FDB4F2}" presName="node" presStyleLbl="node1" presStyleIdx="2" presStyleCnt="4" custScaleX="157879" custScaleY="96024">
        <dgm:presLayoutVars>
          <dgm:bulletEnabled val="1"/>
        </dgm:presLayoutVars>
      </dgm:prSet>
      <dgm:spPr/>
    </dgm:pt>
    <dgm:pt modelId="{DFC22BD5-7142-43F1-8E1B-F567A4064729}" type="pres">
      <dgm:prSet presAssocID="{43E9F600-6EC4-452F-8F92-126F3935CA3F}" presName="parTrans" presStyleLbl="sibTrans2D1" presStyleIdx="3" presStyleCnt="4"/>
      <dgm:spPr/>
    </dgm:pt>
    <dgm:pt modelId="{8052B44E-E78C-490B-9494-3504F2E622F3}" type="pres">
      <dgm:prSet presAssocID="{43E9F600-6EC4-452F-8F92-126F3935CA3F}" presName="connectorText" presStyleLbl="sibTrans2D1" presStyleIdx="3" presStyleCnt="4"/>
      <dgm:spPr/>
    </dgm:pt>
    <dgm:pt modelId="{8CDDE672-7E45-4D14-9CF2-1E4F27CF5A94}" type="pres">
      <dgm:prSet presAssocID="{B78012DF-5C34-4B7D-887C-07DD2746C7BB}" presName="node" presStyleLbl="node1" presStyleIdx="3" presStyleCnt="4" custScaleX="157879" custScaleY="96024" custRadScaleRad="123762">
        <dgm:presLayoutVars>
          <dgm:bulletEnabled val="1"/>
        </dgm:presLayoutVars>
      </dgm:prSet>
      <dgm:spPr/>
    </dgm:pt>
  </dgm:ptLst>
  <dgm:cxnLst>
    <dgm:cxn modelId="{171B5702-32EE-42DA-8B7E-8B459A0B5367}" type="presOf" srcId="{96EADE43-1007-42EE-B1C2-56652CBDC269}" destId="{12093E01-8D3F-48CE-854A-3FEBB4F37760}" srcOrd="0" destOrd="0" presId="urn:microsoft.com/office/officeart/2005/8/layout/radial5"/>
    <dgm:cxn modelId="{AE7C9D2B-D297-40E7-ADC9-DFD8EA146854}" type="presOf" srcId="{BA8AC5DF-5771-4D3E-89C3-EE4A175188D4}" destId="{F40BA386-17F3-4593-B20D-2BF14288ECA3}" srcOrd="0" destOrd="0" presId="urn:microsoft.com/office/officeart/2005/8/layout/radial5"/>
    <dgm:cxn modelId="{CB7FED2D-6777-4081-B957-02320D9AB0C6}" type="presOf" srcId="{2CAB95BE-52E3-40BD-BA6C-3232C504772D}" destId="{04A05F53-844E-47D2-9B0F-A4AF23EFF5F5}" srcOrd="1" destOrd="0" presId="urn:microsoft.com/office/officeart/2005/8/layout/radial5"/>
    <dgm:cxn modelId="{0C9EFD38-CBAF-451E-842B-8D85139D5FDD}" type="presOf" srcId="{00D14BBB-A23A-4301-B4BB-8C25B28F8C49}" destId="{3D239803-075B-4419-A52D-B469455908E1}" srcOrd="0" destOrd="0" presId="urn:microsoft.com/office/officeart/2005/8/layout/radial5"/>
    <dgm:cxn modelId="{4116FA44-C595-4645-A833-C8849C9BAF2B}" srcId="{BA8AC5DF-5771-4D3E-89C3-EE4A175188D4}" destId="{D6F1DFAD-3BC6-4ACC-A3D7-F63F27FDB4F2}" srcOrd="2" destOrd="0" parTransId="{889F0B75-F410-4F32-B008-2B2F450678BB}" sibTransId="{5CD686E0-F687-41AD-A6D2-FD50C30A58BA}"/>
    <dgm:cxn modelId="{321A3A46-23B2-4D52-9973-2B2C7711DD93}" type="presOf" srcId="{2CAB95BE-52E3-40BD-BA6C-3232C504772D}" destId="{A6F1F75D-EA95-4712-873F-0B6F092A95BD}" srcOrd="0" destOrd="0" presId="urn:microsoft.com/office/officeart/2005/8/layout/radial5"/>
    <dgm:cxn modelId="{2ED63A48-4CCC-4210-9297-8B3DC1B1EF31}" type="presOf" srcId="{889F0B75-F410-4F32-B008-2B2F450678BB}" destId="{F3D411DA-ACFC-481E-A938-4563D90AB84F}" srcOrd="0" destOrd="0" presId="urn:microsoft.com/office/officeart/2005/8/layout/radial5"/>
    <dgm:cxn modelId="{C3509348-EB65-4B2A-A7EC-AC3E175D2B09}" type="presOf" srcId="{D5C277AC-D5DE-4EC0-A235-0B4EB2FE41CD}" destId="{F3AA43AC-4543-4A92-9D70-1E5E2581B813}" srcOrd="0" destOrd="0" presId="urn:microsoft.com/office/officeart/2005/8/layout/radial5"/>
    <dgm:cxn modelId="{31A6416E-69CA-4728-B7CD-E833C3D0CC88}" type="presOf" srcId="{D6F1DFAD-3BC6-4ACC-A3D7-F63F27FDB4F2}" destId="{CAEDF42B-064F-49C3-B775-FC530DD5767F}" srcOrd="0" destOrd="0" presId="urn:microsoft.com/office/officeart/2005/8/layout/radial5"/>
    <dgm:cxn modelId="{390D0F7C-30B7-40C7-B3A5-B603DE168D5B}" srcId="{BA8AC5DF-5771-4D3E-89C3-EE4A175188D4}" destId="{B78012DF-5C34-4B7D-887C-07DD2746C7BB}" srcOrd="3" destOrd="0" parTransId="{43E9F600-6EC4-452F-8F92-126F3935CA3F}" sibTransId="{1953F440-A7A7-4727-AC96-16C52AE05B19}"/>
    <dgm:cxn modelId="{6A952884-0F13-4B25-A7EB-FA34A41EBA18}" type="presOf" srcId="{889F0B75-F410-4F32-B008-2B2F450678BB}" destId="{E5908D9A-FE95-41FD-AA55-6D0E31FD7E70}" srcOrd="1" destOrd="0" presId="urn:microsoft.com/office/officeart/2005/8/layout/radial5"/>
    <dgm:cxn modelId="{E30BF58E-2024-44D2-9341-0B24C85F8E0D}" type="presOf" srcId="{43E9F600-6EC4-452F-8F92-126F3935CA3F}" destId="{8052B44E-E78C-490B-9494-3504F2E622F3}" srcOrd="1" destOrd="0" presId="urn:microsoft.com/office/officeart/2005/8/layout/radial5"/>
    <dgm:cxn modelId="{E63B87A5-7840-4E90-AF9C-D44F7FBE91A2}" type="presOf" srcId="{00D14BBB-A23A-4301-B4BB-8C25B28F8C49}" destId="{74EF91E4-D5B3-4AE1-BE81-322F4E6AE9BE}" srcOrd="1" destOrd="0" presId="urn:microsoft.com/office/officeart/2005/8/layout/radial5"/>
    <dgm:cxn modelId="{20704FB0-DBCF-49A5-BDC0-B78E608DD2C3}" type="presOf" srcId="{39826EAC-E02A-4A8B-991B-F4E517049EF0}" destId="{A8B89D59-346A-44B7-B6F4-B711CD4238F8}" srcOrd="0" destOrd="0" presId="urn:microsoft.com/office/officeart/2005/8/layout/radial5"/>
    <dgm:cxn modelId="{81A64BB6-54CA-4C3E-9321-6978AAB31AD9}" type="presOf" srcId="{43E9F600-6EC4-452F-8F92-126F3935CA3F}" destId="{DFC22BD5-7142-43F1-8E1B-F567A4064729}" srcOrd="0" destOrd="0" presId="urn:microsoft.com/office/officeart/2005/8/layout/radial5"/>
    <dgm:cxn modelId="{875F03C7-3E31-455C-AE7F-76D8D5BD9E7B}" srcId="{D5C277AC-D5DE-4EC0-A235-0B4EB2FE41CD}" destId="{BA8AC5DF-5771-4D3E-89C3-EE4A175188D4}" srcOrd="0" destOrd="0" parTransId="{7DCF5D9F-C448-41C0-BB52-5716B9B08B89}" sibTransId="{3CD43954-EA1C-4676-B6FE-5C85E2B399BD}"/>
    <dgm:cxn modelId="{D39D07CE-2936-4D03-84FF-CB520EB2B28A}" srcId="{BA8AC5DF-5771-4D3E-89C3-EE4A175188D4}" destId="{39826EAC-E02A-4A8B-991B-F4E517049EF0}" srcOrd="1" destOrd="0" parTransId="{00D14BBB-A23A-4301-B4BB-8C25B28F8C49}" sibTransId="{4535578E-CB67-485A-B872-5816610ED8CF}"/>
    <dgm:cxn modelId="{784CC3D5-19A8-4B20-9FF4-846B5F1682D8}" type="presOf" srcId="{B78012DF-5C34-4B7D-887C-07DD2746C7BB}" destId="{8CDDE672-7E45-4D14-9CF2-1E4F27CF5A94}" srcOrd="0" destOrd="0" presId="urn:microsoft.com/office/officeart/2005/8/layout/radial5"/>
    <dgm:cxn modelId="{86687FEC-5D5A-4C0E-8EDA-F4AE7B6837EC}" srcId="{BA8AC5DF-5771-4D3E-89C3-EE4A175188D4}" destId="{96EADE43-1007-42EE-B1C2-56652CBDC269}" srcOrd="0" destOrd="0" parTransId="{2CAB95BE-52E3-40BD-BA6C-3232C504772D}" sibTransId="{385E5D3A-8C51-48A0-A32B-195A8479CD4F}"/>
    <dgm:cxn modelId="{EF208EBB-68EC-491F-A0E9-4362B390A8EC}" type="presParOf" srcId="{F3AA43AC-4543-4A92-9D70-1E5E2581B813}" destId="{F40BA386-17F3-4593-B20D-2BF14288ECA3}" srcOrd="0" destOrd="0" presId="urn:microsoft.com/office/officeart/2005/8/layout/radial5"/>
    <dgm:cxn modelId="{63CC76A9-B43F-4A04-8506-4B5C78C70F41}" type="presParOf" srcId="{F3AA43AC-4543-4A92-9D70-1E5E2581B813}" destId="{A6F1F75D-EA95-4712-873F-0B6F092A95BD}" srcOrd="1" destOrd="0" presId="urn:microsoft.com/office/officeart/2005/8/layout/radial5"/>
    <dgm:cxn modelId="{ADED0019-5C58-451C-B493-07E2C0747AB7}" type="presParOf" srcId="{A6F1F75D-EA95-4712-873F-0B6F092A95BD}" destId="{04A05F53-844E-47D2-9B0F-A4AF23EFF5F5}" srcOrd="0" destOrd="0" presId="urn:microsoft.com/office/officeart/2005/8/layout/radial5"/>
    <dgm:cxn modelId="{85AA1AFA-7BBD-487E-803C-15B9DB8F0DF1}" type="presParOf" srcId="{F3AA43AC-4543-4A92-9D70-1E5E2581B813}" destId="{12093E01-8D3F-48CE-854A-3FEBB4F37760}" srcOrd="2" destOrd="0" presId="urn:microsoft.com/office/officeart/2005/8/layout/radial5"/>
    <dgm:cxn modelId="{8EDFDCEB-A48C-41C0-84F7-1A8F8C72E080}" type="presParOf" srcId="{F3AA43AC-4543-4A92-9D70-1E5E2581B813}" destId="{3D239803-075B-4419-A52D-B469455908E1}" srcOrd="3" destOrd="0" presId="urn:microsoft.com/office/officeart/2005/8/layout/radial5"/>
    <dgm:cxn modelId="{73C4FD9E-240E-4F44-9A6E-139EF21A6723}" type="presParOf" srcId="{3D239803-075B-4419-A52D-B469455908E1}" destId="{74EF91E4-D5B3-4AE1-BE81-322F4E6AE9BE}" srcOrd="0" destOrd="0" presId="urn:microsoft.com/office/officeart/2005/8/layout/radial5"/>
    <dgm:cxn modelId="{C87FA851-2920-4858-A288-0F4DC3823ADF}" type="presParOf" srcId="{F3AA43AC-4543-4A92-9D70-1E5E2581B813}" destId="{A8B89D59-346A-44B7-B6F4-B711CD4238F8}" srcOrd="4" destOrd="0" presId="urn:microsoft.com/office/officeart/2005/8/layout/radial5"/>
    <dgm:cxn modelId="{F7C6029C-BEC2-45F6-A335-EEA9B9DE4A04}" type="presParOf" srcId="{F3AA43AC-4543-4A92-9D70-1E5E2581B813}" destId="{F3D411DA-ACFC-481E-A938-4563D90AB84F}" srcOrd="5" destOrd="0" presId="urn:microsoft.com/office/officeart/2005/8/layout/radial5"/>
    <dgm:cxn modelId="{03DAC4E0-7DC3-4203-9A85-4DD250F97013}" type="presParOf" srcId="{F3D411DA-ACFC-481E-A938-4563D90AB84F}" destId="{E5908D9A-FE95-41FD-AA55-6D0E31FD7E70}" srcOrd="0" destOrd="0" presId="urn:microsoft.com/office/officeart/2005/8/layout/radial5"/>
    <dgm:cxn modelId="{14AD590B-8547-4506-9741-021587658CA9}" type="presParOf" srcId="{F3AA43AC-4543-4A92-9D70-1E5E2581B813}" destId="{CAEDF42B-064F-49C3-B775-FC530DD5767F}" srcOrd="6" destOrd="0" presId="urn:microsoft.com/office/officeart/2005/8/layout/radial5"/>
    <dgm:cxn modelId="{7DB2E1DC-4D75-44C2-A9AD-B90D549AC699}" type="presParOf" srcId="{F3AA43AC-4543-4A92-9D70-1E5E2581B813}" destId="{DFC22BD5-7142-43F1-8E1B-F567A4064729}" srcOrd="7" destOrd="0" presId="urn:microsoft.com/office/officeart/2005/8/layout/radial5"/>
    <dgm:cxn modelId="{453419C9-2DDA-4B31-BFC8-5BF42E6CA6C4}" type="presParOf" srcId="{DFC22BD5-7142-43F1-8E1B-F567A4064729}" destId="{8052B44E-E78C-490B-9494-3504F2E622F3}" srcOrd="0" destOrd="0" presId="urn:microsoft.com/office/officeart/2005/8/layout/radial5"/>
    <dgm:cxn modelId="{C652831B-C86A-40DA-948C-3F9802D93B5A}" type="presParOf" srcId="{F3AA43AC-4543-4A92-9D70-1E5E2581B813}" destId="{8CDDE672-7E45-4D14-9CF2-1E4F27CF5A94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E1F41-E1DD-40DB-A352-3C11BEB769F6}">
      <dsp:nvSpPr>
        <dsp:cNvPr id="0" name=""/>
        <dsp:cNvSpPr/>
      </dsp:nvSpPr>
      <dsp:spPr>
        <a:xfrm>
          <a:off x="651509" y="0"/>
          <a:ext cx="7383780" cy="51816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27AA6-E840-4092-A756-205CFD060823}">
      <dsp:nvSpPr>
        <dsp:cNvPr id="0" name=""/>
        <dsp:cNvSpPr/>
      </dsp:nvSpPr>
      <dsp:spPr>
        <a:xfrm>
          <a:off x="2544" y="1554480"/>
          <a:ext cx="1532066" cy="2072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Segoe UI Semibold" panose="020B0702040204020203" pitchFamily="34" charset="0"/>
              <a:cs typeface="Segoe UI Semibold" panose="020B0702040204020203" pitchFamily="34" charset="0"/>
            </a:rPr>
            <a:t>Sistem</a:t>
          </a:r>
          <a:r>
            <a:rPr lang="en-US" sz="18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1800" kern="1200" dirty="0" err="1">
              <a:latin typeface="Segoe UI Semibold" panose="020B0702040204020203" pitchFamily="34" charset="0"/>
              <a:cs typeface="Segoe UI Semibold" panose="020B0702040204020203" pitchFamily="34" charset="0"/>
            </a:rPr>
            <a:t>Manajemen</a:t>
          </a:r>
          <a:r>
            <a:rPr lang="en-US" sz="18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 Basis Data</a:t>
          </a:r>
        </a:p>
      </dsp:txBody>
      <dsp:txXfrm>
        <a:off x="77333" y="1629269"/>
        <a:ext cx="1382488" cy="1923062"/>
      </dsp:txXfrm>
    </dsp:sp>
    <dsp:sp modelId="{62054B2A-13B5-45AF-A648-44F5F26814B0}">
      <dsp:nvSpPr>
        <dsp:cNvPr id="0" name=""/>
        <dsp:cNvSpPr/>
      </dsp:nvSpPr>
      <dsp:spPr>
        <a:xfrm>
          <a:off x="1789955" y="1554480"/>
          <a:ext cx="1532066" cy="20726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Data Ware-house</a:t>
          </a:r>
        </a:p>
      </dsp:txBody>
      <dsp:txXfrm>
        <a:off x="1864744" y="1629269"/>
        <a:ext cx="1382488" cy="1923062"/>
      </dsp:txXfrm>
    </dsp:sp>
    <dsp:sp modelId="{3ADDB69C-BAB3-40D3-B237-A3D8CA9F6E2C}">
      <dsp:nvSpPr>
        <dsp:cNvPr id="0" name=""/>
        <dsp:cNvSpPr/>
      </dsp:nvSpPr>
      <dsp:spPr>
        <a:xfrm>
          <a:off x="3577366" y="1554480"/>
          <a:ext cx="1532066" cy="2072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Big Data</a:t>
          </a:r>
        </a:p>
      </dsp:txBody>
      <dsp:txXfrm>
        <a:off x="3652155" y="1629269"/>
        <a:ext cx="1382488" cy="1923062"/>
      </dsp:txXfrm>
    </dsp:sp>
    <dsp:sp modelId="{B903A38A-1B82-4448-B9AF-34FB6FE37391}">
      <dsp:nvSpPr>
        <dsp:cNvPr id="0" name=""/>
        <dsp:cNvSpPr/>
      </dsp:nvSpPr>
      <dsp:spPr>
        <a:xfrm>
          <a:off x="5364777" y="1554480"/>
          <a:ext cx="1532066" cy="20726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Data Mining</a:t>
          </a:r>
        </a:p>
      </dsp:txBody>
      <dsp:txXfrm>
        <a:off x="5439566" y="1629269"/>
        <a:ext cx="1382488" cy="1923062"/>
      </dsp:txXfrm>
    </dsp:sp>
    <dsp:sp modelId="{A6897670-2DF5-4A51-910A-7114EB04D0B8}">
      <dsp:nvSpPr>
        <dsp:cNvPr id="0" name=""/>
        <dsp:cNvSpPr/>
      </dsp:nvSpPr>
      <dsp:spPr>
        <a:xfrm>
          <a:off x="7152188" y="1554480"/>
          <a:ext cx="1532066" cy="20726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Business Intelligence</a:t>
          </a:r>
        </a:p>
      </dsp:txBody>
      <dsp:txXfrm>
        <a:off x="7226977" y="1629269"/>
        <a:ext cx="1382488" cy="1923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BA386-17F3-4593-B20D-2BF14288ECA3}">
      <dsp:nvSpPr>
        <dsp:cNvPr id="0" name=""/>
        <dsp:cNvSpPr/>
      </dsp:nvSpPr>
      <dsp:spPr>
        <a:xfrm>
          <a:off x="3436941" y="1976441"/>
          <a:ext cx="1279517" cy="1279517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Segoe UI" panose="020B0502040204020203" pitchFamily="34" charset="0"/>
              <a:cs typeface="Segoe UI" panose="020B0502040204020203" pitchFamily="34" charset="0"/>
            </a:rPr>
            <a:t>DM</a:t>
          </a:r>
          <a:endParaRPr lang="en-US" sz="3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624322" y="2163822"/>
        <a:ext cx="904755" cy="904755"/>
      </dsp:txXfrm>
    </dsp:sp>
    <dsp:sp modelId="{A6F1F75D-EA95-4712-873F-0B6F092A95BD}">
      <dsp:nvSpPr>
        <dsp:cNvPr id="0" name=""/>
        <dsp:cNvSpPr/>
      </dsp:nvSpPr>
      <dsp:spPr>
        <a:xfrm rot="16200000">
          <a:off x="3911356" y="1439997"/>
          <a:ext cx="330687" cy="467665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960959" y="1583133"/>
        <a:ext cx="231481" cy="280599"/>
      </dsp:txXfrm>
    </dsp:sp>
    <dsp:sp modelId="{12093E01-8D3F-48CE-854A-3FEBB4F37760}">
      <dsp:nvSpPr>
        <dsp:cNvPr id="0" name=""/>
        <dsp:cNvSpPr/>
      </dsp:nvSpPr>
      <dsp:spPr>
        <a:xfrm>
          <a:off x="2990896" y="31703"/>
          <a:ext cx="2171606" cy="1320798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Klasifikasi</a:t>
          </a:r>
          <a:endParaRPr lang="en-US" sz="2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308920" y="225129"/>
        <a:ext cx="1535558" cy="933946"/>
      </dsp:txXfrm>
    </dsp:sp>
    <dsp:sp modelId="{3D239803-075B-4419-A52D-B469455908E1}">
      <dsp:nvSpPr>
        <dsp:cNvPr id="0" name=""/>
        <dsp:cNvSpPr/>
      </dsp:nvSpPr>
      <dsp:spPr>
        <a:xfrm>
          <a:off x="4877483" y="2382367"/>
          <a:ext cx="387924" cy="467665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877483" y="2475900"/>
        <a:ext cx="271547" cy="280599"/>
      </dsp:txXfrm>
    </dsp:sp>
    <dsp:sp modelId="{A8B89D59-346A-44B7-B6F4-B711CD4238F8}">
      <dsp:nvSpPr>
        <dsp:cNvPr id="0" name=""/>
        <dsp:cNvSpPr/>
      </dsp:nvSpPr>
      <dsp:spPr>
        <a:xfrm>
          <a:off x="5448391" y="1955800"/>
          <a:ext cx="2171606" cy="1320798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Klasterisasi</a:t>
          </a:r>
          <a:endParaRPr lang="en-US" sz="2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766415" y="2149226"/>
        <a:ext cx="1535558" cy="933946"/>
      </dsp:txXfrm>
    </dsp:sp>
    <dsp:sp modelId="{F3D411DA-ACFC-481E-A938-4563D90AB84F}">
      <dsp:nvSpPr>
        <dsp:cNvPr id="0" name=""/>
        <dsp:cNvSpPr/>
      </dsp:nvSpPr>
      <dsp:spPr>
        <a:xfrm rot="5400000">
          <a:off x="3911356" y="3324736"/>
          <a:ext cx="330687" cy="467665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960959" y="3368666"/>
        <a:ext cx="231481" cy="280599"/>
      </dsp:txXfrm>
    </dsp:sp>
    <dsp:sp modelId="{CAEDF42B-064F-49C3-B775-FC530DD5767F}">
      <dsp:nvSpPr>
        <dsp:cNvPr id="0" name=""/>
        <dsp:cNvSpPr/>
      </dsp:nvSpPr>
      <dsp:spPr>
        <a:xfrm>
          <a:off x="2990896" y="3879897"/>
          <a:ext cx="2171606" cy="1320798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Regresi</a:t>
          </a: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/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Estimasi</a:t>
          </a:r>
          <a:endParaRPr lang="en-US" sz="2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308920" y="4073323"/>
        <a:ext cx="1535558" cy="933946"/>
      </dsp:txXfrm>
    </dsp:sp>
    <dsp:sp modelId="{DFC22BD5-7142-43F1-8E1B-F567A4064729}">
      <dsp:nvSpPr>
        <dsp:cNvPr id="0" name=""/>
        <dsp:cNvSpPr/>
      </dsp:nvSpPr>
      <dsp:spPr>
        <a:xfrm rot="10800000">
          <a:off x="2945137" y="2382367"/>
          <a:ext cx="347541" cy="467665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 rot="10800000">
        <a:off x="3049399" y="2475900"/>
        <a:ext cx="243279" cy="280599"/>
      </dsp:txXfrm>
    </dsp:sp>
    <dsp:sp modelId="{8CDDE672-7E45-4D14-9CF2-1E4F27CF5A94}">
      <dsp:nvSpPr>
        <dsp:cNvPr id="0" name=""/>
        <dsp:cNvSpPr/>
      </dsp:nvSpPr>
      <dsp:spPr>
        <a:xfrm>
          <a:off x="609595" y="1955800"/>
          <a:ext cx="2171606" cy="1320798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Segoe UI" panose="020B0502040204020203" pitchFamily="34" charset="0"/>
              <a:cs typeface="Segoe UI" panose="020B0502040204020203" pitchFamily="34" charset="0"/>
            </a:rPr>
            <a:t>Asosiasi</a:t>
          </a:r>
          <a:endParaRPr lang="en-US" sz="2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927619" y="2149226"/>
        <a:ext cx="1535558" cy="933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#1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910E7-AC73-4457-8599-C134A3295832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D5557-D9B2-45E3-A0BB-2728370490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8EC6-AC25-4EDC-93A0-8B6C5AB7D03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38EC6-AC25-4EDC-93A0-8B6C5AB7D03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40DC5-1BC3-412F-942C-4D1ED4BC3B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6804660" cy="45294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9144000" cy="152400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Manajemen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33800"/>
            <a:ext cx="9144000" cy="381000"/>
          </a:xfrm>
          <a:solidFill>
            <a:schemeClr val="accent6">
              <a:lumMod val="75000"/>
            </a:schemeClr>
          </a:solidFill>
          <a:ln>
            <a:noFill/>
          </a:ln>
        </p:spPr>
        <p:txBody>
          <a:bodyPr anchor="ctr">
            <a:normAutofit lnSpcReduction="10000"/>
          </a:bodyPr>
          <a:lstStyle/>
          <a:p>
            <a:endParaRPr lang="en-US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2" descr="E:\OneDrive\Documents\IMAGES\Logo\Official Logo Universitas Dian Nuswantor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73236"/>
            <a:ext cx="1707964" cy="170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Penambangan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Data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Data Mining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464820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002060"/>
                </a:solidFill>
              </a:rPr>
              <a:t>“Can’t see the forest for the trees”</a:t>
            </a:r>
          </a:p>
          <a:p>
            <a:pPr algn="ctr"/>
            <a:r>
              <a:rPr lang="en-US" i="1" dirty="0">
                <a:solidFill>
                  <a:srgbClr val="002060"/>
                </a:solidFill>
              </a:rPr>
              <a:t>- </a:t>
            </a:r>
            <a:r>
              <a:rPr lang="en-US" i="1" dirty="0" err="1">
                <a:solidFill>
                  <a:srgbClr val="002060"/>
                </a:solidFill>
              </a:rPr>
              <a:t>Tidak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i="1" dirty="0" err="1">
                <a:solidFill>
                  <a:srgbClr val="002060"/>
                </a:solidFill>
              </a:rPr>
              <a:t>dapat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i="1" dirty="0" err="1">
                <a:solidFill>
                  <a:srgbClr val="002060"/>
                </a:solidFill>
              </a:rPr>
              <a:t>melihat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i="1" dirty="0" err="1">
                <a:solidFill>
                  <a:srgbClr val="002060"/>
                </a:solidFill>
              </a:rPr>
              <a:t>hutan</a:t>
            </a:r>
            <a:r>
              <a:rPr lang="en-US" i="1" dirty="0">
                <a:solidFill>
                  <a:srgbClr val="002060"/>
                </a:solidFill>
              </a:rPr>
              <a:t> (big picture) </a:t>
            </a:r>
            <a:r>
              <a:rPr lang="en-US" i="1" dirty="0" err="1">
                <a:solidFill>
                  <a:srgbClr val="002060"/>
                </a:solidFill>
              </a:rPr>
              <a:t>karena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i="1" dirty="0" err="1">
                <a:solidFill>
                  <a:srgbClr val="002060"/>
                </a:solidFill>
              </a:rPr>
              <a:t>terlalu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i="1" dirty="0" err="1">
                <a:solidFill>
                  <a:srgbClr val="002060"/>
                </a:solidFill>
              </a:rPr>
              <a:t>fokus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i="1" dirty="0" err="1">
                <a:solidFill>
                  <a:srgbClr val="002060"/>
                </a:solidFill>
              </a:rPr>
              <a:t>pada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i="1" dirty="0" err="1">
                <a:solidFill>
                  <a:srgbClr val="002060"/>
                </a:solidFill>
              </a:rPr>
              <a:t>pepohonan</a:t>
            </a:r>
            <a:r>
              <a:rPr lang="en-US" i="1" dirty="0">
                <a:solidFill>
                  <a:srgbClr val="002060"/>
                </a:solidFill>
              </a:rPr>
              <a:t> (details) -</a:t>
            </a:r>
          </a:p>
          <a:p>
            <a:pPr algn="ctr"/>
            <a:endParaRPr lang="en-US" i="1" dirty="0">
              <a:solidFill>
                <a:srgbClr val="002060"/>
              </a:solidFill>
            </a:endParaRPr>
          </a:p>
          <a:p>
            <a:pPr algn="ctr"/>
            <a:r>
              <a:rPr lang="en-US" sz="2400" dirty="0" err="1">
                <a:solidFill>
                  <a:srgbClr val="002060"/>
                </a:solidFill>
              </a:rPr>
              <a:t>Dengan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Data Mining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kita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dapat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fokus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pada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detail </a:t>
            </a:r>
            <a:r>
              <a:rPr lang="en-US" sz="2400" b="1" dirty="0" err="1">
                <a:solidFill>
                  <a:srgbClr val="002060"/>
                </a:solidFill>
              </a:rPr>
              <a:t>pepohonan</a:t>
            </a:r>
            <a:r>
              <a:rPr lang="en-US" sz="2400" b="1" dirty="0">
                <a:solidFill>
                  <a:srgbClr val="002060"/>
                </a:solidFill>
              </a:rPr>
              <a:t> SEKALIGUS </a:t>
            </a:r>
            <a:r>
              <a:rPr lang="en-US" sz="2400" dirty="0" err="1">
                <a:solidFill>
                  <a:srgbClr val="002060"/>
                </a:solidFill>
              </a:rPr>
              <a:t>mengidentifikasi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hutannya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1828800"/>
            <a:ext cx="9144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002060"/>
                </a:solidFill>
              </a:rPr>
              <a:t>“Finding the needle in a haystack”</a:t>
            </a:r>
          </a:p>
          <a:p>
            <a:pPr marL="285750" indent="-285750" algn="ctr">
              <a:buFontTx/>
              <a:buChar char="-"/>
            </a:pPr>
            <a:r>
              <a:rPr lang="en-US" i="1" dirty="0" err="1">
                <a:solidFill>
                  <a:srgbClr val="002060"/>
                </a:solidFill>
              </a:rPr>
              <a:t>Mencari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i="1" dirty="0" err="1">
                <a:solidFill>
                  <a:srgbClr val="002060"/>
                </a:solidFill>
              </a:rPr>
              <a:t>jarum</a:t>
            </a:r>
            <a:r>
              <a:rPr lang="en-US" i="1" dirty="0">
                <a:solidFill>
                  <a:srgbClr val="002060"/>
                </a:solidFill>
              </a:rPr>
              <a:t> di </a:t>
            </a:r>
            <a:r>
              <a:rPr lang="en-US" i="1" dirty="0" err="1">
                <a:solidFill>
                  <a:srgbClr val="002060"/>
                </a:solidFill>
              </a:rPr>
              <a:t>tumpukan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i="1" dirty="0" err="1">
                <a:solidFill>
                  <a:srgbClr val="002060"/>
                </a:solidFill>
              </a:rPr>
              <a:t>jerami</a:t>
            </a:r>
            <a:r>
              <a:rPr lang="en-US" i="1" dirty="0">
                <a:solidFill>
                  <a:srgbClr val="002060"/>
                </a:solidFill>
              </a:rPr>
              <a:t> -</a:t>
            </a:r>
          </a:p>
          <a:p>
            <a:pPr algn="ctr"/>
            <a:endParaRPr lang="en-US" sz="2400" i="1" dirty="0">
              <a:solidFill>
                <a:srgbClr val="002060"/>
              </a:solidFill>
            </a:endParaRPr>
          </a:p>
          <a:p>
            <a:pPr algn="ctr"/>
            <a:r>
              <a:rPr lang="en-US" sz="2400" dirty="0" err="1">
                <a:solidFill>
                  <a:srgbClr val="002060"/>
                </a:solidFill>
              </a:rPr>
              <a:t>Menggunakan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Data Mining </a:t>
            </a:r>
            <a:r>
              <a:rPr lang="en-US" sz="2400" dirty="0" err="1">
                <a:solidFill>
                  <a:srgbClr val="002060"/>
                </a:solidFill>
              </a:rPr>
              <a:t>pada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tumpukan</a:t>
            </a:r>
            <a:r>
              <a:rPr lang="en-US" sz="2400" dirty="0">
                <a:solidFill>
                  <a:srgbClr val="002060"/>
                </a:solidFill>
              </a:rPr>
              <a:t> data </a:t>
            </a:r>
            <a:r>
              <a:rPr lang="en-US" sz="2400" dirty="0" err="1">
                <a:solidFill>
                  <a:srgbClr val="002060"/>
                </a:solidFill>
              </a:rPr>
              <a:t>dapat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IBARAT </a:t>
            </a:r>
            <a:r>
              <a:rPr lang="en-US" sz="2400" dirty="0" err="1">
                <a:solidFill>
                  <a:srgbClr val="002060"/>
                </a:solidFill>
              </a:rPr>
              <a:t>kita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menggunakan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sensor </a:t>
            </a:r>
            <a:r>
              <a:rPr lang="en-US" sz="2400" b="1" dirty="0" err="1">
                <a:solidFill>
                  <a:srgbClr val="002060"/>
                </a:solidFill>
              </a:rPr>
              <a:t>logam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saat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mencari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jarum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dalam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tumpukan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jerami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Mempercepat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waktu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pencarian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dan</a:t>
            </a:r>
            <a:r>
              <a:rPr lang="en-US" sz="2400" dirty="0">
                <a:solidFill>
                  <a:srgbClr val="002060"/>
                </a:solidFill>
              </a:rPr>
              <a:t> proses yang OTOMATIS!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Penambangan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Data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Data Mining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25021"/>
            <a:ext cx="3214750" cy="329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905000" y="5181600"/>
            <a:ext cx="3505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b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Root of DM: </a:t>
            </a:r>
          </a:p>
          <a:p>
            <a:pPr algn="ctr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Menyediakan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informasi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ditambang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metode2 di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atas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600" y="3374206"/>
            <a:ext cx="2853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b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Root of DM: 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Ilmu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tua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tanpanya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DM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tidak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pernah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7801" y="1905000"/>
            <a:ext cx="373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b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Root of DM: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Artificial Intelligence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berkontribusi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teknis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pemrosesan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informasi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berdasarkan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human reasoning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memungkinkan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komputer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belajar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melalui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‘training’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Natural Computing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sebagai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pelengkap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penting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data mining.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Penambangan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Data – </a:t>
            </a:r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yes/no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Data Mining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2017216"/>
            <a:ext cx="7620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9775" indent="-739775">
              <a:tabLst>
                <a:tab pos="406400" algn="l"/>
                <a:tab pos="739775" algn="l"/>
                <a:tab pos="7823200" algn="r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	A.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Sistem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mampu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digunakan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mencari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informasi</a:t>
            </a:r>
            <a:r>
              <a:rPr lang="en-US" sz="2400" baseline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khusus</a:t>
            </a:r>
            <a:r>
              <a:rPr lang="en-US" sz="2400" baseline="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misal</a:t>
            </a:r>
            <a:r>
              <a:rPr lang="en-US" sz="2400" baseline="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masak</a:t>
            </a:r>
            <a:r>
              <a:rPr lang="en-US" sz="2400" baseline="0" dirty="0">
                <a:latin typeface="Segoe UI" panose="020B0502040204020203" pitchFamily="34" charset="0"/>
                <a:cs typeface="Segoe UI" panose="020B0502040204020203" pitchFamily="34" charset="0"/>
              </a:rPr>
              <a:t>) di google.	</a:t>
            </a:r>
          </a:p>
          <a:p>
            <a:pPr marL="739775" indent="-739775">
              <a:tabLst>
                <a:tab pos="406400" algn="l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B. 	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Sistem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mampu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mengelompokkan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informasi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mirip-mirip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sesuai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berdasarkan</a:t>
            </a:r>
            <a:r>
              <a:rPr lang="en-US" sz="2400" baseline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konteksnya</a:t>
            </a:r>
            <a:r>
              <a:rPr lang="en-US" sz="2400" baseline="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misal</a:t>
            </a:r>
            <a:r>
              <a:rPr lang="en-US" sz="2400" baseline="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masakan</a:t>
            </a:r>
            <a:r>
              <a:rPr lang="en-US" sz="2400" baseline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prancis</a:t>
            </a:r>
            <a:r>
              <a:rPr lang="en-US" sz="2400" baseline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itali</a:t>
            </a:r>
            <a:r>
              <a:rPr lang="en-US" sz="2400" baseline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jawa</a:t>
            </a:r>
            <a:r>
              <a:rPr lang="en-US" sz="2400" baseline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padang</a:t>
            </a:r>
            <a:r>
              <a:rPr lang="en-US" sz="2400" baseline="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baseline="0" dirty="0" err="1">
                <a:latin typeface="Segoe UI" panose="020B0502040204020203" pitchFamily="34" charset="0"/>
                <a:cs typeface="Segoe UI" panose="020B0502040204020203" pitchFamily="34" charset="0"/>
              </a:rPr>
              <a:t>dll</a:t>
            </a:r>
            <a:r>
              <a:rPr lang="en-US" sz="2400" baseline="0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739775" indent="-739775">
              <a:tabLst>
                <a:tab pos="406400" algn="l"/>
              </a:tabLst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39775" indent="-739775">
              <a:tabLst>
                <a:tab pos="406400" algn="l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2.	A.	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Dokter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mencari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medis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menganalisa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riwayat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penyakit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seorang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pasien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739775" indent="-739775">
              <a:tabLst>
                <a:tab pos="406400" algn="l"/>
              </a:tabLs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B.	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Peneliti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dunia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kesehatan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menemukan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mengelompokkan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pasien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penyakit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sama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berdasarkan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beberapa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tanda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tertentu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29600" y="2286000"/>
            <a:ext cx="5987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9775" indent="-739775" algn="ctr">
              <a:tabLst>
                <a:tab pos="406400" algn="l"/>
                <a:tab pos="739775" algn="l"/>
                <a:tab pos="7823200" algn="r"/>
              </a:tabLst>
            </a:pPr>
            <a:r>
              <a:rPr lang="en-US" sz="2400" dirty="0">
                <a:solidFill>
                  <a:srgbClr val="FF0000"/>
                </a:solidFill>
                <a:sym typeface="Wingdings" panose="05000000000000000000"/>
              </a:rPr>
              <a:t></a:t>
            </a:r>
            <a:endParaRPr lang="en-US" sz="2400" dirty="0">
              <a:solidFill>
                <a:srgbClr val="FF0000"/>
              </a:solidFill>
            </a:endParaRPr>
          </a:p>
          <a:p>
            <a:pPr marL="739775" indent="-739775" algn="ctr">
              <a:tabLst>
                <a:tab pos="406400" algn="l"/>
                <a:tab pos="739775" algn="l"/>
                <a:tab pos="7823200" algn="r"/>
              </a:tabLst>
            </a:pPr>
            <a:endParaRPr lang="en-US" sz="2400" dirty="0"/>
          </a:p>
          <a:p>
            <a:pPr marL="739775" indent="-739775" algn="ctr">
              <a:tabLst>
                <a:tab pos="406400" algn="l"/>
                <a:tab pos="739775" algn="l"/>
                <a:tab pos="7823200" algn="r"/>
              </a:tabLst>
            </a:pPr>
            <a:r>
              <a:rPr lang="en-US" sz="2400" dirty="0">
                <a:solidFill>
                  <a:srgbClr val="00B050"/>
                </a:solidFill>
                <a:sym typeface="Wingdings" panose="05000000000000000000"/>
              </a:rPr>
              <a:t></a:t>
            </a:r>
          </a:p>
          <a:p>
            <a:pPr marL="739775" indent="-739775" algn="ctr">
              <a:tabLst>
                <a:tab pos="406400" algn="l"/>
                <a:tab pos="739775" algn="l"/>
                <a:tab pos="7823200" algn="r"/>
              </a:tabLst>
            </a:pPr>
            <a:endParaRPr lang="en-US" sz="2400" dirty="0">
              <a:sym typeface="Wingdings" panose="05000000000000000000"/>
            </a:endParaRPr>
          </a:p>
          <a:p>
            <a:pPr marL="739775" indent="-739775" algn="ctr">
              <a:tabLst>
                <a:tab pos="406400" algn="l"/>
                <a:tab pos="739775" algn="l"/>
                <a:tab pos="7823200" algn="r"/>
              </a:tabLst>
            </a:pPr>
            <a:endParaRPr lang="en-US" sz="2400" dirty="0">
              <a:sym typeface="Wingdings" panose="05000000000000000000"/>
            </a:endParaRPr>
          </a:p>
          <a:p>
            <a:pPr marL="739775" indent="-739775" algn="ctr">
              <a:tabLst>
                <a:tab pos="406400" algn="l"/>
                <a:tab pos="739775" algn="l"/>
                <a:tab pos="7823200" algn="r"/>
              </a:tabLst>
            </a:pPr>
            <a:endParaRPr lang="en-US" sz="2400" dirty="0">
              <a:sym typeface="Wingdings" panose="05000000000000000000"/>
            </a:endParaRPr>
          </a:p>
          <a:p>
            <a:pPr marL="739775" indent="-739775" algn="ctr">
              <a:tabLst>
                <a:tab pos="406400" algn="l"/>
                <a:tab pos="739775" algn="l"/>
                <a:tab pos="7823200" algn="r"/>
              </a:tabLst>
            </a:pPr>
            <a:r>
              <a:rPr lang="en-US" sz="2400" dirty="0">
                <a:solidFill>
                  <a:srgbClr val="FF0000"/>
                </a:solidFill>
                <a:sym typeface="Wingdings" panose="05000000000000000000"/>
              </a:rPr>
              <a:t></a:t>
            </a:r>
          </a:p>
          <a:p>
            <a:pPr marL="739775" indent="-739775" algn="ctr">
              <a:tabLst>
                <a:tab pos="406400" algn="l"/>
                <a:tab pos="739775" algn="l"/>
                <a:tab pos="7823200" algn="r"/>
              </a:tabLst>
            </a:pPr>
            <a:endParaRPr lang="en-US" sz="2400" dirty="0">
              <a:sym typeface="Wingdings" panose="05000000000000000000"/>
            </a:endParaRPr>
          </a:p>
          <a:p>
            <a:pPr marL="739775" indent="-739775" algn="ctr">
              <a:tabLst>
                <a:tab pos="406400" algn="l"/>
                <a:tab pos="739775" algn="l"/>
                <a:tab pos="7823200" algn="r"/>
              </a:tabLst>
            </a:pPr>
            <a:r>
              <a:rPr lang="en-US" sz="2400" dirty="0">
                <a:solidFill>
                  <a:srgbClr val="00B050"/>
                </a:solidFill>
                <a:sym typeface="Wingdings" panose="05000000000000000000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Penambangan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Data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Data Mining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30" name="Diagram 29"/>
          <p:cNvGraphicFramePr/>
          <p:nvPr/>
        </p:nvGraphicFramePr>
        <p:xfrm>
          <a:off x="381000" y="1447800"/>
          <a:ext cx="8153400" cy="523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715000" y="1676400"/>
            <a:ext cx="3174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diskrit</a:t>
            </a:r>
            <a:endParaRPr lang="en-US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training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label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72222" y="4800600"/>
            <a:ext cx="298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training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tanpa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label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200" y="2590800"/>
            <a:ext cx="3684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kontinyu</a:t>
            </a:r>
            <a:endParaRPr lang="en-US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Istilah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lain: </a:t>
            </a:r>
            <a:r>
              <a:rPr lang="en-US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 based </a:t>
            </a:r>
            <a:r>
              <a:rPr lang="en-US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Aalysis</a:t>
            </a:r>
            <a:endParaRPr lang="en-US" i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Penambangan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Data VS KDD</a:t>
            </a:r>
            <a:endParaRPr lang="en-US" sz="4000" b="1" i="1" dirty="0">
              <a:solidFill>
                <a:schemeClr val="accent6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Data Mining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9317" y="1676400"/>
            <a:ext cx="8001000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7823200" algn="r"/>
              </a:tabLst>
            </a:pPr>
            <a:r>
              <a:rPr lang="en-US" sz="2400" dirty="0"/>
              <a:t>KDD </a:t>
            </a:r>
            <a:r>
              <a:rPr lang="en-US" sz="2400" i="1" dirty="0"/>
              <a:t>(Knowledge Discovery in Database)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analisa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pemodelan</a:t>
            </a:r>
            <a:r>
              <a:rPr lang="en-US" sz="2400" dirty="0"/>
              <a:t> data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otomatis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database.</a:t>
            </a:r>
            <a:endParaRPr lang="en-US" sz="2400" i="1" dirty="0"/>
          </a:p>
          <a:p>
            <a:pPr marL="739775" indent="-739775">
              <a:tabLst>
                <a:tab pos="406400" algn="l"/>
                <a:tab pos="739775" algn="l"/>
                <a:tab pos="7823200" algn="r"/>
              </a:tabLst>
            </a:pPr>
            <a:endParaRPr lang="en-US" sz="2400" dirty="0"/>
          </a:p>
          <a:p>
            <a:pPr>
              <a:tabLst>
                <a:tab pos="7823200" algn="r"/>
              </a:tabLst>
            </a:pPr>
            <a:r>
              <a:rPr lang="en-US" sz="2400" dirty="0"/>
              <a:t>KDD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rangkaian</a:t>
            </a:r>
            <a:r>
              <a:rPr lang="en-US" sz="2400" dirty="0"/>
              <a:t> proses </a:t>
            </a:r>
            <a:r>
              <a:rPr lang="en-US" sz="2400" dirty="0" err="1"/>
              <a:t>identifikasi</a:t>
            </a:r>
            <a:r>
              <a:rPr lang="en-US" sz="2400" dirty="0"/>
              <a:t> POLA-POLA yang </a:t>
            </a:r>
            <a:r>
              <a:rPr lang="en-US" sz="2400" b="1" dirty="0"/>
              <a:t>valid</a:t>
            </a:r>
            <a:r>
              <a:rPr lang="en-US" sz="2400" dirty="0"/>
              <a:t>, </a:t>
            </a:r>
            <a:r>
              <a:rPr lang="en-US" sz="2400" b="1" dirty="0" err="1"/>
              <a:t>baru</a:t>
            </a:r>
            <a:r>
              <a:rPr lang="en-US" sz="2400" b="1" dirty="0"/>
              <a:t> (novel)</a:t>
            </a:r>
            <a:r>
              <a:rPr lang="en-US" sz="2400" dirty="0"/>
              <a:t>, </a:t>
            </a:r>
            <a:r>
              <a:rPr lang="en-US" sz="2400" b="1" dirty="0" err="1"/>
              <a:t>berguna</a:t>
            </a:r>
            <a:r>
              <a:rPr lang="en-US" sz="2400" b="1" dirty="0"/>
              <a:t> (useful)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b="1" dirty="0" err="1"/>
              <a:t>dapat</a:t>
            </a:r>
            <a:r>
              <a:rPr lang="en-US" sz="2400" b="1" dirty="0"/>
              <a:t> </a:t>
            </a:r>
            <a:r>
              <a:rPr lang="en-US" sz="2400" b="1" dirty="0" err="1"/>
              <a:t>dipahami</a:t>
            </a:r>
            <a:r>
              <a:rPr lang="en-US" sz="2400" b="1" dirty="0"/>
              <a:t> (understandable)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dataset yang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kompleks</a:t>
            </a:r>
            <a:r>
              <a:rPr lang="en-US" sz="2400" dirty="0"/>
              <a:t>.</a:t>
            </a:r>
          </a:p>
          <a:p>
            <a:pPr marL="739775" indent="-739775">
              <a:tabLst>
                <a:tab pos="406400" algn="l"/>
                <a:tab pos="739775" algn="l"/>
                <a:tab pos="7823200" algn="r"/>
              </a:tabLst>
            </a:pPr>
            <a:endParaRPr lang="en-US" sz="2400" dirty="0"/>
          </a:p>
          <a:p>
            <a:pPr marL="739775" indent="-739775">
              <a:tabLst>
                <a:tab pos="406400" algn="l"/>
                <a:tab pos="739775" algn="l"/>
                <a:tab pos="7823200" algn="r"/>
              </a:tabLst>
            </a:pPr>
            <a:r>
              <a:rPr lang="en-US" sz="2400" dirty="0"/>
              <a:t>DATA MINING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b="1" dirty="0"/>
              <a:t>CORE</a:t>
            </a:r>
            <a:r>
              <a:rPr lang="en-US" sz="2400" dirty="0"/>
              <a:t>-</a:t>
            </a:r>
            <a:r>
              <a:rPr lang="en-US" sz="2400" dirty="0" err="1"/>
              <a:t>nya</a:t>
            </a:r>
            <a:r>
              <a:rPr lang="en-US" sz="2400" dirty="0"/>
              <a:t> KDD</a:t>
            </a:r>
            <a:r>
              <a:rPr lang="en-US" sz="2400" i="1" dirty="0"/>
              <a:t>. </a:t>
            </a:r>
          </a:p>
          <a:p>
            <a:pPr>
              <a:tabLst>
                <a:tab pos="7823200" algn="r"/>
              </a:tabLst>
            </a:pPr>
            <a:endParaRPr lang="en-US" sz="2400" dirty="0"/>
          </a:p>
          <a:p>
            <a:pPr>
              <a:tabLst>
                <a:tab pos="7823200" algn="r"/>
              </a:tabLst>
            </a:pPr>
            <a:r>
              <a:rPr lang="en-US" sz="2400" dirty="0"/>
              <a:t>Data Mining </a:t>
            </a:r>
            <a:r>
              <a:rPr lang="en-US" sz="2400" dirty="0" err="1"/>
              <a:t>berperan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b="1" dirty="0" err="1"/>
              <a:t>pemanfaatan</a:t>
            </a:r>
            <a:r>
              <a:rPr lang="en-US" sz="2400" b="1" dirty="0"/>
              <a:t> </a:t>
            </a:r>
            <a:r>
              <a:rPr lang="en-US" sz="2400" b="1" dirty="0" err="1"/>
              <a:t>algoritmanya</a:t>
            </a:r>
            <a:r>
              <a:rPr lang="en-US" sz="2400" b="1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mengeksplorasi</a:t>
            </a:r>
            <a:r>
              <a:rPr lang="en-US" sz="2400" dirty="0"/>
              <a:t> data, </a:t>
            </a:r>
            <a:r>
              <a:rPr lang="en-US" sz="2400" dirty="0" err="1"/>
              <a:t>memodelkannya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mengungkap</a:t>
            </a:r>
            <a:r>
              <a:rPr lang="en-US" sz="2400" dirty="0"/>
              <a:t> </a:t>
            </a:r>
            <a:r>
              <a:rPr lang="en-US" sz="2400" dirty="0" err="1"/>
              <a:t>pola-pola</a:t>
            </a:r>
            <a:r>
              <a:rPr lang="en-US" sz="2400" dirty="0"/>
              <a:t> yang </a:t>
            </a:r>
            <a:r>
              <a:rPr lang="en-US" sz="2400" dirty="0" err="1"/>
              <a:t>sebelumnya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diketahui</a:t>
            </a:r>
            <a:r>
              <a:rPr lang="en-US" sz="2400" dirty="0"/>
              <a:t>/</a:t>
            </a:r>
            <a:r>
              <a:rPr lang="en-US" sz="2400" dirty="0" err="1"/>
              <a:t>terlihat</a:t>
            </a:r>
            <a:r>
              <a:rPr lang="en-US" sz="2400" dirty="0"/>
              <a:t>.</a:t>
            </a:r>
          </a:p>
          <a:p>
            <a:pPr marL="739775" indent="-739775">
              <a:tabLst>
                <a:tab pos="406400" algn="l"/>
                <a:tab pos="739775" algn="l"/>
                <a:tab pos="7823200" algn="r"/>
              </a:tabLst>
            </a:pP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Penambangan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Data VS KDD</a:t>
            </a:r>
            <a:endParaRPr lang="en-US" sz="4000" b="1" i="1" dirty="0">
              <a:solidFill>
                <a:schemeClr val="accent6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Data Mining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50051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Inteligensi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Bisnis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</a:t>
            </a:r>
            <a:r>
              <a:rPr lang="en-US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 Intelligence</a:t>
            </a:r>
          </a:p>
        </p:txBody>
      </p:sp>
      <p:sp>
        <p:nvSpPr>
          <p:cNvPr id="60" name="Freeform 59"/>
          <p:cNvSpPr/>
          <p:nvPr/>
        </p:nvSpPr>
        <p:spPr>
          <a:xfrm>
            <a:off x="3889120" y="3241420"/>
            <a:ext cx="1441958" cy="1441958"/>
          </a:xfrm>
          <a:custGeom>
            <a:avLst/>
            <a:gdLst>
              <a:gd name="connsiteX0" fmla="*/ 0 w 1441958"/>
              <a:gd name="connsiteY0" fmla="*/ 720979 h 1441958"/>
              <a:gd name="connsiteX1" fmla="*/ 720979 w 1441958"/>
              <a:gd name="connsiteY1" fmla="*/ 0 h 1441958"/>
              <a:gd name="connsiteX2" fmla="*/ 1441958 w 1441958"/>
              <a:gd name="connsiteY2" fmla="*/ 720979 h 1441958"/>
              <a:gd name="connsiteX3" fmla="*/ 720979 w 1441958"/>
              <a:gd name="connsiteY3" fmla="*/ 1441958 h 1441958"/>
              <a:gd name="connsiteX4" fmla="*/ 0 w 1441958"/>
              <a:gd name="connsiteY4" fmla="*/ 720979 h 144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1958" h="1441958">
                <a:moveTo>
                  <a:pt x="0" y="720979"/>
                </a:moveTo>
                <a:cubicBezTo>
                  <a:pt x="0" y="322793"/>
                  <a:pt x="322793" y="0"/>
                  <a:pt x="720979" y="0"/>
                </a:cubicBezTo>
                <a:cubicBezTo>
                  <a:pt x="1119165" y="0"/>
                  <a:pt x="1441958" y="322793"/>
                  <a:pt x="1441958" y="720979"/>
                </a:cubicBezTo>
                <a:cubicBezTo>
                  <a:pt x="1441958" y="1119165"/>
                  <a:pt x="1119165" y="1441958"/>
                  <a:pt x="720979" y="1441958"/>
                </a:cubicBezTo>
                <a:cubicBezTo>
                  <a:pt x="322793" y="1441958"/>
                  <a:pt x="0" y="1119165"/>
                  <a:pt x="0" y="720979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0" vert="horz" wrap="square" lIns="236570" tIns="236570" rIns="236570" bIns="23657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>
                <a:latin typeface="Segoe UI" panose="020B0502040204020203" pitchFamily="34" charset="0"/>
                <a:cs typeface="Segoe UI" panose="020B0502040204020203" pitchFamily="34" charset="0"/>
              </a:rPr>
              <a:t>Business Intelligence</a:t>
            </a:r>
          </a:p>
        </p:txBody>
      </p:sp>
      <p:sp>
        <p:nvSpPr>
          <p:cNvPr id="61" name="Freeform 60"/>
          <p:cNvSpPr/>
          <p:nvPr/>
        </p:nvSpPr>
        <p:spPr>
          <a:xfrm rot="16200000">
            <a:off x="4457716" y="2717397"/>
            <a:ext cx="304767" cy="490265"/>
          </a:xfrm>
          <a:custGeom>
            <a:avLst/>
            <a:gdLst>
              <a:gd name="connsiteX0" fmla="*/ 0 w 304767"/>
              <a:gd name="connsiteY0" fmla="*/ 98053 h 490265"/>
              <a:gd name="connsiteX1" fmla="*/ 152384 w 304767"/>
              <a:gd name="connsiteY1" fmla="*/ 98053 h 490265"/>
              <a:gd name="connsiteX2" fmla="*/ 152384 w 304767"/>
              <a:gd name="connsiteY2" fmla="*/ 0 h 490265"/>
              <a:gd name="connsiteX3" fmla="*/ 304767 w 304767"/>
              <a:gd name="connsiteY3" fmla="*/ 245133 h 490265"/>
              <a:gd name="connsiteX4" fmla="*/ 152384 w 304767"/>
              <a:gd name="connsiteY4" fmla="*/ 490265 h 490265"/>
              <a:gd name="connsiteX5" fmla="*/ 152384 w 304767"/>
              <a:gd name="connsiteY5" fmla="*/ 392212 h 490265"/>
              <a:gd name="connsiteX6" fmla="*/ 0 w 304767"/>
              <a:gd name="connsiteY6" fmla="*/ 392212 h 490265"/>
              <a:gd name="connsiteX7" fmla="*/ 0 w 304767"/>
              <a:gd name="connsiteY7" fmla="*/ 98053 h 490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767" h="490265">
                <a:moveTo>
                  <a:pt x="0" y="98053"/>
                </a:moveTo>
                <a:lnTo>
                  <a:pt x="152384" y="98053"/>
                </a:lnTo>
                <a:lnTo>
                  <a:pt x="152384" y="0"/>
                </a:lnTo>
                <a:lnTo>
                  <a:pt x="304767" y="245133"/>
                </a:lnTo>
                <a:lnTo>
                  <a:pt x="152384" y="490265"/>
                </a:lnTo>
                <a:lnTo>
                  <a:pt x="152384" y="392212"/>
                </a:lnTo>
                <a:lnTo>
                  <a:pt x="0" y="392212"/>
                </a:lnTo>
                <a:lnTo>
                  <a:pt x="0" y="98053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-1" tIns="98053" rIns="91431" bIns="98053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3889120" y="1224429"/>
            <a:ext cx="1441958" cy="1441958"/>
          </a:xfrm>
          <a:custGeom>
            <a:avLst/>
            <a:gdLst>
              <a:gd name="connsiteX0" fmla="*/ 0 w 1441958"/>
              <a:gd name="connsiteY0" fmla="*/ 720979 h 1441958"/>
              <a:gd name="connsiteX1" fmla="*/ 720979 w 1441958"/>
              <a:gd name="connsiteY1" fmla="*/ 0 h 1441958"/>
              <a:gd name="connsiteX2" fmla="*/ 1441958 w 1441958"/>
              <a:gd name="connsiteY2" fmla="*/ 720979 h 1441958"/>
              <a:gd name="connsiteX3" fmla="*/ 720979 w 1441958"/>
              <a:gd name="connsiteY3" fmla="*/ 1441958 h 1441958"/>
              <a:gd name="connsiteX4" fmla="*/ 0 w 1441958"/>
              <a:gd name="connsiteY4" fmla="*/ 720979 h 144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1958" h="1441958">
                <a:moveTo>
                  <a:pt x="0" y="720979"/>
                </a:moveTo>
                <a:cubicBezTo>
                  <a:pt x="0" y="322793"/>
                  <a:pt x="322793" y="0"/>
                  <a:pt x="720979" y="0"/>
                </a:cubicBezTo>
                <a:cubicBezTo>
                  <a:pt x="1119165" y="0"/>
                  <a:pt x="1441958" y="322793"/>
                  <a:pt x="1441958" y="720979"/>
                </a:cubicBezTo>
                <a:cubicBezTo>
                  <a:pt x="1441958" y="1119165"/>
                  <a:pt x="1119165" y="1441958"/>
                  <a:pt x="720979" y="1441958"/>
                </a:cubicBezTo>
                <a:cubicBezTo>
                  <a:pt x="322793" y="1441958"/>
                  <a:pt x="0" y="1119165"/>
                  <a:pt x="0" y="720979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235300" tIns="235300" rIns="235300" bIns="23530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>
                <a:latin typeface="Segoe UI" panose="020B0502040204020203" pitchFamily="34" charset="0"/>
                <a:cs typeface="Segoe UI" panose="020B0502040204020203" pitchFamily="34" charset="0"/>
              </a:rPr>
              <a:t>Improves the Decision Making Process</a:t>
            </a:r>
          </a:p>
        </p:txBody>
      </p:sp>
      <p:sp>
        <p:nvSpPr>
          <p:cNvPr id="63" name="Freeform 62"/>
          <p:cNvSpPr/>
          <p:nvPr/>
        </p:nvSpPr>
        <p:spPr>
          <a:xfrm rot="19800000">
            <a:off x="5323629" y="3217332"/>
            <a:ext cx="304767" cy="490265"/>
          </a:xfrm>
          <a:custGeom>
            <a:avLst/>
            <a:gdLst>
              <a:gd name="connsiteX0" fmla="*/ 0 w 304767"/>
              <a:gd name="connsiteY0" fmla="*/ 98053 h 490265"/>
              <a:gd name="connsiteX1" fmla="*/ 152384 w 304767"/>
              <a:gd name="connsiteY1" fmla="*/ 98053 h 490265"/>
              <a:gd name="connsiteX2" fmla="*/ 152384 w 304767"/>
              <a:gd name="connsiteY2" fmla="*/ 0 h 490265"/>
              <a:gd name="connsiteX3" fmla="*/ 304767 w 304767"/>
              <a:gd name="connsiteY3" fmla="*/ 245133 h 490265"/>
              <a:gd name="connsiteX4" fmla="*/ 152384 w 304767"/>
              <a:gd name="connsiteY4" fmla="*/ 490265 h 490265"/>
              <a:gd name="connsiteX5" fmla="*/ 152384 w 304767"/>
              <a:gd name="connsiteY5" fmla="*/ 392212 h 490265"/>
              <a:gd name="connsiteX6" fmla="*/ 0 w 304767"/>
              <a:gd name="connsiteY6" fmla="*/ 392212 h 490265"/>
              <a:gd name="connsiteX7" fmla="*/ 0 w 304767"/>
              <a:gd name="connsiteY7" fmla="*/ 98053 h 490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767" h="490265">
                <a:moveTo>
                  <a:pt x="0" y="98053"/>
                </a:moveTo>
                <a:lnTo>
                  <a:pt x="152384" y="98053"/>
                </a:lnTo>
                <a:lnTo>
                  <a:pt x="152384" y="0"/>
                </a:lnTo>
                <a:lnTo>
                  <a:pt x="304767" y="245133"/>
                </a:lnTo>
                <a:lnTo>
                  <a:pt x="152384" y="490265"/>
                </a:lnTo>
                <a:lnTo>
                  <a:pt x="152384" y="392212"/>
                </a:lnTo>
                <a:lnTo>
                  <a:pt x="0" y="392212"/>
                </a:lnTo>
                <a:lnTo>
                  <a:pt x="0" y="9805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8053" rIns="91430" bIns="98052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5635886" y="2232925"/>
            <a:ext cx="1441958" cy="1441958"/>
          </a:xfrm>
          <a:custGeom>
            <a:avLst/>
            <a:gdLst>
              <a:gd name="connsiteX0" fmla="*/ 0 w 1441958"/>
              <a:gd name="connsiteY0" fmla="*/ 720979 h 1441958"/>
              <a:gd name="connsiteX1" fmla="*/ 720979 w 1441958"/>
              <a:gd name="connsiteY1" fmla="*/ 0 h 1441958"/>
              <a:gd name="connsiteX2" fmla="*/ 1441958 w 1441958"/>
              <a:gd name="connsiteY2" fmla="*/ 720979 h 1441958"/>
              <a:gd name="connsiteX3" fmla="*/ 720979 w 1441958"/>
              <a:gd name="connsiteY3" fmla="*/ 1441958 h 1441958"/>
              <a:gd name="connsiteX4" fmla="*/ 0 w 1441958"/>
              <a:gd name="connsiteY4" fmla="*/ 720979 h 144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1958" h="1441958">
                <a:moveTo>
                  <a:pt x="0" y="720979"/>
                </a:moveTo>
                <a:cubicBezTo>
                  <a:pt x="0" y="322793"/>
                  <a:pt x="322793" y="0"/>
                  <a:pt x="720979" y="0"/>
                </a:cubicBezTo>
                <a:cubicBezTo>
                  <a:pt x="1119165" y="0"/>
                  <a:pt x="1441958" y="322793"/>
                  <a:pt x="1441958" y="720979"/>
                </a:cubicBezTo>
                <a:cubicBezTo>
                  <a:pt x="1441958" y="1119165"/>
                  <a:pt x="1119165" y="1441958"/>
                  <a:pt x="720979" y="1441958"/>
                </a:cubicBezTo>
                <a:cubicBezTo>
                  <a:pt x="322793" y="1441958"/>
                  <a:pt x="0" y="1119165"/>
                  <a:pt x="0" y="720979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5300" tIns="235300" rIns="235300" bIns="23530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>
                <a:latin typeface="Segoe UI" panose="020B0502040204020203" pitchFamily="34" charset="0"/>
                <a:cs typeface="Segoe UI" panose="020B0502040204020203" pitchFamily="34" charset="0"/>
              </a:rPr>
              <a:t>Access &amp; Share Information Easily</a:t>
            </a:r>
          </a:p>
        </p:txBody>
      </p:sp>
      <p:sp>
        <p:nvSpPr>
          <p:cNvPr id="65" name="Freeform 64"/>
          <p:cNvSpPr/>
          <p:nvPr/>
        </p:nvSpPr>
        <p:spPr>
          <a:xfrm rot="1800000">
            <a:off x="5323629" y="4217202"/>
            <a:ext cx="304767" cy="490265"/>
          </a:xfrm>
          <a:custGeom>
            <a:avLst/>
            <a:gdLst>
              <a:gd name="connsiteX0" fmla="*/ 0 w 304767"/>
              <a:gd name="connsiteY0" fmla="*/ 98053 h 490265"/>
              <a:gd name="connsiteX1" fmla="*/ 152384 w 304767"/>
              <a:gd name="connsiteY1" fmla="*/ 98053 h 490265"/>
              <a:gd name="connsiteX2" fmla="*/ 152384 w 304767"/>
              <a:gd name="connsiteY2" fmla="*/ 0 h 490265"/>
              <a:gd name="connsiteX3" fmla="*/ 304767 w 304767"/>
              <a:gd name="connsiteY3" fmla="*/ 245133 h 490265"/>
              <a:gd name="connsiteX4" fmla="*/ 152384 w 304767"/>
              <a:gd name="connsiteY4" fmla="*/ 490265 h 490265"/>
              <a:gd name="connsiteX5" fmla="*/ 152384 w 304767"/>
              <a:gd name="connsiteY5" fmla="*/ 392212 h 490265"/>
              <a:gd name="connsiteX6" fmla="*/ 0 w 304767"/>
              <a:gd name="connsiteY6" fmla="*/ 392212 h 490265"/>
              <a:gd name="connsiteX7" fmla="*/ 0 w 304767"/>
              <a:gd name="connsiteY7" fmla="*/ 98053 h 490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767" h="490265">
                <a:moveTo>
                  <a:pt x="0" y="98053"/>
                </a:moveTo>
                <a:lnTo>
                  <a:pt x="152384" y="98053"/>
                </a:lnTo>
                <a:lnTo>
                  <a:pt x="152384" y="0"/>
                </a:lnTo>
                <a:lnTo>
                  <a:pt x="304767" y="245133"/>
                </a:lnTo>
                <a:lnTo>
                  <a:pt x="152384" y="490265"/>
                </a:lnTo>
                <a:lnTo>
                  <a:pt x="152384" y="392212"/>
                </a:lnTo>
                <a:lnTo>
                  <a:pt x="0" y="392212"/>
                </a:lnTo>
                <a:lnTo>
                  <a:pt x="0" y="9805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8052" rIns="91429" bIns="98053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5635886" y="4249916"/>
            <a:ext cx="1441958" cy="1441958"/>
          </a:xfrm>
          <a:custGeom>
            <a:avLst/>
            <a:gdLst>
              <a:gd name="connsiteX0" fmla="*/ 0 w 1441958"/>
              <a:gd name="connsiteY0" fmla="*/ 720979 h 1441958"/>
              <a:gd name="connsiteX1" fmla="*/ 720979 w 1441958"/>
              <a:gd name="connsiteY1" fmla="*/ 0 h 1441958"/>
              <a:gd name="connsiteX2" fmla="*/ 1441958 w 1441958"/>
              <a:gd name="connsiteY2" fmla="*/ 720979 h 1441958"/>
              <a:gd name="connsiteX3" fmla="*/ 720979 w 1441958"/>
              <a:gd name="connsiteY3" fmla="*/ 1441958 h 1441958"/>
              <a:gd name="connsiteX4" fmla="*/ 0 w 1441958"/>
              <a:gd name="connsiteY4" fmla="*/ 720979 h 144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1958" h="1441958">
                <a:moveTo>
                  <a:pt x="0" y="720979"/>
                </a:moveTo>
                <a:cubicBezTo>
                  <a:pt x="0" y="322793"/>
                  <a:pt x="322793" y="0"/>
                  <a:pt x="720979" y="0"/>
                </a:cubicBezTo>
                <a:cubicBezTo>
                  <a:pt x="1119165" y="0"/>
                  <a:pt x="1441958" y="322793"/>
                  <a:pt x="1441958" y="720979"/>
                </a:cubicBezTo>
                <a:cubicBezTo>
                  <a:pt x="1441958" y="1119165"/>
                  <a:pt x="1119165" y="1441958"/>
                  <a:pt x="720979" y="1441958"/>
                </a:cubicBezTo>
                <a:cubicBezTo>
                  <a:pt x="322793" y="1441958"/>
                  <a:pt x="0" y="1119165"/>
                  <a:pt x="0" y="720979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5300" tIns="235300" rIns="235300" bIns="23530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>
                <a:latin typeface="Segoe UI" panose="020B0502040204020203" pitchFamily="34" charset="0"/>
                <a:cs typeface="Segoe UI" panose="020B0502040204020203" pitchFamily="34" charset="0"/>
              </a:rPr>
              <a:t>Enables Real-Time Analysis</a:t>
            </a:r>
          </a:p>
        </p:txBody>
      </p:sp>
      <p:sp>
        <p:nvSpPr>
          <p:cNvPr id="67" name="Freeform 66"/>
          <p:cNvSpPr/>
          <p:nvPr/>
        </p:nvSpPr>
        <p:spPr>
          <a:xfrm rot="5400000">
            <a:off x="4457716" y="4717136"/>
            <a:ext cx="304767" cy="490265"/>
          </a:xfrm>
          <a:custGeom>
            <a:avLst/>
            <a:gdLst>
              <a:gd name="connsiteX0" fmla="*/ 0 w 304767"/>
              <a:gd name="connsiteY0" fmla="*/ 98053 h 490265"/>
              <a:gd name="connsiteX1" fmla="*/ 152384 w 304767"/>
              <a:gd name="connsiteY1" fmla="*/ 98053 h 490265"/>
              <a:gd name="connsiteX2" fmla="*/ 152384 w 304767"/>
              <a:gd name="connsiteY2" fmla="*/ 0 h 490265"/>
              <a:gd name="connsiteX3" fmla="*/ 304767 w 304767"/>
              <a:gd name="connsiteY3" fmla="*/ 245133 h 490265"/>
              <a:gd name="connsiteX4" fmla="*/ 152384 w 304767"/>
              <a:gd name="connsiteY4" fmla="*/ 490265 h 490265"/>
              <a:gd name="connsiteX5" fmla="*/ 152384 w 304767"/>
              <a:gd name="connsiteY5" fmla="*/ 392212 h 490265"/>
              <a:gd name="connsiteX6" fmla="*/ 0 w 304767"/>
              <a:gd name="connsiteY6" fmla="*/ 392212 h 490265"/>
              <a:gd name="connsiteX7" fmla="*/ 0 w 304767"/>
              <a:gd name="connsiteY7" fmla="*/ 98053 h 490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767" h="490265">
                <a:moveTo>
                  <a:pt x="0" y="98053"/>
                </a:moveTo>
                <a:lnTo>
                  <a:pt x="152384" y="98053"/>
                </a:lnTo>
                <a:lnTo>
                  <a:pt x="152384" y="0"/>
                </a:lnTo>
                <a:lnTo>
                  <a:pt x="304767" y="245133"/>
                </a:lnTo>
                <a:lnTo>
                  <a:pt x="152384" y="490265"/>
                </a:lnTo>
                <a:lnTo>
                  <a:pt x="152384" y="392212"/>
                </a:lnTo>
                <a:lnTo>
                  <a:pt x="0" y="392212"/>
                </a:lnTo>
                <a:lnTo>
                  <a:pt x="0" y="9805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8052" rIns="91430" bIns="98054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3889120" y="5258411"/>
            <a:ext cx="1441958" cy="1441958"/>
          </a:xfrm>
          <a:custGeom>
            <a:avLst/>
            <a:gdLst>
              <a:gd name="connsiteX0" fmla="*/ 0 w 1441958"/>
              <a:gd name="connsiteY0" fmla="*/ 720979 h 1441958"/>
              <a:gd name="connsiteX1" fmla="*/ 720979 w 1441958"/>
              <a:gd name="connsiteY1" fmla="*/ 0 h 1441958"/>
              <a:gd name="connsiteX2" fmla="*/ 1441958 w 1441958"/>
              <a:gd name="connsiteY2" fmla="*/ 720979 h 1441958"/>
              <a:gd name="connsiteX3" fmla="*/ 720979 w 1441958"/>
              <a:gd name="connsiteY3" fmla="*/ 1441958 h 1441958"/>
              <a:gd name="connsiteX4" fmla="*/ 0 w 1441958"/>
              <a:gd name="connsiteY4" fmla="*/ 720979 h 144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1958" h="1441958">
                <a:moveTo>
                  <a:pt x="0" y="720979"/>
                </a:moveTo>
                <a:cubicBezTo>
                  <a:pt x="0" y="322793"/>
                  <a:pt x="322793" y="0"/>
                  <a:pt x="720979" y="0"/>
                </a:cubicBezTo>
                <a:cubicBezTo>
                  <a:pt x="1119165" y="0"/>
                  <a:pt x="1441958" y="322793"/>
                  <a:pt x="1441958" y="720979"/>
                </a:cubicBezTo>
                <a:cubicBezTo>
                  <a:pt x="1441958" y="1119165"/>
                  <a:pt x="1119165" y="1441958"/>
                  <a:pt x="720979" y="1441958"/>
                </a:cubicBezTo>
                <a:cubicBezTo>
                  <a:pt x="322793" y="1441958"/>
                  <a:pt x="0" y="1119165"/>
                  <a:pt x="0" y="720979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5300" tIns="235300" rIns="235300" bIns="23530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>
                <a:latin typeface="Segoe UI" panose="020B0502040204020203" pitchFamily="34" charset="0"/>
                <a:cs typeface="Segoe UI" panose="020B0502040204020203" pitchFamily="34" charset="0"/>
              </a:rPr>
              <a:t>Helps Identify Waste in the System</a:t>
            </a:r>
          </a:p>
        </p:txBody>
      </p:sp>
      <p:sp>
        <p:nvSpPr>
          <p:cNvPr id="69" name="Freeform 68"/>
          <p:cNvSpPr/>
          <p:nvPr/>
        </p:nvSpPr>
        <p:spPr>
          <a:xfrm rot="19800000">
            <a:off x="3591803" y="4217201"/>
            <a:ext cx="304768" cy="490266"/>
          </a:xfrm>
          <a:custGeom>
            <a:avLst/>
            <a:gdLst>
              <a:gd name="connsiteX0" fmla="*/ 0 w 304767"/>
              <a:gd name="connsiteY0" fmla="*/ 98053 h 490265"/>
              <a:gd name="connsiteX1" fmla="*/ 152384 w 304767"/>
              <a:gd name="connsiteY1" fmla="*/ 98053 h 490265"/>
              <a:gd name="connsiteX2" fmla="*/ 152384 w 304767"/>
              <a:gd name="connsiteY2" fmla="*/ 0 h 490265"/>
              <a:gd name="connsiteX3" fmla="*/ 304767 w 304767"/>
              <a:gd name="connsiteY3" fmla="*/ 245133 h 490265"/>
              <a:gd name="connsiteX4" fmla="*/ 152384 w 304767"/>
              <a:gd name="connsiteY4" fmla="*/ 490265 h 490265"/>
              <a:gd name="connsiteX5" fmla="*/ 152384 w 304767"/>
              <a:gd name="connsiteY5" fmla="*/ 392212 h 490265"/>
              <a:gd name="connsiteX6" fmla="*/ 0 w 304767"/>
              <a:gd name="connsiteY6" fmla="*/ 392212 h 490265"/>
              <a:gd name="connsiteX7" fmla="*/ 0 w 304767"/>
              <a:gd name="connsiteY7" fmla="*/ 98053 h 490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767" h="490265">
                <a:moveTo>
                  <a:pt x="304767" y="392212"/>
                </a:moveTo>
                <a:lnTo>
                  <a:pt x="152383" y="392212"/>
                </a:lnTo>
                <a:lnTo>
                  <a:pt x="152383" y="490265"/>
                </a:lnTo>
                <a:lnTo>
                  <a:pt x="0" y="245132"/>
                </a:lnTo>
                <a:lnTo>
                  <a:pt x="152383" y="0"/>
                </a:lnTo>
                <a:lnTo>
                  <a:pt x="152383" y="98053"/>
                </a:lnTo>
                <a:lnTo>
                  <a:pt x="304767" y="98053"/>
                </a:lnTo>
                <a:lnTo>
                  <a:pt x="304767" y="392212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9" tIns="98053" rIns="1" bIns="98053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2142355" y="4249916"/>
            <a:ext cx="1441958" cy="1441958"/>
          </a:xfrm>
          <a:custGeom>
            <a:avLst/>
            <a:gdLst>
              <a:gd name="connsiteX0" fmla="*/ 0 w 1441958"/>
              <a:gd name="connsiteY0" fmla="*/ 720979 h 1441958"/>
              <a:gd name="connsiteX1" fmla="*/ 720979 w 1441958"/>
              <a:gd name="connsiteY1" fmla="*/ 0 h 1441958"/>
              <a:gd name="connsiteX2" fmla="*/ 1441958 w 1441958"/>
              <a:gd name="connsiteY2" fmla="*/ 720979 h 1441958"/>
              <a:gd name="connsiteX3" fmla="*/ 720979 w 1441958"/>
              <a:gd name="connsiteY3" fmla="*/ 1441958 h 1441958"/>
              <a:gd name="connsiteX4" fmla="*/ 0 w 1441958"/>
              <a:gd name="connsiteY4" fmla="*/ 720979 h 144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1958" h="1441958">
                <a:moveTo>
                  <a:pt x="0" y="720979"/>
                </a:moveTo>
                <a:cubicBezTo>
                  <a:pt x="0" y="322793"/>
                  <a:pt x="322793" y="0"/>
                  <a:pt x="720979" y="0"/>
                </a:cubicBezTo>
                <a:cubicBezTo>
                  <a:pt x="1119165" y="0"/>
                  <a:pt x="1441958" y="322793"/>
                  <a:pt x="1441958" y="720979"/>
                </a:cubicBezTo>
                <a:cubicBezTo>
                  <a:pt x="1441958" y="1119165"/>
                  <a:pt x="1119165" y="1441958"/>
                  <a:pt x="720979" y="1441958"/>
                </a:cubicBezTo>
                <a:cubicBezTo>
                  <a:pt x="322793" y="1441958"/>
                  <a:pt x="0" y="1119165"/>
                  <a:pt x="0" y="720979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5300" tIns="235300" rIns="235300" bIns="23530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>
                <a:latin typeface="Segoe UI" panose="020B0502040204020203" pitchFamily="34" charset="0"/>
                <a:cs typeface="Segoe UI" panose="020B0502040204020203" pitchFamily="34" charset="0"/>
              </a:rPr>
              <a:t>Reduce the Risk of Bottlenecks</a:t>
            </a:r>
          </a:p>
        </p:txBody>
      </p:sp>
      <p:sp>
        <p:nvSpPr>
          <p:cNvPr id="71" name="Freeform 70"/>
          <p:cNvSpPr/>
          <p:nvPr/>
        </p:nvSpPr>
        <p:spPr>
          <a:xfrm rot="1800000">
            <a:off x="3591803" y="3217331"/>
            <a:ext cx="304768" cy="490266"/>
          </a:xfrm>
          <a:custGeom>
            <a:avLst/>
            <a:gdLst>
              <a:gd name="connsiteX0" fmla="*/ 0 w 304767"/>
              <a:gd name="connsiteY0" fmla="*/ 98053 h 490265"/>
              <a:gd name="connsiteX1" fmla="*/ 152384 w 304767"/>
              <a:gd name="connsiteY1" fmla="*/ 98053 h 490265"/>
              <a:gd name="connsiteX2" fmla="*/ 152384 w 304767"/>
              <a:gd name="connsiteY2" fmla="*/ 0 h 490265"/>
              <a:gd name="connsiteX3" fmla="*/ 304767 w 304767"/>
              <a:gd name="connsiteY3" fmla="*/ 245133 h 490265"/>
              <a:gd name="connsiteX4" fmla="*/ 152384 w 304767"/>
              <a:gd name="connsiteY4" fmla="*/ 490265 h 490265"/>
              <a:gd name="connsiteX5" fmla="*/ 152384 w 304767"/>
              <a:gd name="connsiteY5" fmla="*/ 392212 h 490265"/>
              <a:gd name="connsiteX6" fmla="*/ 0 w 304767"/>
              <a:gd name="connsiteY6" fmla="*/ 392212 h 490265"/>
              <a:gd name="connsiteX7" fmla="*/ 0 w 304767"/>
              <a:gd name="connsiteY7" fmla="*/ 98053 h 490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767" h="490265">
                <a:moveTo>
                  <a:pt x="304767" y="392212"/>
                </a:moveTo>
                <a:lnTo>
                  <a:pt x="152383" y="392212"/>
                </a:lnTo>
                <a:lnTo>
                  <a:pt x="152383" y="490265"/>
                </a:lnTo>
                <a:lnTo>
                  <a:pt x="0" y="245132"/>
                </a:lnTo>
                <a:lnTo>
                  <a:pt x="152383" y="0"/>
                </a:lnTo>
                <a:lnTo>
                  <a:pt x="152383" y="98053"/>
                </a:lnTo>
                <a:lnTo>
                  <a:pt x="304767" y="98053"/>
                </a:lnTo>
                <a:lnTo>
                  <a:pt x="304767" y="392212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30" tIns="98054" rIns="0" bIns="98052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Freeform 71"/>
          <p:cNvSpPr/>
          <p:nvPr/>
        </p:nvSpPr>
        <p:spPr>
          <a:xfrm>
            <a:off x="2142355" y="2232925"/>
            <a:ext cx="1441958" cy="1441958"/>
          </a:xfrm>
          <a:custGeom>
            <a:avLst/>
            <a:gdLst>
              <a:gd name="connsiteX0" fmla="*/ 0 w 1441958"/>
              <a:gd name="connsiteY0" fmla="*/ 720979 h 1441958"/>
              <a:gd name="connsiteX1" fmla="*/ 720979 w 1441958"/>
              <a:gd name="connsiteY1" fmla="*/ 0 h 1441958"/>
              <a:gd name="connsiteX2" fmla="*/ 1441958 w 1441958"/>
              <a:gd name="connsiteY2" fmla="*/ 720979 h 1441958"/>
              <a:gd name="connsiteX3" fmla="*/ 720979 w 1441958"/>
              <a:gd name="connsiteY3" fmla="*/ 1441958 h 1441958"/>
              <a:gd name="connsiteX4" fmla="*/ 0 w 1441958"/>
              <a:gd name="connsiteY4" fmla="*/ 720979 h 144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1958" h="1441958">
                <a:moveTo>
                  <a:pt x="0" y="720979"/>
                </a:moveTo>
                <a:cubicBezTo>
                  <a:pt x="0" y="322793"/>
                  <a:pt x="322793" y="0"/>
                  <a:pt x="720979" y="0"/>
                </a:cubicBezTo>
                <a:cubicBezTo>
                  <a:pt x="1119165" y="0"/>
                  <a:pt x="1441958" y="322793"/>
                  <a:pt x="1441958" y="720979"/>
                </a:cubicBezTo>
                <a:cubicBezTo>
                  <a:pt x="1441958" y="1119165"/>
                  <a:pt x="1119165" y="1441958"/>
                  <a:pt x="720979" y="1441958"/>
                </a:cubicBezTo>
                <a:cubicBezTo>
                  <a:pt x="322793" y="1441958"/>
                  <a:pt x="0" y="1119165"/>
                  <a:pt x="0" y="720979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5300" tIns="235300" rIns="235300" bIns="23530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>
                <a:latin typeface="Segoe UI" panose="020B0502040204020203" pitchFamily="34" charset="0"/>
                <a:cs typeface="Segoe UI" panose="020B0502040204020203" pitchFamily="34" charset="0"/>
              </a:rPr>
              <a:t>Helps You Understand Your Business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Inteligensi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Bisnis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</a:t>
            </a:r>
            <a:r>
              <a:rPr lang="en-US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 Intelligence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165710"/>
            <a:ext cx="806529" cy="711090"/>
          </a:xfrm>
          <a:prstGeom prst="rect">
            <a:avLst/>
          </a:prstGeom>
        </p:spPr>
      </p:pic>
      <p:sp>
        <p:nvSpPr>
          <p:cNvPr id="20" name="Left-Right Arrow 19"/>
          <p:cNvSpPr/>
          <p:nvPr/>
        </p:nvSpPr>
        <p:spPr>
          <a:xfrm>
            <a:off x="4513393" y="4330755"/>
            <a:ext cx="953730" cy="381000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n 20"/>
          <p:cNvSpPr/>
          <p:nvPr/>
        </p:nvSpPr>
        <p:spPr>
          <a:xfrm>
            <a:off x="5867272" y="4165710"/>
            <a:ext cx="1295400" cy="71109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69939" y="3647318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2642176" y="4353409"/>
            <a:ext cx="533400" cy="3810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Multidocument 23"/>
          <p:cNvSpPr/>
          <p:nvPr/>
        </p:nvSpPr>
        <p:spPr>
          <a:xfrm>
            <a:off x="1908702" y="4226299"/>
            <a:ext cx="533400" cy="650501"/>
          </a:xfrm>
          <a:prstGeom prst="flowChartMultidocumen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522032" y="3647318"/>
            <a:ext cx="595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TPS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44984" y="3437828"/>
            <a:ext cx="3164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Transactional/Operational </a:t>
            </a:r>
          </a:p>
          <a:p>
            <a:pPr algn="ctr"/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8941" y="1752600"/>
            <a:ext cx="2395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FLOW OF DATA #1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Inteligensi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Bisnis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</a:t>
            </a:r>
            <a:r>
              <a:rPr lang="en-US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 Intelligence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8941" y="1752600"/>
            <a:ext cx="2395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FLOW OF DATA #2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685400"/>
            <a:ext cx="9144000" cy="784086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>
            <a:off x="1377406" y="5834602"/>
            <a:ext cx="1295400" cy="379801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1817" y="2739514"/>
            <a:ext cx="256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Transactional/Operational 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773325" y="3682851"/>
            <a:ext cx="5334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444243" y="2960548"/>
            <a:ext cx="1229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ETL Process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24428" y="2930193"/>
            <a:ext cx="1673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Warehouse</a:t>
            </a:r>
          </a:p>
        </p:txBody>
      </p:sp>
      <p:sp>
        <p:nvSpPr>
          <p:cNvPr id="30" name="Can 29"/>
          <p:cNvSpPr/>
          <p:nvPr/>
        </p:nvSpPr>
        <p:spPr>
          <a:xfrm>
            <a:off x="1377406" y="3660836"/>
            <a:ext cx="1295400" cy="384572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/>
          <p:cNvSpPr/>
          <p:nvPr/>
        </p:nvSpPr>
        <p:spPr>
          <a:xfrm>
            <a:off x="1385912" y="4250082"/>
            <a:ext cx="1295400" cy="394078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13035" y="3596596"/>
            <a:ext cx="1396424" cy="26178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/>
          <p:cNvSpPr/>
          <p:nvPr/>
        </p:nvSpPr>
        <p:spPr>
          <a:xfrm>
            <a:off x="3604436" y="3713882"/>
            <a:ext cx="1038876" cy="47765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n 33"/>
          <p:cNvSpPr/>
          <p:nvPr/>
        </p:nvSpPr>
        <p:spPr>
          <a:xfrm>
            <a:off x="3590259" y="4666673"/>
            <a:ext cx="1038876" cy="477654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3590259" y="5661667"/>
            <a:ext cx="1038876" cy="477654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3971259" y="4257103"/>
            <a:ext cx="304800" cy="475064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3971259" y="5242532"/>
            <a:ext cx="304800" cy="475064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654632" y="5003424"/>
            <a:ext cx="1464179" cy="1244976"/>
            <a:chOff x="5638800" y="4800600"/>
            <a:chExt cx="1614172" cy="1395404"/>
          </a:xfrm>
        </p:grpSpPr>
        <p:sp>
          <p:nvSpPr>
            <p:cNvPr id="39" name="Flowchart: Magnetic Disk 38"/>
            <p:cNvSpPr/>
            <p:nvPr/>
          </p:nvSpPr>
          <p:spPr>
            <a:xfrm>
              <a:off x="5638800" y="4800600"/>
              <a:ext cx="1614172" cy="1395404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995266" y="5422391"/>
              <a:ext cx="901239" cy="631305"/>
              <a:chOff x="5995266" y="5422391"/>
              <a:chExt cx="901239" cy="63130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334166" y="5668503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334166" y="5422391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334910" y="5926285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679023" y="5533490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679023" y="5795914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995266" y="5536573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995266" y="5795914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>
                <a:stCxn id="41" idx="1"/>
                <a:endCxn id="46" idx="3"/>
              </p:cNvCxnSpPr>
              <p:nvPr/>
            </p:nvCxnSpPr>
            <p:spPr>
              <a:xfrm flipH="1" flipV="1">
                <a:off x="6212748" y="5600279"/>
                <a:ext cx="121418" cy="1319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1" idx="1"/>
                <a:endCxn id="47" idx="3"/>
              </p:cNvCxnSpPr>
              <p:nvPr/>
            </p:nvCxnSpPr>
            <p:spPr>
              <a:xfrm flipH="1">
                <a:off x="6212748" y="5732209"/>
                <a:ext cx="121418" cy="1274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41" idx="3"/>
                <a:endCxn id="45" idx="1"/>
              </p:cNvCxnSpPr>
              <p:nvPr/>
            </p:nvCxnSpPr>
            <p:spPr>
              <a:xfrm>
                <a:off x="6551649" y="5732209"/>
                <a:ext cx="127374" cy="1274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1" idx="3"/>
                <a:endCxn id="44" idx="1"/>
              </p:cNvCxnSpPr>
              <p:nvPr/>
            </p:nvCxnSpPr>
            <p:spPr>
              <a:xfrm flipV="1">
                <a:off x="6551649" y="5597196"/>
                <a:ext cx="127374" cy="1350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41" idx="0"/>
                <a:endCxn id="42" idx="2"/>
              </p:cNvCxnSpPr>
              <p:nvPr/>
            </p:nvCxnSpPr>
            <p:spPr>
              <a:xfrm flipV="1">
                <a:off x="6442907" y="5549802"/>
                <a:ext cx="0" cy="118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41" idx="2"/>
                <a:endCxn id="43" idx="0"/>
              </p:cNvCxnSpPr>
              <p:nvPr/>
            </p:nvCxnSpPr>
            <p:spPr>
              <a:xfrm>
                <a:off x="6442907" y="5795914"/>
                <a:ext cx="744" cy="1303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Flowchart: Magnetic Disk 53"/>
          <p:cNvSpPr/>
          <p:nvPr/>
        </p:nvSpPr>
        <p:spPr>
          <a:xfrm>
            <a:off x="5647659" y="3660836"/>
            <a:ext cx="1471152" cy="1215178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5701701" y="4138269"/>
            <a:ext cx="1351218" cy="569600"/>
            <a:chOff x="5692842" y="4119869"/>
            <a:chExt cx="1351218" cy="569600"/>
          </a:xfrm>
        </p:grpSpPr>
        <p:grpSp>
          <p:nvGrpSpPr>
            <p:cNvPr id="56" name="Group 55"/>
            <p:cNvGrpSpPr/>
            <p:nvPr/>
          </p:nvGrpSpPr>
          <p:grpSpPr>
            <a:xfrm>
              <a:off x="5692893" y="4375383"/>
              <a:ext cx="411478" cy="314086"/>
              <a:chOff x="5995266" y="5422391"/>
              <a:chExt cx="901239" cy="631305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6334166" y="5668503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6334166" y="5422391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334910" y="5926285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679023" y="5533490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679023" y="5795914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5995266" y="5536573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5995266" y="5795914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>
                <a:stCxn id="113" idx="1"/>
                <a:endCxn id="118" idx="3"/>
              </p:cNvCxnSpPr>
              <p:nvPr/>
            </p:nvCxnSpPr>
            <p:spPr>
              <a:xfrm flipH="1" flipV="1">
                <a:off x="6212748" y="5600279"/>
                <a:ext cx="121418" cy="1319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13" idx="1"/>
                <a:endCxn id="119" idx="3"/>
              </p:cNvCxnSpPr>
              <p:nvPr/>
            </p:nvCxnSpPr>
            <p:spPr>
              <a:xfrm flipH="1">
                <a:off x="6212748" y="5732209"/>
                <a:ext cx="121418" cy="1274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stCxn id="113" idx="3"/>
                <a:endCxn id="117" idx="1"/>
              </p:cNvCxnSpPr>
              <p:nvPr/>
            </p:nvCxnSpPr>
            <p:spPr>
              <a:xfrm>
                <a:off x="6551649" y="5732209"/>
                <a:ext cx="127374" cy="1274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>
                <a:stCxn id="113" idx="3"/>
                <a:endCxn id="116" idx="1"/>
              </p:cNvCxnSpPr>
              <p:nvPr/>
            </p:nvCxnSpPr>
            <p:spPr>
              <a:xfrm flipV="1">
                <a:off x="6551649" y="5597196"/>
                <a:ext cx="127374" cy="1350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>
                <a:stCxn id="113" idx="0"/>
                <a:endCxn id="114" idx="2"/>
              </p:cNvCxnSpPr>
              <p:nvPr/>
            </p:nvCxnSpPr>
            <p:spPr>
              <a:xfrm flipV="1">
                <a:off x="6442907" y="5549802"/>
                <a:ext cx="0" cy="118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113" idx="2"/>
                <a:endCxn id="115" idx="0"/>
              </p:cNvCxnSpPr>
              <p:nvPr/>
            </p:nvCxnSpPr>
            <p:spPr>
              <a:xfrm>
                <a:off x="6442907" y="5795914"/>
                <a:ext cx="744" cy="1303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5692842" y="4119869"/>
              <a:ext cx="411478" cy="314086"/>
              <a:chOff x="5995266" y="5422391"/>
              <a:chExt cx="901239" cy="631305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6334166" y="5668503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334166" y="5422391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334910" y="5926285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679023" y="5533490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679023" y="5795914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5995266" y="5536573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995266" y="5795914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/>
              <p:cNvCxnSpPr>
                <a:stCxn id="100" idx="1"/>
                <a:endCxn id="105" idx="3"/>
              </p:cNvCxnSpPr>
              <p:nvPr/>
            </p:nvCxnSpPr>
            <p:spPr>
              <a:xfrm flipH="1" flipV="1">
                <a:off x="6212748" y="5600279"/>
                <a:ext cx="121418" cy="1319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00" idx="1"/>
                <a:endCxn id="106" idx="3"/>
              </p:cNvCxnSpPr>
              <p:nvPr/>
            </p:nvCxnSpPr>
            <p:spPr>
              <a:xfrm flipH="1">
                <a:off x="6212748" y="5732209"/>
                <a:ext cx="121418" cy="1274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stCxn id="100" idx="3"/>
                <a:endCxn id="104" idx="1"/>
              </p:cNvCxnSpPr>
              <p:nvPr/>
            </p:nvCxnSpPr>
            <p:spPr>
              <a:xfrm>
                <a:off x="6551649" y="5732209"/>
                <a:ext cx="127374" cy="1274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stCxn id="100" idx="3"/>
                <a:endCxn id="103" idx="1"/>
              </p:cNvCxnSpPr>
              <p:nvPr/>
            </p:nvCxnSpPr>
            <p:spPr>
              <a:xfrm flipV="1">
                <a:off x="6551649" y="5597196"/>
                <a:ext cx="127374" cy="1350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00" idx="0"/>
                <a:endCxn id="101" idx="2"/>
              </p:cNvCxnSpPr>
              <p:nvPr/>
            </p:nvCxnSpPr>
            <p:spPr>
              <a:xfrm flipV="1">
                <a:off x="6442907" y="5549802"/>
                <a:ext cx="0" cy="118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100" idx="2"/>
                <a:endCxn id="102" idx="0"/>
              </p:cNvCxnSpPr>
              <p:nvPr/>
            </p:nvCxnSpPr>
            <p:spPr>
              <a:xfrm>
                <a:off x="6442907" y="5795914"/>
                <a:ext cx="744" cy="1303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003724" y="4247100"/>
              <a:ext cx="411478" cy="314086"/>
              <a:chOff x="5995266" y="5422391"/>
              <a:chExt cx="901239" cy="631305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334166" y="5668503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334166" y="5422391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6334910" y="5926285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679023" y="5533490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6679023" y="5795914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995266" y="5536573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995266" y="5795914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Connector 93"/>
              <p:cNvCxnSpPr>
                <a:stCxn id="87" idx="1"/>
                <a:endCxn id="92" idx="3"/>
              </p:cNvCxnSpPr>
              <p:nvPr/>
            </p:nvCxnSpPr>
            <p:spPr>
              <a:xfrm flipH="1" flipV="1">
                <a:off x="6212748" y="5600279"/>
                <a:ext cx="121418" cy="1319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87" idx="1"/>
                <a:endCxn id="93" idx="3"/>
              </p:cNvCxnSpPr>
              <p:nvPr/>
            </p:nvCxnSpPr>
            <p:spPr>
              <a:xfrm flipH="1">
                <a:off x="6212748" y="5732209"/>
                <a:ext cx="121418" cy="1274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87" idx="3"/>
                <a:endCxn id="91" idx="1"/>
              </p:cNvCxnSpPr>
              <p:nvPr/>
            </p:nvCxnSpPr>
            <p:spPr>
              <a:xfrm>
                <a:off x="6551649" y="5732209"/>
                <a:ext cx="127374" cy="1274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87" idx="3"/>
                <a:endCxn id="90" idx="1"/>
              </p:cNvCxnSpPr>
              <p:nvPr/>
            </p:nvCxnSpPr>
            <p:spPr>
              <a:xfrm flipV="1">
                <a:off x="6551648" y="5597197"/>
                <a:ext cx="127374" cy="1350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87" idx="0"/>
                <a:endCxn id="88" idx="2"/>
              </p:cNvCxnSpPr>
              <p:nvPr/>
            </p:nvCxnSpPr>
            <p:spPr>
              <a:xfrm flipV="1">
                <a:off x="6442907" y="5549802"/>
                <a:ext cx="0" cy="118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>
                <a:stCxn id="87" idx="2"/>
                <a:endCxn id="89" idx="0"/>
              </p:cNvCxnSpPr>
              <p:nvPr/>
            </p:nvCxnSpPr>
            <p:spPr>
              <a:xfrm>
                <a:off x="6442907" y="5795915"/>
                <a:ext cx="745" cy="1303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6318902" y="4246694"/>
              <a:ext cx="411478" cy="314086"/>
              <a:chOff x="5995266" y="5422391"/>
              <a:chExt cx="901239" cy="631305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6334166" y="5668503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334166" y="5422391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334910" y="5926285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679023" y="5533490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679023" y="5795914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5995266" y="5536573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995266" y="5795914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>
                <a:stCxn id="74" idx="1"/>
                <a:endCxn id="79" idx="3"/>
              </p:cNvCxnSpPr>
              <p:nvPr/>
            </p:nvCxnSpPr>
            <p:spPr>
              <a:xfrm flipH="1" flipV="1">
                <a:off x="6212748" y="5600279"/>
                <a:ext cx="121418" cy="1319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74" idx="1"/>
                <a:endCxn id="80" idx="3"/>
              </p:cNvCxnSpPr>
              <p:nvPr/>
            </p:nvCxnSpPr>
            <p:spPr>
              <a:xfrm flipH="1">
                <a:off x="6212748" y="5732209"/>
                <a:ext cx="121418" cy="1274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74" idx="3"/>
                <a:endCxn id="78" idx="1"/>
              </p:cNvCxnSpPr>
              <p:nvPr/>
            </p:nvCxnSpPr>
            <p:spPr>
              <a:xfrm>
                <a:off x="6551649" y="5732209"/>
                <a:ext cx="127374" cy="1274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74" idx="3"/>
                <a:endCxn id="77" idx="1"/>
              </p:cNvCxnSpPr>
              <p:nvPr/>
            </p:nvCxnSpPr>
            <p:spPr>
              <a:xfrm flipV="1">
                <a:off x="6551648" y="5597197"/>
                <a:ext cx="127374" cy="1350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74" idx="0"/>
                <a:endCxn id="75" idx="2"/>
              </p:cNvCxnSpPr>
              <p:nvPr/>
            </p:nvCxnSpPr>
            <p:spPr>
              <a:xfrm flipV="1">
                <a:off x="6442907" y="5549802"/>
                <a:ext cx="0" cy="118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74" idx="2"/>
                <a:endCxn id="76" idx="0"/>
              </p:cNvCxnSpPr>
              <p:nvPr/>
            </p:nvCxnSpPr>
            <p:spPr>
              <a:xfrm>
                <a:off x="6442907" y="5795915"/>
                <a:ext cx="745" cy="1303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6632582" y="4246694"/>
              <a:ext cx="411478" cy="314086"/>
              <a:chOff x="5995266" y="5422391"/>
              <a:chExt cx="901239" cy="63130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334166" y="5668503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334166" y="5422391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334910" y="5926285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679023" y="5533490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679023" y="5795914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995266" y="5536573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995266" y="5795914"/>
                <a:ext cx="217482" cy="127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>
                <a:stCxn id="61" idx="1"/>
                <a:endCxn id="66" idx="3"/>
              </p:cNvCxnSpPr>
              <p:nvPr/>
            </p:nvCxnSpPr>
            <p:spPr>
              <a:xfrm flipH="1" flipV="1">
                <a:off x="6212748" y="5600279"/>
                <a:ext cx="121418" cy="1319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61" idx="1"/>
                <a:endCxn id="67" idx="3"/>
              </p:cNvCxnSpPr>
              <p:nvPr/>
            </p:nvCxnSpPr>
            <p:spPr>
              <a:xfrm flipH="1">
                <a:off x="6212748" y="5732209"/>
                <a:ext cx="121418" cy="1274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61" idx="3"/>
                <a:endCxn id="65" idx="1"/>
              </p:cNvCxnSpPr>
              <p:nvPr/>
            </p:nvCxnSpPr>
            <p:spPr>
              <a:xfrm>
                <a:off x="6551649" y="5732209"/>
                <a:ext cx="127374" cy="1274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61" idx="3"/>
                <a:endCxn id="64" idx="1"/>
              </p:cNvCxnSpPr>
              <p:nvPr/>
            </p:nvCxnSpPr>
            <p:spPr>
              <a:xfrm flipV="1">
                <a:off x="6551648" y="5597197"/>
                <a:ext cx="127374" cy="1350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61" idx="0"/>
                <a:endCxn id="62" idx="2"/>
              </p:cNvCxnSpPr>
              <p:nvPr/>
            </p:nvCxnSpPr>
            <p:spPr>
              <a:xfrm flipV="1">
                <a:off x="6442907" y="5549802"/>
                <a:ext cx="0" cy="118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61" idx="2"/>
                <a:endCxn id="63" idx="0"/>
              </p:cNvCxnSpPr>
              <p:nvPr/>
            </p:nvCxnSpPr>
            <p:spPr>
              <a:xfrm>
                <a:off x="6442907" y="5795915"/>
                <a:ext cx="745" cy="1303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6" name="Right Arrow 125"/>
          <p:cNvSpPr/>
          <p:nvPr/>
        </p:nvSpPr>
        <p:spPr>
          <a:xfrm>
            <a:off x="2779637" y="4241053"/>
            <a:ext cx="5334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ight Arrow 126"/>
          <p:cNvSpPr/>
          <p:nvPr/>
        </p:nvSpPr>
        <p:spPr>
          <a:xfrm>
            <a:off x="2754829" y="5839025"/>
            <a:ext cx="5334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an 127"/>
          <p:cNvSpPr/>
          <p:nvPr/>
        </p:nvSpPr>
        <p:spPr>
          <a:xfrm>
            <a:off x="1383013" y="5328182"/>
            <a:ext cx="1295400" cy="379801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an 128"/>
          <p:cNvSpPr/>
          <p:nvPr/>
        </p:nvSpPr>
        <p:spPr>
          <a:xfrm>
            <a:off x="1385912" y="4769060"/>
            <a:ext cx="1295400" cy="379801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ight Arrow 129"/>
          <p:cNvSpPr/>
          <p:nvPr/>
        </p:nvSpPr>
        <p:spPr>
          <a:xfrm>
            <a:off x="2785505" y="4775824"/>
            <a:ext cx="5334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ight Arrow 130"/>
          <p:cNvSpPr/>
          <p:nvPr/>
        </p:nvSpPr>
        <p:spPr>
          <a:xfrm>
            <a:off x="2780998" y="5334991"/>
            <a:ext cx="5334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Arrow 131"/>
          <p:cNvSpPr/>
          <p:nvPr/>
        </p:nvSpPr>
        <p:spPr>
          <a:xfrm>
            <a:off x="4961859" y="4129868"/>
            <a:ext cx="5334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ight Arrow 132"/>
          <p:cNvSpPr/>
          <p:nvPr/>
        </p:nvSpPr>
        <p:spPr>
          <a:xfrm>
            <a:off x="4992519" y="5455823"/>
            <a:ext cx="533400" cy="381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6117777" y="368285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DW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981700" y="5027245"/>
            <a:ext cx="764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DMart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Inteligensi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Bisnis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</a:t>
            </a:r>
            <a:r>
              <a:rPr lang="en-US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 Intelligence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8941" y="1752600"/>
            <a:ext cx="2395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FLOW OF DATA #3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0" y="2678043"/>
            <a:ext cx="9144000" cy="784086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1691461" y="2725668"/>
            <a:ext cx="1319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Warehouse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810009" y="2725668"/>
            <a:ext cx="135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Intelligence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846543" y="2911800"/>
            <a:ext cx="137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3208174" y="4147929"/>
            <a:ext cx="534761" cy="1676400"/>
            <a:chOff x="2779637" y="3832086"/>
            <a:chExt cx="534761" cy="1676400"/>
          </a:xfrm>
        </p:grpSpPr>
        <p:sp>
          <p:nvSpPr>
            <p:cNvPr id="141" name="Right Arrow 140"/>
            <p:cNvSpPr/>
            <p:nvPr/>
          </p:nvSpPr>
          <p:spPr>
            <a:xfrm>
              <a:off x="2779637" y="3832086"/>
              <a:ext cx="533400" cy="38100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ight Arrow 141"/>
            <p:cNvSpPr/>
            <p:nvPr/>
          </p:nvSpPr>
          <p:spPr>
            <a:xfrm>
              <a:off x="2780998" y="5127486"/>
              <a:ext cx="533400" cy="38100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600200" y="3641569"/>
            <a:ext cx="1471152" cy="2587564"/>
            <a:chOff x="1171663" y="3325726"/>
            <a:chExt cx="1471152" cy="2587564"/>
          </a:xfrm>
        </p:grpSpPr>
        <p:grpSp>
          <p:nvGrpSpPr>
            <p:cNvPr id="144" name="Group 143"/>
            <p:cNvGrpSpPr/>
            <p:nvPr/>
          </p:nvGrpSpPr>
          <p:grpSpPr>
            <a:xfrm>
              <a:off x="1178636" y="4668314"/>
              <a:ext cx="1464179" cy="1244976"/>
              <a:chOff x="5638800" y="4800600"/>
              <a:chExt cx="1614172" cy="1395404"/>
            </a:xfrm>
          </p:grpSpPr>
          <p:sp>
            <p:nvSpPr>
              <p:cNvPr id="219" name="Flowchart: Magnetic Disk 218"/>
              <p:cNvSpPr/>
              <p:nvPr/>
            </p:nvSpPr>
            <p:spPr>
              <a:xfrm>
                <a:off x="5638800" y="4800600"/>
                <a:ext cx="1614172" cy="1395404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20" name="Group 219"/>
              <p:cNvGrpSpPr/>
              <p:nvPr/>
            </p:nvGrpSpPr>
            <p:grpSpPr>
              <a:xfrm>
                <a:off x="5995266" y="5422391"/>
                <a:ext cx="901239" cy="631305"/>
                <a:chOff x="5995266" y="5422391"/>
                <a:chExt cx="901239" cy="631305"/>
              </a:xfrm>
            </p:grpSpPr>
            <p:sp>
              <p:nvSpPr>
                <p:cNvPr id="221" name="Rectangle 220"/>
                <p:cNvSpPr/>
                <p:nvPr/>
              </p:nvSpPr>
              <p:spPr>
                <a:xfrm>
                  <a:off x="6334166" y="5668503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6334166" y="5422391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6334910" y="5926285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6679023" y="5533490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5" name="Rectangle 224"/>
                <p:cNvSpPr/>
                <p:nvPr/>
              </p:nvSpPr>
              <p:spPr>
                <a:xfrm>
                  <a:off x="6679023" y="5795914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5995266" y="5536573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5995266" y="5795914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228" name="Straight Connector 227"/>
                <p:cNvCxnSpPr>
                  <a:stCxn id="221" idx="1"/>
                  <a:endCxn id="226" idx="3"/>
                </p:cNvCxnSpPr>
                <p:nvPr/>
              </p:nvCxnSpPr>
              <p:spPr>
                <a:xfrm flipH="1" flipV="1">
                  <a:off x="6212748" y="5600279"/>
                  <a:ext cx="121418" cy="131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>
                  <a:stCxn id="221" idx="1"/>
                  <a:endCxn id="227" idx="3"/>
                </p:cNvCxnSpPr>
                <p:nvPr/>
              </p:nvCxnSpPr>
              <p:spPr>
                <a:xfrm flipH="1">
                  <a:off x="6212748" y="5732209"/>
                  <a:ext cx="121418" cy="1274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>
                  <a:stCxn id="221" idx="3"/>
                  <a:endCxn id="225" idx="1"/>
                </p:cNvCxnSpPr>
                <p:nvPr/>
              </p:nvCxnSpPr>
              <p:spPr>
                <a:xfrm>
                  <a:off x="6551649" y="5732209"/>
                  <a:ext cx="127374" cy="1274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>
                  <a:stCxn id="221" idx="3"/>
                  <a:endCxn id="224" idx="1"/>
                </p:cNvCxnSpPr>
                <p:nvPr/>
              </p:nvCxnSpPr>
              <p:spPr>
                <a:xfrm flipV="1">
                  <a:off x="6551649" y="5597196"/>
                  <a:ext cx="127374" cy="1350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>
                  <a:stCxn id="221" idx="0"/>
                  <a:endCxn id="222" idx="2"/>
                </p:cNvCxnSpPr>
                <p:nvPr/>
              </p:nvCxnSpPr>
              <p:spPr>
                <a:xfrm flipV="1">
                  <a:off x="6442907" y="5549802"/>
                  <a:ext cx="0" cy="1187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>
                  <a:stCxn id="221" idx="2"/>
                  <a:endCxn id="223" idx="0"/>
                </p:cNvCxnSpPr>
                <p:nvPr/>
              </p:nvCxnSpPr>
              <p:spPr>
                <a:xfrm>
                  <a:off x="6442907" y="5795914"/>
                  <a:ext cx="744" cy="1303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5" name="Flowchart: Magnetic Disk 144"/>
            <p:cNvSpPr/>
            <p:nvPr/>
          </p:nvSpPr>
          <p:spPr>
            <a:xfrm>
              <a:off x="1171663" y="3325726"/>
              <a:ext cx="1471152" cy="1215178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1246918" y="3798593"/>
              <a:ext cx="1351218" cy="569600"/>
              <a:chOff x="5692842" y="4119869"/>
              <a:chExt cx="1351218" cy="569600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5692893" y="4375383"/>
                <a:ext cx="411478" cy="314086"/>
                <a:chOff x="5995266" y="5422391"/>
                <a:chExt cx="901239" cy="631305"/>
              </a:xfrm>
            </p:grpSpPr>
            <p:sp>
              <p:nvSpPr>
                <p:cNvPr id="206" name="Rectangle 205"/>
                <p:cNvSpPr/>
                <p:nvPr/>
              </p:nvSpPr>
              <p:spPr>
                <a:xfrm>
                  <a:off x="6334166" y="5668503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6334166" y="5422391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6334910" y="5926285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6679023" y="5533490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6679023" y="5795914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5995266" y="5536573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5995266" y="5795914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213" name="Straight Connector 212"/>
                <p:cNvCxnSpPr>
                  <a:stCxn id="206" idx="1"/>
                  <a:endCxn id="211" idx="3"/>
                </p:cNvCxnSpPr>
                <p:nvPr/>
              </p:nvCxnSpPr>
              <p:spPr>
                <a:xfrm flipH="1" flipV="1">
                  <a:off x="6212748" y="5600279"/>
                  <a:ext cx="121418" cy="131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>
                  <a:stCxn id="206" idx="1"/>
                  <a:endCxn id="212" idx="3"/>
                </p:cNvCxnSpPr>
                <p:nvPr/>
              </p:nvCxnSpPr>
              <p:spPr>
                <a:xfrm flipH="1">
                  <a:off x="6212748" y="5732209"/>
                  <a:ext cx="121418" cy="1274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>
                  <a:stCxn id="206" idx="3"/>
                  <a:endCxn id="210" idx="1"/>
                </p:cNvCxnSpPr>
                <p:nvPr/>
              </p:nvCxnSpPr>
              <p:spPr>
                <a:xfrm>
                  <a:off x="6551649" y="5732209"/>
                  <a:ext cx="127374" cy="1274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>
                  <a:stCxn id="206" idx="3"/>
                  <a:endCxn id="209" idx="1"/>
                </p:cNvCxnSpPr>
                <p:nvPr/>
              </p:nvCxnSpPr>
              <p:spPr>
                <a:xfrm flipV="1">
                  <a:off x="6551649" y="5597196"/>
                  <a:ext cx="127374" cy="1350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>
                  <a:stCxn id="206" idx="0"/>
                  <a:endCxn id="207" idx="2"/>
                </p:cNvCxnSpPr>
                <p:nvPr/>
              </p:nvCxnSpPr>
              <p:spPr>
                <a:xfrm flipV="1">
                  <a:off x="6442907" y="5549802"/>
                  <a:ext cx="0" cy="1187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>
                  <a:stCxn id="206" idx="2"/>
                  <a:endCxn id="208" idx="0"/>
                </p:cNvCxnSpPr>
                <p:nvPr/>
              </p:nvCxnSpPr>
              <p:spPr>
                <a:xfrm>
                  <a:off x="6442907" y="5795914"/>
                  <a:ext cx="744" cy="1303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/>
              <p:cNvGrpSpPr/>
              <p:nvPr/>
            </p:nvGrpSpPr>
            <p:grpSpPr>
              <a:xfrm>
                <a:off x="5692842" y="4119869"/>
                <a:ext cx="411478" cy="314086"/>
                <a:chOff x="5995266" y="5422391"/>
                <a:chExt cx="901239" cy="631305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6334166" y="5668503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6334166" y="5422391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6334910" y="5926285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6679023" y="5533490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6679023" y="5795914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5995266" y="5536573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5995266" y="5795914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200" name="Straight Connector 199"/>
                <p:cNvCxnSpPr>
                  <a:stCxn id="193" idx="1"/>
                  <a:endCxn id="198" idx="3"/>
                </p:cNvCxnSpPr>
                <p:nvPr/>
              </p:nvCxnSpPr>
              <p:spPr>
                <a:xfrm flipH="1" flipV="1">
                  <a:off x="6212748" y="5600279"/>
                  <a:ext cx="121418" cy="131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>
                  <a:stCxn id="193" idx="1"/>
                  <a:endCxn id="199" idx="3"/>
                </p:cNvCxnSpPr>
                <p:nvPr/>
              </p:nvCxnSpPr>
              <p:spPr>
                <a:xfrm flipH="1">
                  <a:off x="6212748" y="5732209"/>
                  <a:ext cx="121418" cy="1274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>
                  <a:stCxn id="193" idx="3"/>
                  <a:endCxn id="197" idx="1"/>
                </p:cNvCxnSpPr>
                <p:nvPr/>
              </p:nvCxnSpPr>
              <p:spPr>
                <a:xfrm>
                  <a:off x="6551649" y="5732209"/>
                  <a:ext cx="127374" cy="1274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>
                  <a:stCxn id="193" idx="3"/>
                  <a:endCxn id="196" idx="1"/>
                </p:cNvCxnSpPr>
                <p:nvPr/>
              </p:nvCxnSpPr>
              <p:spPr>
                <a:xfrm flipV="1">
                  <a:off x="6551649" y="5597196"/>
                  <a:ext cx="127374" cy="1350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>
                  <a:stCxn id="193" idx="0"/>
                  <a:endCxn id="194" idx="2"/>
                </p:cNvCxnSpPr>
                <p:nvPr/>
              </p:nvCxnSpPr>
              <p:spPr>
                <a:xfrm flipV="1">
                  <a:off x="6442907" y="5549802"/>
                  <a:ext cx="0" cy="1187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>
                  <a:stCxn id="193" idx="2"/>
                  <a:endCxn id="195" idx="0"/>
                </p:cNvCxnSpPr>
                <p:nvPr/>
              </p:nvCxnSpPr>
              <p:spPr>
                <a:xfrm>
                  <a:off x="6442907" y="5795914"/>
                  <a:ext cx="744" cy="1303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 150"/>
              <p:cNvGrpSpPr/>
              <p:nvPr/>
            </p:nvGrpSpPr>
            <p:grpSpPr>
              <a:xfrm>
                <a:off x="6003724" y="4247100"/>
                <a:ext cx="411478" cy="314086"/>
                <a:chOff x="5995266" y="5422391"/>
                <a:chExt cx="901239" cy="631305"/>
              </a:xfrm>
            </p:grpSpPr>
            <p:sp>
              <p:nvSpPr>
                <p:cNvPr id="180" name="Rectangle 179"/>
                <p:cNvSpPr/>
                <p:nvPr/>
              </p:nvSpPr>
              <p:spPr>
                <a:xfrm>
                  <a:off x="6334166" y="5668503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6334166" y="5422391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6334910" y="5926285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6679023" y="5533490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6679023" y="5795914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5995266" y="5536573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5995266" y="5795914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87" name="Straight Connector 186"/>
                <p:cNvCxnSpPr>
                  <a:stCxn id="180" idx="1"/>
                  <a:endCxn id="185" idx="3"/>
                </p:cNvCxnSpPr>
                <p:nvPr/>
              </p:nvCxnSpPr>
              <p:spPr>
                <a:xfrm flipH="1" flipV="1">
                  <a:off x="6212748" y="5600279"/>
                  <a:ext cx="121418" cy="131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>
                  <a:stCxn id="180" idx="1"/>
                  <a:endCxn id="186" idx="3"/>
                </p:cNvCxnSpPr>
                <p:nvPr/>
              </p:nvCxnSpPr>
              <p:spPr>
                <a:xfrm flipH="1">
                  <a:off x="6212748" y="5732209"/>
                  <a:ext cx="121418" cy="1274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>
                  <a:stCxn id="180" idx="3"/>
                  <a:endCxn id="184" idx="1"/>
                </p:cNvCxnSpPr>
                <p:nvPr/>
              </p:nvCxnSpPr>
              <p:spPr>
                <a:xfrm>
                  <a:off x="6551649" y="5732209"/>
                  <a:ext cx="127374" cy="1274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>
                  <a:stCxn id="180" idx="3"/>
                  <a:endCxn id="183" idx="1"/>
                </p:cNvCxnSpPr>
                <p:nvPr/>
              </p:nvCxnSpPr>
              <p:spPr>
                <a:xfrm flipV="1">
                  <a:off x="6551648" y="5597197"/>
                  <a:ext cx="127374" cy="1350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>
                  <a:stCxn id="180" idx="0"/>
                  <a:endCxn id="181" idx="2"/>
                </p:cNvCxnSpPr>
                <p:nvPr/>
              </p:nvCxnSpPr>
              <p:spPr>
                <a:xfrm flipV="1">
                  <a:off x="6442907" y="5549802"/>
                  <a:ext cx="0" cy="1187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>
                  <a:stCxn id="180" idx="2"/>
                  <a:endCxn id="182" idx="0"/>
                </p:cNvCxnSpPr>
                <p:nvPr/>
              </p:nvCxnSpPr>
              <p:spPr>
                <a:xfrm>
                  <a:off x="6442907" y="5795915"/>
                  <a:ext cx="745" cy="1303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Group 151"/>
              <p:cNvGrpSpPr/>
              <p:nvPr/>
            </p:nvGrpSpPr>
            <p:grpSpPr>
              <a:xfrm>
                <a:off x="6318902" y="4246694"/>
                <a:ext cx="411478" cy="314086"/>
                <a:chOff x="5995266" y="5422391"/>
                <a:chExt cx="901239" cy="631305"/>
              </a:xfrm>
            </p:grpSpPr>
            <p:sp>
              <p:nvSpPr>
                <p:cNvPr id="167" name="Rectangle 166"/>
                <p:cNvSpPr/>
                <p:nvPr/>
              </p:nvSpPr>
              <p:spPr>
                <a:xfrm>
                  <a:off x="6334166" y="5668503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6334166" y="5422391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6334910" y="5926285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6679023" y="5533490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6679023" y="5795914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5995266" y="5536573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5995266" y="5795914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74" name="Straight Connector 173"/>
                <p:cNvCxnSpPr>
                  <a:stCxn id="167" idx="1"/>
                  <a:endCxn id="172" idx="3"/>
                </p:cNvCxnSpPr>
                <p:nvPr/>
              </p:nvCxnSpPr>
              <p:spPr>
                <a:xfrm flipH="1" flipV="1">
                  <a:off x="6212748" y="5600279"/>
                  <a:ext cx="121418" cy="131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>
                  <a:stCxn id="167" idx="1"/>
                  <a:endCxn id="173" idx="3"/>
                </p:cNvCxnSpPr>
                <p:nvPr/>
              </p:nvCxnSpPr>
              <p:spPr>
                <a:xfrm flipH="1">
                  <a:off x="6212748" y="5732209"/>
                  <a:ext cx="121418" cy="1274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>
                  <a:stCxn id="167" idx="3"/>
                  <a:endCxn id="171" idx="1"/>
                </p:cNvCxnSpPr>
                <p:nvPr/>
              </p:nvCxnSpPr>
              <p:spPr>
                <a:xfrm>
                  <a:off x="6551649" y="5732209"/>
                  <a:ext cx="127374" cy="1274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>
                  <a:stCxn id="167" idx="3"/>
                  <a:endCxn id="170" idx="1"/>
                </p:cNvCxnSpPr>
                <p:nvPr/>
              </p:nvCxnSpPr>
              <p:spPr>
                <a:xfrm flipV="1">
                  <a:off x="6551648" y="5597197"/>
                  <a:ext cx="127374" cy="1350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>
                  <a:stCxn id="167" idx="0"/>
                  <a:endCxn id="168" idx="2"/>
                </p:cNvCxnSpPr>
                <p:nvPr/>
              </p:nvCxnSpPr>
              <p:spPr>
                <a:xfrm flipV="1">
                  <a:off x="6442907" y="5549802"/>
                  <a:ext cx="0" cy="1187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>
                  <a:stCxn id="167" idx="2"/>
                  <a:endCxn id="169" idx="0"/>
                </p:cNvCxnSpPr>
                <p:nvPr/>
              </p:nvCxnSpPr>
              <p:spPr>
                <a:xfrm>
                  <a:off x="6442907" y="5795915"/>
                  <a:ext cx="745" cy="1303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152"/>
              <p:cNvGrpSpPr/>
              <p:nvPr/>
            </p:nvGrpSpPr>
            <p:grpSpPr>
              <a:xfrm>
                <a:off x="6632582" y="4246694"/>
                <a:ext cx="411478" cy="314086"/>
                <a:chOff x="5995266" y="5422391"/>
                <a:chExt cx="901239" cy="631305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6334166" y="5668503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6334166" y="5422391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6334910" y="5926285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6679023" y="5533490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6679023" y="5795914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5995266" y="5536573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5995266" y="5795914"/>
                  <a:ext cx="217482" cy="12741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61" name="Straight Connector 160"/>
                <p:cNvCxnSpPr>
                  <a:stCxn id="154" idx="1"/>
                  <a:endCxn id="159" idx="3"/>
                </p:cNvCxnSpPr>
                <p:nvPr/>
              </p:nvCxnSpPr>
              <p:spPr>
                <a:xfrm flipH="1" flipV="1">
                  <a:off x="6212748" y="5600279"/>
                  <a:ext cx="121418" cy="131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>
                  <a:stCxn id="154" idx="1"/>
                  <a:endCxn id="160" idx="3"/>
                </p:cNvCxnSpPr>
                <p:nvPr/>
              </p:nvCxnSpPr>
              <p:spPr>
                <a:xfrm flipH="1">
                  <a:off x="6212748" y="5732209"/>
                  <a:ext cx="121418" cy="1274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>
                  <a:stCxn id="154" idx="3"/>
                  <a:endCxn id="158" idx="1"/>
                </p:cNvCxnSpPr>
                <p:nvPr/>
              </p:nvCxnSpPr>
              <p:spPr>
                <a:xfrm>
                  <a:off x="6551649" y="5732209"/>
                  <a:ext cx="127374" cy="1274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>
                  <a:stCxn id="154" idx="3"/>
                  <a:endCxn id="157" idx="1"/>
                </p:cNvCxnSpPr>
                <p:nvPr/>
              </p:nvCxnSpPr>
              <p:spPr>
                <a:xfrm flipV="1">
                  <a:off x="6551648" y="5597197"/>
                  <a:ext cx="127374" cy="1350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>
                  <a:stCxn id="154" idx="0"/>
                  <a:endCxn id="155" idx="2"/>
                </p:cNvCxnSpPr>
                <p:nvPr/>
              </p:nvCxnSpPr>
              <p:spPr>
                <a:xfrm flipV="1">
                  <a:off x="6442907" y="5549802"/>
                  <a:ext cx="0" cy="1187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>
                  <a:stCxn id="154" idx="2"/>
                  <a:endCxn id="156" idx="0"/>
                </p:cNvCxnSpPr>
                <p:nvPr/>
              </p:nvCxnSpPr>
              <p:spPr>
                <a:xfrm>
                  <a:off x="6442907" y="5795915"/>
                  <a:ext cx="745" cy="1303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7" name="TextBox 146"/>
            <p:cNvSpPr txBox="1"/>
            <p:nvPr/>
          </p:nvSpPr>
          <p:spPr>
            <a:xfrm>
              <a:off x="1695660" y="3347741"/>
              <a:ext cx="542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DW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552663" y="4692135"/>
              <a:ext cx="8109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chemeClr val="accent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DMart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3841572" y="3611325"/>
            <a:ext cx="1518002" cy="2617808"/>
            <a:chOff x="3413035" y="3295482"/>
            <a:chExt cx="1518002" cy="2617808"/>
          </a:xfrm>
        </p:grpSpPr>
        <p:sp>
          <p:nvSpPr>
            <p:cNvPr id="235" name="Rectangle 234"/>
            <p:cNvSpPr/>
            <p:nvPr/>
          </p:nvSpPr>
          <p:spPr>
            <a:xfrm>
              <a:off x="3413035" y="3295482"/>
              <a:ext cx="1396424" cy="26178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466597" y="4677839"/>
              <a:ext cx="146444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Mining</a:t>
              </a:r>
            </a:p>
            <a:p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Queries</a:t>
              </a:r>
            </a:p>
            <a:p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Reporting</a:t>
              </a:r>
            </a:p>
            <a:p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Analytics</a:t>
              </a:r>
            </a:p>
          </p:txBody>
        </p:sp>
        <p:pic>
          <p:nvPicPr>
            <p:cNvPr id="237" name="Picture 2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5615" y="3354044"/>
              <a:ext cx="1288673" cy="1288673"/>
            </a:xfrm>
            <a:prstGeom prst="rect">
              <a:avLst/>
            </a:prstGeom>
          </p:spPr>
        </p:pic>
      </p:grpSp>
      <p:sp>
        <p:nvSpPr>
          <p:cNvPr id="238" name="Right Arrow 237"/>
          <p:cNvSpPr/>
          <p:nvPr/>
        </p:nvSpPr>
        <p:spPr>
          <a:xfrm>
            <a:off x="5387348" y="4705638"/>
            <a:ext cx="533400" cy="381000"/>
          </a:xfrm>
          <a:prstGeom prst="rightArrow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9" name="Picture 2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060" y="4328229"/>
            <a:ext cx="1135818" cy="11358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Materi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13" name="Diagram 12"/>
          <p:cNvGraphicFramePr/>
          <p:nvPr/>
        </p:nvGraphicFramePr>
        <p:xfrm>
          <a:off x="228600" y="1371600"/>
          <a:ext cx="8686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CONTENTS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Inteligensi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Bisnis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Summary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</a:t>
            </a:r>
            <a:r>
              <a:rPr lang="en-US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 Intelligence</a:t>
            </a: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60" y="1781503"/>
            <a:ext cx="8562105" cy="4900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5427874" y="76200"/>
            <a:ext cx="3639926" cy="103877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REFERENCES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8553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Referensi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4038600" cy="4800600"/>
          </a:xfrm>
        </p:spPr>
        <p:txBody>
          <a:bodyPr>
            <a:noAutofit/>
          </a:bodyPr>
          <a:lstStyle/>
          <a:p>
            <a:pPr marL="386080" indent="-386080"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Turban,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Volonino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, Wood, 2017. Information Technology for Management 10</a:t>
            </a:r>
            <a:r>
              <a:rPr lang="en-US" sz="1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edition. Wiley.</a:t>
            </a:r>
          </a:p>
          <a:p>
            <a:pPr marL="386080" indent="-386080"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Ralph Stair &amp; George Reynold, 2015. Fundamental of information System, 8</a:t>
            </a:r>
            <a:r>
              <a:rPr lang="en-US" sz="1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editon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 Cengage Learning.</a:t>
            </a:r>
          </a:p>
          <a:p>
            <a:pPr marL="386080" indent="-386080"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McLeod, Raymond and Schell, George P, 2007. Management Information Systems, 10</a:t>
            </a:r>
            <a:r>
              <a:rPr lang="en-US" sz="1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edition. Pearson Education Publisher.</a:t>
            </a:r>
          </a:p>
          <a:p>
            <a:pPr marL="386080" indent="-386080"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Putu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Agus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Eka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Pratama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, 2018. Handbook Data Warehouse. Penerbit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Informatika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86080" indent="-386080">
              <a:buFont typeface="Arial" panose="020B0604020202020204" pitchFamily="34" charset="0"/>
              <a:buAutoNum type="arabicPeriod"/>
            </a:pP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Suyanto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, 2019. Data Mining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Klasifikasi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Klasterisasi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Data. Penerbit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Informatika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8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andbook Data Warehouse + DV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"/>
          <a:stretch>
            <a:fillRect/>
          </a:stretch>
        </p:blipFill>
        <p:spPr bwMode="auto">
          <a:xfrm>
            <a:off x="4724400" y="0"/>
            <a:ext cx="443273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Teknologi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Manajemen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Data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Data Management Technology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927" y="3449705"/>
            <a:ext cx="1745977" cy="8729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9" tIns="40809" rIns="40809" bIns="40809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latin typeface="Segoe UI" panose="020B0502040204020203" pitchFamily="34" charset="0"/>
                <a:cs typeface="Segoe UI" panose="020B0502040204020203" pitchFamily="34" charset="0"/>
              </a:rPr>
              <a:t>DMT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73295" y="1600200"/>
            <a:ext cx="1745977" cy="8729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9" tIns="40809" rIns="40809" bIns="40809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latin typeface="Segoe UI" panose="020B0502040204020203" pitchFamily="34" charset="0"/>
                <a:cs typeface="Segoe UI" panose="020B0502040204020203" pitchFamily="34" charset="0"/>
              </a:rPr>
              <a:t>Database</a:t>
            </a: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(DBMS)</a:t>
            </a:r>
            <a:endParaRPr lang="en-US" sz="2000" kern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3295" y="2937012"/>
            <a:ext cx="1745977" cy="8729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9" tIns="40809" rIns="40809" bIns="40809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latin typeface="Segoe UI" panose="020B0502040204020203" pitchFamily="34" charset="0"/>
                <a:cs typeface="Segoe UI" panose="020B0502040204020203" pitchFamily="34" charset="0"/>
              </a:rPr>
              <a:t>Data Warehouse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73295" y="4235183"/>
            <a:ext cx="1745977" cy="8729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9" tIns="40809" rIns="40809" bIns="40809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latin typeface="Segoe UI" panose="020B0502040204020203" pitchFamily="34" charset="0"/>
                <a:cs typeface="Segoe UI" panose="020B0502040204020203" pitchFamily="34" charset="0"/>
              </a:rPr>
              <a:t>Data Marts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73295" y="5680212"/>
            <a:ext cx="1745977" cy="8729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9" tIns="40809" rIns="40809" bIns="40809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latin typeface="Segoe UI" panose="020B0502040204020203" pitchFamily="34" charset="0"/>
                <a:cs typeface="Segoe UI" panose="020B0502040204020203" pitchFamily="34" charset="0"/>
              </a:rPr>
              <a:t>Business Intelligence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67937" y="4269971"/>
            <a:ext cx="45339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Gudang data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skala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kecil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mendukung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satu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fungsi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satu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departemen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Perusahaan yang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tidak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mampu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berinvestasi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pergudangan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memulai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satu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lebih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mart. 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95800" y="5473005"/>
            <a:ext cx="45339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Alat dan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teknik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memproses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dan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melakukan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statistik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wawasan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penemuan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—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yaitu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menemukan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hubungan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bermakna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data,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tetap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mendapat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informasi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real time,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mendeteksi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tren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dan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mengidentifikasi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peluang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risiko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Connector 19"/>
          <p:cNvCxnSpPr>
            <a:stCxn id="13" idx="3"/>
            <a:endCxn id="14" idx="1"/>
          </p:cNvCxnSpPr>
          <p:nvPr/>
        </p:nvCxnSpPr>
        <p:spPr>
          <a:xfrm flipV="1">
            <a:off x="1974904" y="2036694"/>
            <a:ext cx="698391" cy="184950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3"/>
            <a:endCxn id="15" idx="1"/>
          </p:cNvCxnSpPr>
          <p:nvPr/>
        </p:nvCxnSpPr>
        <p:spPr>
          <a:xfrm flipV="1">
            <a:off x="1974904" y="3373506"/>
            <a:ext cx="698391" cy="51269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3"/>
            <a:endCxn id="16" idx="1"/>
          </p:cNvCxnSpPr>
          <p:nvPr/>
        </p:nvCxnSpPr>
        <p:spPr>
          <a:xfrm>
            <a:off x="1974904" y="3886199"/>
            <a:ext cx="698391" cy="78547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3"/>
            <a:endCxn id="17" idx="1"/>
          </p:cNvCxnSpPr>
          <p:nvPr/>
        </p:nvCxnSpPr>
        <p:spPr>
          <a:xfrm>
            <a:off x="1974904" y="3886199"/>
            <a:ext cx="698391" cy="223050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4405624" y="4114800"/>
            <a:ext cx="4582565" cy="610442"/>
          </a:xfrm>
          <a:prstGeom prst="bentConnector3">
            <a:avLst>
              <a:gd name="adj1" fmla="val 100223"/>
            </a:avLst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4409035" y="5690305"/>
            <a:ext cx="4582565" cy="610442"/>
          </a:xfrm>
          <a:prstGeom prst="bentConnector3">
            <a:avLst>
              <a:gd name="adj1" fmla="val 100223"/>
            </a:avLst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457700" y="1620632"/>
            <a:ext cx="45202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Kumpulan data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catatan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disimpan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sistematis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95800" y="293701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Gudang data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mengintegrasikan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beberapa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database dan file data, dan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mengaturnya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kompleks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penemuan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pengetahuan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dan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mendukung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pengambilan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keputusan</a:t>
            </a:r>
            <a:r>
              <a:rPr lang="en-US" sz="1400" dirty="0">
                <a:solidFill>
                  <a:srgbClr val="231F2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Elbow Connector 27"/>
          <p:cNvCxnSpPr/>
          <p:nvPr/>
        </p:nvCxnSpPr>
        <p:spPr>
          <a:xfrm>
            <a:off x="4395387" y="2763051"/>
            <a:ext cx="4582565" cy="610442"/>
          </a:xfrm>
          <a:prstGeom prst="bentConnector3">
            <a:avLst>
              <a:gd name="adj1" fmla="val 100223"/>
            </a:avLst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4411649" y="1523158"/>
            <a:ext cx="4582565" cy="610442"/>
          </a:xfrm>
          <a:prstGeom prst="bentConnector3">
            <a:avLst>
              <a:gd name="adj1" fmla="val 100223"/>
            </a:avLst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3124200"/>
            <a:ext cx="5013960" cy="3454400"/>
          </a:xfrm>
          <a:prstGeom prst="rect">
            <a:avLst/>
          </a:prstGeom>
        </p:spPr>
      </p:pic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" y="-317"/>
            <a:ext cx="8229600" cy="11430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Teknologi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Manajemen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Data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Data Management Technology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4800" y="1945481"/>
            <a:ext cx="853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dirty="0" err="1">
                <a:solidFill>
                  <a:srgbClr val="002060"/>
                </a:solidFill>
                <a:latin typeface="Arial Narrow" panose="020B0606020202030204" pitchFamily="34" charset="0"/>
              </a:rPr>
              <a:t>Selama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</a:rPr>
              <a:t> 25 </a:t>
            </a:r>
            <a:r>
              <a:rPr lang="en-US" sz="3200" dirty="0" err="1">
                <a:solidFill>
                  <a:srgbClr val="002060"/>
                </a:solidFill>
                <a:latin typeface="Arial Narrow" panose="020B0606020202030204" pitchFamily="34" charset="0"/>
              </a:rPr>
              <a:t>tahun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rial Narrow" panose="020B0606020202030204" pitchFamily="34" charset="0"/>
              </a:rPr>
              <a:t>terakhir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</a:rPr>
              <a:t>, basis data </a:t>
            </a:r>
            <a:r>
              <a:rPr lang="en-US" sz="3200" dirty="0" err="1">
                <a:solidFill>
                  <a:srgbClr val="002060"/>
                </a:solidFill>
                <a:latin typeface="Arial Narrow" panose="020B0606020202030204" pitchFamily="34" charset="0"/>
              </a:rPr>
              <a:t>relasional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rial Narrow" panose="020B0606020202030204" pitchFamily="34" charset="0"/>
              </a:rPr>
              <a:t>telah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rial Narrow" panose="020B0606020202030204" pitchFamily="34" charset="0"/>
              </a:rPr>
              <a:t>menjadi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</a:rPr>
              <a:t> model basis data </a:t>
            </a:r>
            <a:r>
              <a:rPr lang="en-US" sz="3200" dirty="0" err="1">
                <a:solidFill>
                  <a:srgbClr val="002060"/>
                </a:solidFill>
                <a:latin typeface="Arial Narrow" panose="020B0606020202030204" pitchFamily="34" charset="0"/>
              </a:rPr>
              <a:t>standar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</a:rPr>
              <a:t> yang </a:t>
            </a:r>
            <a:r>
              <a:rPr lang="en-US" sz="3200" dirty="0" err="1">
                <a:solidFill>
                  <a:srgbClr val="002060"/>
                </a:solidFill>
                <a:latin typeface="Arial Narrow" panose="020B0606020202030204" pitchFamily="34" charset="0"/>
              </a:rPr>
              <a:t>diadopsi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</a:rPr>
              <a:t> oleh </a:t>
            </a:r>
            <a:r>
              <a:rPr lang="en-US" sz="3200" dirty="0" err="1">
                <a:solidFill>
                  <a:srgbClr val="002060"/>
                </a:solidFill>
                <a:latin typeface="Arial Narrow" panose="020B0606020202030204" pitchFamily="34" charset="0"/>
              </a:rPr>
              <a:t>sebagian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rial Narrow" panose="020B0606020202030204" pitchFamily="34" charset="0"/>
              </a:rPr>
              <a:t>besar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rial Narrow" panose="020B0606020202030204" pitchFamily="34" charset="0"/>
              </a:rPr>
              <a:t>perusahaan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</a:rPr>
              <a:t> </a:t>
            </a:r>
          </a:p>
          <a:p>
            <a:pPr>
              <a:spcBef>
                <a:spcPts val="600"/>
              </a:spcBef>
              <a:tabLst>
                <a:tab pos="457200" algn="l"/>
              </a:tabLst>
            </a:pPr>
            <a:endParaRPr lang="en-US" sz="3200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</a:rPr>
              <a:t>Database </a:t>
            </a:r>
            <a:r>
              <a:rPr lang="en-US" sz="3200" dirty="0" err="1">
                <a:solidFill>
                  <a:srgbClr val="002060"/>
                </a:solidFill>
                <a:latin typeface="Arial Narrow" panose="020B0606020202030204" pitchFamily="34" charset="0"/>
              </a:rPr>
              <a:t>relasional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rial Narrow" panose="020B0606020202030204" pitchFamily="34" charset="0"/>
              </a:rPr>
              <a:t>menyimpan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</a:rPr>
              <a:t> data </a:t>
            </a:r>
            <a:r>
              <a:rPr lang="en-US" sz="3200" dirty="0" err="1">
                <a:solidFill>
                  <a:srgbClr val="002060"/>
                </a:solidFill>
                <a:latin typeface="Arial Narrow" panose="020B0606020202030204" pitchFamily="34" charset="0"/>
              </a:rPr>
              <a:t>dalam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rial Narrow" panose="020B0606020202030204" pitchFamily="34" charset="0"/>
              </a:rPr>
              <a:t>tabel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</a:rPr>
              <a:t> yang </a:t>
            </a:r>
            <a:r>
              <a:rPr lang="en-US" sz="3200" dirty="0" err="1">
                <a:solidFill>
                  <a:srgbClr val="002060"/>
                </a:solidFill>
                <a:latin typeface="Arial Narrow" panose="020B0606020202030204" pitchFamily="34" charset="0"/>
              </a:rPr>
              <a:t>terdiri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rial Narrow" panose="020B0606020202030204" pitchFamily="34" charset="0"/>
              </a:rPr>
              <a:t>dari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rial Narrow" panose="020B0606020202030204" pitchFamily="34" charset="0"/>
              </a:rPr>
              <a:t>kolom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</a:rPr>
              <a:t> dan baris, </a:t>
            </a:r>
            <a:r>
              <a:rPr lang="en-US" sz="3200" dirty="0" err="1">
                <a:solidFill>
                  <a:srgbClr val="002060"/>
                </a:solidFill>
                <a:latin typeface="Arial Narrow" panose="020B0606020202030204" pitchFamily="34" charset="0"/>
              </a:rPr>
              <a:t>mirip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rial Narrow" panose="020B0606020202030204" pitchFamily="34" charset="0"/>
              </a:rPr>
              <a:t>dengan</a:t>
            </a:r>
            <a:r>
              <a:rPr lang="en-US" sz="3200" dirty="0">
                <a:solidFill>
                  <a:srgbClr val="002060"/>
                </a:solidFill>
                <a:latin typeface="Arial Narrow" panose="020B0606020202030204" pitchFamily="34" charset="0"/>
              </a:rPr>
              <a:t> format spreadsheet </a:t>
            </a:r>
            <a:endParaRPr lang="en-US" sz="2800" dirty="0">
              <a:solidFill>
                <a:srgbClr val="00206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3" y="4925242"/>
            <a:ext cx="3773245" cy="177983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7"/>
          <a:stretch>
            <a:fillRect/>
          </a:stretch>
        </p:blipFill>
        <p:spPr bwMode="auto">
          <a:xfrm>
            <a:off x="5486399" y="4800601"/>
            <a:ext cx="3581401" cy="16533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1" y="1981200"/>
            <a:ext cx="3617040" cy="13964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079" y="1331130"/>
            <a:ext cx="3935721" cy="186927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Freeform 14"/>
          <p:cNvSpPr/>
          <p:nvPr/>
        </p:nvSpPr>
        <p:spPr>
          <a:xfrm>
            <a:off x="3061592" y="2578992"/>
            <a:ext cx="2944614" cy="2944614"/>
          </a:xfrm>
          <a:custGeom>
            <a:avLst/>
            <a:gdLst>
              <a:gd name="connsiteX0" fmla="*/ 0 w 2944614"/>
              <a:gd name="connsiteY0" fmla="*/ 1472307 h 2944614"/>
              <a:gd name="connsiteX1" fmla="*/ 1472307 w 2944614"/>
              <a:gd name="connsiteY1" fmla="*/ 0 h 2944614"/>
              <a:gd name="connsiteX2" fmla="*/ 2944614 w 2944614"/>
              <a:gd name="connsiteY2" fmla="*/ 1472307 h 2944614"/>
              <a:gd name="connsiteX3" fmla="*/ 1472307 w 2944614"/>
              <a:gd name="connsiteY3" fmla="*/ 2944614 h 2944614"/>
              <a:gd name="connsiteX4" fmla="*/ 0 w 2944614"/>
              <a:gd name="connsiteY4" fmla="*/ 1472307 h 294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4614" h="2944614">
                <a:moveTo>
                  <a:pt x="0" y="1472307"/>
                </a:moveTo>
                <a:cubicBezTo>
                  <a:pt x="0" y="659174"/>
                  <a:pt x="659174" y="0"/>
                  <a:pt x="1472307" y="0"/>
                </a:cubicBezTo>
                <a:cubicBezTo>
                  <a:pt x="2285440" y="0"/>
                  <a:pt x="2944614" y="659174"/>
                  <a:pt x="2944614" y="1472307"/>
                </a:cubicBezTo>
                <a:cubicBezTo>
                  <a:pt x="2944614" y="2285440"/>
                  <a:pt x="2285440" y="2944614"/>
                  <a:pt x="1472307" y="2944614"/>
                </a:cubicBezTo>
                <a:cubicBezTo>
                  <a:pt x="659174" y="2944614"/>
                  <a:pt x="0" y="2285440"/>
                  <a:pt x="0" y="1472307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470599" tIns="470599" rIns="470599" bIns="470599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 dirty="0"/>
              <a:t>DBMS Architecture</a:t>
            </a:r>
          </a:p>
        </p:txBody>
      </p:sp>
      <p:sp>
        <p:nvSpPr>
          <p:cNvPr id="16" name="Freeform 15"/>
          <p:cNvSpPr/>
          <p:nvPr/>
        </p:nvSpPr>
        <p:spPr>
          <a:xfrm>
            <a:off x="3797746" y="1397525"/>
            <a:ext cx="1472307" cy="1472307"/>
          </a:xfrm>
          <a:custGeom>
            <a:avLst/>
            <a:gdLst>
              <a:gd name="connsiteX0" fmla="*/ 0 w 1472307"/>
              <a:gd name="connsiteY0" fmla="*/ 736154 h 1472307"/>
              <a:gd name="connsiteX1" fmla="*/ 736154 w 1472307"/>
              <a:gd name="connsiteY1" fmla="*/ 0 h 1472307"/>
              <a:gd name="connsiteX2" fmla="*/ 1472308 w 1472307"/>
              <a:gd name="connsiteY2" fmla="*/ 736154 h 1472307"/>
              <a:gd name="connsiteX3" fmla="*/ 736154 w 1472307"/>
              <a:gd name="connsiteY3" fmla="*/ 1472308 h 1472307"/>
              <a:gd name="connsiteX4" fmla="*/ 0 w 1472307"/>
              <a:gd name="connsiteY4" fmla="*/ 736154 h 147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2307" h="1472307">
                <a:moveTo>
                  <a:pt x="0" y="736154"/>
                </a:moveTo>
                <a:cubicBezTo>
                  <a:pt x="0" y="329587"/>
                  <a:pt x="329587" y="0"/>
                  <a:pt x="736154" y="0"/>
                </a:cubicBezTo>
                <a:cubicBezTo>
                  <a:pt x="1142721" y="0"/>
                  <a:pt x="1472308" y="329587"/>
                  <a:pt x="1472308" y="736154"/>
                </a:cubicBezTo>
                <a:cubicBezTo>
                  <a:pt x="1472308" y="1142721"/>
                  <a:pt x="1142721" y="1472308"/>
                  <a:pt x="736154" y="1472308"/>
                </a:cubicBezTo>
                <a:cubicBezTo>
                  <a:pt x="329587" y="1472308"/>
                  <a:pt x="0" y="1142721"/>
                  <a:pt x="0" y="736154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54984" tIns="254984" rIns="254984" bIns="25498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 dirty="0">
                <a:solidFill>
                  <a:srgbClr val="002060"/>
                </a:solidFill>
              </a:rPr>
              <a:t>1-Tier</a:t>
            </a:r>
          </a:p>
        </p:txBody>
      </p:sp>
      <p:sp>
        <p:nvSpPr>
          <p:cNvPr id="17" name="Freeform 16"/>
          <p:cNvSpPr/>
          <p:nvPr/>
        </p:nvSpPr>
        <p:spPr>
          <a:xfrm>
            <a:off x="5715367" y="3315146"/>
            <a:ext cx="1472307" cy="1472307"/>
          </a:xfrm>
          <a:custGeom>
            <a:avLst/>
            <a:gdLst>
              <a:gd name="connsiteX0" fmla="*/ 0 w 1472307"/>
              <a:gd name="connsiteY0" fmla="*/ 736154 h 1472307"/>
              <a:gd name="connsiteX1" fmla="*/ 736154 w 1472307"/>
              <a:gd name="connsiteY1" fmla="*/ 0 h 1472307"/>
              <a:gd name="connsiteX2" fmla="*/ 1472308 w 1472307"/>
              <a:gd name="connsiteY2" fmla="*/ 736154 h 1472307"/>
              <a:gd name="connsiteX3" fmla="*/ 736154 w 1472307"/>
              <a:gd name="connsiteY3" fmla="*/ 1472308 h 1472307"/>
              <a:gd name="connsiteX4" fmla="*/ 0 w 1472307"/>
              <a:gd name="connsiteY4" fmla="*/ 736154 h 147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2307" h="1472307">
                <a:moveTo>
                  <a:pt x="0" y="736154"/>
                </a:moveTo>
                <a:cubicBezTo>
                  <a:pt x="0" y="329587"/>
                  <a:pt x="329587" y="0"/>
                  <a:pt x="736154" y="0"/>
                </a:cubicBezTo>
                <a:cubicBezTo>
                  <a:pt x="1142721" y="0"/>
                  <a:pt x="1472308" y="329587"/>
                  <a:pt x="1472308" y="736154"/>
                </a:cubicBezTo>
                <a:cubicBezTo>
                  <a:pt x="1472308" y="1142721"/>
                  <a:pt x="1142721" y="1472308"/>
                  <a:pt x="736154" y="1472308"/>
                </a:cubicBezTo>
                <a:cubicBezTo>
                  <a:pt x="329587" y="1472308"/>
                  <a:pt x="0" y="1142721"/>
                  <a:pt x="0" y="736154"/>
                </a:cubicBez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254984" tIns="254984" rIns="254984" bIns="25498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 dirty="0">
                <a:solidFill>
                  <a:srgbClr val="002060"/>
                </a:solidFill>
              </a:rPr>
              <a:t>2-Tier</a:t>
            </a:r>
          </a:p>
        </p:txBody>
      </p:sp>
      <p:sp>
        <p:nvSpPr>
          <p:cNvPr id="18" name="Freeform 17"/>
          <p:cNvSpPr/>
          <p:nvPr/>
        </p:nvSpPr>
        <p:spPr>
          <a:xfrm>
            <a:off x="3797746" y="5232767"/>
            <a:ext cx="1472307" cy="1472307"/>
          </a:xfrm>
          <a:custGeom>
            <a:avLst/>
            <a:gdLst>
              <a:gd name="connsiteX0" fmla="*/ 0 w 1472307"/>
              <a:gd name="connsiteY0" fmla="*/ 736154 h 1472307"/>
              <a:gd name="connsiteX1" fmla="*/ 736154 w 1472307"/>
              <a:gd name="connsiteY1" fmla="*/ 0 h 1472307"/>
              <a:gd name="connsiteX2" fmla="*/ 1472308 w 1472307"/>
              <a:gd name="connsiteY2" fmla="*/ 736154 h 1472307"/>
              <a:gd name="connsiteX3" fmla="*/ 736154 w 1472307"/>
              <a:gd name="connsiteY3" fmla="*/ 1472308 h 1472307"/>
              <a:gd name="connsiteX4" fmla="*/ 0 w 1472307"/>
              <a:gd name="connsiteY4" fmla="*/ 736154 h 147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2307" h="1472307">
                <a:moveTo>
                  <a:pt x="0" y="736154"/>
                </a:moveTo>
                <a:cubicBezTo>
                  <a:pt x="0" y="329587"/>
                  <a:pt x="329587" y="0"/>
                  <a:pt x="736154" y="0"/>
                </a:cubicBezTo>
                <a:cubicBezTo>
                  <a:pt x="1142721" y="0"/>
                  <a:pt x="1472308" y="329587"/>
                  <a:pt x="1472308" y="736154"/>
                </a:cubicBezTo>
                <a:cubicBezTo>
                  <a:pt x="1472308" y="1142721"/>
                  <a:pt x="1142721" y="1472308"/>
                  <a:pt x="736154" y="1472308"/>
                </a:cubicBezTo>
                <a:cubicBezTo>
                  <a:pt x="329587" y="1472308"/>
                  <a:pt x="0" y="1142721"/>
                  <a:pt x="0" y="736154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254984" tIns="254984" rIns="254984" bIns="25498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 dirty="0">
                <a:solidFill>
                  <a:srgbClr val="002060"/>
                </a:solidFill>
              </a:rPr>
              <a:t>3-Tier</a:t>
            </a:r>
          </a:p>
        </p:txBody>
      </p:sp>
      <p:sp>
        <p:nvSpPr>
          <p:cNvPr id="19" name="Freeform 18"/>
          <p:cNvSpPr/>
          <p:nvPr/>
        </p:nvSpPr>
        <p:spPr>
          <a:xfrm>
            <a:off x="1880125" y="3315146"/>
            <a:ext cx="1472307" cy="1472307"/>
          </a:xfrm>
          <a:custGeom>
            <a:avLst/>
            <a:gdLst>
              <a:gd name="connsiteX0" fmla="*/ 0 w 1472307"/>
              <a:gd name="connsiteY0" fmla="*/ 736154 h 1472307"/>
              <a:gd name="connsiteX1" fmla="*/ 736154 w 1472307"/>
              <a:gd name="connsiteY1" fmla="*/ 0 h 1472307"/>
              <a:gd name="connsiteX2" fmla="*/ 1472308 w 1472307"/>
              <a:gd name="connsiteY2" fmla="*/ 736154 h 1472307"/>
              <a:gd name="connsiteX3" fmla="*/ 736154 w 1472307"/>
              <a:gd name="connsiteY3" fmla="*/ 1472308 h 1472307"/>
              <a:gd name="connsiteX4" fmla="*/ 0 w 1472307"/>
              <a:gd name="connsiteY4" fmla="*/ 736154 h 147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2307" h="1472307">
                <a:moveTo>
                  <a:pt x="0" y="736154"/>
                </a:moveTo>
                <a:cubicBezTo>
                  <a:pt x="0" y="329587"/>
                  <a:pt x="329587" y="0"/>
                  <a:pt x="736154" y="0"/>
                </a:cubicBezTo>
                <a:cubicBezTo>
                  <a:pt x="1142721" y="0"/>
                  <a:pt x="1472308" y="329587"/>
                  <a:pt x="1472308" y="736154"/>
                </a:cubicBezTo>
                <a:cubicBezTo>
                  <a:pt x="1472308" y="1142721"/>
                  <a:pt x="1142721" y="1472308"/>
                  <a:pt x="736154" y="1472308"/>
                </a:cubicBezTo>
                <a:cubicBezTo>
                  <a:pt x="329587" y="1472308"/>
                  <a:pt x="0" y="1142721"/>
                  <a:pt x="0" y="736154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254984" tIns="254984" rIns="254984" bIns="254984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 dirty="0">
                <a:solidFill>
                  <a:srgbClr val="002060"/>
                </a:solidFill>
              </a:rPr>
              <a:t>n-Tier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Sistem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Manajemen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Basis Data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Database Management System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04800" y="1600199"/>
            <a:ext cx="85344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DBMS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4800" y="2362199"/>
            <a:ext cx="4191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Centralized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41112" y="2363400"/>
            <a:ext cx="41910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Distributed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128500"/>
            <a:ext cx="4139813" cy="334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112" y="3124684"/>
            <a:ext cx="4191000" cy="3352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Down Arrow 24"/>
          <p:cNvSpPr/>
          <p:nvPr/>
        </p:nvSpPr>
        <p:spPr>
          <a:xfrm>
            <a:off x="2133600" y="2057399"/>
            <a:ext cx="609600" cy="457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6477000" y="2057399"/>
            <a:ext cx="609600" cy="457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/>
          <p:cNvSpPr txBox="1"/>
          <p:nvPr/>
        </p:nvSpPr>
        <p:spPr>
          <a:xfrm>
            <a:off x="0" y="1"/>
            <a:ext cx="9144000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Sistem Manajemen Basis Data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Database Management System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Sistem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Manajemen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Basis Data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Database Management System</a:t>
            </a:r>
            <a:endParaRPr lang="en-US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4296" y="3409062"/>
            <a:ext cx="24384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Centralized </a:t>
            </a:r>
          </a:p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Data-Base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4296" y="4193184"/>
            <a:ext cx="243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centralized database stores all related files in a central location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24296" y="4193184"/>
            <a:ext cx="0" cy="9233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962696" y="4190604"/>
            <a:ext cx="0" cy="9233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77096" y="1862940"/>
            <a:ext cx="24384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77096" y="4323462"/>
            <a:ext cx="24384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Disadvantages</a:t>
            </a:r>
          </a:p>
        </p:txBody>
      </p:sp>
      <p:cxnSp>
        <p:nvCxnSpPr>
          <p:cNvPr id="19" name="Straight Connector 18"/>
          <p:cNvCxnSpPr>
            <a:stCxn id="13" idx="3"/>
            <a:endCxn id="17" idx="1"/>
          </p:cNvCxnSpPr>
          <p:nvPr/>
        </p:nvCxnSpPr>
        <p:spPr>
          <a:xfrm flipV="1">
            <a:off x="2962696" y="2167740"/>
            <a:ext cx="914400" cy="154612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3"/>
            <a:endCxn id="18" idx="1"/>
          </p:cNvCxnSpPr>
          <p:nvPr/>
        </p:nvCxnSpPr>
        <p:spPr>
          <a:xfrm>
            <a:off x="2962696" y="3713862"/>
            <a:ext cx="914400" cy="9144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3877096" y="2570862"/>
            <a:ext cx="685800" cy="408039"/>
          </a:xfrm>
          <a:prstGeom prst="bentConnector3">
            <a:avLst>
              <a:gd name="adj1" fmla="val 388"/>
            </a:avLst>
          </a:prstGeom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98362" y="2581495"/>
            <a:ext cx="2747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Better control of data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Better IT security</a:t>
            </a:r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3877096" y="5041903"/>
            <a:ext cx="685800" cy="408039"/>
          </a:xfrm>
          <a:prstGeom prst="bentConnector3">
            <a:avLst>
              <a:gd name="adj1" fmla="val 388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98362" y="5052536"/>
            <a:ext cx="45598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Transmission delay when users are geo-dispersed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powerful hardware and networks are required</a:t>
            </a:r>
            <a:br>
              <a:rPr lang="en-US" sz="14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Gudang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Data</a:t>
            </a: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Warehouse</a:t>
            </a:r>
          </a:p>
        </p:txBody>
      </p:sp>
      <p:sp>
        <p:nvSpPr>
          <p:cNvPr id="32" name="Flowchart: Magnetic Disk 31"/>
          <p:cNvSpPr/>
          <p:nvPr/>
        </p:nvSpPr>
        <p:spPr>
          <a:xfrm>
            <a:off x="457200" y="1524000"/>
            <a:ext cx="762000" cy="76200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Flowchart: Magnetic Disk 32"/>
          <p:cNvSpPr/>
          <p:nvPr/>
        </p:nvSpPr>
        <p:spPr>
          <a:xfrm>
            <a:off x="457200" y="2862160"/>
            <a:ext cx="762000" cy="762000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Flowchart: Magnetic Disk 33"/>
          <p:cNvSpPr/>
          <p:nvPr/>
        </p:nvSpPr>
        <p:spPr>
          <a:xfrm>
            <a:off x="457200" y="4320268"/>
            <a:ext cx="762000" cy="762000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86000" y="2438400"/>
            <a:ext cx="1371600" cy="3124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ETL</a:t>
            </a:r>
          </a:p>
          <a:p>
            <a:pPr algn="ctr"/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Extraction,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Transformation,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87" y="2279914"/>
            <a:ext cx="1949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Operational System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7910" y="3655620"/>
            <a:ext cx="1512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200" y="5117068"/>
            <a:ext cx="1512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9848" y="6412468"/>
            <a:ext cx="1512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Flat Files</a:t>
            </a:r>
          </a:p>
        </p:txBody>
      </p:sp>
      <p:sp>
        <p:nvSpPr>
          <p:cNvPr id="40" name="Folded Corner 39"/>
          <p:cNvSpPr/>
          <p:nvPr/>
        </p:nvSpPr>
        <p:spPr>
          <a:xfrm flipV="1">
            <a:off x="484496" y="5625152"/>
            <a:ext cx="685800" cy="787316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Flowchart: Magnetic Disk 40"/>
          <p:cNvSpPr/>
          <p:nvPr/>
        </p:nvSpPr>
        <p:spPr>
          <a:xfrm>
            <a:off x="4485167" y="2438400"/>
            <a:ext cx="2133600" cy="3186752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Flowchart: Magnetic Disk 41"/>
          <p:cNvSpPr/>
          <p:nvPr/>
        </p:nvSpPr>
        <p:spPr>
          <a:xfrm>
            <a:off x="5590067" y="3840286"/>
            <a:ext cx="914400" cy="519752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</a:p>
        </p:txBody>
      </p:sp>
      <p:sp>
        <p:nvSpPr>
          <p:cNvPr id="43" name="Flowchart: Magnetic Disk 42"/>
          <p:cNvSpPr/>
          <p:nvPr/>
        </p:nvSpPr>
        <p:spPr>
          <a:xfrm>
            <a:off x="4561367" y="3823648"/>
            <a:ext cx="914400" cy="1137496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 data</a:t>
            </a:r>
          </a:p>
        </p:txBody>
      </p:sp>
      <p:sp>
        <p:nvSpPr>
          <p:cNvPr id="44" name="Flowchart: Magnetic Disk 43"/>
          <p:cNvSpPr/>
          <p:nvPr/>
        </p:nvSpPr>
        <p:spPr>
          <a:xfrm>
            <a:off x="5608264" y="4441392"/>
            <a:ext cx="914400" cy="51975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Raw data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66523" y="5649478"/>
            <a:ext cx="1673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Warehouse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95" y="2315171"/>
            <a:ext cx="806529" cy="71109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642980" y="2999096"/>
            <a:ext cx="14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 Analysis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657" y="3657600"/>
            <a:ext cx="806529" cy="71109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642980" y="4343400"/>
            <a:ext cx="1194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Reporting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95" y="5054490"/>
            <a:ext cx="806529" cy="71109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641608" y="5728648"/>
            <a:ext cx="1194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Mining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6747215" y="2862160"/>
            <a:ext cx="894393" cy="1162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781800" y="4024952"/>
            <a:ext cx="9408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747215" y="4024952"/>
            <a:ext cx="894393" cy="1092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796352" y="4031776"/>
            <a:ext cx="5285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324233" y="1916373"/>
            <a:ext cx="809367" cy="1753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322496" y="3360304"/>
            <a:ext cx="787420" cy="610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1312260" y="4191000"/>
            <a:ext cx="797656" cy="570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277572" y="4511154"/>
            <a:ext cx="832344" cy="1586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5105400" y="0"/>
            <a:ext cx="4038600" cy="304800"/>
          </a:xfrm>
          <a:custGeom>
            <a:avLst/>
            <a:gdLst>
              <a:gd name="connsiteX0" fmla="*/ 0 w 3810000"/>
              <a:gd name="connsiteY0" fmla="*/ 0 h 304800"/>
              <a:gd name="connsiteX1" fmla="*/ 3810000 w 3810000"/>
              <a:gd name="connsiteY1" fmla="*/ 0 h 304800"/>
              <a:gd name="connsiteX2" fmla="*/ 3810000 w 3810000"/>
              <a:gd name="connsiteY2" fmla="*/ 304800 h 304800"/>
              <a:gd name="connsiteX3" fmla="*/ 0 w 3810000"/>
              <a:gd name="connsiteY3" fmla="*/ 304800 h 304800"/>
              <a:gd name="connsiteX4" fmla="*/ 0 w 3810000"/>
              <a:gd name="connsiteY4" fmla="*/ 0 h 304800"/>
              <a:gd name="connsiteX0-1" fmla="*/ 217715 w 3810000"/>
              <a:gd name="connsiteY0-2" fmla="*/ 0 h 304800"/>
              <a:gd name="connsiteX1-3" fmla="*/ 3810000 w 3810000"/>
              <a:gd name="connsiteY1-4" fmla="*/ 0 h 304800"/>
              <a:gd name="connsiteX2-5" fmla="*/ 3810000 w 3810000"/>
              <a:gd name="connsiteY2-6" fmla="*/ 304800 h 304800"/>
              <a:gd name="connsiteX3-7" fmla="*/ 0 w 3810000"/>
              <a:gd name="connsiteY3-8" fmla="*/ 304800 h 304800"/>
              <a:gd name="connsiteX4-9" fmla="*/ 217715 w 3810000"/>
              <a:gd name="connsiteY4-10" fmla="*/ 0 h 304800"/>
              <a:gd name="connsiteX0-11" fmla="*/ 261258 w 3810000"/>
              <a:gd name="connsiteY0-12" fmla="*/ 0 h 304800"/>
              <a:gd name="connsiteX1-13" fmla="*/ 3810000 w 3810000"/>
              <a:gd name="connsiteY1-14" fmla="*/ 0 h 304800"/>
              <a:gd name="connsiteX2-15" fmla="*/ 3810000 w 3810000"/>
              <a:gd name="connsiteY2-16" fmla="*/ 304800 h 304800"/>
              <a:gd name="connsiteX3-17" fmla="*/ 0 w 3810000"/>
              <a:gd name="connsiteY3-18" fmla="*/ 304800 h 304800"/>
              <a:gd name="connsiteX4-19" fmla="*/ 261258 w 3810000"/>
              <a:gd name="connsiteY4-20" fmla="*/ 0 h 304800"/>
              <a:gd name="connsiteX0-21" fmla="*/ 333830 w 3882572"/>
              <a:gd name="connsiteY0-22" fmla="*/ 0 h 304800"/>
              <a:gd name="connsiteX1-23" fmla="*/ 3882572 w 3882572"/>
              <a:gd name="connsiteY1-24" fmla="*/ 0 h 304800"/>
              <a:gd name="connsiteX2-25" fmla="*/ 3882572 w 3882572"/>
              <a:gd name="connsiteY2-26" fmla="*/ 304800 h 304800"/>
              <a:gd name="connsiteX3-27" fmla="*/ 0 w 3882572"/>
              <a:gd name="connsiteY3-28" fmla="*/ 304800 h 304800"/>
              <a:gd name="connsiteX4-29" fmla="*/ 333830 w 3882572"/>
              <a:gd name="connsiteY4-30" fmla="*/ 0 h 304800"/>
              <a:gd name="connsiteX0-31" fmla="*/ 377373 w 3926115"/>
              <a:gd name="connsiteY0-32" fmla="*/ 0 h 304800"/>
              <a:gd name="connsiteX1-33" fmla="*/ 3926115 w 3926115"/>
              <a:gd name="connsiteY1-34" fmla="*/ 0 h 304800"/>
              <a:gd name="connsiteX2-35" fmla="*/ 3926115 w 3926115"/>
              <a:gd name="connsiteY2-36" fmla="*/ 304800 h 304800"/>
              <a:gd name="connsiteX3-37" fmla="*/ 0 w 3926115"/>
              <a:gd name="connsiteY3-38" fmla="*/ 304800 h 304800"/>
              <a:gd name="connsiteX4-39" fmla="*/ 377373 w 3926115"/>
              <a:gd name="connsiteY4-40" fmla="*/ 0 h 304800"/>
              <a:gd name="connsiteX0-41" fmla="*/ 399319 w 3948061"/>
              <a:gd name="connsiteY0-42" fmla="*/ 0 h 304800"/>
              <a:gd name="connsiteX1-43" fmla="*/ 3948061 w 3948061"/>
              <a:gd name="connsiteY1-44" fmla="*/ 0 h 304800"/>
              <a:gd name="connsiteX2-45" fmla="*/ 3948061 w 3948061"/>
              <a:gd name="connsiteY2-46" fmla="*/ 304800 h 304800"/>
              <a:gd name="connsiteX3-47" fmla="*/ 0 w 3948061"/>
              <a:gd name="connsiteY3-48" fmla="*/ 304800 h 304800"/>
              <a:gd name="connsiteX4-49" fmla="*/ 399319 w 3948061"/>
              <a:gd name="connsiteY4-50" fmla="*/ 0 h 304800"/>
              <a:gd name="connsiteX0-51" fmla="*/ 289591 w 3838333"/>
              <a:gd name="connsiteY0-52" fmla="*/ 0 h 304800"/>
              <a:gd name="connsiteX1-53" fmla="*/ 3838333 w 3838333"/>
              <a:gd name="connsiteY1-54" fmla="*/ 0 h 304800"/>
              <a:gd name="connsiteX2-55" fmla="*/ 3838333 w 3838333"/>
              <a:gd name="connsiteY2-56" fmla="*/ 304800 h 304800"/>
              <a:gd name="connsiteX3-57" fmla="*/ 0 w 3838333"/>
              <a:gd name="connsiteY3-58" fmla="*/ 304800 h 304800"/>
              <a:gd name="connsiteX4-59" fmla="*/ 289591 w 3838333"/>
              <a:gd name="connsiteY4-60" fmla="*/ 0 h 304800"/>
              <a:gd name="connsiteX0-61" fmla="*/ 142942 w 3691684"/>
              <a:gd name="connsiteY0-62" fmla="*/ 0 h 304800"/>
              <a:gd name="connsiteX1-63" fmla="*/ 3691684 w 3691684"/>
              <a:gd name="connsiteY1-64" fmla="*/ 0 h 304800"/>
              <a:gd name="connsiteX2-65" fmla="*/ 3691684 w 3691684"/>
              <a:gd name="connsiteY2-66" fmla="*/ 304800 h 304800"/>
              <a:gd name="connsiteX3-67" fmla="*/ 0 w 3691684"/>
              <a:gd name="connsiteY3-68" fmla="*/ 304800 h 304800"/>
              <a:gd name="connsiteX4-69" fmla="*/ 142942 w 3691684"/>
              <a:gd name="connsiteY4-70" fmla="*/ 0 h 304800"/>
              <a:gd name="connsiteX0-71" fmla="*/ 91184 w 3639926"/>
              <a:gd name="connsiteY0-72" fmla="*/ 0 h 304800"/>
              <a:gd name="connsiteX1-73" fmla="*/ 3639926 w 3639926"/>
              <a:gd name="connsiteY1-74" fmla="*/ 0 h 304800"/>
              <a:gd name="connsiteX2-75" fmla="*/ 3639926 w 3639926"/>
              <a:gd name="connsiteY2-76" fmla="*/ 304800 h 304800"/>
              <a:gd name="connsiteX3-77" fmla="*/ 0 w 3639926"/>
              <a:gd name="connsiteY3-78" fmla="*/ 304800 h 304800"/>
              <a:gd name="connsiteX4-79" fmla="*/ 91184 w 3639926"/>
              <a:gd name="connsiteY4-80" fmla="*/ 0 h 304800"/>
              <a:gd name="connsiteX0-81" fmla="*/ 65305 w 3614047"/>
              <a:gd name="connsiteY0-82" fmla="*/ 0 h 332406"/>
              <a:gd name="connsiteX1-83" fmla="*/ 3614047 w 3614047"/>
              <a:gd name="connsiteY1-84" fmla="*/ 0 h 332406"/>
              <a:gd name="connsiteX2-85" fmla="*/ 3614047 w 3614047"/>
              <a:gd name="connsiteY2-86" fmla="*/ 304800 h 332406"/>
              <a:gd name="connsiteX3-87" fmla="*/ 0 w 3614047"/>
              <a:gd name="connsiteY3-88" fmla="*/ 332406 h 332406"/>
              <a:gd name="connsiteX4-89" fmla="*/ 65305 w 3614047"/>
              <a:gd name="connsiteY4-90" fmla="*/ 0 h 332406"/>
              <a:gd name="connsiteX0-91" fmla="*/ 91184 w 3639926"/>
              <a:gd name="connsiteY0-92" fmla="*/ 0 h 332406"/>
              <a:gd name="connsiteX1-93" fmla="*/ 3639926 w 3639926"/>
              <a:gd name="connsiteY1-94" fmla="*/ 0 h 332406"/>
              <a:gd name="connsiteX2-95" fmla="*/ 3639926 w 3639926"/>
              <a:gd name="connsiteY2-96" fmla="*/ 304800 h 332406"/>
              <a:gd name="connsiteX3-97" fmla="*/ 0 w 3639926"/>
              <a:gd name="connsiteY3-98" fmla="*/ 332406 h 332406"/>
              <a:gd name="connsiteX4-99" fmla="*/ 91184 w 3639926"/>
              <a:gd name="connsiteY4-100" fmla="*/ 0 h 332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39926" h="332406">
                <a:moveTo>
                  <a:pt x="91184" y="0"/>
                </a:moveTo>
                <a:lnTo>
                  <a:pt x="3639926" y="0"/>
                </a:lnTo>
                <a:lnTo>
                  <a:pt x="3639926" y="304800"/>
                </a:lnTo>
                <a:lnTo>
                  <a:pt x="0" y="332406"/>
                </a:lnTo>
                <a:lnTo>
                  <a:pt x="911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-1" y="-15766"/>
            <a:ext cx="7688317" cy="934319"/>
          </a:xfrm>
          <a:custGeom>
            <a:avLst/>
            <a:gdLst>
              <a:gd name="connsiteX0" fmla="*/ 0 w 5486400"/>
              <a:gd name="connsiteY0" fmla="*/ 0 h 1143000"/>
              <a:gd name="connsiteX1" fmla="*/ 5486400 w 5486400"/>
              <a:gd name="connsiteY1" fmla="*/ 0 h 1143000"/>
              <a:gd name="connsiteX2" fmla="*/ 5486400 w 5486400"/>
              <a:gd name="connsiteY2" fmla="*/ 1143000 h 1143000"/>
              <a:gd name="connsiteX3" fmla="*/ 0 w 5486400"/>
              <a:gd name="connsiteY3" fmla="*/ 1143000 h 1143000"/>
              <a:gd name="connsiteX4" fmla="*/ 0 w 5486400"/>
              <a:gd name="connsiteY4" fmla="*/ 0 h 1143000"/>
              <a:gd name="connsiteX0-1" fmla="*/ 0 w 5486400"/>
              <a:gd name="connsiteY0-2" fmla="*/ 0 h 1143000"/>
              <a:gd name="connsiteX1-3" fmla="*/ 5486400 w 5486400"/>
              <a:gd name="connsiteY1-4" fmla="*/ 0 h 1143000"/>
              <a:gd name="connsiteX2-5" fmla="*/ 4572000 w 5486400"/>
              <a:gd name="connsiteY2-6" fmla="*/ 1128485 h 1143000"/>
              <a:gd name="connsiteX3-7" fmla="*/ 0 w 5486400"/>
              <a:gd name="connsiteY3-8" fmla="*/ 1143000 h 1143000"/>
              <a:gd name="connsiteX4-9" fmla="*/ 0 w 5486400"/>
              <a:gd name="connsiteY4-10" fmla="*/ 0 h 1143000"/>
              <a:gd name="connsiteX0-11" fmla="*/ 0 w 5486400"/>
              <a:gd name="connsiteY0-12" fmla="*/ 0 h 1143000"/>
              <a:gd name="connsiteX1-13" fmla="*/ 5486400 w 5486400"/>
              <a:gd name="connsiteY1-14" fmla="*/ 0 h 1143000"/>
              <a:gd name="connsiteX2-15" fmla="*/ 4954011 w 5486400"/>
              <a:gd name="connsiteY2-16" fmla="*/ 1128485 h 1143000"/>
              <a:gd name="connsiteX3-17" fmla="*/ 0 w 5486400"/>
              <a:gd name="connsiteY3-18" fmla="*/ 1143000 h 1143000"/>
              <a:gd name="connsiteX4-19" fmla="*/ 0 w 5486400"/>
              <a:gd name="connsiteY4-20" fmla="*/ 0 h 1143000"/>
              <a:gd name="connsiteX0-21" fmla="*/ 0 w 5486400"/>
              <a:gd name="connsiteY0-22" fmla="*/ 0 h 1143000"/>
              <a:gd name="connsiteX1-23" fmla="*/ 5486400 w 5486400"/>
              <a:gd name="connsiteY1-24" fmla="*/ 0 h 1143000"/>
              <a:gd name="connsiteX2-25" fmla="*/ 4899439 w 5486400"/>
              <a:gd name="connsiteY2-26" fmla="*/ 1128485 h 1143000"/>
              <a:gd name="connsiteX3-27" fmla="*/ 0 w 5486400"/>
              <a:gd name="connsiteY3-28" fmla="*/ 1143000 h 1143000"/>
              <a:gd name="connsiteX4-29" fmla="*/ 0 w 5486400"/>
              <a:gd name="connsiteY4-30" fmla="*/ 0 h 1143000"/>
              <a:gd name="connsiteX0-31" fmla="*/ 0 w 5486400"/>
              <a:gd name="connsiteY0-32" fmla="*/ 0 h 1148193"/>
              <a:gd name="connsiteX1-33" fmla="*/ 5486400 w 5486400"/>
              <a:gd name="connsiteY1-34" fmla="*/ 0 h 1148193"/>
              <a:gd name="connsiteX2-35" fmla="*/ 4812123 w 5486400"/>
              <a:gd name="connsiteY2-36" fmla="*/ 1148193 h 1148193"/>
              <a:gd name="connsiteX3-37" fmla="*/ 0 w 5486400"/>
              <a:gd name="connsiteY3-38" fmla="*/ 1143000 h 1148193"/>
              <a:gd name="connsiteX4-39" fmla="*/ 0 w 5486400"/>
              <a:gd name="connsiteY4-40" fmla="*/ 0 h 1148193"/>
              <a:gd name="connsiteX0-41" fmla="*/ 0 w 5322681"/>
              <a:gd name="connsiteY0-42" fmla="*/ 19706 h 1167899"/>
              <a:gd name="connsiteX1-43" fmla="*/ 5322681 w 5322681"/>
              <a:gd name="connsiteY1-44" fmla="*/ 0 h 1167899"/>
              <a:gd name="connsiteX2-45" fmla="*/ 4812123 w 5322681"/>
              <a:gd name="connsiteY2-46" fmla="*/ 1167899 h 1167899"/>
              <a:gd name="connsiteX3-47" fmla="*/ 0 w 5322681"/>
              <a:gd name="connsiteY3-48" fmla="*/ 1162706 h 1167899"/>
              <a:gd name="connsiteX4-49" fmla="*/ 0 w 5322681"/>
              <a:gd name="connsiteY4-50" fmla="*/ 19706 h 1167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322681" h="1167899">
                <a:moveTo>
                  <a:pt x="0" y="19706"/>
                </a:moveTo>
                <a:lnTo>
                  <a:pt x="5322681" y="0"/>
                </a:lnTo>
                <a:lnTo>
                  <a:pt x="4812123" y="1167899"/>
                </a:lnTo>
                <a:lnTo>
                  <a:pt x="0" y="1162706"/>
                </a:lnTo>
                <a:lnTo>
                  <a:pt x="0" y="197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Teknologi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Big Data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914400"/>
            <a:ext cx="5439104" cy="459592"/>
          </a:xfrm>
          <a:custGeom>
            <a:avLst/>
            <a:gdLst>
              <a:gd name="connsiteX0" fmla="*/ 0 w 5486400"/>
              <a:gd name="connsiteY0" fmla="*/ 0 h 304800"/>
              <a:gd name="connsiteX1" fmla="*/ 5486400 w 5486400"/>
              <a:gd name="connsiteY1" fmla="*/ 0 h 304800"/>
              <a:gd name="connsiteX2" fmla="*/ 5486400 w 5486400"/>
              <a:gd name="connsiteY2" fmla="*/ 304800 h 304800"/>
              <a:gd name="connsiteX3" fmla="*/ 0 w 5486400"/>
              <a:gd name="connsiteY3" fmla="*/ 304800 h 304800"/>
              <a:gd name="connsiteX4" fmla="*/ 0 w 5486400"/>
              <a:gd name="connsiteY4" fmla="*/ 0 h 304800"/>
              <a:gd name="connsiteX0-1" fmla="*/ 0 w 5486400"/>
              <a:gd name="connsiteY0-2" fmla="*/ 0 h 304800"/>
              <a:gd name="connsiteX1-3" fmla="*/ 5486400 w 5486400"/>
              <a:gd name="connsiteY1-4" fmla="*/ 0 h 304800"/>
              <a:gd name="connsiteX2-5" fmla="*/ 5297214 w 5486400"/>
              <a:gd name="connsiteY2-6" fmla="*/ 289034 h 304800"/>
              <a:gd name="connsiteX3-7" fmla="*/ 0 w 5486400"/>
              <a:gd name="connsiteY3-8" fmla="*/ 304800 h 304800"/>
              <a:gd name="connsiteX4-9" fmla="*/ 0 w 5486400"/>
              <a:gd name="connsiteY4-10" fmla="*/ 0 h 304800"/>
              <a:gd name="connsiteX0-11" fmla="*/ 0 w 5486400"/>
              <a:gd name="connsiteY0-12" fmla="*/ 0 h 304800"/>
              <a:gd name="connsiteX1-13" fmla="*/ 5486400 w 5486400"/>
              <a:gd name="connsiteY1-14" fmla="*/ 0 h 304800"/>
              <a:gd name="connsiteX2-15" fmla="*/ 5155324 w 5486400"/>
              <a:gd name="connsiteY2-16" fmla="*/ 289034 h 304800"/>
              <a:gd name="connsiteX3-17" fmla="*/ 0 w 5486400"/>
              <a:gd name="connsiteY3-18" fmla="*/ 304800 h 304800"/>
              <a:gd name="connsiteX4-19" fmla="*/ 0 w 5486400"/>
              <a:gd name="connsiteY4-20" fmla="*/ 0 h 304800"/>
              <a:gd name="connsiteX0-21" fmla="*/ 0 w 5486400"/>
              <a:gd name="connsiteY0-22" fmla="*/ 0 h 304800"/>
              <a:gd name="connsiteX1-23" fmla="*/ 5486400 w 5486400"/>
              <a:gd name="connsiteY1-24" fmla="*/ 0 h 304800"/>
              <a:gd name="connsiteX2-25" fmla="*/ 5092262 w 5486400"/>
              <a:gd name="connsiteY2-26" fmla="*/ 299490 h 304800"/>
              <a:gd name="connsiteX3-27" fmla="*/ 0 w 5486400"/>
              <a:gd name="connsiteY3-28" fmla="*/ 304800 h 304800"/>
              <a:gd name="connsiteX4-29" fmla="*/ 0 w 5486400"/>
              <a:gd name="connsiteY4-30" fmla="*/ 0 h 304800"/>
              <a:gd name="connsiteX0-31" fmla="*/ 0 w 5439104"/>
              <a:gd name="connsiteY0-32" fmla="*/ 0 h 304800"/>
              <a:gd name="connsiteX1-33" fmla="*/ 5439104 w 5439104"/>
              <a:gd name="connsiteY1-34" fmla="*/ 0 h 304800"/>
              <a:gd name="connsiteX2-35" fmla="*/ 5092262 w 5439104"/>
              <a:gd name="connsiteY2-36" fmla="*/ 299490 h 304800"/>
              <a:gd name="connsiteX3-37" fmla="*/ 0 w 5439104"/>
              <a:gd name="connsiteY3-38" fmla="*/ 304800 h 304800"/>
              <a:gd name="connsiteX4-39" fmla="*/ 0 w 5439104"/>
              <a:gd name="connsiteY4-40" fmla="*/ 0 h 304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39104" h="304800">
                <a:moveTo>
                  <a:pt x="0" y="0"/>
                </a:moveTo>
                <a:lnTo>
                  <a:pt x="5439104" y="0"/>
                </a:lnTo>
                <a:lnTo>
                  <a:pt x="5092262" y="29949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US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Big Data Technology</a:t>
            </a:r>
          </a:p>
        </p:txBody>
      </p: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3474142" y="2701921"/>
            <a:ext cx="1676400" cy="1676400"/>
          </a:xfrm>
          <a:prstGeom prst="ellipse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Volume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808890" y="3844921"/>
            <a:ext cx="1676400" cy="1676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8100000" scaled="1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Velocity</a:t>
            </a:r>
          </a:p>
        </p:txBody>
      </p:sp>
      <p:sp>
        <p:nvSpPr>
          <p:cNvPr id="13" name="Oval 12"/>
          <p:cNvSpPr/>
          <p:nvPr/>
        </p:nvSpPr>
        <p:spPr>
          <a:xfrm>
            <a:off x="4195046" y="3844921"/>
            <a:ext cx="1676400" cy="1676400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51000"/>
                  <a:satMod val="130000"/>
                  <a:alpha val="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Variety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Straight Arrow Connector 13"/>
          <p:cNvCxnSpPr>
            <a:stCxn id="15" idx="3"/>
          </p:cNvCxnSpPr>
          <p:nvPr/>
        </p:nvCxnSpPr>
        <p:spPr>
          <a:xfrm>
            <a:off x="1078580" y="4263436"/>
            <a:ext cx="3188882" cy="30777"/>
          </a:xfrm>
          <a:prstGeom prst="straightConnector1">
            <a:avLst/>
          </a:prstGeom>
          <a:ln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165" y="4109547"/>
            <a:ext cx="998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BIG DATA</a:t>
            </a:r>
          </a:p>
        </p:txBody>
      </p:sp>
      <p:sp>
        <p:nvSpPr>
          <p:cNvPr id="16" name="Isosceles Triangle 15"/>
          <p:cNvSpPr/>
          <p:nvPr/>
        </p:nvSpPr>
        <p:spPr>
          <a:xfrm>
            <a:off x="4267462" y="4215716"/>
            <a:ext cx="145857" cy="156995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" y="1719352"/>
            <a:ext cx="2057400" cy="186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3V</a:t>
            </a:r>
          </a:p>
        </p:txBody>
      </p:sp>
      <p:cxnSp>
        <p:nvCxnSpPr>
          <p:cNvPr id="18" name="Elbow Connector 17"/>
          <p:cNvCxnSpPr/>
          <p:nvPr/>
        </p:nvCxnSpPr>
        <p:spPr>
          <a:xfrm rot="5400000" flipH="1" flipV="1">
            <a:off x="4203613" y="2055520"/>
            <a:ext cx="710877" cy="592038"/>
          </a:xfrm>
          <a:prstGeom prst="bentConnector3">
            <a:avLst>
              <a:gd name="adj1" fmla="val 100340"/>
            </a:avLst>
          </a:prstGeom>
          <a:ln>
            <a:solidFill>
              <a:schemeClr val="accent2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2"/>
          </p:cNvCxnSpPr>
          <p:nvPr/>
        </p:nvCxnSpPr>
        <p:spPr>
          <a:xfrm rot="10800000" flipV="1">
            <a:off x="1589690" y="4683120"/>
            <a:ext cx="1219200" cy="610749"/>
          </a:xfrm>
          <a:prstGeom prst="bentConnector3">
            <a:avLst>
              <a:gd name="adj1" fmla="val 100153"/>
            </a:avLst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3" idx="4"/>
          </p:cNvCxnSpPr>
          <p:nvPr/>
        </p:nvCxnSpPr>
        <p:spPr>
          <a:xfrm rot="16200000" flipH="1">
            <a:off x="4934663" y="5619904"/>
            <a:ext cx="487411" cy="290244"/>
          </a:xfrm>
          <a:prstGeom prst="bentConnector3">
            <a:avLst>
              <a:gd name="adj1" fmla="val 99491"/>
            </a:avLst>
          </a:prstGeom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59730" y="5205979"/>
            <a:ext cx="1462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Real-time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 data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97914" y="5830622"/>
            <a:ext cx="1699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Structured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Unstructured 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26575" y="1548522"/>
            <a:ext cx="64793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gency FB" panose="020B0503020202020204" pitchFamily="34" charset="0"/>
              </a:rPr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gency FB" panose="020B0503020202020204" pitchFamily="34" charset="0"/>
              </a:rPr>
              <a:t>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gency FB" panose="020B0503020202020204" pitchFamily="34" charset="0"/>
              </a:rPr>
              <a:t>TB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gency FB" panose="020B0503020202020204" pitchFamily="34" charset="0"/>
              </a:rPr>
              <a:t>PB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gency FB" panose="020B0503020202020204" pitchFamily="34" charset="0"/>
              </a:rPr>
              <a:t>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76090" y="1794522"/>
            <a:ext cx="15737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V’s: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999890" y="1505880"/>
            <a:ext cx="0" cy="2733123"/>
          </a:xfrm>
          <a:prstGeom prst="line">
            <a:avLst/>
          </a:prstGeom>
          <a:ln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562393" y="5807428"/>
            <a:ext cx="1447801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50938" y="5846406"/>
            <a:ext cx="1106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Go-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Jek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Traveloka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6999890" y="5830624"/>
            <a:ext cx="1" cy="84677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82432" y="5846406"/>
            <a:ext cx="1273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Twitter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IoT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918</Words>
  <Application>Microsoft Office PowerPoint</Application>
  <PresentationFormat>On-screen Show (4:3)</PresentationFormat>
  <Paragraphs>200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Agency FB</vt:lpstr>
      <vt:lpstr>Arial</vt:lpstr>
      <vt:lpstr>Arial Narrow</vt:lpstr>
      <vt:lpstr>Calibri</vt:lpstr>
      <vt:lpstr>Segoe UI</vt:lpstr>
      <vt:lpstr>Segoe UI Semibold</vt:lpstr>
      <vt:lpstr>Office Theme</vt:lpstr>
      <vt:lpstr>Manajemen Data</vt:lpstr>
      <vt:lpstr> Materi</vt:lpstr>
      <vt:lpstr> Teknologi Manajemen Data</vt:lpstr>
      <vt:lpstr> Teknologi Manajemen Data</vt:lpstr>
      <vt:lpstr> Sistem Manajemen Basis Data</vt:lpstr>
      <vt:lpstr>PowerPoint Presentation</vt:lpstr>
      <vt:lpstr> Sistem Manajemen Basis Data</vt:lpstr>
      <vt:lpstr> Gudang Data</vt:lpstr>
      <vt:lpstr> Teknologi Big Data</vt:lpstr>
      <vt:lpstr> Penambangan Data</vt:lpstr>
      <vt:lpstr> Penambangan Data</vt:lpstr>
      <vt:lpstr> Penambangan Data – yes/no</vt:lpstr>
      <vt:lpstr> Penambangan Data</vt:lpstr>
      <vt:lpstr> Penambangan Data VS KDD</vt:lpstr>
      <vt:lpstr> Penambangan Data VS KDD</vt:lpstr>
      <vt:lpstr> Inteligensi Bisnis</vt:lpstr>
      <vt:lpstr> Inteligensi Bisnis</vt:lpstr>
      <vt:lpstr> Inteligensi Bisnis</vt:lpstr>
      <vt:lpstr> Inteligensi Bisnis</vt:lpstr>
      <vt:lpstr> Inteligensi Bisnis - Summary</vt:lpstr>
      <vt:lpstr> 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BISNIS DI ERA DIGITAL</dc:title>
  <dc:creator>Fauzi Rafrastara</dc:creator>
  <cp:lastModifiedBy>Dimas Pratama</cp:lastModifiedBy>
  <cp:revision>182</cp:revision>
  <dcterms:created xsi:type="dcterms:W3CDTF">2020-08-06T07:46:00Z</dcterms:created>
  <dcterms:modified xsi:type="dcterms:W3CDTF">2022-12-11T08:17:57Z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1033-11.2.0.10231</vt:lpwstr>
  </property>
</Properties>
</file>