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27"/>
  </p:notesMasterIdLst>
  <p:sldIdLst>
    <p:sldId id="876" r:id="rId2"/>
    <p:sldId id="628" r:id="rId3"/>
    <p:sldId id="1042" r:id="rId4"/>
    <p:sldId id="1043" r:id="rId5"/>
    <p:sldId id="1045" r:id="rId6"/>
    <p:sldId id="1046" r:id="rId7"/>
    <p:sldId id="1047" r:id="rId8"/>
    <p:sldId id="1048" r:id="rId9"/>
    <p:sldId id="1049" r:id="rId10"/>
    <p:sldId id="1050" r:id="rId11"/>
    <p:sldId id="1051" r:id="rId12"/>
    <p:sldId id="1052" r:id="rId13"/>
    <p:sldId id="1053" r:id="rId14"/>
    <p:sldId id="1054" r:id="rId15"/>
    <p:sldId id="1058" r:id="rId16"/>
    <p:sldId id="1055" r:id="rId17"/>
    <p:sldId id="1056" r:id="rId18"/>
    <p:sldId id="1057" r:id="rId19"/>
    <p:sldId id="1059" r:id="rId20"/>
    <p:sldId id="1060" r:id="rId21"/>
    <p:sldId id="1061" r:id="rId22"/>
    <p:sldId id="1062" r:id="rId23"/>
    <p:sldId id="1063" r:id="rId24"/>
    <p:sldId id="1064" r:id="rId25"/>
    <p:sldId id="291" r:id="rId26"/>
  </p:sldIdLst>
  <p:sldSz cx="9144000" cy="5143500" type="screen16x9"/>
  <p:notesSz cx="6858000" cy="9144000"/>
  <p:custDataLst>
    <p:tags r:id="rId28"/>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4" clrIdx="3">
    <p:extLst>
      <p:ext uri="{19B8F6BF-5375-455C-9EA6-DF929625EA0E}">
        <p15:presenceInfo xmlns:p15="http://schemas.microsoft.com/office/powerpoint/2012/main" userId="S::suliving@cisco.com::dc701d48-dd51-411a-9041-b7f1328f1486" providerId="AD"/>
      </p:ext>
    </p:extLst>
  </p:cmAuthor>
  <p:cmAuthor id="4" name="jagibbon" initials="jmg" lastIdx="3"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13" autoAdjust="0"/>
    <p:restoredTop sz="84965" autoAdjust="0"/>
  </p:normalViewPr>
  <p:slideViewPr>
    <p:cSldViewPr snapToGrid="0" showGuides="1">
      <p:cViewPr varScale="1">
        <p:scale>
          <a:sx n="128" d="100"/>
          <a:sy n="128" d="100"/>
        </p:scale>
        <p:origin x="1578" y="114"/>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7/6/2020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529958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036116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4148116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199516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633340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808078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268398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197963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983308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56581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5251901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0038409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64960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043589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4340408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4084037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688838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694523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990535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013996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349389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007968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946507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4.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5.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16.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17.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18.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19.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2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23.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24.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25.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9.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0.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prstGeom prst="rect">
            <a:avLst/>
          </a:prstGeom>
        </p:spPr>
        <p:txBody>
          <a:bodyPr/>
          <a:lstStyle/>
          <a:p>
            <a:r>
              <a:rPr lang="en-US" dirty="0">
                <a:solidFill>
                  <a:schemeClr val="accent5">
                    <a:lumMod val="40000"/>
                    <a:lumOff val="60000"/>
                  </a:schemeClr>
                </a:solidFill>
              </a:rPr>
              <a:t>Note: For Packet Tracer </a:t>
            </a:r>
            <a:r>
              <a:rPr lang="en-US" dirty="0" err="1">
                <a:solidFill>
                  <a:schemeClr val="accent5">
                    <a:lumMod val="40000"/>
                    <a:lumOff val="60000"/>
                  </a:schemeClr>
                </a:solidFill>
              </a:rPr>
              <a:t>ver</a:t>
            </a:r>
            <a:r>
              <a:rPr lang="en-US" dirty="0">
                <a:solidFill>
                  <a:schemeClr val="accent5">
                    <a:lumMod val="40000"/>
                    <a:lumOff val="60000"/>
                  </a:schemeClr>
                </a:solidFill>
              </a:rPr>
              <a:t> 7.3</a:t>
            </a:r>
          </a:p>
          <a:p>
            <a:endParaRPr lang="en-US" dirty="0"/>
          </a:p>
        </p:txBody>
      </p:sp>
      <p:sp>
        <p:nvSpPr>
          <p:cNvPr id="6" name="Title 5"/>
          <p:cNvSpPr>
            <a:spLocks noGrp="1"/>
          </p:cNvSpPr>
          <p:nvPr>
            <p:ph type="ctrTitle"/>
          </p:nvPr>
        </p:nvSpPr>
        <p:spPr/>
        <p:txBody>
          <a:bodyPr/>
          <a:lstStyle/>
          <a:p>
            <a:r>
              <a:rPr lang="en-US" dirty="0">
                <a:solidFill>
                  <a:schemeClr val="accent5">
                    <a:lumMod val="40000"/>
                    <a:lumOff val="60000"/>
                  </a:schemeClr>
                </a:solidFill>
              </a:rPr>
              <a:t>Unlocking the Packet Tracer Grading Rubric</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065" y="1972193"/>
            <a:ext cx="2883948" cy="1199114"/>
          </a:xfrm>
        </p:spPr>
        <p:txBody>
          <a:bodyPr/>
          <a:lstStyle/>
          <a:p>
            <a:pPr marL="0" indent="0">
              <a:buNone/>
            </a:pPr>
            <a:r>
              <a:rPr lang="en-US" sz="1600" dirty="0"/>
              <a:t>The Activity Wizard screen should appear. Midway down the left column, select ‘Check Activity’.</a:t>
            </a:r>
          </a:p>
        </p:txBody>
      </p:sp>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Unlocking the Packet Tracer Grading Rubric</a:t>
            </a:r>
            <a:br>
              <a:rPr lang="en-US" altLang="en-US" dirty="0"/>
            </a:br>
            <a:r>
              <a:rPr lang="en-US" altLang="en-US" dirty="0"/>
              <a:t>Check Activity</a:t>
            </a:r>
          </a:p>
        </p:txBody>
      </p:sp>
      <p:cxnSp>
        <p:nvCxnSpPr>
          <p:cNvPr id="10" name="Straight Arrow Connector 9">
            <a:extLst>
              <a:ext uri="{FF2B5EF4-FFF2-40B4-BE49-F238E27FC236}">
                <a16:creationId xmlns:a16="http://schemas.microsoft.com/office/drawing/2014/main" id="{EEA9870B-DB7E-4B13-B536-95689B687392}"/>
              </a:ext>
            </a:extLst>
          </p:cNvPr>
          <p:cNvCxnSpPr>
            <a:cxnSpLocks/>
          </p:cNvCxnSpPr>
          <p:nvPr/>
        </p:nvCxnSpPr>
        <p:spPr>
          <a:xfrm>
            <a:off x="2844970" y="3228154"/>
            <a:ext cx="70769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9A7D28EF-AC3F-4DB6-988B-A5D19D38EAE8}"/>
              </a:ext>
            </a:extLst>
          </p:cNvPr>
          <p:cNvPicPr/>
          <p:nvPr/>
        </p:nvPicPr>
        <p:blipFill>
          <a:blip r:embed="rId4"/>
          <a:stretch>
            <a:fillRect/>
          </a:stretch>
        </p:blipFill>
        <p:spPr>
          <a:xfrm>
            <a:off x="3552669" y="487182"/>
            <a:ext cx="5042532" cy="4294681"/>
          </a:xfrm>
          <a:prstGeom prst="rect">
            <a:avLst/>
          </a:prstGeom>
        </p:spPr>
      </p:pic>
    </p:spTree>
    <p:custDataLst>
      <p:tags r:id="rId1"/>
    </p:custDataLst>
    <p:extLst>
      <p:ext uri="{BB962C8B-B14F-4D97-AF65-F5344CB8AC3E}">
        <p14:creationId xmlns:p14="http://schemas.microsoft.com/office/powerpoint/2010/main" val="21794762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065" y="798944"/>
            <a:ext cx="8853286" cy="741653"/>
          </a:xfrm>
        </p:spPr>
        <p:txBody>
          <a:bodyPr/>
          <a:lstStyle/>
          <a:p>
            <a:pPr marL="0" indent="0">
              <a:buNone/>
            </a:pPr>
            <a:r>
              <a:rPr lang="en-US" sz="1600" dirty="0"/>
              <a:t>If the instructions portion of the Activity is not visible on your screen, locate the Packet Tracer icon(s) in the taskbar at the bottom of the screen and select the one that opens the instructions.</a:t>
            </a:r>
          </a:p>
        </p:txBody>
      </p:sp>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Unlocking the Packet Tracer Grading Rubric</a:t>
            </a:r>
            <a:br>
              <a:rPr lang="en-US" altLang="en-US" dirty="0"/>
            </a:br>
            <a:r>
              <a:rPr lang="en-US" altLang="en-US" dirty="0"/>
              <a:t>Check Activity (</a:t>
            </a:r>
            <a:r>
              <a:rPr lang="en-US" altLang="en-US" dirty="0" err="1"/>
              <a:t>cont</a:t>
            </a:r>
            <a:r>
              <a:rPr lang="en-US" altLang="en-US" dirty="0"/>
              <a:t>)</a:t>
            </a:r>
          </a:p>
        </p:txBody>
      </p:sp>
      <p:cxnSp>
        <p:nvCxnSpPr>
          <p:cNvPr id="10" name="Straight Arrow Connector 9">
            <a:extLst>
              <a:ext uri="{FF2B5EF4-FFF2-40B4-BE49-F238E27FC236}">
                <a16:creationId xmlns:a16="http://schemas.microsoft.com/office/drawing/2014/main" id="{EEA9870B-DB7E-4B13-B536-95689B687392}"/>
              </a:ext>
            </a:extLst>
          </p:cNvPr>
          <p:cNvCxnSpPr>
            <a:cxnSpLocks/>
          </p:cNvCxnSpPr>
          <p:nvPr/>
        </p:nvCxnSpPr>
        <p:spPr>
          <a:xfrm flipH="1">
            <a:off x="6460761" y="2516772"/>
            <a:ext cx="562482" cy="22240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48DE923-A941-4BB2-9BB8-536B11F589F2}"/>
              </a:ext>
            </a:extLst>
          </p:cNvPr>
          <p:cNvSpPr txBox="1"/>
          <p:nvPr/>
        </p:nvSpPr>
        <p:spPr>
          <a:xfrm>
            <a:off x="6981075" y="3041819"/>
            <a:ext cx="298480" cy="338554"/>
          </a:xfrm>
          <a:prstGeom prst="rect">
            <a:avLst/>
          </a:prstGeom>
          <a:noFill/>
        </p:spPr>
        <p:txBody>
          <a:bodyPr wrap="square" rtlCol="0">
            <a:spAutoFit/>
          </a:bodyPr>
          <a:lstStyle/>
          <a:p>
            <a:r>
              <a:rPr lang="en-US" sz="1600" dirty="0">
                <a:solidFill>
                  <a:srgbClr val="FF0000"/>
                </a:solidFill>
              </a:rPr>
              <a:t>1</a:t>
            </a:r>
          </a:p>
        </p:txBody>
      </p:sp>
      <p:sp>
        <p:nvSpPr>
          <p:cNvPr id="5" name="TextBox 4">
            <a:extLst>
              <a:ext uri="{FF2B5EF4-FFF2-40B4-BE49-F238E27FC236}">
                <a16:creationId xmlns:a16="http://schemas.microsoft.com/office/drawing/2014/main" id="{AD76B8BD-6728-4655-A439-0767BB39DD75}"/>
              </a:ext>
            </a:extLst>
          </p:cNvPr>
          <p:cNvSpPr txBox="1"/>
          <p:nvPr/>
        </p:nvSpPr>
        <p:spPr>
          <a:xfrm>
            <a:off x="6981075" y="2347495"/>
            <a:ext cx="298480" cy="338554"/>
          </a:xfrm>
          <a:prstGeom prst="rect">
            <a:avLst/>
          </a:prstGeom>
          <a:noFill/>
        </p:spPr>
        <p:txBody>
          <a:bodyPr wrap="square" rtlCol="0">
            <a:spAutoFit/>
          </a:bodyPr>
          <a:lstStyle/>
          <a:p>
            <a:r>
              <a:rPr lang="en-US" sz="1600" dirty="0">
                <a:solidFill>
                  <a:srgbClr val="FF0000"/>
                </a:solidFill>
              </a:rPr>
              <a:t>2</a:t>
            </a:r>
          </a:p>
        </p:txBody>
      </p:sp>
      <p:pic>
        <p:nvPicPr>
          <p:cNvPr id="9" name="Picture 8">
            <a:extLst>
              <a:ext uri="{FF2B5EF4-FFF2-40B4-BE49-F238E27FC236}">
                <a16:creationId xmlns:a16="http://schemas.microsoft.com/office/drawing/2014/main" id="{735C901A-7A72-4C2B-B2E8-C0834DAA1D0F}"/>
              </a:ext>
            </a:extLst>
          </p:cNvPr>
          <p:cNvPicPr/>
          <p:nvPr/>
        </p:nvPicPr>
        <p:blipFill rotWithShape="1">
          <a:blip r:embed="rId4"/>
          <a:srcRect l="4700" t="29567" r="66269"/>
          <a:stretch/>
        </p:blipFill>
        <p:spPr bwMode="auto">
          <a:xfrm>
            <a:off x="2608289" y="2121108"/>
            <a:ext cx="3852472" cy="1198584"/>
          </a:xfrm>
          <a:prstGeom prst="rect">
            <a:avLst/>
          </a:prstGeom>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207FC535-5125-4AE0-8483-98E1E86B5A04}"/>
              </a:ext>
            </a:extLst>
          </p:cNvPr>
          <p:cNvPicPr/>
          <p:nvPr/>
        </p:nvPicPr>
        <p:blipFill>
          <a:blip r:embed="rId5"/>
          <a:stretch>
            <a:fillRect/>
          </a:stretch>
        </p:blipFill>
        <p:spPr>
          <a:xfrm>
            <a:off x="2046157" y="3319692"/>
            <a:ext cx="4534525" cy="502800"/>
          </a:xfrm>
          <a:prstGeom prst="rect">
            <a:avLst/>
          </a:prstGeom>
        </p:spPr>
      </p:pic>
      <p:cxnSp>
        <p:nvCxnSpPr>
          <p:cNvPr id="8" name="Straight Arrow Connector 7">
            <a:extLst>
              <a:ext uri="{FF2B5EF4-FFF2-40B4-BE49-F238E27FC236}">
                <a16:creationId xmlns:a16="http://schemas.microsoft.com/office/drawing/2014/main" id="{F71CF213-6002-4388-99CD-F1B6DF6B0AA6}"/>
              </a:ext>
            </a:extLst>
          </p:cNvPr>
          <p:cNvCxnSpPr>
            <a:cxnSpLocks/>
          </p:cNvCxnSpPr>
          <p:nvPr/>
        </p:nvCxnSpPr>
        <p:spPr>
          <a:xfrm flipH="1">
            <a:off x="6334174" y="3211096"/>
            <a:ext cx="612937" cy="2171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23046997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065" y="798944"/>
            <a:ext cx="8853286" cy="741653"/>
          </a:xfrm>
        </p:spPr>
        <p:txBody>
          <a:bodyPr/>
          <a:lstStyle/>
          <a:p>
            <a:pPr marL="0" indent="0">
              <a:buNone/>
            </a:pPr>
            <a:r>
              <a:rPr lang="en-US" sz="1600" dirty="0"/>
              <a:t>At the bottom of the instructions screen, select the ‘Check Results’ box.</a:t>
            </a:r>
          </a:p>
        </p:txBody>
      </p:sp>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Unlocking the Packet Tracer Grading Rubric</a:t>
            </a:r>
            <a:br>
              <a:rPr lang="en-US" altLang="en-US" dirty="0"/>
            </a:br>
            <a:r>
              <a:rPr lang="en-US" altLang="en-US" dirty="0"/>
              <a:t>Check Results</a:t>
            </a:r>
          </a:p>
        </p:txBody>
      </p:sp>
      <p:pic>
        <p:nvPicPr>
          <p:cNvPr id="11" name="Picture 10">
            <a:extLst>
              <a:ext uri="{FF2B5EF4-FFF2-40B4-BE49-F238E27FC236}">
                <a16:creationId xmlns:a16="http://schemas.microsoft.com/office/drawing/2014/main" id="{71DF6B68-11C6-48E8-8DB3-EAA9A086A423}"/>
              </a:ext>
            </a:extLst>
          </p:cNvPr>
          <p:cNvPicPr/>
          <p:nvPr/>
        </p:nvPicPr>
        <p:blipFill>
          <a:blip r:embed="rId4"/>
          <a:stretch>
            <a:fillRect/>
          </a:stretch>
        </p:blipFill>
        <p:spPr>
          <a:xfrm>
            <a:off x="1374948" y="1239118"/>
            <a:ext cx="6538167" cy="3406915"/>
          </a:xfrm>
          <a:prstGeom prst="rect">
            <a:avLst/>
          </a:prstGeom>
        </p:spPr>
      </p:pic>
      <p:cxnSp>
        <p:nvCxnSpPr>
          <p:cNvPr id="8" name="Straight Arrow Connector 7">
            <a:extLst>
              <a:ext uri="{FF2B5EF4-FFF2-40B4-BE49-F238E27FC236}">
                <a16:creationId xmlns:a16="http://schemas.microsoft.com/office/drawing/2014/main" id="{F71CF213-6002-4388-99CD-F1B6DF6B0AA6}"/>
              </a:ext>
            </a:extLst>
          </p:cNvPr>
          <p:cNvCxnSpPr>
            <a:cxnSpLocks/>
          </p:cNvCxnSpPr>
          <p:nvPr/>
        </p:nvCxnSpPr>
        <p:spPr>
          <a:xfrm>
            <a:off x="1161737" y="4064968"/>
            <a:ext cx="565515" cy="27958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205146336"/>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065" y="798944"/>
            <a:ext cx="8853286" cy="1082319"/>
          </a:xfrm>
        </p:spPr>
        <p:txBody>
          <a:bodyPr/>
          <a:lstStyle/>
          <a:p>
            <a:pPr marL="0" indent="0">
              <a:buNone/>
            </a:pPr>
            <a:r>
              <a:rPr lang="en-US" sz="1600" dirty="0"/>
              <a:t>If the Assessment Items were previously locked, they should now be available. Select ‘Assessment Items’ and the green checkmarks and red X’s should be visible. At a minimum, this will indicate what items are correct and those that the rubric considers wrong. However, it is not always clear what is expected and some of the entries can be cryptic.</a:t>
            </a:r>
          </a:p>
        </p:txBody>
      </p:sp>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Unlocking the Packet Tracer Grading Rubric</a:t>
            </a:r>
            <a:br>
              <a:rPr lang="en-US" altLang="en-US" dirty="0"/>
            </a:br>
            <a:r>
              <a:rPr lang="en-US" altLang="en-US" dirty="0"/>
              <a:t>Assessment Items</a:t>
            </a:r>
          </a:p>
        </p:txBody>
      </p:sp>
      <p:pic>
        <p:nvPicPr>
          <p:cNvPr id="9" name="Picture 8">
            <a:extLst>
              <a:ext uri="{FF2B5EF4-FFF2-40B4-BE49-F238E27FC236}">
                <a16:creationId xmlns:a16="http://schemas.microsoft.com/office/drawing/2014/main" id="{28D8AC3A-50E6-4640-8BE8-39634BD4CD9F}"/>
              </a:ext>
            </a:extLst>
          </p:cNvPr>
          <p:cNvPicPr/>
          <p:nvPr/>
        </p:nvPicPr>
        <p:blipFill>
          <a:blip r:embed="rId4"/>
          <a:stretch>
            <a:fillRect/>
          </a:stretch>
        </p:blipFill>
        <p:spPr>
          <a:xfrm>
            <a:off x="951875" y="1881262"/>
            <a:ext cx="6854061" cy="2825637"/>
          </a:xfrm>
          <a:prstGeom prst="rect">
            <a:avLst/>
          </a:prstGeom>
        </p:spPr>
      </p:pic>
      <p:cxnSp>
        <p:nvCxnSpPr>
          <p:cNvPr id="11" name="Straight Arrow Connector 10">
            <a:extLst>
              <a:ext uri="{FF2B5EF4-FFF2-40B4-BE49-F238E27FC236}">
                <a16:creationId xmlns:a16="http://schemas.microsoft.com/office/drawing/2014/main" id="{07F1E2FF-59BB-4742-BF10-50849B59A8A6}"/>
              </a:ext>
            </a:extLst>
          </p:cNvPr>
          <p:cNvCxnSpPr>
            <a:cxnSpLocks/>
          </p:cNvCxnSpPr>
          <p:nvPr/>
        </p:nvCxnSpPr>
        <p:spPr>
          <a:xfrm flipH="1" flipV="1">
            <a:off x="2660796" y="2123943"/>
            <a:ext cx="524614" cy="2195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16840256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9296" y="1167636"/>
            <a:ext cx="2306827" cy="2872214"/>
          </a:xfrm>
        </p:spPr>
        <p:txBody>
          <a:bodyPr/>
          <a:lstStyle/>
          <a:p>
            <a:pPr marL="0" indent="0">
              <a:buNone/>
            </a:pPr>
            <a:r>
              <a:rPr lang="en-US" sz="1600" dirty="0"/>
              <a:t>If this is all that was needed, close the Packet Tracer </a:t>
            </a:r>
            <a:r>
              <a:rPr lang="en-US" sz="1600" u="sng" dirty="0"/>
              <a:t>without saving it</a:t>
            </a:r>
            <a:r>
              <a:rPr lang="en-US" sz="1600" dirty="0"/>
              <a:t>. If you save it, all configurations will be erased.</a:t>
            </a:r>
          </a:p>
          <a:p>
            <a:pPr marL="0" indent="0">
              <a:buNone/>
            </a:pPr>
            <a:r>
              <a:rPr lang="en-US" sz="1600" dirty="0"/>
              <a:t>Any items that need to be corrected can be done by reloading the original file and making changes to it.</a:t>
            </a:r>
          </a:p>
        </p:txBody>
      </p:sp>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Unlocking the Packet Tracer Grading Rubric</a:t>
            </a:r>
            <a:br>
              <a:rPr lang="en-US" altLang="en-US" dirty="0"/>
            </a:br>
            <a:r>
              <a:rPr lang="en-US" altLang="en-US" dirty="0"/>
              <a:t>Close if Done</a:t>
            </a:r>
          </a:p>
        </p:txBody>
      </p:sp>
      <p:pic>
        <p:nvPicPr>
          <p:cNvPr id="3" name="Picture 2">
            <a:extLst>
              <a:ext uri="{FF2B5EF4-FFF2-40B4-BE49-F238E27FC236}">
                <a16:creationId xmlns:a16="http://schemas.microsoft.com/office/drawing/2014/main" id="{7B3CA133-9104-4151-9A21-15459EE2A795}"/>
              </a:ext>
            </a:extLst>
          </p:cNvPr>
          <p:cNvPicPr>
            <a:picLocks noChangeAspect="1"/>
          </p:cNvPicPr>
          <p:nvPr/>
        </p:nvPicPr>
        <p:blipFill>
          <a:blip r:embed="rId4"/>
          <a:stretch>
            <a:fillRect/>
          </a:stretch>
        </p:blipFill>
        <p:spPr>
          <a:xfrm>
            <a:off x="3177915" y="482833"/>
            <a:ext cx="5269041" cy="4297135"/>
          </a:xfrm>
          <a:prstGeom prst="rect">
            <a:avLst/>
          </a:prstGeom>
        </p:spPr>
      </p:pic>
      <p:cxnSp>
        <p:nvCxnSpPr>
          <p:cNvPr id="11" name="Straight Arrow Connector 10">
            <a:extLst>
              <a:ext uri="{FF2B5EF4-FFF2-40B4-BE49-F238E27FC236}">
                <a16:creationId xmlns:a16="http://schemas.microsoft.com/office/drawing/2014/main" id="{07F1E2FF-59BB-4742-BF10-50849B59A8A6}"/>
              </a:ext>
            </a:extLst>
          </p:cNvPr>
          <p:cNvCxnSpPr>
            <a:cxnSpLocks/>
          </p:cNvCxnSpPr>
          <p:nvPr/>
        </p:nvCxnSpPr>
        <p:spPr>
          <a:xfrm flipH="1" flipV="1">
            <a:off x="7542085" y="3000598"/>
            <a:ext cx="350236" cy="34220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38D19E1-3FEF-4EC6-ADBF-0DC63704DAE6}"/>
              </a:ext>
            </a:extLst>
          </p:cNvPr>
          <p:cNvSpPr txBox="1"/>
          <p:nvPr/>
        </p:nvSpPr>
        <p:spPr>
          <a:xfrm>
            <a:off x="7871158" y="3284380"/>
            <a:ext cx="298480" cy="338554"/>
          </a:xfrm>
          <a:prstGeom prst="rect">
            <a:avLst/>
          </a:prstGeom>
          <a:noFill/>
        </p:spPr>
        <p:txBody>
          <a:bodyPr wrap="square" rtlCol="0">
            <a:spAutoFit/>
          </a:bodyPr>
          <a:lstStyle/>
          <a:p>
            <a:r>
              <a:rPr lang="en-US" sz="1600" dirty="0">
                <a:solidFill>
                  <a:srgbClr val="FF0000"/>
                </a:solidFill>
              </a:rPr>
              <a:t>2</a:t>
            </a:r>
          </a:p>
        </p:txBody>
      </p:sp>
      <p:sp>
        <p:nvSpPr>
          <p:cNvPr id="10" name="TextBox 9">
            <a:extLst>
              <a:ext uri="{FF2B5EF4-FFF2-40B4-BE49-F238E27FC236}">
                <a16:creationId xmlns:a16="http://schemas.microsoft.com/office/drawing/2014/main" id="{9D33F710-31F8-4E64-8E26-F5E5C116073E}"/>
              </a:ext>
            </a:extLst>
          </p:cNvPr>
          <p:cNvSpPr txBox="1"/>
          <p:nvPr/>
        </p:nvSpPr>
        <p:spPr>
          <a:xfrm>
            <a:off x="2556123" y="4391110"/>
            <a:ext cx="298480" cy="338554"/>
          </a:xfrm>
          <a:prstGeom prst="rect">
            <a:avLst/>
          </a:prstGeom>
          <a:noFill/>
        </p:spPr>
        <p:txBody>
          <a:bodyPr wrap="square" rtlCol="0">
            <a:spAutoFit/>
          </a:bodyPr>
          <a:lstStyle/>
          <a:p>
            <a:r>
              <a:rPr lang="en-US" sz="1600" dirty="0">
                <a:solidFill>
                  <a:srgbClr val="FF0000"/>
                </a:solidFill>
              </a:rPr>
              <a:t>1</a:t>
            </a:r>
          </a:p>
        </p:txBody>
      </p:sp>
      <p:cxnSp>
        <p:nvCxnSpPr>
          <p:cNvPr id="12" name="Straight Arrow Connector 11">
            <a:extLst>
              <a:ext uri="{FF2B5EF4-FFF2-40B4-BE49-F238E27FC236}">
                <a16:creationId xmlns:a16="http://schemas.microsoft.com/office/drawing/2014/main" id="{4F45AB5A-A3F6-40B9-8A32-5EF45DA1488F}"/>
              </a:ext>
            </a:extLst>
          </p:cNvPr>
          <p:cNvCxnSpPr>
            <a:cxnSpLocks/>
          </p:cNvCxnSpPr>
          <p:nvPr/>
        </p:nvCxnSpPr>
        <p:spPr>
          <a:xfrm flipV="1">
            <a:off x="2862880" y="4560387"/>
            <a:ext cx="597891"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81925873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065" y="702512"/>
            <a:ext cx="8692637" cy="662597"/>
          </a:xfrm>
        </p:spPr>
        <p:txBody>
          <a:bodyPr/>
          <a:lstStyle/>
          <a:p>
            <a:pPr marL="0" indent="0">
              <a:spcBef>
                <a:spcPts val="0"/>
              </a:spcBef>
              <a:spcAft>
                <a:spcPts val="0"/>
              </a:spcAft>
              <a:buNone/>
            </a:pPr>
            <a:r>
              <a:rPr lang="en-US" sz="1600" dirty="0"/>
              <a:t>To see the details about the actual values being used for grading, the Activity Wizard &gt;&gt; Answer Network and ‘Assessment Tree’ need to be accessed.</a:t>
            </a:r>
          </a:p>
          <a:p>
            <a:pPr marL="0" indent="0">
              <a:spcBef>
                <a:spcPts val="0"/>
              </a:spcBef>
              <a:spcAft>
                <a:spcPts val="0"/>
              </a:spcAft>
              <a:buNone/>
            </a:pPr>
            <a:r>
              <a:rPr lang="en-US" sz="1600" dirty="0"/>
              <a:t>Note the ‘Expand/Collapse All’ and ‘Show Checked Only’ boxes.</a:t>
            </a:r>
          </a:p>
        </p:txBody>
      </p:sp>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Unlocking the Packet Tracer Grading Rubric</a:t>
            </a:r>
            <a:br>
              <a:rPr lang="en-US" altLang="en-US" dirty="0"/>
            </a:br>
            <a:r>
              <a:rPr lang="en-US" altLang="en-US" dirty="0"/>
              <a:t>Answer Network</a:t>
            </a:r>
          </a:p>
        </p:txBody>
      </p:sp>
      <p:sp>
        <p:nvSpPr>
          <p:cNvPr id="9" name="TextBox 8">
            <a:extLst>
              <a:ext uri="{FF2B5EF4-FFF2-40B4-BE49-F238E27FC236}">
                <a16:creationId xmlns:a16="http://schemas.microsoft.com/office/drawing/2014/main" id="{5DFDC3B9-A01A-47D3-86A1-83BE6B51F6D0}"/>
              </a:ext>
            </a:extLst>
          </p:cNvPr>
          <p:cNvSpPr txBox="1"/>
          <p:nvPr/>
        </p:nvSpPr>
        <p:spPr>
          <a:xfrm>
            <a:off x="144065" y="2911555"/>
            <a:ext cx="298480" cy="338554"/>
          </a:xfrm>
          <a:prstGeom prst="rect">
            <a:avLst/>
          </a:prstGeom>
          <a:noFill/>
        </p:spPr>
        <p:txBody>
          <a:bodyPr wrap="none" rtlCol="0">
            <a:spAutoFit/>
          </a:bodyPr>
          <a:lstStyle/>
          <a:p>
            <a:r>
              <a:rPr lang="en-US" sz="1600" dirty="0">
                <a:solidFill>
                  <a:srgbClr val="FF0000"/>
                </a:solidFill>
              </a:rPr>
              <a:t>1</a:t>
            </a:r>
          </a:p>
        </p:txBody>
      </p:sp>
      <p:pic>
        <p:nvPicPr>
          <p:cNvPr id="3" name="Picture 2">
            <a:extLst>
              <a:ext uri="{FF2B5EF4-FFF2-40B4-BE49-F238E27FC236}">
                <a16:creationId xmlns:a16="http://schemas.microsoft.com/office/drawing/2014/main" id="{F74AF48F-4F1F-447F-AC76-ADABE1EE03F4}"/>
              </a:ext>
            </a:extLst>
          </p:cNvPr>
          <p:cNvPicPr>
            <a:picLocks noChangeAspect="1"/>
          </p:cNvPicPr>
          <p:nvPr/>
        </p:nvPicPr>
        <p:blipFill>
          <a:blip r:embed="rId4"/>
          <a:stretch>
            <a:fillRect/>
          </a:stretch>
        </p:blipFill>
        <p:spPr>
          <a:xfrm>
            <a:off x="979739" y="1641779"/>
            <a:ext cx="7184521" cy="2930219"/>
          </a:xfrm>
          <a:prstGeom prst="rect">
            <a:avLst/>
          </a:prstGeom>
        </p:spPr>
      </p:pic>
      <p:cxnSp>
        <p:nvCxnSpPr>
          <p:cNvPr id="7" name="Straight Arrow Connector 6">
            <a:extLst>
              <a:ext uri="{FF2B5EF4-FFF2-40B4-BE49-F238E27FC236}">
                <a16:creationId xmlns:a16="http://schemas.microsoft.com/office/drawing/2014/main" id="{1BFAA48C-EDC7-4020-BA18-E446DDEDD2AF}"/>
              </a:ext>
            </a:extLst>
          </p:cNvPr>
          <p:cNvCxnSpPr>
            <a:cxnSpLocks/>
          </p:cNvCxnSpPr>
          <p:nvPr/>
        </p:nvCxnSpPr>
        <p:spPr>
          <a:xfrm>
            <a:off x="391767" y="3080832"/>
            <a:ext cx="63327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7F1E2FF-59BB-4742-BF10-50849B59A8A6}"/>
              </a:ext>
            </a:extLst>
          </p:cNvPr>
          <p:cNvCxnSpPr>
            <a:cxnSpLocks/>
          </p:cNvCxnSpPr>
          <p:nvPr/>
        </p:nvCxnSpPr>
        <p:spPr>
          <a:xfrm flipH="1" flipV="1">
            <a:off x="2959307" y="2329981"/>
            <a:ext cx="570877" cy="1508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DED6AE3-6FEE-41A1-8BD2-49D750D0049C}"/>
              </a:ext>
            </a:extLst>
          </p:cNvPr>
          <p:cNvSpPr txBox="1"/>
          <p:nvPr/>
        </p:nvSpPr>
        <p:spPr>
          <a:xfrm flipH="1">
            <a:off x="3530184" y="2329981"/>
            <a:ext cx="179882" cy="338554"/>
          </a:xfrm>
          <a:prstGeom prst="rect">
            <a:avLst/>
          </a:prstGeom>
          <a:noFill/>
        </p:spPr>
        <p:txBody>
          <a:bodyPr wrap="square" rtlCol="0">
            <a:spAutoFit/>
          </a:bodyPr>
          <a:lstStyle/>
          <a:p>
            <a:r>
              <a:rPr lang="en-US" sz="1600" dirty="0">
                <a:solidFill>
                  <a:srgbClr val="FF0000"/>
                </a:solidFill>
              </a:rPr>
              <a:t>2</a:t>
            </a:r>
          </a:p>
        </p:txBody>
      </p:sp>
      <p:cxnSp>
        <p:nvCxnSpPr>
          <p:cNvPr id="15" name="Straight Arrow Connector 14">
            <a:extLst>
              <a:ext uri="{FF2B5EF4-FFF2-40B4-BE49-F238E27FC236}">
                <a16:creationId xmlns:a16="http://schemas.microsoft.com/office/drawing/2014/main" id="{426F1350-0B67-450C-8AFE-812B5DAE2CCB}"/>
              </a:ext>
            </a:extLst>
          </p:cNvPr>
          <p:cNvCxnSpPr>
            <a:cxnSpLocks/>
          </p:cNvCxnSpPr>
          <p:nvPr/>
        </p:nvCxnSpPr>
        <p:spPr>
          <a:xfrm flipH="1">
            <a:off x="6740208" y="2599771"/>
            <a:ext cx="945607" cy="33748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64AF6F6-2F69-4604-B34E-59573FB0BC44}"/>
              </a:ext>
            </a:extLst>
          </p:cNvPr>
          <p:cNvCxnSpPr>
            <a:cxnSpLocks/>
          </p:cNvCxnSpPr>
          <p:nvPr/>
        </p:nvCxnSpPr>
        <p:spPr>
          <a:xfrm flipH="1">
            <a:off x="7411733" y="2599771"/>
            <a:ext cx="274082" cy="40626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583525248"/>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0485" y="709370"/>
            <a:ext cx="8853286" cy="787029"/>
          </a:xfrm>
        </p:spPr>
        <p:txBody>
          <a:bodyPr/>
          <a:lstStyle/>
          <a:p>
            <a:pPr marL="0" indent="0">
              <a:buNone/>
            </a:pPr>
            <a:r>
              <a:rPr lang="en-US" sz="1600" dirty="0"/>
              <a:t>Some of the values that are being graded are directly displayed here </a:t>
            </a:r>
            <a:r>
              <a:rPr lang="en-US" sz="1600" dirty="0">
                <a:solidFill>
                  <a:srgbClr val="FF0000"/>
                </a:solidFill>
              </a:rPr>
              <a:t>(1)</a:t>
            </a:r>
            <a:r>
              <a:rPr lang="en-US" sz="1600" dirty="0"/>
              <a:t>. Others may appear surrounded by double braces ‘[[ ]]’ </a:t>
            </a:r>
            <a:r>
              <a:rPr lang="en-US" sz="1600" dirty="0">
                <a:solidFill>
                  <a:srgbClr val="FF0000"/>
                </a:solidFill>
              </a:rPr>
              <a:t>(2)</a:t>
            </a:r>
            <a:r>
              <a:rPr lang="en-US" sz="1600" dirty="0"/>
              <a:t>. These are variables and their values are stored in a different location within the Activity Wizard.</a:t>
            </a:r>
          </a:p>
        </p:txBody>
      </p:sp>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Unlocking the Packet Tracer Grading Rubric</a:t>
            </a:r>
            <a:br>
              <a:rPr lang="en-US" altLang="en-US" dirty="0"/>
            </a:br>
            <a:r>
              <a:rPr lang="en-US" altLang="en-US" dirty="0"/>
              <a:t>Variables</a:t>
            </a:r>
          </a:p>
        </p:txBody>
      </p:sp>
      <p:pic>
        <p:nvPicPr>
          <p:cNvPr id="5" name="Picture 4">
            <a:extLst>
              <a:ext uri="{FF2B5EF4-FFF2-40B4-BE49-F238E27FC236}">
                <a16:creationId xmlns:a16="http://schemas.microsoft.com/office/drawing/2014/main" id="{5D1937B2-4E35-421F-829B-39A50C146A66}"/>
              </a:ext>
            </a:extLst>
          </p:cNvPr>
          <p:cNvPicPr/>
          <p:nvPr/>
        </p:nvPicPr>
        <p:blipFill>
          <a:blip r:embed="rId4"/>
          <a:stretch>
            <a:fillRect/>
          </a:stretch>
        </p:blipFill>
        <p:spPr>
          <a:xfrm>
            <a:off x="1530537" y="1556495"/>
            <a:ext cx="6080342" cy="3125467"/>
          </a:xfrm>
          <a:prstGeom prst="rect">
            <a:avLst/>
          </a:prstGeom>
        </p:spPr>
      </p:pic>
      <p:cxnSp>
        <p:nvCxnSpPr>
          <p:cNvPr id="11" name="Straight Arrow Connector 10">
            <a:extLst>
              <a:ext uri="{FF2B5EF4-FFF2-40B4-BE49-F238E27FC236}">
                <a16:creationId xmlns:a16="http://schemas.microsoft.com/office/drawing/2014/main" id="{07F1E2FF-59BB-4742-BF10-50849B59A8A6}"/>
              </a:ext>
            </a:extLst>
          </p:cNvPr>
          <p:cNvCxnSpPr>
            <a:cxnSpLocks/>
          </p:cNvCxnSpPr>
          <p:nvPr/>
        </p:nvCxnSpPr>
        <p:spPr>
          <a:xfrm flipH="1" flipV="1">
            <a:off x="4046094" y="2456552"/>
            <a:ext cx="524614" cy="2195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BFAA48C-EDC7-4020-BA18-E446DDEDD2AF}"/>
              </a:ext>
            </a:extLst>
          </p:cNvPr>
          <p:cNvCxnSpPr>
            <a:cxnSpLocks/>
          </p:cNvCxnSpPr>
          <p:nvPr/>
        </p:nvCxnSpPr>
        <p:spPr>
          <a:xfrm flipH="1">
            <a:off x="4046094" y="2123025"/>
            <a:ext cx="524614" cy="1538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DED6AE3-6FEE-41A1-8BD2-49D750D0049C}"/>
              </a:ext>
            </a:extLst>
          </p:cNvPr>
          <p:cNvSpPr txBox="1"/>
          <p:nvPr/>
        </p:nvSpPr>
        <p:spPr>
          <a:xfrm>
            <a:off x="4567128" y="2501832"/>
            <a:ext cx="298480" cy="338554"/>
          </a:xfrm>
          <a:prstGeom prst="rect">
            <a:avLst/>
          </a:prstGeom>
          <a:noFill/>
        </p:spPr>
        <p:txBody>
          <a:bodyPr wrap="none" rtlCol="0">
            <a:spAutoFit/>
          </a:bodyPr>
          <a:lstStyle/>
          <a:p>
            <a:r>
              <a:rPr lang="en-US" sz="1600" dirty="0">
                <a:solidFill>
                  <a:srgbClr val="FF0000"/>
                </a:solidFill>
              </a:rPr>
              <a:t>2</a:t>
            </a:r>
          </a:p>
        </p:txBody>
      </p:sp>
      <p:sp>
        <p:nvSpPr>
          <p:cNvPr id="9" name="TextBox 8">
            <a:extLst>
              <a:ext uri="{FF2B5EF4-FFF2-40B4-BE49-F238E27FC236}">
                <a16:creationId xmlns:a16="http://schemas.microsoft.com/office/drawing/2014/main" id="{5DFDC3B9-A01A-47D3-86A1-83BE6B51F6D0}"/>
              </a:ext>
            </a:extLst>
          </p:cNvPr>
          <p:cNvSpPr txBox="1"/>
          <p:nvPr/>
        </p:nvSpPr>
        <p:spPr>
          <a:xfrm>
            <a:off x="4539109" y="1938323"/>
            <a:ext cx="298480" cy="338554"/>
          </a:xfrm>
          <a:prstGeom prst="rect">
            <a:avLst/>
          </a:prstGeom>
          <a:noFill/>
        </p:spPr>
        <p:txBody>
          <a:bodyPr wrap="none" rtlCol="0">
            <a:spAutoFit/>
          </a:bodyPr>
          <a:lstStyle/>
          <a:p>
            <a:r>
              <a:rPr lang="en-US" sz="1600" dirty="0">
                <a:solidFill>
                  <a:srgbClr val="FF0000"/>
                </a:solidFill>
              </a:rPr>
              <a:t>1</a:t>
            </a:r>
          </a:p>
        </p:txBody>
      </p:sp>
    </p:spTree>
    <p:custDataLst>
      <p:tags r:id="rId1"/>
    </p:custDataLst>
    <p:extLst>
      <p:ext uri="{BB962C8B-B14F-4D97-AF65-F5344CB8AC3E}">
        <p14:creationId xmlns:p14="http://schemas.microsoft.com/office/powerpoint/2010/main" val="3971322020"/>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065" y="1213625"/>
            <a:ext cx="2366787" cy="2716249"/>
          </a:xfrm>
        </p:spPr>
        <p:txBody>
          <a:bodyPr/>
          <a:lstStyle/>
          <a:p>
            <a:pPr marL="0" indent="0">
              <a:buNone/>
            </a:pPr>
            <a:r>
              <a:rPr lang="en-US" sz="1600" dirty="0"/>
              <a:t>There are several types of variables, however they all allow the possibility of multiple choices to match a user’s entry. Use the ‘Variable Manager’ tab in the left column to access the values in the variables section.</a:t>
            </a:r>
          </a:p>
        </p:txBody>
      </p:sp>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32109"/>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Unlocking the Packet Tracer Grading Rubric</a:t>
            </a:r>
            <a:br>
              <a:rPr lang="en-US" altLang="en-US" dirty="0"/>
            </a:br>
            <a:r>
              <a:rPr lang="en-US" altLang="en-US" dirty="0"/>
              <a:t>Variables (</a:t>
            </a:r>
            <a:r>
              <a:rPr lang="en-US" altLang="en-US" dirty="0" err="1"/>
              <a:t>cont</a:t>
            </a:r>
            <a:r>
              <a:rPr lang="en-US" altLang="en-US" dirty="0"/>
              <a:t>)</a:t>
            </a:r>
          </a:p>
        </p:txBody>
      </p:sp>
      <p:pic>
        <p:nvPicPr>
          <p:cNvPr id="10" name="Picture 9">
            <a:extLst>
              <a:ext uri="{FF2B5EF4-FFF2-40B4-BE49-F238E27FC236}">
                <a16:creationId xmlns:a16="http://schemas.microsoft.com/office/drawing/2014/main" id="{E4702C58-046C-4F5F-96E6-46DB290A4D26}"/>
              </a:ext>
            </a:extLst>
          </p:cNvPr>
          <p:cNvPicPr/>
          <p:nvPr/>
        </p:nvPicPr>
        <p:blipFill>
          <a:blip r:embed="rId4"/>
          <a:stretch>
            <a:fillRect/>
          </a:stretch>
        </p:blipFill>
        <p:spPr>
          <a:xfrm>
            <a:off x="2855626" y="680012"/>
            <a:ext cx="5943600" cy="3974433"/>
          </a:xfrm>
          <a:prstGeom prst="rect">
            <a:avLst/>
          </a:prstGeom>
        </p:spPr>
      </p:pic>
      <p:cxnSp>
        <p:nvCxnSpPr>
          <p:cNvPr id="7" name="Straight Arrow Connector 6">
            <a:extLst>
              <a:ext uri="{FF2B5EF4-FFF2-40B4-BE49-F238E27FC236}">
                <a16:creationId xmlns:a16="http://schemas.microsoft.com/office/drawing/2014/main" id="{1BFAA48C-EDC7-4020-BA18-E446DDEDD2AF}"/>
              </a:ext>
            </a:extLst>
          </p:cNvPr>
          <p:cNvCxnSpPr>
            <a:cxnSpLocks/>
          </p:cNvCxnSpPr>
          <p:nvPr/>
        </p:nvCxnSpPr>
        <p:spPr>
          <a:xfrm>
            <a:off x="2330971" y="1527942"/>
            <a:ext cx="52465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06843197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3986" y="2086685"/>
            <a:ext cx="1999528" cy="2221574"/>
          </a:xfrm>
        </p:spPr>
        <p:txBody>
          <a:bodyPr/>
          <a:lstStyle/>
          <a:p>
            <a:pPr marL="0" indent="0">
              <a:buNone/>
            </a:pPr>
            <a:r>
              <a:rPr lang="en-US" sz="1600" dirty="0"/>
              <a:t>Here are some examples of values used in ‘String Variables’:</a:t>
            </a:r>
          </a:p>
        </p:txBody>
      </p:sp>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Unlocking the Packet Tracer Grading Rubric</a:t>
            </a:r>
            <a:br>
              <a:rPr lang="en-US" altLang="en-US" dirty="0"/>
            </a:br>
            <a:r>
              <a:rPr lang="en-US" altLang="en-US" dirty="0"/>
              <a:t>Variables (</a:t>
            </a:r>
            <a:r>
              <a:rPr lang="en-US" altLang="en-US" dirty="0" err="1"/>
              <a:t>cont</a:t>
            </a:r>
            <a:r>
              <a:rPr lang="en-US" altLang="en-US" dirty="0"/>
              <a:t>)</a:t>
            </a:r>
          </a:p>
        </p:txBody>
      </p:sp>
      <p:pic>
        <p:nvPicPr>
          <p:cNvPr id="10" name="Picture 9">
            <a:extLst>
              <a:ext uri="{FF2B5EF4-FFF2-40B4-BE49-F238E27FC236}">
                <a16:creationId xmlns:a16="http://schemas.microsoft.com/office/drawing/2014/main" id="{C6E32C7A-3A08-400A-B496-65DE06B3E8CB}"/>
              </a:ext>
            </a:extLst>
          </p:cNvPr>
          <p:cNvPicPr/>
          <p:nvPr/>
        </p:nvPicPr>
        <p:blipFill>
          <a:blip r:embed="rId4"/>
          <a:stretch>
            <a:fillRect/>
          </a:stretch>
        </p:blipFill>
        <p:spPr>
          <a:xfrm>
            <a:off x="3099763" y="547141"/>
            <a:ext cx="5362186" cy="4272197"/>
          </a:xfrm>
          <a:prstGeom prst="rect">
            <a:avLst/>
          </a:prstGeom>
        </p:spPr>
      </p:pic>
    </p:spTree>
    <p:custDataLst>
      <p:tags r:id="rId1"/>
    </p:custDataLst>
    <p:extLst>
      <p:ext uri="{BB962C8B-B14F-4D97-AF65-F5344CB8AC3E}">
        <p14:creationId xmlns:p14="http://schemas.microsoft.com/office/powerpoint/2010/main" val="205454804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064" y="820917"/>
            <a:ext cx="8595201" cy="3841024"/>
          </a:xfrm>
        </p:spPr>
        <p:txBody>
          <a:bodyPr/>
          <a:lstStyle/>
          <a:p>
            <a:pPr marL="0" indent="0">
              <a:buNone/>
            </a:pPr>
            <a:r>
              <a:rPr lang="en-US" sz="1600" dirty="0"/>
              <a:t>Some variables use ‘Regular Expressions’ to allow matches for several different values:</a:t>
            </a:r>
          </a:p>
          <a:p>
            <a:r>
              <a:rPr lang="en-US" sz="1600" dirty="0"/>
              <a:t>Wild-Any: </a:t>
            </a:r>
            <a:r>
              <a:rPr lang="en-US" sz="1600" b="1" dirty="0"/>
              <a:t>{{</a:t>
            </a:r>
            <a:r>
              <a:rPr lang="en-US" sz="1600" b="1" dirty="0" err="1"/>
              <a:t>RegEx</a:t>
            </a:r>
            <a:r>
              <a:rPr lang="en-US" sz="1600" b="1" dirty="0"/>
              <a:t>:^.+$}}</a:t>
            </a:r>
            <a:r>
              <a:rPr lang="en-US" sz="1600" dirty="0"/>
              <a:t> This will match any non-blank entry.</a:t>
            </a:r>
          </a:p>
          <a:p>
            <a:r>
              <a:rPr lang="en-US" sz="1600" dirty="0"/>
              <a:t>Wild-With-Warning: </a:t>
            </a:r>
            <a:r>
              <a:rPr lang="en-US" sz="1600" b="1" dirty="0"/>
              <a:t>{{</a:t>
            </a:r>
            <a:r>
              <a:rPr lang="en-US" sz="1600" b="1" dirty="0" err="1"/>
              <a:t>RegEx</a:t>
            </a:r>
            <a:r>
              <a:rPr lang="en-US" sz="1600" b="1" dirty="0"/>
              <a:t>:.*[</a:t>
            </a:r>
            <a:r>
              <a:rPr lang="en-US" sz="1600" b="1" dirty="0" err="1"/>
              <a:t>Ww</a:t>
            </a:r>
            <a:r>
              <a:rPr lang="en-US" sz="1600" b="1" dirty="0"/>
              <a:t>]</a:t>
            </a:r>
            <a:r>
              <a:rPr lang="en-US" sz="1600" b="1" dirty="0" err="1"/>
              <a:t>arning</a:t>
            </a:r>
            <a:r>
              <a:rPr lang="en-US" sz="1600" b="1" dirty="0"/>
              <a:t>.*}}</a:t>
            </a:r>
            <a:r>
              <a:rPr lang="en-US" sz="1600" dirty="0"/>
              <a:t> Matches an entry with ‘Warning’ or ‘warning’ anywhere in the text.</a:t>
            </a:r>
          </a:p>
          <a:p>
            <a:r>
              <a:rPr lang="en-US" sz="1600" dirty="0"/>
              <a:t>Wild-no-Router: </a:t>
            </a:r>
            <a:r>
              <a:rPr lang="en-US" sz="1600" b="1" dirty="0"/>
              <a:t>{{</a:t>
            </a:r>
            <a:r>
              <a:rPr lang="en-US" sz="1600" b="1" dirty="0" err="1"/>
              <a:t>RegEx</a:t>
            </a:r>
            <a:r>
              <a:rPr lang="en-US" sz="1600" b="1" dirty="0"/>
              <a:t>:^((?!Router).)*$}}</a:t>
            </a:r>
            <a:r>
              <a:rPr lang="en-US" sz="1600" dirty="0"/>
              <a:t> Match any entry that does not begin with ‘Router’. Good for determining if the router hostname has been configured.</a:t>
            </a:r>
          </a:p>
          <a:p>
            <a:r>
              <a:rPr lang="en-US" sz="1600" dirty="0"/>
              <a:t>Wild-no-VLAN: </a:t>
            </a:r>
            <a:r>
              <a:rPr lang="en-US" sz="1600" b="1" dirty="0"/>
              <a:t>{{</a:t>
            </a:r>
            <a:r>
              <a:rPr lang="en-US" sz="1600" b="1" dirty="0" err="1"/>
              <a:t>RegEx</a:t>
            </a:r>
            <a:r>
              <a:rPr lang="en-US" sz="1600" b="1" dirty="0"/>
              <a:t>:^((?!VLAN0).)*$}}</a:t>
            </a:r>
            <a:r>
              <a:rPr lang="en-US" sz="1600" dirty="0"/>
              <a:t> Match any VLAN name that does not begin with ‘VLAN0’. Good for determining if a VLAN name has been changed from its default.</a:t>
            </a:r>
          </a:p>
          <a:p>
            <a:endParaRPr lang="en-US" sz="1600" dirty="0"/>
          </a:p>
        </p:txBody>
      </p:sp>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Unlocking the Packet Tracer Grading Rubric</a:t>
            </a:r>
            <a:br>
              <a:rPr lang="en-US" altLang="en-US" dirty="0"/>
            </a:br>
            <a:r>
              <a:rPr lang="en-US" altLang="en-US" dirty="0"/>
              <a:t>Variables (</a:t>
            </a:r>
            <a:r>
              <a:rPr lang="en-US" altLang="en-US" dirty="0" err="1"/>
              <a:t>cont</a:t>
            </a:r>
            <a:r>
              <a:rPr lang="en-US" altLang="en-US" dirty="0"/>
              <a:t>)</a:t>
            </a:r>
          </a:p>
        </p:txBody>
      </p:sp>
    </p:spTree>
    <p:custDataLst>
      <p:tags r:id="rId1"/>
    </p:custDataLst>
    <p:extLst>
      <p:ext uri="{BB962C8B-B14F-4D97-AF65-F5344CB8AC3E}">
        <p14:creationId xmlns:p14="http://schemas.microsoft.com/office/powerpoint/2010/main" val="311773211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065" y="798945"/>
            <a:ext cx="8853286" cy="625122"/>
          </a:xfrm>
        </p:spPr>
        <p:txBody>
          <a:bodyPr/>
          <a:lstStyle/>
          <a:p>
            <a:pPr marL="0" indent="0">
              <a:spcBef>
                <a:spcPts val="0"/>
              </a:spcBef>
              <a:spcAft>
                <a:spcPts val="0"/>
              </a:spcAft>
              <a:buNone/>
            </a:pPr>
            <a:r>
              <a:rPr lang="en-US" sz="1600" dirty="0"/>
              <a:t>The examples used in this presentation are for Packet Tracer version 7.3.</a:t>
            </a:r>
          </a:p>
          <a:p>
            <a:pPr marL="0" indent="0">
              <a:spcBef>
                <a:spcPts val="0"/>
              </a:spcBef>
              <a:spcAft>
                <a:spcPts val="0"/>
              </a:spcAft>
              <a:buNone/>
            </a:pPr>
            <a:r>
              <a:rPr lang="en-US" sz="1600" dirty="0"/>
              <a:t>The concepts are the same for other versions, however the screens may appear different.</a:t>
            </a:r>
          </a:p>
        </p:txBody>
      </p:sp>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Unlocking the Packet Tracer Grading Rubric</a:t>
            </a:r>
            <a:br>
              <a:rPr lang="en-US" altLang="en-US" dirty="0"/>
            </a:br>
            <a:r>
              <a:rPr lang="en-US" altLang="en-US" dirty="0"/>
              <a:t>Packet Tracer version 7.3</a:t>
            </a:r>
          </a:p>
        </p:txBody>
      </p:sp>
      <p:pic>
        <p:nvPicPr>
          <p:cNvPr id="4" name="Picture 3">
            <a:extLst>
              <a:ext uri="{FF2B5EF4-FFF2-40B4-BE49-F238E27FC236}">
                <a16:creationId xmlns:a16="http://schemas.microsoft.com/office/drawing/2014/main" id="{A82348EB-6839-4589-8DEB-812EB308914A}"/>
              </a:ext>
            </a:extLst>
          </p:cNvPr>
          <p:cNvPicPr/>
          <p:nvPr/>
        </p:nvPicPr>
        <p:blipFill>
          <a:blip r:embed="rId4"/>
          <a:stretch>
            <a:fillRect/>
          </a:stretch>
        </p:blipFill>
        <p:spPr>
          <a:xfrm>
            <a:off x="1598908" y="1424067"/>
            <a:ext cx="5943600" cy="3372785"/>
          </a:xfrm>
          <a:prstGeom prst="rect">
            <a:avLst/>
          </a:prstGeom>
          <a:solidFill>
            <a:srgbClr val="FF0000"/>
          </a:solidFill>
          <a:ln>
            <a:solidFill>
              <a:schemeClr val="accent3"/>
            </a:solidFill>
          </a:ln>
        </p:spPr>
      </p:pic>
      <p:cxnSp>
        <p:nvCxnSpPr>
          <p:cNvPr id="8" name="Straight Arrow Connector 7">
            <a:extLst>
              <a:ext uri="{FF2B5EF4-FFF2-40B4-BE49-F238E27FC236}">
                <a16:creationId xmlns:a16="http://schemas.microsoft.com/office/drawing/2014/main" id="{F71CF213-6002-4388-99CD-F1B6DF6B0AA6}"/>
              </a:ext>
            </a:extLst>
          </p:cNvPr>
          <p:cNvCxnSpPr/>
          <p:nvPr/>
        </p:nvCxnSpPr>
        <p:spPr>
          <a:xfrm>
            <a:off x="846944" y="4344555"/>
            <a:ext cx="699498" cy="35226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064" y="820917"/>
            <a:ext cx="8595201" cy="3308873"/>
          </a:xfrm>
        </p:spPr>
        <p:txBody>
          <a:bodyPr/>
          <a:lstStyle/>
          <a:p>
            <a:pPr marL="0" indent="0">
              <a:buNone/>
            </a:pPr>
            <a:r>
              <a:rPr lang="en-US" sz="1600" dirty="0"/>
              <a:t>Some variables use one or more entries separated by semi-colons. Some examples: </a:t>
            </a:r>
          </a:p>
          <a:p>
            <a:r>
              <a:rPr lang="en-US" sz="1600" dirty="0"/>
              <a:t>Match-cisco: </a:t>
            </a:r>
            <a:r>
              <a:rPr lang="en-US" sz="1600" b="1" dirty="0"/>
              <a:t>cisco;0822455D0A16</a:t>
            </a:r>
            <a:r>
              <a:rPr lang="en-US" sz="1600" dirty="0"/>
              <a:t> This will match ‘cisco’ or the encrypted version of ‘cisco’.</a:t>
            </a:r>
          </a:p>
          <a:p>
            <a:r>
              <a:rPr lang="en-US" sz="1600" dirty="0"/>
              <a:t>Match-class: </a:t>
            </a:r>
            <a:r>
              <a:rPr lang="en-US" sz="1600" b="1" dirty="0"/>
              <a:t>class;$1$mERr$9cTjUIEqNGurQiFU.ZeCi1</a:t>
            </a:r>
            <a:r>
              <a:rPr lang="en-US" sz="1600" dirty="0"/>
              <a:t> This will match class or the MD-5 hashed value from ‘enable secret’.</a:t>
            </a:r>
          </a:p>
          <a:p>
            <a:r>
              <a:rPr lang="en-US" sz="1600" dirty="0"/>
              <a:t>Bandwidth-1000: </a:t>
            </a:r>
            <a:r>
              <a:rPr lang="en-US" sz="1600" b="1" dirty="0"/>
              <a:t>1000;1024</a:t>
            </a:r>
            <a:r>
              <a:rPr lang="en-US" sz="1600" dirty="0"/>
              <a:t> This will match entries of either 1000 or 1024. Good for a link that is designated as 1 Mbps.</a:t>
            </a:r>
          </a:p>
          <a:p>
            <a:endParaRPr lang="en-US" sz="1600" dirty="0"/>
          </a:p>
          <a:p>
            <a:r>
              <a:rPr lang="en-US" sz="1600" dirty="0"/>
              <a:t>Note: Creating Variables and Regular Expressions is beyond the scope of this presentation.</a:t>
            </a:r>
          </a:p>
          <a:p>
            <a:endParaRPr lang="en-US" sz="1600" dirty="0"/>
          </a:p>
        </p:txBody>
      </p:sp>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Unlocking the Packet Tracer Grading Rubric</a:t>
            </a:r>
            <a:br>
              <a:rPr lang="en-US" altLang="en-US" dirty="0"/>
            </a:br>
            <a:r>
              <a:rPr lang="en-US" altLang="en-US" dirty="0"/>
              <a:t>Variables (</a:t>
            </a:r>
            <a:r>
              <a:rPr lang="en-US" altLang="en-US" dirty="0" err="1"/>
              <a:t>cont</a:t>
            </a:r>
            <a:r>
              <a:rPr lang="en-US" altLang="en-US" dirty="0"/>
              <a:t>)</a:t>
            </a:r>
          </a:p>
        </p:txBody>
      </p:sp>
    </p:spTree>
    <p:custDataLst>
      <p:tags r:id="rId1"/>
    </p:custDataLst>
    <p:extLst>
      <p:ext uri="{BB962C8B-B14F-4D97-AF65-F5344CB8AC3E}">
        <p14:creationId xmlns:p14="http://schemas.microsoft.com/office/powerpoint/2010/main" val="1809017633"/>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064" y="722013"/>
            <a:ext cx="8595201" cy="595653"/>
          </a:xfrm>
        </p:spPr>
        <p:txBody>
          <a:bodyPr/>
          <a:lstStyle/>
          <a:p>
            <a:pPr marL="0" indent="0">
              <a:buNone/>
            </a:pPr>
            <a:r>
              <a:rPr lang="en-US" sz="1600" dirty="0"/>
              <a:t>Variables can also be used to define ranges of IP addresses to allow DHCP assignments or user latitude when choosing which address to use.</a:t>
            </a:r>
          </a:p>
          <a:p>
            <a:endParaRPr lang="en-US" sz="1600" dirty="0"/>
          </a:p>
        </p:txBody>
      </p:sp>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4354"/>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Unlocking the Packet Tracer Grading Rubric</a:t>
            </a:r>
            <a:br>
              <a:rPr lang="en-US" altLang="en-US" dirty="0"/>
            </a:br>
            <a:r>
              <a:rPr lang="en-US" altLang="en-US" dirty="0"/>
              <a:t>Variables (</a:t>
            </a:r>
            <a:r>
              <a:rPr lang="en-US" altLang="en-US" dirty="0" err="1"/>
              <a:t>cont</a:t>
            </a:r>
            <a:r>
              <a:rPr lang="en-US" altLang="en-US" dirty="0"/>
              <a:t>)</a:t>
            </a:r>
          </a:p>
        </p:txBody>
      </p:sp>
      <p:pic>
        <p:nvPicPr>
          <p:cNvPr id="4" name="Picture 3">
            <a:extLst>
              <a:ext uri="{FF2B5EF4-FFF2-40B4-BE49-F238E27FC236}">
                <a16:creationId xmlns:a16="http://schemas.microsoft.com/office/drawing/2014/main" id="{281055C7-CBB4-47D4-BB7C-456595230A2F}"/>
              </a:ext>
            </a:extLst>
          </p:cNvPr>
          <p:cNvPicPr/>
          <p:nvPr/>
        </p:nvPicPr>
        <p:blipFill>
          <a:blip r:embed="rId4"/>
          <a:stretch>
            <a:fillRect/>
          </a:stretch>
        </p:blipFill>
        <p:spPr>
          <a:xfrm>
            <a:off x="1209316" y="1317666"/>
            <a:ext cx="6725368" cy="2857095"/>
          </a:xfrm>
          <a:prstGeom prst="rect">
            <a:avLst/>
          </a:prstGeom>
        </p:spPr>
      </p:pic>
      <p:sp>
        <p:nvSpPr>
          <p:cNvPr id="3" name="TextBox 2">
            <a:extLst>
              <a:ext uri="{FF2B5EF4-FFF2-40B4-BE49-F238E27FC236}">
                <a16:creationId xmlns:a16="http://schemas.microsoft.com/office/drawing/2014/main" id="{185376F6-6D35-4F6C-BDAA-2E33FD0EC931}"/>
              </a:ext>
            </a:extLst>
          </p:cNvPr>
          <p:cNvSpPr txBox="1"/>
          <p:nvPr/>
        </p:nvSpPr>
        <p:spPr>
          <a:xfrm>
            <a:off x="144064" y="4273665"/>
            <a:ext cx="8664314" cy="338554"/>
          </a:xfrm>
          <a:prstGeom prst="rect">
            <a:avLst/>
          </a:prstGeom>
          <a:noFill/>
        </p:spPr>
        <p:txBody>
          <a:bodyPr wrap="square" rtlCol="0">
            <a:spAutoFit/>
          </a:bodyPr>
          <a:lstStyle/>
          <a:p>
            <a:r>
              <a:rPr lang="en-US" sz="1600" dirty="0">
                <a:solidFill>
                  <a:srgbClr val="000000"/>
                </a:solidFill>
                <a:latin typeface="+mn-lt"/>
                <a:ea typeface="ＭＳ Ｐゴシック" charset="0"/>
              </a:rPr>
              <a:t>Variable LAN-A will match any value between 192.168.10.2 and 192.168.10.254. </a:t>
            </a:r>
          </a:p>
        </p:txBody>
      </p:sp>
    </p:spTree>
    <p:custDataLst>
      <p:tags r:id="rId1"/>
    </p:custDataLst>
    <p:extLst>
      <p:ext uri="{BB962C8B-B14F-4D97-AF65-F5344CB8AC3E}">
        <p14:creationId xmlns:p14="http://schemas.microsoft.com/office/powerpoint/2010/main" val="1370861676"/>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065" y="710770"/>
            <a:ext cx="8595201" cy="757551"/>
          </a:xfrm>
        </p:spPr>
        <p:txBody>
          <a:bodyPr/>
          <a:lstStyle/>
          <a:p>
            <a:pPr marL="0" indent="0">
              <a:buNone/>
            </a:pPr>
            <a:r>
              <a:rPr lang="en-US" sz="1600" dirty="0"/>
              <a:t>You may also access the ‘Answer Network’ to see the running configurations of the devices. Choose the ‘Answer Network’ tab from the left column and then select ‘Show Answer Network’ from the top row tabs.</a:t>
            </a:r>
          </a:p>
        </p:txBody>
      </p:sp>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Unlocking the Packet Tracer Grading Rubric</a:t>
            </a:r>
            <a:br>
              <a:rPr lang="en-US" altLang="en-US" dirty="0"/>
            </a:br>
            <a:r>
              <a:rPr lang="en-US" altLang="en-US" dirty="0"/>
              <a:t>Answer Network</a:t>
            </a:r>
          </a:p>
        </p:txBody>
      </p:sp>
      <p:pic>
        <p:nvPicPr>
          <p:cNvPr id="7" name="Picture 6">
            <a:extLst>
              <a:ext uri="{FF2B5EF4-FFF2-40B4-BE49-F238E27FC236}">
                <a16:creationId xmlns:a16="http://schemas.microsoft.com/office/drawing/2014/main" id="{131D389B-A8F0-42B5-97DE-094172F430D2}"/>
              </a:ext>
            </a:extLst>
          </p:cNvPr>
          <p:cNvPicPr/>
          <p:nvPr/>
        </p:nvPicPr>
        <p:blipFill>
          <a:blip r:embed="rId4"/>
          <a:stretch>
            <a:fillRect/>
          </a:stretch>
        </p:blipFill>
        <p:spPr>
          <a:xfrm>
            <a:off x="1519628" y="1653038"/>
            <a:ext cx="6104744" cy="3023891"/>
          </a:xfrm>
          <a:prstGeom prst="rect">
            <a:avLst/>
          </a:prstGeom>
        </p:spPr>
      </p:pic>
      <p:cxnSp>
        <p:nvCxnSpPr>
          <p:cNvPr id="8" name="Straight Arrow Connector 7">
            <a:extLst>
              <a:ext uri="{FF2B5EF4-FFF2-40B4-BE49-F238E27FC236}">
                <a16:creationId xmlns:a16="http://schemas.microsoft.com/office/drawing/2014/main" id="{E8AF7D5F-73EC-43BB-802C-CF590C14ADA2}"/>
              </a:ext>
            </a:extLst>
          </p:cNvPr>
          <p:cNvCxnSpPr>
            <a:cxnSpLocks/>
          </p:cNvCxnSpPr>
          <p:nvPr/>
        </p:nvCxnSpPr>
        <p:spPr>
          <a:xfrm flipH="1">
            <a:off x="3611380" y="1604181"/>
            <a:ext cx="540895" cy="23756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FD8394A-47D5-4AE4-8270-EA4FD2D743B5}"/>
              </a:ext>
            </a:extLst>
          </p:cNvPr>
          <p:cNvCxnSpPr>
            <a:cxnSpLocks/>
          </p:cNvCxnSpPr>
          <p:nvPr/>
        </p:nvCxnSpPr>
        <p:spPr>
          <a:xfrm>
            <a:off x="891915" y="3620125"/>
            <a:ext cx="62021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2823B1A-F639-46A5-A050-C20340F1ACB6}"/>
              </a:ext>
            </a:extLst>
          </p:cNvPr>
          <p:cNvSpPr txBox="1"/>
          <p:nvPr/>
        </p:nvSpPr>
        <p:spPr>
          <a:xfrm>
            <a:off x="491881" y="3450848"/>
            <a:ext cx="298480" cy="338554"/>
          </a:xfrm>
          <a:prstGeom prst="rect">
            <a:avLst/>
          </a:prstGeom>
          <a:noFill/>
        </p:spPr>
        <p:txBody>
          <a:bodyPr wrap="square" rtlCol="0">
            <a:spAutoFit/>
          </a:bodyPr>
          <a:lstStyle/>
          <a:p>
            <a:r>
              <a:rPr lang="en-US" sz="1600" dirty="0">
                <a:solidFill>
                  <a:srgbClr val="FF0000"/>
                </a:solidFill>
              </a:rPr>
              <a:t>1</a:t>
            </a:r>
          </a:p>
        </p:txBody>
      </p:sp>
      <p:sp>
        <p:nvSpPr>
          <p:cNvPr id="16" name="TextBox 15">
            <a:extLst>
              <a:ext uri="{FF2B5EF4-FFF2-40B4-BE49-F238E27FC236}">
                <a16:creationId xmlns:a16="http://schemas.microsoft.com/office/drawing/2014/main" id="{E8FAD2C9-F6E8-4830-9276-5D5C23E999A5}"/>
              </a:ext>
            </a:extLst>
          </p:cNvPr>
          <p:cNvSpPr txBox="1"/>
          <p:nvPr/>
        </p:nvSpPr>
        <p:spPr>
          <a:xfrm>
            <a:off x="4159770" y="1384409"/>
            <a:ext cx="298480" cy="338554"/>
          </a:xfrm>
          <a:prstGeom prst="rect">
            <a:avLst/>
          </a:prstGeom>
          <a:noFill/>
        </p:spPr>
        <p:txBody>
          <a:bodyPr wrap="square" rtlCol="0">
            <a:spAutoFit/>
          </a:bodyPr>
          <a:lstStyle/>
          <a:p>
            <a:r>
              <a:rPr lang="en-US" sz="1600" dirty="0">
                <a:solidFill>
                  <a:srgbClr val="FF0000"/>
                </a:solidFill>
              </a:rPr>
              <a:t>2</a:t>
            </a:r>
          </a:p>
        </p:txBody>
      </p:sp>
    </p:spTree>
    <p:custDataLst>
      <p:tags r:id="rId1"/>
    </p:custDataLst>
    <p:extLst>
      <p:ext uri="{BB962C8B-B14F-4D97-AF65-F5344CB8AC3E}">
        <p14:creationId xmlns:p14="http://schemas.microsoft.com/office/powerpoint/2010/main" val="4094261844"/>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065" y="710771"/>
            <a:ext cx="8595201" cy="585878"/>
          </a:xfrm>
        </p:spPr>
        <p:txBody>
          <a:bodyPr/>
          <a:lstStyle/>
          <a:p>
            <a:pPr marL="0" indent="0">
              <a:spcBef>
                <a:spcPts val="0"/>
              </a:spcBef>
              <a:spcAft>
                <a:spcPts val="0"/>
              </a:spcAft>
              <a:buNone/>
            </a:pPr>
            <a:r>
              <a:rPr lang="en-US" sz="1600" dirty="0"/>
              <a:t>Notice the Activity Wizard hat in the diagram reminding you what screen you are accessing.</a:t>
            </a:r>
          </a:p>
          <a:p>
            <a:pPr marL="0" indent="0">
              <a:spcBef>
                <a:spcPts val="0"/>
              </a:spcBef>
              <a:spcAft>
                <a:spcPts val="0"/>
              </a:spcAft>
              <a:buNone/>
            </a:pPr>
            <a:r>
              <a:rPr lang="en-US" sz="1600" dirty="0"/>
              <a:t>You may now open any of the devices and see their configurations.</a:t>
            </a:r>
          </a:p>
        </p:txBody>
      </p:sp>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Unlocking the Packet Tracer Grading Rubric</a:t>
            </a:r>
            <a:br>
              <a:rPr lang="en-US" altLang="en-US" dirty="0"/>
            </a:br>
            <a:r>
              <a:rPr lang="en-US" altLang="en-US" dirty="0"/>
              <a:t>Answer Network (</a:t>
            </a:r>
            <a:r>
              <a:rPr lang="en-US" altLang="en-US" dirty="0" err="1"/>
              <a:t>cont</a:t>
            </a:r>
            <a:r>
              <a:rPr lang="en-US" altLang="en-US" dirty="0"/>
              <a:t>)</a:t>
            </a:r>
          </a:p>
        </p:txBody>
      </p:sp>
      <p:cxnSp>
        <p:nvCxnSpPr>
          <p:cNvPr id="9" name="Straight Arrow Connector 8">
            <a:extLst>
              <a:ext uri="{FF2B5EF4-FFF2-40B4-BE49-F238E27FC236}">
                <a16:creationId xmlns:a16="http://schemas.microsoft.com/office/drawing/2014/main" id="{AFD8394A-47D5-4AE4-8270-EA4FD2D743B5}"/>
              </a:ext>
            </a:extLst>
          </p:cNvPr>
          <p:cNvCxnSpPr>
            <a:cxnSpLocks/>
          </p:cNvCxnSpPr>
          <p:nvPr/>
        </p:nvCxnSpPr>
        <p:spPr>
          <a:xfrm>
            <a:off x="849647" y="3467113"/>
            <a:ext cx="62021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66E28D6F-5754-4355-87F1-8FB5D2C3C959}"/>
              </a:ext>
            </a:extLst>
          </p:cNvPr>
          <p:cNvPicPr/>
          <p:nvPr/>
        </p:nvPicPr>
        <p:blipFill>
          <a:blip r:embed="rId4"/>
          <a:stretch>
            <a:fillRect/>
          </a:stretch>
        </p:blipFill>
        <p:spPr>
          <a:xfrm>
            <a:off x="1469865" y="1239134"/>
            <a:ext cx="5943600" cy="3549650"/>
          </a:xfrm>
          <a:prstGeom prst="rect">
            <a:avLst/>
          </a:prstGeom>
        </p:spPr>
      </p:pic>
    </p:spTree>
    <p:custDataLst>
      <p:tags r:id="rId1"/>
    </p:custDataLst>
    <p:extLst>
      <p:ext uri="{BB962C8B-B14F-4D97-AF65-F5344CB8AC3E}">
        <p14:creationId xmlns:p14="http://schemas.microsoft.com/office/powerpoint/2010/main" val="3140619344"/>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065" y="710771"/>
            <a:ext cx="8595201" cy="585878"/>
          </a:xfrm>
        </p:spPr>
        <p:txBody>
          <a:bodyPr/>
          <a:lstStyle/>
          <a:p>
            <a:pPr marL="0" indent="0">
              <a:spcBef>
                <a:spcPts val="0"/>
              </a:spcBef>
              <a:spcAft>
                <a:spcPts val="0"/>
              </a:spcAft>
              <a:buNone/>
            </a:pPr>
            <a:r>
              <a:rPr lang="en-US" sz="1600" dirty="0"/>
              <a:t>A final reminder to make notes about the errors and exit without saving. Reload the saved file and make corrections there. ‘Yes’ is the default value, so you will have to select the ‘No’ box manually.</a:t>
            </a:r>
          </a:p>
        </p:txBody>
      </p:sp>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Unlocking the Packet Tracer Grading Rubric</a:t>
            </a:r>
            <a:br>
              <a:rPr lang="en-US" altLang="en-US" dirty="0"/>
            </a:br>
            <a:r>
              <a:rPr lang="en-US" altLang="en-US" dirty="0"/>
              <a:t>Exit When Done</a:t>
            </a:r>
          </a:p>
        </p:txBody>
      </p:sp>
      <p:pic>
        <p:nvPicPr>
          <p:cNvPr id="7" name="Picture 6">
            <a:extLst>
              <a:ext uri="{FF2B5EF4-FFF2-40B4-BE49-F238E27FC236}">
                <a16:creationId xmlns:a16="http://schemas.microsoft.com/office/drawing/2014/main" id="{1EA6D466-7ED2-4077-A3BC-B22B0E98757C}"/>
              </a:ext>
            </a:extLst>
          </p:cNvPr>
          <p:cNvPicPr/>
          <p:nvPr/>
        </p:nvPicPr>
        <p:blipFill>
          <a:blip r:embed="rId4"/>
          <a:stretch>
            <a:fillRect/>
          </a:stretch>
        </p:blipFill>
        <p:spPr>
          <a:xfrm>
            <a:off x="1647044" y="1340905"/>
            <a:ext cx="5849911" cy="3410262"/>
          </a:xfrm>
          <a:prstGeom prst="rect">
            <a:avLst/>
          </a:prstGeom>
        </p:spPr>
      </p:pic>
      <p:cxnSp>
        <p:nvCxnSpPr>
          <p:cNvPr id="9" name="Straight Arrow Connector 8">
            <a:extLst>
              <a:ext uri="{FF2B5EF4-FFF2-40B4-BE49-F238E27FC236}">
                <a16:creationId xmlns:a16="http://schemas.microsoft.com/office/drawing/2014/main" id="{AFD8394A-47D5-4AE4-8270-EA4FD2D743B5}"/>
              </a:ext>
            </a:extLst>
          </p:cNvPr>
          <p:cNvCxnSpPr>
            <a:cxnSpLocks/>
          </p:cNvCxnSpPr>
          <p:nvPr/>
        </p:nvCxnSpPr>
        <p:spPr>
          <a:xfrm flipH="1" flipV="1">
            <a:off x="5096656" y="3140440"/>
            <a:ext cx="377456" cy="33416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572673120"/>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065" y="798945"/>
            <a:ext cx="8853286" cy="625122"/>
          </a:xfrm>
        </p:spPr>
        <p:txBody>
          <a:bodyPr/>
          <a:lstStyle/>
          <a:p>
            <a:pPr marL="0" indent="0">
              <a:buNone/>
            </a:pPr>
            <a:r>
              <a:rPr lang="en-US" sz="1600" dirty="0"/>
              <a:t>Note that the ‘Assessment Items’ (if available) only display the category for the correct or incorrect items, not the detail about the expected values.</a:t>
            </a:r>
          </a:p>
        </p:txBody>
      </p:sp>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Unlocking the Packet Tracer Grading Rubric</a:t>
            </a:r>
            <a:br>
              <a:rPr lang="en-US" altLang="en-US" dirty="0"/>
            </a:br>
            <a:r>
              <a:rPr lang="en-US" altLang="en-US" dirty="0"/>
              <a:t>Assessment Items</a:t>
            </a:r>
          </a:p>
        </p:txBody>
      </p:sp>
      <p:pic>
        <p:nvPicPr>
          <p:cNvPr id="7" name="Picture 6">
            <a:extLst>
              <a:ext uri="{FF2B5EF4-FFF2-40B4-BE49-F238E27FC236}">
                <a16:creationId xmlns:a16="http://schemas.microsoft.com/office/drawing/2014/main" id="{04DB410D-715F-4872-A58B-5D03A9817994}"/>
              </a:ext>
            </a:extLst>
          </p:cNvPr>
          <p:cNvPicPr/>
          <p:nvPr/>
        </p:nvPicPr>
        <p:blipFill>
          <a:blip r:embed="rId4"/>
          <a:stretch>
            <a:fillRect/>
          </a:stretch>
        </p:blipFill>
        <p:spPr>
          <a:xfrm>
            <a:off x="1265624" y="1424067"/>
            <a:ext cx="6756816" cy="3096203"/>
          </a:xfrm>
          <a:prstGeom prst="rect">
            <a:avLst/>
          </a:prstGeom>
        </p:spPr>
      </p:pic>
      <p:cxnSp>
        <p:nvCxnSpPr>
          <p:cNvPr id="8" name="Straight Arrow Connector 7">
            <a:extLst>
              <a:ext uri="{FF2B5EF4-FFF2-40B4-BE49-F238E27FC236}">
                <a16:creationId xmlns:a16="http://schemas.microsoft.com/office/drawing/2014/main" id="{F71CF213-6002-4388-99CD-F1B6DF6B0AA6}"/>
              </a:ext>
            </a:extLst>
          </p:cNvPr>
          <p:cNvCxnSpPr>
            <a:cxnSpLocks/>
          </p:cNvCxnSpPr>
          <p:nvPr/>
        </p:nvCxnSpPr>
        <p:spPr>
          <a:xfrm flipH="1">
            <a:off x="2624691" y="2495862"/>
            <a:ext cx="665650" cy="16395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60623166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065" y="798944"/>
            <a:ext cx="8853286" cy="757551"/>
          </a:xfrm>
        </p:spPr>
        <p:txBody>
          <a:bodyPr/>
          <a:lstStyle/>
          <a:p>
            <a:pPr marL="0" indent="0">
              <a:buNone/>
            </a:pPr>
            <a:r>
              <a:rPr lang="en-US" sz="1600" dirty="0"/>
              <a:t>Accessing the integrated grading rubric (going beyond ‘Assessment Items’) allows you to verify what values the Activity considers ‘correct’. Sometimes these are displayed directly in the rubric and other times they are a variable and must be accessed elsewhere - more to come.</a:t>
            </a:r>
          </a:p>
        </p:txBody>
      </p:sp>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Unlocking the Packet Tracer Grading Rubric</a:t>
            </a:r>
            <a:br>
              <a:rPr lang="en-US" altLang="en-US" dirty="0"/>
            </a:br>
            <a:r>
              <a:rPr lang="en-US" altLang="en-US" dirty="0"/>
              <a:t>Assessment Items (</a:t>
            </a:r>
            <a:r>
              <a:rPr lang="en-US" altLang="en-US" dirty="0" err="1"/>
              <a:t>cont</a:t>
            </a:r>
            <a:r>
              <a:rPr lang="en-US" altLang="en-US" dirty="0"/>
              <a:t>)</a:t>
            </a:r>
          </a:p>
        </p:txBody>
      </p:sp>
      <p:pic>
        <p:nvPicPr>
          <p:cNvPr id="9" name="Picture 8">
            <a:extLst>
              <a:ext uri="{FF2B5EF4-FFF2-40B4-BE49-F238E27FC236}">
                <a16:creationId xmlns:a16="http://schemas.microsoft.com/office/drawing/2014/main" id="{C0C77CFE-70B8-4C15-BF59-46A9781C689F}"/>
              </a:ext>
            </a:extLst>
          </p:cNvPr>
          <p:cNvPicPr/>
          <p:nvPr/>
        </p:nvPicPr>
        <p:blipFill>
          <a:blip r:embed="rId4"/>
          <a:stretch>
            <a:fillRect/>
          </a:stretch>
        </p:blipFill>
        <p:spPr>
          <a:xfrm>
            <a:off x="1214203" y="1628853"/>
            <a:ext cx="6290205" cy="3130524"/>
          </a:xfrm>
          <a:prstGeom prst="rect">
            <a:avLst/>
          </a:prstGeom>
        </p:spPr>
      </p:pic>
      <p:cxnSp>
        <p:nvCxnSpPr>
          <p:cNvPr id="8" name="Straight Arrow Connector 7">
            <a:extLst>
              <a:ext uri="{FF2B5EF4-FFF2-40B4-BE49-F238E27FC236}">
                <a16:creationId xmlns:a16="http://schemas.microsoft.com/office/drawing/2014/main" id="{F71CF213-6002-4388-99CD-F1B6DF6B0AA6}"/>
              </a:ext>
            </a:extLst>
          </p:cNvPr>
          <p:cNvCxnSpPr>
            <a:cxnSpLocks/>
          </p:cNvCxnSpPr>
          <p:nvPr/>
        </p:nvCxnSpPr>
        <p:spPr>
          <a:xfrm flipH="1">
            <a:off x="3860086" y="2173557"/>
            <a:ext cx="613186" cy="2370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06414245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065" y="798944"/>
            <a:ext cx="8853286" cy="3008558"/>
          </a:xfrm>
        </p:spPr>
        <p:txBody>
          <a:bodyPr/>
          <a:lstStyle/>
          <a:p>
            <a:pPr marL="0" indent="0">
              <a:buNone/>
            </a:pPr>
            <a:r>
              <a:rPr lang="en-US" sz="1600" dirty="0"/>
              <a:t>Packet Tracer Activities (with .PKA file extensions) have two versions of the assignment – The ‘Answer Network’ and the ‘Initial Network’.</a:t>
            </a:r>
          </a:p>
          <a:p>
            <a:pPr lvl="0"/>
            <a:r>
              <a:rPr lang="en-US" sz="1600" dirty="0"/>
              <a:t>The Answer Network is the completed activity with all the expected values configured.</a:t>
            </a:r>
          </a:p>
          <a:p>
            <a:pPr lvl="0"/>
            <a:r>
              <a:rPr lang="en-US" sz="1600" dirty="0"/>
              <a:t>The Initial Network is what the student sees when they are working within the Activity. It is generally a copy of the Answer Network with some or all the cabling and configurations missing. Some items may also be locked or hidden.</a:t>
            </a:r>
          </a:p>
          <a:p>
            <a:pPr lvl="0"/>
            <a:r>
              <a:rPr lang="en-US" sz="1600" dirty="0"/>
              <a:t>Certain items (including connectivity) are selected by the lab author to be compared between the values the student enters in the Initial Network and those in the Answer Network – this is the basis for the Grading Rubric.</a:t>
            </a:r>
          </a:p>
        </p:txBody>
      </p:sp>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Unlocking the Packet Tracer Grading Rubric</a:t>
            </a:r>
            <a:br>
              <a:rPr lang="en-US" altLang="en-US" dirty="0"/>
            </a:br>
            <a:r>
              <a:rPr lang="en-US" altLang="en-US" dirty="0"/>
              <a:t>Assessment Items (</a:t>
            </a:r>
            <a:r>
              <a:rPr lang="en-US" altLang="en-US" dirty="0" err="1"/>
              <a:t>cont</a:t>
            </a:r>
            <a:r>
              <a:rPr lang="en-US" altLang="en-US" dirty="0"/>
              <a:t>)</a:t>
            </a:r>
          </a:p>
        </p:txBody>
      </p:sp>
    </p:spTree>
    <p:custDataLst>
      <p:tags r:id="rId1"/>
    </p:custDataLst>
    <p:extLst>
      <p:ext uri="{BB962C8B-B14F-4D97-AF65-F5344CB8AC3E}">
        <p14:creationId xmlns:p14="http://schemas.microsoft.com/office/powerpoint/2010/main" val="179468529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065" y="798944"/>
            <a:ext cx="8853286" cy="2131634"/>
          </a:xfrm>
        </p:spPr>
        <p:txBody>
          <a:bodyPr/>
          <a:lstStyle/>
          <a:p>
            <a:pPr marL="0" indent="0">
              <a:buNone/>
            </a:pPr>
            <a:r>
              <a:rPr lang="en-US" sz="1600" b="1" dirty="0"/>
              <a:t>Important</a:t>
            </a:r>
            <a:r>
              <a:rPr lang="en-US" sz="1600" dirty="0"/>
              <a:t>: Before accessing the Activity Wizard, Save the Packet Tracer Activity somewhere you can find it again!</a:t>
            </a:r>
          </a:p>
          <a:p>
            <a:pPr lvl="0"/>
            <a:r>
              <a:rPr lang="en-US" sz="1600" dirty="0"/>
              <a:t>Note: When you access the Activity Wizard it will erase all the configurations if you save the file again. You want to have the original activity backed up safely.</a:t>
            </a:r>
          </a:p>
          <a:p>
            <a:pPr lvl="0"/>
            <a:r>
              <a:rPr lang="en-US" sz="1600" dirty="0"/>
              <a:t>If the original Packet Tracer file was downloaded from the curriculum, it may be in a temporary file location that will be difficult to locate. Use ‘File &gt;&gt; Save As’ to an accessible location like the Desktop.</a:t>
            </a:r>
          </a:p>
          <a:p>
            <a:pPr marL="0" indent="0">
              <a:buNone/>
            </a:pPr>
            <a:endParaRPr lang="en-US" sz="1600" dirty="0"/>
          </a:p>
        </p:txBody>
      </p:sp>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Unlocking the Packet Tracer Grading Rubric</a:t>
            </a:r>
            <a:br>
              <a:rPr lang="en-US" altLang="en-US" dirty="0"/>
            </a:br>
            <a:r>
              <a:rPr lang="en-US" altLang="en-US" dirty="0"/>
              <a:t>Save Your Existing File!</a:t>
            </a:r>
          </a:p>
        </p:txBody>
      </p:sp>
    </p:spTree>
    <p:custDataLst>
      <p:tags r:id="rId1"/>
    </p:custDataLst>
    <p:extLst>
      <p:ext uri="{BB962C8B-B14F-4D97-AF65-F5344CB8AC3E}">
        <p14:creationId xmlns:p14="http://schemas.microsoft.com/office/powerpoint/2010/main" val="24278328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065" y="798945"/>
            <a:ext cx="8853286" cy="400130"/>
          </a:xfrm>
        </p:spPr>
        <p:txBody>
          <a:bodyPr/>
          <a:lstStyle/>
          <a:p>
            <a:pPr marL="0" lvl="0" indent="0">
              <a:buNone/>
            </a:pPr>
            <a:r>
              <a:rPr lang="en-US" sz="1600" dirty="0"/>
              <a:t>Using the ‘Save As’ feature:</a:t>
            </a:r>
          </a:p>
        </p:txBody>
      </p:sp>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Unlocking the Packet Tracer Grading Rubric</a:t>
            </a:r>
            <a:br>
              <a:rPr lang="en-US" altLang="en-US" dirty="0"/>
            </a:br>
            <a:r>
              <a:rPr lang="en-US" altLang="en-US" dirty="0"/>
              <a:t>Save Your Existing File! (</a:t>
            </a:r>
            <a:r>
              <a:rPr lang="en-US" altLang="en-US" dirty="0" err="1"/>
              <a:t>cont</a:t>
            </a:r>
            <a:r>
              <a:rPr lang="en-US" altLang="en-US" dirty="0"/>
              <a:t>)</a:t>
            </a:r>
          </a:p>
        </p:txBody>
      </p:sp>
      <p:cxnSp>
        <p:nvCxnSpPr>
          <p:cNvPr id="8" name="Straight Arrow Connector 7">
            <a:extLst>
              <a:ext uri="{FF2B5EF4-FFF2-40B4-BE49-F238E27FC236}">
                <a16:creationId xmlns:a16="http://schemas.microsoft.com/office/drawing/2014/main" id="{F71CF213-6002-4388-99CD-F1B6DF6B0AA6}"/>
              </a:ext>
            </a:extLst>
          </p:cNvPr>
          <p:cNvCxnSpPr>
            <a:cxnSpLocks/>
          </p:cNvCxnSpPr>
          <p:nvPr/>
        </p:nvCxnSpPr>
        <p:spPr>
          <a:xfrm>
            <a:off x="950830" y="2325801"/>
            <a:ext cx="69949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EA9870B-DB7E-4B13-B536-95689B687392}"/>
              </a:ext>
            </a:extLst>
          </p:cNvPr>
          <p:cNvCxnSpPr>
            <a:cxnSpLocks/>
          </p:cNvCxnSpPr>
          <p:nvPr/>
        </p:nvCxnSpPr>
        <p:spPr>
          <a:xfrm>
            <a:off x="950830" y="1436830"/>
            <a:ext cx="70769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48DE923-A941-4BB2-9BB8-536B11F589F2}"/>
              </a:ext>
            </a:extLst>
          </p:cNvPr>
          <p:cNvSpPr txBox="1"/>
          <p:nvPr/>
        </p:nvSpPr>
        <p:spPr>
          <a:xfrm>
            <a:off x="672090" y="1267553"/>
            <a:ext cx="298480" cy="338554"/>
          </a:xfrm>
          <a:prstGeom prst="rect">
            <a:avLst/>
          </a:prstGeom>
          <a:noFill/>
        </p:spPr>
        <p:txBody>
          <a:bodyPr wrap="none" rtlCol="0">
            <a:spAutoFit/>
          </a:bodyPr>
          <a:lstStyle/>
          <a:p>
            <a:r>
              <a:rPr lang="en-US" sz="1600" dirty="0">
                <a:solidFill>
                  <a:srgbClr val="FF0000"/>
                </a:solidFill>
              </a:rPr>
              <a:t>1</a:t>
            </a:r>
          </a:p>
        </p:txBody>
      </p:sp>
      <p:sp>
        <p:nvSpPr>
          <p:cNvPr id="5" name="TextBox 4">
            <a:extLst>
              <a:ext uri="{FF2B5EF4-FFF2-40B4-BE49-F238E27FC236}">
                <a16:creationId xmlns:a16="http://schemas.microsoft.com/office/drawing/2014/main" id="{AD76B8BD-6728-4655-A439-0767BB39DD75}"/>
              </a:ext>
            </a:extLst>
          </p:cNvPr>
          <p:cNvSpPr txBox="1"/>
          <p:nvPr/>
        </p:nvSpPr>
        <p:spPr>
          <a:xfrm>
            <a:off x="672090" y="2156524"/>
            <a:ext cx="298480" cy="338554"/>
          </a:xfrm>
          <a:prstGeom prst="rect">
            <a:avLst/>
          </a:prstGeom>
          <a:noFill/>
        </p:spPr>
        <p:txBody>
          <a:bodyPr wrap="square" rtlCol="0">
            <a:spAutoFit/>
          </a:bodyPr>
          <a:lstStyle/>
          <a:p>
            <a:r>
              <a:rPr lang="en-US" sz="1600" dirty="0">
                <a:solidFill>
                  <a:srgbClr val="FF0000"/>
                </a:solidFill>
              </a:rPr>
              <a:t>2</a:t>
            </a:r>
          </a:p>
        </p:txBody>
      </p:sp>
      <p:pic>
        <p:nvPicPr>
          <p:cNvPr id="9" name="Picture 8">
            <a:extLst>
              <a:ext uri="{FF2B5EF4-FFF2-40B4-BE49-F238E27FC236}">
                <a16:creationId xmlns:a16="http://schemas.microsoft.com/office/drawing/2014/main" id="{90BC8EB3-2233-42C5-B722-7DA782973995}"/>
              </a:ext>
            </a:extLst>
          </p:cNvPr>
          <p:cNvPicPr/>
          <p:nvPr/>
        </p:nvPicPr>
        <p:blipFill>
          <a:blip r:embed="rId4"/>
          <a:stretch>
            <a:fillRect/>
          </a:stretch>
        </p:blipFill>
        <p:spPr>
          <a:xfrm>
            <a:off x="1728445" y="1199075"/>
            <a:ext cx="5831174" cy="3545312"/>
          </a:xfrm>
          <a:prstGeom prst="rect">
            <a:avLst/>
          </a:prstGeom>
        </p:spPr>
      </p:pic>
    </p:spTree>
    <p:custDataLst>
      <p:tags r:id="rId1"/>
    </p:custDataLst>
    <p:extLst>
      <p:ext uri="{BB962C8B-B14F-4D97-AF65-F5344CB8AC3E}">
        <p14:creationId xmlns:p14="http://schemas.microsoft.com/office/powerpoint/2010/main" val="240378417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065" y="798944"/>
            <a:ext cx="8853286" cy="741653"/>
          </a:xfrm>
        </p:spPr>
        <p:txBody>
          <a:bodyPr/>
          <a:lstStyle/>
          <a:p>
            <a:pPr marL="0" indent="0">
              <a:buNone/>
            </a:pPr>
            <a:r>
              <a:rPr lang="en-US" sz="1600" dirty="0"/>
              <a:t>In the top menu bar of the Packet Tracer screen is the ‘Extensions’ tab. Within the dropdown for the Extensions tab is a selection for ‘Activity Wizard’. You may also use the keyboard combination ‘Ctrl-W’ to open the Activity Wizard screen.</a:t>
            </a:r>
          </a:p>
        </p:txBody>
      </p:sp>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Unlocking the Packet Tracer Grading Rubric</a:t>
            </a:r>
            <a:br>
              <a:rPr lang="en-US" altLang="en-US" dirty="0"/>
            </a:br>
            <a:r>
              <a:rPr lang="en-US" altLang="en-US" dirty="0"/>
              <a:t>Save Your Existing File! (</a:t>
            </a:r>
            <a:r>
              <a:rPr lang="en-US" altLang="en-US" dirty="0" err="1"/>
              <a:t>cont</a:t>
            </a:r>
            <a:r>
              <a:rPr lang="en-US" altLang="en-US" dirty="0"/>
              <a:t>)</a:t>
            </a:r>
          </a:p>
        </p:txBody>
      </p:sp>
      <p:cxnSp>
        <p:nvCxnSpPr>
          <p:cNvPr id="10" name="Straight Arrow Connector 9">
            <a:extLst>
              <a:ext uri="{FF2B5EF4-FFF2-40B4-BE49-F238E27FC236}">
                <a16:creationId xmlns:a16="http://schemas.microsoft.com/office/drawing/2014/main" id="{EEA9870B-DB7E-4B13-B536-95689B687392}"/>
              </a:ext>
            </a:extLst>
          </p:cNvPr>
          <p:cNvCxnSpPr>
            <a:cxnSpLocks/>
          </p:cNvCxnSpPr>
          <p:nvPr/>
        </p:nvCxnSpPr>
        <p:spPr>
          <a:xfrm>
            <a:off x="790967" y="1841564"/>
            <a:ext cx="70769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48DE923-A941-4BB2-9BB8-536B11F589F2}"/>
              </a:ext>
            </a:extLst>
          </p:cNvPr>
          <p:cNvSpPr txBox="1"/>
          <p:nvPr/>
        </p:nvSpPr>
        <p:spPr>
          <a:xfrm>
            <a:off x="548800" y="1679138"/>
            <a:ext cx="298480" cy="338554"/>
          </a:xfrm>
          <a:prstGeom prst="rect">
            <a:avLst/>
          </a:prstGeom>
          <a:noFill/>
        </p:spPr>
        <p:txBody>
          <a:bodyPr wrap="square" rtlCol="0">
            <a:spAutoFit/>
          </a:bodyPr>
          <a:lstStyle/>
          <a:p>
            <a:r>
              <a:rPr lang="en-US" sz="1600" dirty="0">
                <a:solidFill>
                  <a:srgbClr val="FF0000"/>
                </a:solidFill>
              </a:rPr>
              <a:t>1</a:t>
            </a:r>
          </a:p>
        </p:txBody>
      </p:sp>
      <p:pic>
        <p:nvPicPr>
          <p:cNvPr id="11" name="Picture 10">
            <a:extLst>
              <a:ext uri="{FF2B5EF4-FFF2-40B4-BE49-F238E27FC236}">
                <a16:creationId xmlns:a16="http://schemas.microsoft.com/office/drawing/2014/main" id="{EC9DD756-1611-4D62-B1C3-1972B944528B}"/>
              </a:ext>
            </a:extLst>
          </p:cNvPr>
          <p:cNvPicPr/>
          <p:nvPr/>
        </p:nvPicPr>
        <p:blipFill>
          <a:blip r:embed="rId4"/>
          <a:stretch>
            <a:fillRect/>
          </a:stretch>
        </p:blipFill>
        <p:spPr>
          <a:xfrm>
            <a:off x="1595130" y="1610473"/>
            <a:ext cx="5487722" cy="3118924"/>
          </a:xfrm>
          <a:prstGeom prst="rect">
            <a:avLst/>
          </a:prstGeom>
        </p:spPr>
      </p:pic>
      <p:cxnSp>
        <p:nvCxnSpPr>
          <p:cNvPr id="8" name="Straight Arrow Connector 7">
            <a:extLst>
              <a:ext uri="{FF2B5EF4-FFF2-40B4-BE49-F238E27FC236}">
                <a16:creationId xmlns:a16="http://schemas.microsoft.com/office/drawing/2014/main" id="{F71CF213-6002-4388-99CD-F1B6DF6B0AA6}"/>
              </a:ext>
            </a:extLst>
          </p:cNvPr>
          <p:cNvCxnSpPr>
            <a:cxnSpLocks/>
          </p:cNvCxnSpPr>
          <p:nvPr/>
        </p:nvCxnSpPr>
        <p:spPr>
          <a:xfrm flipH="1" flipV="1">
            <a:off x="3395272" y="2017692"/>
            <a:ext cx="648325" cy="1351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D76B8BD-6728-4655-A439-0767BB39DD75}"/>
              </a:ext>
            </a:extLst>
          </p:cNvPr>
          <p:cNvSpPr txBox="1"/>
          <p:nvPr/>
        </p:nvSpPr>
        <p:spPr>
          <a:xfrm>
            <a:off x="4043597" y="1983517"/>
            <a:ext cx="298480" cy="338554"/>
          </a:xfrm>
          <a:prstGeom prst="rect">
            <a:avLst/>
          </a:prstGeom>
          <a:noFill/>
        </p:spPr>
        <p:txBody>
          <a:bodyPr wrap="square" rtlCol="0">
            <a:spAutoFit/>
          </a:bodyPr>
          <a:lstStyle/>
          <a:p>
            <a:r>
              <a:rPr lang="en-US" sz="1600" dirty="0">
                <a:solidFill>
                  <a:srgbClr val="FF0000"/>
                </a:solidFill>
              </a:rPr>
              <a:t>2</a:t>
            </a:r>
          </a:p>
        </p:txBody>
      </p:sp>
    </p:spTree>
    <p:custDataLst>
      <p:tags r:id="rId1"/>
    </p:custDataLst>
    <p:extLst>
      <p:ext uri="{BB962C8B-B14F-4D97-AF65-F5344CB8AC3E}">
        <p14:creationId xmlns:p14="http://schemas.microsoft.com/office/powerpoint/2010/main" val="177692740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065" y="798944"/>
            <a:ext cx="8853286" cy="741653"/>
          </a:xfrm>
        </p:spPr>
        <p:txBody>
          <a:bodyPr/>
          <a:lstStyle/>
          <a:p>
            <a:pPr marL="0" indent="0">
              <a:buNone/>
            </a:pPr>
            <a:r>
              <a:rPr lang="en-US" sz="1600" dirty="0"/>
              <a:t>If the Activity is locked, passwords for Network Academy labs are available within </a:t>
            </a:r>
            <a:r>
              <a:rPr lang="en-US" sz="1600" dirty="0" err="1"/>
              <a:t>NetAcad</a:t>
            </a:r>
            <a:r>
              <a:rPr lang="en-US" sz="1600" dirty="0"/>
              <a:t> Resources &gt;&gt; Packet Tracer resources &gt;&gt; Packet Tracer Community &gt;&gt; search for ‘passwords’.</a:t>
            </a:r>
          </a:p>
        </p:txBody>
      </p:sp>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Unlocking the Packet Tracer Grading Rubric</a:t>
            </a:r>
            <a:br>
              <a:rPr lang="en-US" altLang="en-US" dirty="0"/>
            </a:br>
            <a:r>
              <a:rPr lang="en-US" altLang="en-US" dirty="0"/>
              <a:t>Unlocking the Activity Wizard</a:t>
            </a:r>
          </a:p>
        </p:txBody>
      </p:sp>
      <p:pic>
        <p:nvPicPr>
          <p:cNvPr id="3" name="Picture 2">
            <a:extLst>
              <a:ext uri="{FF2B5EF4-FFF2-40B4-BE49-F238E27FC236}">
                <a16:creationId xmlns:a16="http://schemas.microsoft.com/office/drawing/2014/main" id="{9F9DB642-5259-453D-BF8A-047A82FF1D0E}"/>
              </a:ext>
            </a:extLst>
          </p:cNvPr>
          <p:cNvPicPr>
            <a:picLocks noChangeAspect="1"/>
          </p:cNvPicPr>
          <p:nvPr/>
        </p:nvPicPr>
        <p:blipFill>
          <a:blip r:embed="rId4"/>
          <a:stretch>
            <a:fillRect/>
          </a:stretch>
        </p:blipFill>
        <p:spPr>
          <a:xfrm>
            <a:off x="1594548" y="1540597"/>
            <a:ext cx="6098967" cy="3335969"/>
          </a:xfrm>
          <a:prstGeom prst="rect">
            <a:avLst/>
          </a:prstGeom>
        </p:spPr>
      </p:pic>
      <p:cxnSp>
        <p:nvCxnSpPr>
          <p:cNvPr id="10" name="Straight Arrow Connector 9">
            <a:extLst>
              <a:ext uri="{FF2B5EF4-FFF2-40B4-BE49-F238E27FC236}">
                <a16:creationId xmlns:a16="http://schemas.microsoft.com/office/drawing/2014/main" id="{EEA9870B-DB7E-4B13-B536-95689B687392}"/>
              </a:ext>
            </a:extLst>
          </p:cNvPr>
          <p:cNvCxnSpPr>
            <a:cxnSpLocks/>
          </p:cNvCxnSpPr>
          <p:nvPr/>
        </p:nvCxnSpPr>
        <p:spPr>
          <a:xfrm>
            <a:off x="3380283" y="2780675"/>
            <a:ext cx="652113" cy="3507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661685580"/>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16123</TotalTime>
  <Words>1301</Words>
  <Application>Microsoft Office PowerPoint</Application>
  <PresentationFormat>On-screen Show (16:9)</PresentationFormat>
  <Paragraphs>105</Paragraphs>
  <Slides>25</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CiscoSans ExtraLight</vt:lpstr>
      <vt:lpstr>Wingdings</vt:lpstr>
      <vt:lpstr>Default Theme</vt:lpstr>
      <vt:lpstr>Unlocking the Packet Tracer Grading Rubric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Samson,Bob</cp:lastModifiedBy>
  <cp:revision>844</cp:revision>
  <dcterms:created xsi:type="dcterms:W3CDTF">2016-08-22T22:27:36Z</dcterms:created>
  <dcterms:modified xsi:type="dcterms:W3CDTF">2020-07-07T06:14:58Z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