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14" r:id="rId3"/>
    <p:sldId id="259" r:id="rId4"/>
    <p:sldId id="317" r:id="rId5"/>
    <p:sldId id="315" r:id="rId6"/>
    <p:sldId id="316" r:id="rId7"/>
    <p:sldId id="318" r:id="rId8"/>
    <p:sldId id="320" r:id="rId9"/>
    <p:sldId id="319" r:id="rId10"/>
    <p:sldId id="324" r:id="rId11"/>
    <p:sldId id="322" r:id="rId12"/>
    <p:sldId id="323" r:id="rId13"/>
    <p:sldId id="26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FFFFF"/>
    <a:srgbClr val="95FFAE"/>
    <a:srgbClr val="8293A4"/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C47C60-E366-459E-9D08-A5629A3084A3}">
  <a:tblStyle styleId="{C0C47C60-E366-459E-9D08-A5629A3084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-288" y="19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5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UNDANGAN ONLINE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DIGITAL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000" dirty="0"/>
              <a:t>BUSINESS PLAN</a:t>
            </a:r>
            <a:endParaRPr sz="5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7680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/>
              <a:t>JARINGAN </a:t>
            </a:r>
            <a:r>
              <a:rPr lang="en-US">
                <a:solidFill>
                  <a:srgbClr val="8FFFFF"/>
                </a:solidFill>
              </a:rPr>
              <a:t>KOMPUTER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id-ID" sz="2000" dirty="0">
              <a:solidFill>
                <a:srgbClr val="FFFFFF"/>
              </a:solidFill>
            </a:endParaRPr>
          </a:p>
        </p:txBody>
      </p: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C14E4F26-F85A-4188-8A26-48E6EA483D30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r>
              <a:rPr lang="en-US" sz="1600" dirty="0" err="1">
                <a:latin typeface="PT Sans" panose="020B0503020203020204" pitchFamily="34" charset="0"/>
              </a:rPr>
              <a:t>Kentungan</a:t>
            </a:r>
            <a:r>
              <a:rPr lang="en-US" sz="1600" dirty="0">
                <a:latin typeface="PT Sans" panose="020B0503020203020204" pitchFamily="34" charset="0"/>
              </a:rPr>
              <a:t> </a:t>
            </a:r>
            <a:r>
              <a:rPr lang="en-US" sz="1600" dirty="0">
                <a:solidFill>
                  <a:srgbClr val="8FFFFF"/>
                </a:solidFill>
                <a:latin typeface="PT Sans" panose="020B0503020203020204" pitchFamily="34" charset="0"/>
              </a:rPr>
              <a:t>Internet </a:t>
            </a:r>
            <a:r>
              <a:rPr lang="en-US" sz="1600" dirty="0">
                <a:latin typeface="PT Sans" panose="020B0503020203020204" pitchFamily="34" charset="0"/>
              </a:rPr>
              <a:t>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menarik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customer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baru melalui pemasaran dan periklanan web</a:t>
            </a:r>
            <a:endParaRPr lang="en-US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memperbaiki pelayanan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customer</a:t>
            </a:r>
            <a:endParaRPr lang="en-US" sz="1600" dirty="0">
              <a:solidFill>
                <a:srgbClr val="FFFFFF"/>
              </a:solidFill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mengembangkan informasi baru dari produk yang tidak dapat di akses lewat web</a:t>
            </a:r>
            <a:endParaRPr lang="en-US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kemampuan menjaga loyalitas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customer</a:t>
            </a:r>
            <a:endParaRPr lang="en-US" sz="1600" dirty="0">
              <a:solidFill>
                <a:srgbClr val="FFFFFF"/>
              </a:solidFill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mengantisipasi kebutuhan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customer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mendatang</a:t>
            </a:r>
            <a:endParaRPr lang="en-US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menanggapi kepedulian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customer</a:t>
            </a:r>
            <a:endParaRPr lang="en-US" sz="1600" dirty="0">
              <a:solidFill>
                <a:srgbClr val="FFFFFF"/>
              </a:solidFill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mengurangi penggunaan kertas</a:t>
            </a:r>
            <a:endParaRPr lang="en-US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menghemat waktu karena dengan adanya bisnis digital undangan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online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ini kita tidak perlu mengantarkan undangan satu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persat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u</a:t>
            </a:r>
            <a:endParaRPr lang="en-US" sz="16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139700" indent="0"/>
            <a:endParaRPr lang="en-US" sz="1600" dirty="0">
              <a:solidFill>
                <a:srgbClr val="8FFFFF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662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104232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CYBER </a:t>
            </a:r>
            <a:r>
              <a:rPr lang="en-US" dirty="0">
                <a:solidFill>
                  <a:srgbClr val="8FFFFF"/>
                </a:solidFill>
              </a:rPr>
              <a:t>SECURITY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id-ID" sz="2000" dirty="0">
              <a:solidFill>
                <a:srgbClr val="FFFFFF"/>
              </a:solidFill>
            </a:endParaRPr>
          </a:p>
        </p:txBody>
      </p: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C14E4F26-F85A-4188-8A26-48E6EA483D30}"/>
              </a:ext>
            </a:extLst>
          </p:cNvPr>
          <p:cNvSpPr txBox="1">
            <a:spLocks/>
          </p:cNvSpPr>
          <p:nvPr/>
        </p:nvSpPr>
        <p:spPr>
          <a:xfrm>
            <a:off x="701039" y="1768447"/>
            <a:ext cx="7717800" cy="193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en-US" sz="2000" dirty="0">
              <a:solidFill>
                <a:srgbClr val="8FFFFF"/>
              </a:solidFill>
            </a:endParaRPr>
          </a:p>
          <a:p>
            <a:pPr marL="139700" indent="0"/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Salah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ancaman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: Data Breach</a:t>
            </a:r>
          </a:p>
          <a:p>
            <a:pPr marL="139700" indent="0"/>
            <a:r>
              <a:rPr lang="id-ID" sz="16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Data </a:t>
            </a:r>
            <a:r>
              <a:rPr lang="id-ID" sz="1600" dirty="0" err="1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Breach</a:t>
            </a:r>
            <a:r>
              <a:rPr lang="id-ID" sz="16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merupakan kebocoran data akibat dicuri oleh oknum yang tidak berwenang</a:t>
            </a:r>
            <a:r>
              <a:rPr lang="en-US" sz="16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</a:p>
          <a:p>
            <a:pPr marL="139700" indent="0"/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 : </a:t>
            </a:r>
            <a:r>
              <a:rPr lang="en-US" sz="1600" dirty="0" err="1">
                <a:solidFill>
                  <a:srgbClr val="F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memakai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Control</a:t>
            </a:r>
            <a:endParaRPr lang="id-ID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5312;p77">
            <a:extLst>
              <a:ext uri="{FF2B5EF4-FFF2-40B4-BE49-F238E27FC236}">
                <a16:creationId xmlns:a16="http://schemas.microsoft.com/office/drawing/2014/main" id="{D7F7F0B9-C2F3-34D2-C11F-BC175BEF1118}"/>
              </a:ext>
            </a:extLst>
          </p:cNvPr>
          <p:cNvGrpSpPr/>
          <p:nvPr/>
        </p:nvGrpSpPr>
        <p:grpSpPr>
          <a:xfrm>
            <a:off x="822959" y="1577919"/>
            <a:ext cx="3188340" cy="357550"/>
            <a:chOff x="6336019" y="3733725"/>
            <a:chExt cx="2566206" cy="351310"/>
          </a:xfrm>
        </p:grpSpPr>
        <p:sp>
          <p:nvSpPr>
            <p:cNvPr id="5" name="Google Shape;5313;p77">
              <a:extLst>
                <a:ext uri="{FF2B5EF4-FFF2-40B4-BE49-F238E27FC236}">
                  <a16:creationId xmlns:a16="http://schemas.microsoft.com/office/drawing/2014/main" id="{F2527E6F-F555-1333-7D90-128619325435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7" name="Google Shape;5314;p77">
              <a:extLst>
                <a:ext uri="{FF2B5EF4-FFF2-40B4-BE49-F238E27FC236}">
                  <a16:creationId xmlns:a16="http://schemas.microsoft.com/office/drawing/2014/main" id="{7A1DE0B4-F7D5-4549-B5F6-3A8BE9D63DA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8" name="Google Shape;5315;p77">
              <a:extLst>
                <a:ext uri="{FF2B5EF4-FFF2-40B4-BE49-F238E27FC236}">
                  <a16:creationId xmlns:a16="http://schemas.microsoft.com/office/drawing/2014/main" id="{AD8F48C7-8252-9291-EAA1-4FC477C68A6C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9" name="Google Shape;5316;p77">
              <a:extLst>
                <a:ext uri="{FF2B5EF4-FFF2-40B4-BE49-F238E27FC236}">
                  <a16:creationId xmlns:a16="http://schemas.microsoft.com/office/drawing/2014/main" id="{41B581D0-5F54-76E0-E3DD-36730EBA5FB5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</p:grpSp>
      <p:sp>
        <p:nvSpPr>
          <p:cNvPr id="10" name="Google Shape;2743;p35">
            <a:extLst>
              <a:ext uri="{FF2B5EF4-FFF2-40B4-BE49-F238E27FC236}">
                <a16:creationId xmlns:a16="http://schemas.microsoft.com/office/drawing/2014/main" id="{60D5A745-0D11-25E5-8132-21A69D8F89D6}"/>
              </a:ext>
            </a:extLst>
          </p:cNvPr>
          <p:cNvSpPr txBox="1">
            <a:spLocks/>
          </p:cNvSpPr>
          <p:nvPr/>
        </p:nvSpPr>
        <p:spPr>
          <a:xfrm>
            <a:off x="822959" y="1608399"/>
            <a:ext cx="2239163" cy="35755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/>
              <a:t>ANCAMAN SIBER</a:t>
            </a:r>
            <a:endParaRPr lang="id-ID" sz="2000" dirty="0">
              <a:solidFill>
                <a:srgbClr val="8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937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289962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CYBER </a:t>
            </a:r>
            <a:r>
              <a:rPr lang="en-US" dirty="0">
                <a:solidFill>
                  <a:srgbClr val="8FFFFF"/>
                </a:solidFill>
              </a:rPr>
              <a:t>SECURITY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840908" y="1884667"/>
            <a:ext cx="3731092" cy="304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Penggelapan</a:t>
            </a:r>
            <a:r>
              <a:rPr lang="en-US" b="1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oknum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yang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sengaja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membocorkan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merugikan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Penipuan</a:t>
            </a:r>
            <a:r>
              <a:rPr lang="en-US" b="1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US" b="1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menggelapkan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palsu</a:t>
            </a:r>
            <a:endParaRPr lang="id-ID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endParaRPr lang="id-ID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C14E4F26-F85A-4188-8A26-48E6EA483D30}"/>
              </a:ext>
            </a:extLst>
          </p:cNvPr>
          <p:cNvSpPr txBox="1">
            <a:spLocks/>
          </p:cNvSpPr>
          <p:nvPr/>
        </p:nvSpPr>
        <p:spPr>
          <a:xfrm>
            <a:off x="631591" y="1320993"/>
            <a:ext cx="6972976" cy="49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en-US" sz="2000" dirty="0">
              <a:solidFill>
                <a:srgbClr val="8FFFFF"/>
              </a:solidFill>
            </a:endParaRPr>
          </a:p>
          <a:p>
            <a:pPr marL="139700" indent="0"/>
            <a:r>
              <a:rPr lang="en-US" sz="18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8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:</a:t>
            </a:r>
          </a:p>
          <a:p>
            <a:pPr marL="139700" indent="0"/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5312;p77">
            <a:extLst>
              <a:ext uri="{FF2B5EF4-FFF2-40B4-BE49-F238E27FC236}">
                <a16:creationId xmlns:a16="http://schemas.microsoft.com/office/drawing/2014/main" id="{D7F7F0B9-C2F3-34D2-C11F-BC175BEF1118}"/>
              </a:ext>
            </a:extLst>
          </p:cNvPr>
          <p:cNvGrpSpPr/>
          <p:nvPr/>
        </p:nvGrpSpPr>
        <p:grpSpPr>
          <a:xfrm>
            <a:off x="822960" y="825561"/>
            <a:ext cx="1573000" cy="327416"/>
            <a:chOff x="6336019" y="3733725"/>
            <a:chExt cx="2566206" cy="351310"/>
          </a:xfrm>
        </p:grpSpPr>
        <p:sp>
          <p:nvSpPr>
            <p:cNvPr id="5" name="Google Shape;5313;p77">
              <a:extLst>
                <a:ext uri="{FF2B5EF4-FFF2-40B4-BE49-F238E27FC236}">
                  <a16:creationId xmlns:a16="http://schemas.microsoft.com/office/drawing/2014/main" id="{F2527E6F-F555-1333-7D90-128619325435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7" name="Google Shape;5314;p77">
              <a:extLst>
                <a:ext uri="{FF2B5EF4-FFF2-40B4-BE49-F238E27FC236}">
                  <a16:creationId xmlns:a16="http://schemas.microsoft.com/office/drawing/2014/main" id="{7A1DE0B4-F7D5-4549-B5F6-3A8BE9D63DA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8" name="Google Shape;5315;p77">
              <a:extLst>
                <a:ext uri="{FF2B5EF4-FFF2-40B4-BE49-F238E27FC236}">
                  <a16:creationId xmlns:a16="http://schemas.microsoft.com/office/drawing/2014/main" id="{AD8F48C7-8252-9291-EAA1-4FC477C68A6C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9" name="Google Shape;5316;p77">
              <a:extLst>
                <a:ext uri="{FF2B5EF4-FFF2-40B4-BE49-F238E27FC236}">
                  <a16:creationId xmlns:a16="http://schemas.microsoft.com/office/drawing/2014/main" id="{41B581D0-5F54-76E0-E3DD-36730EBA5FB5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</p:grpSp>
      <p:sp>
        <p:nvSpPr>
          <p:cNvPr id="10" name="Google Shape;2743;p35">
            <a:extLst>
              <a:ext uri="{FF2B5EF4-FFF2-40B4-BE49-F238E27FC236}">
                <a16:creationId xmlns:a16="http://schemas.microsoft.com/office/drawing/2014/main" id="{60D5A745-0D11-25E5-8132-21A69D8F89D6}"/>
              </a:ext>
            </a:extLst>
          </p:cNvPr>
          <p:cNvSpPr txBox="1">
            <a:spLocks/>
          </p:cNvSpPr>
          <p:nvPr/>
        </p:nvSpPr>
        <p:spPr>
          <a:xfrm>
            <a:off x="822959" y="856041"/>
            <a:ext cx="1110013" cy="29693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/>
              <a:t>FRAUD</a:t>
            </a:r>
            <a:endParaRPr lang="id-ID" sz="2000" dirty="0">
              <a:solidFill>
                <a:srgbClr val="8FFFFF"/>
              </a:solidFill>
            </a:endParaRPr>
          </a:p>
        </p:txBody>
      </p:sp>
      <p:sp>
        <p:nvSpPr>
          <p:cNvPr id="11" name="Tampungan Teks 2">
            <a:extLst>
              <a:ext uri="{FF2B5EF4-FFF2-40B4-BE49-F238E27FC236}">
                <a16:creationId xmlns:a16="http://schemas.microsoft.com/office/drawing/2014/main" id="{639AAA91-7024-8E2A-FB18-1CB8040D7568}"/>
              </a:ext>
            </a:extLst>
          </p:cNvPr>
          <p:cNvSpPr txBox="1">
            <a:spLocks/>
          </p:cNvSpPr>
          <p:nvPr/>
        </p:nvSpPr>
        <p:spPr>
          <a:xfrm>
            <a:off x="4572000" y="1981948"/>
            <a:ext cx="3731092" cy="194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Penyalahgunaan</a:t>
            </a:r>
            <a:r>
              <a:rPr lang="en-US" b="1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ewenang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oknum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sengaja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otoritas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wewenangnya</a:t>
            </a:r>
            <a:endParaRPr lang="id-ID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8FFFFF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Penyalah</a:t>
            </a:r>
            <a:r>
              <a:rPr lang="en-US" b="1" dirty="0" err="1">
                <a:solidFill>
                  <a:srgbClr val="8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gunaan</a:t>
            </a:r>
            <a:r>
              <a:rPr lang="en-US" b="1" dirty="0">
                <a:solidFill>
                  <a:srgbClr val="8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8FFFFF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phising</a:t>
            </a:r>
            <a:r>
              <a:rPr lang="en-US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carding, cracking, </a:t>
            </a:r>
            <a:r>
              <a:rPr lang="en-US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serangan</a:t>
            </a:r>
            <a:r>
              <a:rPr lang="en-US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DDoS, </a:t>
            </a:r>
            <a:r>
              <a:rPr lang="en-US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injeksi</a:t>
            </a:r>
            <a:r>
              <a:rPr lang="en-US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  <a:endParaRPr lang="en-US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7745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68202" y="2154230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r>
              <a:rPr lang="en" dirty="0">
                <a:solidFill>
                  <a:schemeClr val="accent2"/>
                </a:solidFill>
              </a:rPr>
              <a:t>YOU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43;p35">
            <a:extLst>
              <a:ext uri="{FF2B5EF4-FFF2-40B4-BE49-F238E27FC236}">
                <a16:creationId xmlns:a16="http://schemas.microsoft.com/office/drawing/2014/main" id="{A0845DB5-5903-CBB6-4A6A-86A8B337395A}"/>
              </a:ext>
            </a:extLst>
          </p:cNvPr>
          <p:cNvSpPr txBox="1">
            <a:spLocks/>
          </p:cNvSpPr>
          <p:nvPr/>
        </p:nvSpPr>
        <p:spPr>
          <a:xfrm>
            <a:off x="713100" y="474538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ANGGOTA </a:t>
            </a:r>
            <a:r>
              <a:rPr lang="en-US" dirty="0">
                <a:solidFill>
                  <a:srgbClr val="8FFFFF"/>
                </a:solidFill>
              </a:rPr>
              <a:t>KELOMPOK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8" name="Google Shape;2742;p35">
            <a:extLst>
              <a:ext uri="{FF2B5EF4-FFF2-40B4-BE49-F238E27FC236}">
                <a16:creationId xmlns:a16="http://schemas.microsoft.com/office/drawing/2014/main" id="{64C7918E-CD96-527B-07E8-53032EEE9EA0}"/>
              </a:ext>
            </a:extLst>
          </p:cNvPr>
          <p:cNvSpPr/>
          <p:nvPr/>
        </p:nvSpPr>
        <p:spPr>
          <a:xfrm>
            <a:off x="713100" y="1815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44;p35">
            <a:extLst>
              <a:ext uri="{FF2B5EF4-FFF2-40B4-BE49-F238E27FC236}">
                <a16:creationId xmlns:a16="http://schemas.microsoft.com/office/drawing/2014/main" id="{4C428C75-D5D3-90B8-CDA9-E7DFA03859AD}"/>
              </a:ext>
            </a:extLst>
          </p:cNvPr>
          <p:cNvSpPr txBox="1">
            <a:spLocks/>
          </p:cNvSpPr>
          <p:nvPr/>
        </p:nvSpPr>
        <p:spPr>
          <a:xfrm>
            <a:off x="776550" y="1878098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Elecia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Budi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Syabila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41B454EA-8EE3-B429-61C7-44377012338C}"/>
              </a:ext>
            </a:extLst>
          </p:cNvPr>
          <p:cNvSpPr txBox="1"/>
          <p:nvPr/>
        </p:nvSpPr>
        <p:spPr>
          <a:xfrm>
            <a:off x="874822" y="2344182"/>
            <a:ext cx="203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 : A11.2021.13227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3" name="Google Shape;2742;p35">
            <a:extLst>
              <a:ext uri="{FF2B5EF4-FFF2-40B4-BE49-F238E27FC236}">
                <a16:creationId xmlns:a16="http://schemas.microsoft.com/office/drawing/2014/main" id="{E4557985-0355-E8A7-BA7E-580A14A71A99}"/>
              </a:ext>
            </a:extLst>
          </p:cNvPr>
          <p:cNvSpPr/>
          <p:nvPr/>
        </p:nvSpPr>
        <p:spPr>
          <a:xfrm>
            <a:off x="1918660" y="307177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44;p35">
            <a:extLst>
              <a:ext uri="{FF2B5EF4-FFF2-40B4-BE49-F238E27FC236}">
                <a16:creationId xmlns:a16="http://schemas.microsoft.com/office/drawing/2014/main" id="{76E1073C-7C6F-5D91-4EC0-AE6A8A5A234D}"/>
              </a:ext>
            </a:extLst>
          </p:cNvPr>
          <p:cNvSpPr txBox="1">
            <a:spLocks/>
          </p:cNvSpPr>
          <p:nvPr/>
        </p:nvSpPr>
        <p:spPr>
          <a:xfrm>
            <a:off x="1982110" y="3134626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Yohanes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Dimas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Pratama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25" name="Kotak Teks 24">
            <a:extLst>
              <a:ext uri="{FF2B5EF4-FFF2-40B4-BE49-F238E27FC236}">
                <a16:creationId xmlns:a16="http://schemas.microsoft.com/office/drawing/2014/main" id="{74D7A63C-1B56-32BE-D035-1802449C1443}"/>
              </a:ext>
            </a:extLst>
          </p:cNvPr>
          <p:cNvSpPr txBox="1"/>
          <p:nvPr/>
        </p:nvSpPr>
        <p:spPr>
          <a:xfrm>
            <a:off x="2080382" y="3612140"/>
            <a:ext cx="203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 : A11.2021.13254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9" name="Google Shape;2742;p35">
            <a:extLst>
              <a:ext uri="{FF2B5EF4-FFF2-40B4-BE49-F238E27FC236}">
                <a16:creationId xmlns:a16="http://schemas.microsoft.com/office/drawing/2014/main" id="{FEA35D08-1B4D-FBD7-BF50-A603E3B05113}"/>
              </a:ext>
            </a:extLst>
          </p:cNvPr>
          <p:cNvSpPr/>
          <p:nvPr/>
        </p:nvSpPr>
        <p:spPr>
          <a:xfrm>
            <a:off x="4848574" y="307177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744;p35">
            <a:extLst>
              <a:ext uri="{FF2B5EF4-FFF2-40B4-BE49-F238E27FC236}">
                <a16:creationId xmlns:a16="http://schemas.microsoft.com/office/drawing/2014/main" id="{6BA03CDB-C5E4-FB00-BA95-32189030745D}"/>
              </a:ext>
            </a:extLst>
          </p:cNvPr>
          <p:cNvSpPr txBox="1">
            <a:spLocks/>
          </p:cNvSpPr>
          <p:nvPr/>
        </p:nvSpPr>
        <p:spPr>
          <a:xfrm>
            <a:off x="4912024" y="3134626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Rifqi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Triginandri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BD8A250-1A18-AA24-8CE9-4A69AB35E1B6}"/>
              </a:ext>
            </a:extLst>
          </p:cNvPr>
          <p:cNvSpPr txBox="1"/>
          <p:nvPr/>
        </p:nvSpPr>
        <p:spPr>
          <a:xfrm>
            <a:off x="5010296" y="3612140"/>
            <a:ext cx="203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 : A11.2021.13267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2" name="Google Shape;2742;p35">
            <a:extLst>
              <a:ext uri="{FF2B5EF4-FFF2-40B4-BE49-F238E27FC236}">
                <a16:creationId xmlns:a16="http://schemas.microsoft.com/office/drawing/2014/main" id="{14F73FED-CD2D-DA1E-9F85-6DF6568EE8B3}"/>
              </a:ext>
            </a:extLst>
          </p:cNvPr>
          <p:cNvSpPr/>
          <p:nvPr/>
        </p:nvSpPr>
        <p:spPr>
          <a:xfrm>
            <a:off x="3342299" y="1815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744;p35">
            <a:extLst>
              <a:ext uri="{FF2B5EF4-FFF2-40B4-BE49-F238E27FC236}">
                <a16:creationId xmlns:a16="http://schemas.microsoft.com/office/drawing/2014/main" id="{5C915DAC-B505-592B-EAC4-48768B5A24DF}"/>
              </a:ext>
            </a:extLst>
          </p:cNvPr>
          <p:cNvSpPr txBox="1">
            <a:spLocks/>
          </p:cNvSpPr>
          <p:nvPr/>
        </p:nvSpPr>
        <p:spPr>
          <a:xfrm>
            <a:off x="3405749" y="1878098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Hastaning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Sekar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Rani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83FB3EA1-48C5-32D9-9831-E25F7B6CCCA2}"/>
              </a:ext>
            </a:extLst>
          </p:cNvPr>
          <p:cNvSpPr txBox="1"/>
          <p:nvPr/>
        </p:nvSpPr>
        <p:spPr>
          <a:xfrm>
            <a:off x="3504021" y="2351802"/>
            <a:ext cx="203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 : A11.2021.13238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5" name="Google Shape;2742;p35">
            <a:extLst>
              <a:ext uri="{FF2B5EF4-FFF2-40B4-BE49-F238E27FC236}">
                <a16:creationId xmlns:a16="http://schemas.microsoft.com/office/drawing/2014/main" id="{43A2ED6D-FAAB-C2FF-B568-91B11F081692}"/>
              </a:ext>
            </a:extLst>
          </p:cNvPr>
          <p:cNvSpPr/>
          <p:nvPr/>
        </p:nvSpPr>
        <p:spPr>
          <a:xfrm>
            <a:off x="5965324" y="181906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744;p35">
            <a:extLst>
              <a:ext uri="{FF2B5EF4-FFF2-40B4-BE49-F238E27FC236}">
                <a16:creationId xmlns:a16="http://schemas.microsoft.com/office/drawing/2014/main" id="{F3FD6715-066B-4EF5-9F27-6B54FF4079FC}"/>
              </a:ext>
            </a:extLst>
          </p:cNvPr>
          <p:cNvSpPr txBox="1">
            <a:spLocks/>
          </p:cNvSpPr>
          <p:nvPr/>
        </p:nvSpPr>
        <p:spPr>
          <a:xfrm>
            <a:off x="6028774" y="1881908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Karlina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Dwi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Exo" panose="020B0604020202020204" charset="0"/>
              </a:rPr>
              <a:t>Septiani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D9D1415-8678-5013-3D0E-DD4528070F97}"/>
              </a:ext>
            </a:extLst>
          </p:cNvPr>
          <p:cNvSpPr txBox="1"/>
          <p:nvPr/>
        </p:nvSpPr>
        <p:spPr>
          <a:xfrm>
            <a:off x="6127046" y="2346087"/>
            <a:ext cx="203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 : A11.2021.13246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3190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26815" y="1525537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MENGAPA UNDANGAN </a:t>
            </a:r>
            <a:r>
              <a:rPr lang="en" sz="2000" dirty="0">
                <a:solidFill>
                  <a:srgbClr val="8FFFFF"/>
                </a:solidFill>
              </a:rPr>
              <a:t>ONLINE?</a:t>
            </a:r>
            <a:endParaRPr sz="2000" dirty="0">
              <a:solidFill>
                <a:srgbClr val="8FFFFF"/>
              </a:solidFill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6349" y="448530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73742" y="414851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5C6B80A2-AB27-76CA-746E-56A88D7BB337}"/>
              </a:ext>
            </a:extLst>
          </p:cNvPr>
          <p:cNvSpPr txBox="1">
            <a:spLocks/>
          </p:cNvSpPr>
          <p:nvPr/>
        </p:nvSpPr>
        <p:spPr>
          <a:xfrm>
            <a:off x="713100" y="1471165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oleh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waktu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hemat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Ramah </a:t>
            </a:r>
            <a:r>
              <a:rPr lang="en-US" dirty="0" err="1"/>
              <a:t>lingkungan</a:t>
            </a:r>
            <a:r>
              <a:rPr lang="en-US" dirty="0"/>
              <a:t> (</a:t>
            </a:r>
            <a:r>
              <a:rPr lang="en-US" i="1" dirty="0"/>
              <a:t>paperless)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5073399" y="232817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804540" y="284633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5065779" y="84518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824163" y="8147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76550" y="284038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ANALISIS </a:t>
            </a:r>
            <a:r>
              <a:rPr lang="en" sz="3200" dirty="0">
                <a:solidFill>
                  <a:srgbClr val="8FFFFF"/>
                </a:solidFill>
              </a:rPr>
              <a:t>SWOT</a:t>
            </a:r>
            <a:endParaRPr sz="3200" dirty="0">
              <a:solidFill>
                <a:srgbClr val="8FFFFF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887613" y="8775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46856" y="1446896"/>
            <a:ext cx="4939636" cy="1293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modal yang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Ramah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kertas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Menghemat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percetakkan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Meminimalisir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human error :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merevisi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salah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5145129" y="90803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4793953" y="1558084"/>
            <a:ext cx="422972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membagikan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Keterbatasan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kreativitas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revisi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ketidakpuasan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857133" y="290918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Oportunity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96849" y="3349364"/>
            <a:ext cx="4627551" cy="1338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memiilih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Aksebilitas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menjangkau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darimanapun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bertemu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tamu</a:t>
            </a:r>
            <a:r>
              <a:rPr lang="en-US" sz="12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endParaRPr lang="id-ID" sz="1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5152749" y="238340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4724401" y="3000737"/>
            <a:ext cx="3970020" cy="1882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familiar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Persaingan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competitor yang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serupa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merusak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Terkesan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menghargai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tamu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internet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76354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4632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ARSITEKTUR </a:t>
            </a:r>
            <a:r>
              <a:rPr lang="en-US" dirty="0">
                <a:solidFill>
                  <a:srgbClr val="8FFFFF"/>
                </a:solidFill>
              </a:rPr>
              <a:t>IT</a:t>
            </a:r>
            <a:endParaRPr lang="id-ID" dirty="0">
              <a:solidFill>
                <a:srgbClr val="8FFFFF"/>
              </a:solidFill>
            </a:endParaRPr>
          </a:p>
        </p:txBody>
      </p:sp>
      <p:grpSp>
        <p:nvGrpSpPr>
          <p:cNvPr id="9" name="Google Shape;5312;p77">
            <a:extLst>
              <a:ext uri="{FF2B5EF4-FFF2-40B4-BE49-F238E27FC236}">
                <a16:creationId xmlns:a16="http://schemas.microsoft.com/office/drawing/2014/main" id="{1EF837AE-B037-EE32-E2BF-94FFA6753930}"/>
              </a:ext>
            </a:extLst>
          </p:cNvPr>
          <p:cNvGrpSpPr/>
          <p:nvPr/>
        </p:nvGrpSpPr>
        <p:grpSpPr>
          <a:xfrm>
            <a:off x="798444" y="1112967"/>
            <a:ext cx="1729846" cy="288106"/>
            <a:chOff x="6336019" y="3733725"/>
            <a:chExt cx="2566206" cy="351310"/>
          </a:xfrm>
        </p:grpSpPr>
        <p:sp>
          <p:nvSpPr>
            <p:cNvPr id="10" name="Google Shape;5313;p77">
              <a:extLst>
                <a:ext uri="{FF2B5EF4-FFF2-40B4-BE49-F238E27FC236}">
                  <a16:creationId xmlns:a16="http://schemas.microsoft.com/office/drawing/2014/main" id="{D1EFE2F6-1306-D5AA-D9DF-AC046EDA5D44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1" name="Google Shape;5314;p77">
              <a:extLst>
                <a:ext uri="{FF2B5EF4-FFF2-40B4-BE49-F238E27FC236}">
                  <a16:creationId xmlns:a16="http://schemas.microsoft.com/office/drawing/2014/main" id="{B4358487-363A-34D3-CA88-AB4E6A28D56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2" name="Google Shape;5315;p77">
              <a:extLst>
                <a:ext uri="{FF2B5EF4-FFF2-40B4-BE49-F238E27FC236}">
                  <a16:creationId xmlns:a16="http://schemas.microsoft.com/office/drawing/2014/main" id="{18D8A031-CAC8-03D2-2ED9-EE621C70ECFF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3" name="Google Shape;5316;p77">
              <a:extLst>
                <a:ext uri="{FF2B5EF4-FFF2-40B4-BE49-F238E27FC236}">
                  <a16:creationId xmlns:a16="http://schemas.microsoft.com/office/drawing/2014/main" id="{4E312653-AFC2-4C4C-7E27-874FA84A5ECB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</p:grpSp>
      <p:sp>
        <p:nvSpPr>
          <p:cNvPr id="15" name="Google Shape;2743;p35">
            <a:extLst>
              <a:ext uri="{FF2B5EF4-FFF2-40B4-BE49-F238E27FC236}">
                <a16:creationId xmlns:a16="http://schemas.microsoft.com/office/drawing/2014/main" id="{5DF4FED3-C3A6-90C4-BBF8-C013E1171C3F}"/>
              </a:ext>
            </a:extLst>
          </p:cNvPr>
          <p:cNvSpPr txBox="1">
            <a:spLocks/>
          </p:cNvSpPr>
          <p:nvPr/>
        </p:nvSpPr>
        <p:spPr>
          <a:xfrm>
            <a:off x="1066283" y="1112967"/>
            <a:ext cx="652404" cy="32556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/>
              <a:t>TPS</a:t>
            </a:r>
            <a:endParaRPr lang="id-ID" sz="2000" dirty="0">
              <a:solidFill>
                <a:srgbClr val="8FFFFF"/>
              </a:solidFill>
            </a:endParaRPr>
          </a:p>
        </p:txBody>
      </p:sp>
      <p:sp>
        <p:nvSpPr>
          <p:cNvPr id="16" name="Google Shape;2742;p35">
            <a:extLst>
              <a:ext uri="{FF2B5EF4-FFF2-40B4-BE49-F238E27FC236}">
                <a16:creationId xmlns:a16="http://schemas.microsoft.com/office/drawing/2014/main" id="{92A82958-8C31-E24F-4B78-CF58EAC91016}"/>
              </a:ext>
            </a:extLst>
          </p:cNvPr>
          <p:cNvSpPr/>
          <p:nvPr/>
        </p:nvSpPr>
        <p:spPr>
          <a:xfrm>
            <a:off x="1783297" y="170878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43;p35">
            <a:extLst>
              <a:ext uri="{FF2B5EF4-FFF2-40B4-BE49-F238E27FC236}">
                <a16:creationId xmlns:a16="http://schemas.microsoft.com/office/drawing/2014/main" id="{1B138375-5F0F-C9D0-B077-037BEC1F7DB9}"/>
              </a:ext>
            </a:extLst>
          </p:cNvPr>
          <p:cNvSpPr txBox="1">
            <a:spLocks/>
          </p:cNvSpPr>
          <p:nvPr/>
        </p:nvSpPr>
        <p:spPr>
          <a:xfrm>
            <a:off x="2319708" y="1760659"/>
            <a:ext cx="1353504" cy="327708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INTERNAL</a:t>
            </a:r>
            <a:endParaRPr lang="id-ID" sz="1800" dirty="0">
              <a:solidFill>
                <a:srgbClr val="8FFFFF"/>
              </a:solidFill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5945C1AF-A1CA-E391-2DC0-14915F4D436D}"/>
              </a:ext>
            </a:extLst>
          </p:cNvPr>
          <p:cNvSpPr/>
          <p:nvPr/>
        </p:nvSpPr>
        <p:spPr>
          <a:xfrm>
            <a:off x="1783297" y="2208530"/>
            <a:ext cx="2360399" cy="2072640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Cek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Invoice </a:t>
            </a:r>
            <a:r>
              <a:rPr lang="en-US" dirty="0" err="1"/>
              <a:t>penjualan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id-ID" dirty="0"/>
          </a:p>
        </p:txBody>
      </p:sp>
      <p:sp>
        <p:nvSpPr>
          <p:cNvPr id="20" name="Google Shape;2742;p35">
            <a:extLst>
              <a:ext uri="{FF2B5EF4-FFF2-40B4-BE49-F238E27FC236}">
                <a16:creationId xmlns:a16="http://schemas.microsoft.com/office/drawing/2014/main" id="{7F36355F-49DE-F959-5C10-F9092587E18F}"/>
              </a:ext>
            </a:extLst>
          </p:cNvPr>
          <p:cNvSpPr/>
          <p:nvPr/>
        </p:nvSpPr>
        <p:spPr>
          <a:xfrm>
            <a:off x="4772567" y="170878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43;p35">
            <a:extLst>
              <a:ext uri="{FF2B5EF4-FFF2-40B4-BE49-F238E27FC236}">
                <a16:creationId xmlns:a16="http://schemas.microsoft.com/office/drawing/2014/main" id="{014A33CC-FB2A-21F7-C035-F02F5CFFDA86}"/>
              </a:ext>
            </a:extLst>
          </p:cNvPr>
          <p:cNvSpPr txBox="1">
            <a:spLocks/>
          </p:cNvSpPr>
          <p:nvPr/>
        </p:nvSpPr>
        <p:spPr>
          <a:xfrm>
            <a:off x="5308978" y="1760659"/>
            <a:ext cx="1353504" cy="327708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EXTERNAL</a:t>
            </a:r>
            <a:endParaRPr lang="id-ID" sz="1800" dirty="0">
              <a:solidFill>
                <a:srgbClr val="8FFFFF"/>
              </a:solidFill>
            </a:endParaRPr>
          </a:p>
        </p:txBody>
      </p:sp>
      <p:sp>
        <p:nvSpPr>
          <p:cNvPr id="22" name="Persegi Panjang: Sudut Lengkung 21">
            <a:extLst>
              <a:ext uri="{FF2B5EF4-FFF2-40B4-BE49-F238E27FC236}">
                <a16:creationId xmlns:a16="http://schemas.microsoft.com/office/drawing/2014/main" id="{FB54E12D-6CA9-EFC5-44FF-A47259E15B91}"/>
              </a:ext>
            </a:extLst>
          </p:cNvPr>
          <p:cNvSpPr/>
          <p:nvPr/>
        </p:nvSpPr>
        <p:spPr>
          <a:xfrm>
            <a:off x="4769102" y="2217298"/>
            <a:ext cx="2360399" cy="2072640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Review </a:t>
            </a:r>
            <a:r>
              <a:rPr lang="en-US" dirty="0" err="1"/>
              <a:t>konsumen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Kerjasama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(Event Organizer)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591434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782871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ARSITEKTUR </a:t>
            </a:r>
            <a:r>
              <a:rPr lang="en-US" dirty="0">
                <a:solidFill>
                  <a:srgbClr val="8FFFFF"/>
                </a:solidFill>
              </a:rPr>
              <a:t>IT</a:t>
            </a:r>
            <a:endParaRPr lang="id-ID" dirty="0">
              <a:solidFill>
                <a:srgbClr val="8FFFFF"/>
              </a:solidFill>
            </a:endParaRPr>
          </a:p>
        </p:txBody>
      </p:sp>
      <p:grpSp>
        <p:nvGrpSpPr>
          <p:cNvPr id="9" name="Google Shape;5312;p77">
            <a:extLst>
              <a:ext uri="{FF2B5EF4-FFF2-40B4-BE49-F238E27FC236}">
                <a16:creationId xmlns:a16="http://schemas.microsoft.com/office/drawing/2014/main" id="{1EF837AE-B037-EE32-E2BF-94FFA6753930}"/>
              </a:ext>
            </a:extLst>
          </p:cNvPr>
          <p:cNvGrpSpPr/>
          <p:nvPr/>
        </p:nvGrpSpPr>
        <p:grpSpPr>
          <a:xfrm>
            <a:off x="798444" y="1432638"/>
            <a:ext cx="1729846" cy="288106"/>
            <a:chOff x="6336019" y="3733725"/>
            <a:chExt cx="2566206" cy="351310"/>
          </a:xfrm>
        </p:grpSpPr>
        <p:sp>
          <p:nvSpPr>
            <p:cNvPr id="10" name="Google Shape;5313;p77">
              <a:extLst>
                <a:ext uri="{FF2B5EF4-FFF2-40B4-BE49-F238E27FC236}">
                  <a16:creationId xmlns:a16="http://schemas.microsoft.com/office/drawing/2014/main" id="{D1EFE2F6-1306-D5AA-D9DF-AC046EDA5D44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1" name="Google Shape;5314;p77">
              <a:extLst>
                <a:ext uri="{FF2B5EF4-FFF2-40B4-BE49-F238E27FC236}">
                  <a16:creationId xmlns:a16="http://schemas.microsoft.com/office/drawing/2014/main" id="{B4358487-363A-34D3-CA88-AB4E6A28D56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2" name="Google Shape;5315;p77">
              <a:extLst>
                <a:ext uri="{FF2B5EF4-FFF2-40B4-BE49-F238E27FC236}">
                  <a16:creationId xmlns:a16="http://schemas.microsoft.com/office/drawing/2014/main" id="{18D8A031-CAC8-03D2-2ED9-EE621C70ECFF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3" name="Google Shape;5316;p77">
              <a:extLst>
                <a:ext uri="{FF2B5EF4-FFF2-40B4-BE49-F238E27FC236}">
                  <a16:creationId xmlns:a16="http://schemas.microsoft.com/office/drawing/2014/main" id="{4E312653-AFC2-4C4C-7E27-874FA84A5ECB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</p:grpSp>
      <p:sp>
        <p:nvSpPr>
          <p:cNvPr id="15" name="Google Shape;2743;p35">
            <a:extLst>
              <a:ext uri="{FF2B5EF4-FFF2-40B4-BE49-F238E27FC236}">
                <a16:creationId xmlns:a16="http://schemas.microsoft.com/office/drawing/2014/main" id="{5DF4FED3-C3A6-90C4-BBF8-C013E1171C3F}"/>
              </a:ext>
            </a:extLst>
          </p:cNvPr>
          <p:cNvSpPr txBox="1">
            <a:spLocks/>
          </p:cNvSpPr>
          <p:nvPr/>
        </p:nvSpPr>
        <p:spPr>
          <a:xfrm>
            <a:off x="1066283" y="1432638"/>
            <a:ext cx="652404" cy="32556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/>
              <a:t>TPS</a:t>
            </a:r>
            <a:endParaRPr lang="id-ID" sz="2000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r>
              <a:rPr lang="en-US" sz="2000" dirty="0"/>
              <a:t>Batch </a:t>
            </a:r>
            <a:r>
              <a:rPr lang="en-US" sz="2000" dirty="0">
                <a:solidFill>
                  <a:srgbClr val="8FFFFF"/>
                </a:solidFill>
              </a:rPr>
              <a:t>Processing</a:t>
            </a:r>
          </a:p>
          <a:p>
            <a:pPr marL="139700" indent="0"/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erusahaan kami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mengkonfirmasi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meninjau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segera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endParaRPr lang="id-ID" sz="2000" dirty="0">
              <a:solidFill>
                <a:srgbClr val="8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43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4632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ARSITEKTUR </a:t>
            </a:r>
            <a:r>
              <a:rPr lang="en-US" dirty="0">
                <a:solidFill>
                  <a:srgbClr val="8FFFFF"/>
                </a:solidFill>
              </a:rPr>
              <a:t>IT</a:t>
            </a:r>
            <a:endParaRPr lang="id-ID" dirty="0">
              <a:solidFill>
                <a:srgbClr val="8FFFFF"/>
              </a:solidFill>
            </a:endParaRPr>
          </a:p>
        </p:txBody>
      </p:sp>
      <p:grpSp>
        <p:nvGrpSpPr>
          <p:cNvPr id="9" name="Google Shape;5312;p77">
            <a:extLst>
              <a:ext uri="{FF2B5EF4-FFF2-40B4-BE49-F238E27FC236}">
                <a16:creationId xmlns:a16="http://schemas.microsoft.com/office/drawing/2014/main" id="{1EF837AE-B037-EE32-E2BF-94FFA6753930}"/>
              </a:ext>
            </a:extLst>
          </p:cNvPr>
          <p:cNvGrpSpPr/>
          <p:nvPr/>
        </p:nvGrpSpPr>
        <p:grpSpPr>
          <a:xfrm>
            <a:off x="798444" y="1112967"/>
            <a:ext cx="1729846" cy="288106"/>
            <a:chOff x="6336019" y="3733725"/>
            <a:chExt cx="2566206" cy="351310"/>
          </a:xfrm>
        </p:grpSpPr>
        <p:sp>
          <p:nvSpPr>
            <p:cNvPr id="10" name="Google Shape;5313;p77">
              <a:extLst>
                <a:ext uri="{FF2B5EF4-FFF2-40B4-BE49-F238E27FC236}">
                  <a16:creationId xmlns:a16="http://schemas.microsoft.com/office/drawing/2014/main" id="{D1EFE2F6-1306-D5AA-D9DF-AC046EDA5D44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1" name="Google Shape;5314;p77">
              <a:extLst>
                <a:ext uri="{FF2B5EF4-FFF2-40B4-BE49-F238E27FC236}">
                  <a16:creationId xmlns:a16="http://schemas.microsoft.com/office/drawing/2014/main" id="{B4358487-363A-34D3-CA88-AB4E6A28D56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2" name="Google Shape;5315;p77">
              <a:extLst>
                <a:ext uri="{FF2B5EF4-FFF2-40B4-BE49-F238E27FC236}">
                  <a16:creationId xmlns:a16="http://schemas.microsoft.com/office/drawing/2014/main" id="{18D8A031-CAC8-03D2-2ED9-EE621C70ECFF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  <p:sp>
          <p:nvSpPr>
            <p:cNvPr id="13" name="Google Shape;5316;p77">
              <a:extLst>
                <a:ext uri="{FF2B5EF4-FFF2-40B4-BE49-F238E27FC236}">
                  <a16:creationId xmlns:a16="http://schemas.microsoft.com/office/drawing/2014/main" id="{4E312653-AFC2-4C4C-7E27-874FA84A5ECB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FFFFF"/>
                </a:solidFill>
              </a:endParaRPr>
            </a:p>
          </p:txBody>
        </p:sp>
      </p:grpSp>
      <p:sp>
        <p:nvSpPr>
          <p:cNvPr id="15" name="Google Shape;2743;p35">
            <a:extLst>
              <a:ext uri="{FF2B5EF4-FFF2-40B4-BE49-F238E27FC236}">
                <a16:creationId xmlns:a16="http://schemas.microsoft.com/office/drawing/2014/main" id="{5DF4FED3-C3A6-90C4-BBF8-C013E1171C3F}"/>
              </a:ext>
            </a:extLst>
          </p:cNvPr>
          <p:cNvSpPr txBox="1">
            <a:spLocks/>
          </p:cNvSpPr>
          <p:nvPr/>
        </p:nvSpPr>
        <p:spPr>
          <a:xfrm>
            <a:off x="1066283" y="1112967"/>
            <a:ext cx="652404" cy="32556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000" dirty="0"/>
              <a:t>TPS</a:t>
            </a:r>
            <a:endParaRPr lang="id-ID" sz="2000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562629" y="2322191"/>
            <a:ext cx="7717800" cy="17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r>
              <a:rPr lang="en-US" sz="2000" dirty="0"/>
              <a:t>Design </a:t>
            </a:r>
            <a:r>
              <a:rPr lang="en-US" sz="2000" dirty="0">
                <a:solidFill>
                  <a:srgbClr val="8FFFFF"/>
                </a:solidFill>
              </a:rPr>
              <a:t>Web</a:t>
            </a:r>
          </a:p>
          <a:p>
            <a:pPr marL="139700" indent="0"/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design web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markup html dan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</a:p>
          <a:p>
            <a:pPr marL="139700" indent="0"/>
            <a:endParaRPr lang="en-US" sz="18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18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18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2000" dirty="0"/>
              <a:t>Design </a:t>
            </a:r>
            <a:r>
              <a:rPr lang="en-US" sz="2000" dirty="0" err="1">
                <a:solidFill>
                  <a:srgbClr val="8FFFFF"/>
                </a:solidFill>
              </a:rPr>
              <a:t>Produk</a:t>
            </a:r>
            <a:endParaRPr lang="en-US" sz="2000" dirty="0">
              <a:solidFill>
                <a:srgbClr val="8FFFFF"/>
              </a:solidFill>
            </a:endParaRPr>
          </a:p>
          <a:p>
            <a:pPr marL="139700" indent="0"/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design pada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landingstar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dibantu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worpress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elemantor</a:t>
            </a:r>
            <a:r>
              <a:rPr lang="en-US" sz="16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builder.</a:t>
            </a:r>
          </a:p>
          <a:p>
            <a:pPr marL="139700" indent="0"/>
            <a:endParaRPr lang="en-US" sz="2000" dirty="0">
              <a:solidFill>
                <a:schemeClr val="bg1"/>
              </a:solidFill>
            </a:endParaRPr>
          </a:p>
          <a:p>
            <a:pPr marL="139700" indent="0"/>
            <a:endParaRPr lang="id-ID" sz="2000" dirty="0">
              <a:solidFill>
                <a:srgbClr val="8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186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954734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MANAJEMEN </a:t>
            </a:r>
            <a:r>
              <a:rPr lang="en-US" dirty="0">
                <a:solidFill>
                  <a:srgbClr val="8FFFFF"/>
                </a:solidFill>
              </a:rPr>
              <a:t>DATA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id-ID" sz="2000" dirty="0">
              <a:solidFill>
                <a:srgbClr val="FFFFFF"/>
              </a:solidFill>
            </a:endParaRPr>
          </a:p>
        </p:txBody>
      </p: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C14E4F26-F85A-4188-8A26-48E6EA483D30}"/>
              </a:ext>
            </a:extLst>
          </p:cNvPr>
          <p:cNvSpPr txBox="1">
            <a:spLocks/>
          </p:cNvSpPr>
          <p:nvPr/>
        </p:nvSpPr>
        <p:spPr>
          <a:xfrm>
            <a:off x="713100" y="1340700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FFFFF"/>
                </a:solidFill>
              </a:rPr>
              <a:t>DBMS</a:t>
            </a:r>
          </a:p>
          <a:p>
            <a:pPr marL="139700" indent="0"/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 data 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tamu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 yang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disimpan secara terstruktur pada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kemudian akan </a:t>
            </a:r>
            <a:r>
              <a:rPr lang="id-ID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digenerate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secara otomatis </a:t>
            </a:r>
            <a:r>
              <a:rPr lang="en-US" sz="1600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id-ID" sz="1600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mengisi siapa tamu undangan sehingga tidak perlu lagi mengisikan daftar tamu secara manual satu per satu.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yang </a:t>
            </a:r>
            <a:r>
              <a:rPr lang="en-US" sz="1600" dirty="0" err="1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solidFill>
                  <a:srgbClr val="FFFFFF"/>
                </a:solidFill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>
              <a:solidFill>
                <a:srgbClr val="FFFFFF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633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3;p35">
            <a:extLst>
              <a:ext uri="{FF2B5EF4-FFF2-40B4-BE49-F238E27FC236}">
                <a16:creationId xmlns:a16="http://schemas.microsoft.com/office/drawing/2014/main" id="{D8DC3D6A-7C91-7A0E-0DAC-1DC9F10E3886}"/>
              </a:ext>
            </a:extLst>
          </p:cNvPr>
          <p:cNvSpPr txBox="1">
            <a:spLocks/>
          </p:cNvSpPr>
          <p:nvPr/>
        </p:nvSpPr>
        <p:spPr>
          <a:xfrm>
            <a:off x="713100" y="433464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/>
              <a:t>MANAJEMEN </a:t>
            </a:r>
            <a:r>
              <a:rPr lang="en-US" dirty="0">
                <a:solidFill>
                  <a:srgbClr val="8FFFFF"/>
                </a:solidFill>
              </a:rPr>
              <a:t>DATA</a:t>
            </a:r>
            <a:endParaRPr lang="id-ID" dirty="0">
              <a:solidFill>
                <a:srgbClr val="8FFFFF"/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C8DB6D-DE6D-A833-B844-DFADB1E81539}"/>
              </a:ext>
            </a:extLst>
          </p:cNvPr>
          <p:cNvSpPr txBox="1">
            <a:spLocks/>
          </p:cNvSpPr>
          <p:nvPr/>
        </p:nvSpPr>
        <p:spPr>
          <a:xfrm>
            <a:off x="713100" y="1478132"/>
            <a:ext cx="771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/>
            <a:endParaRPr lang="id-ID" sz="2000" dirty="0">
              <a:solidFill>
                <a:srgbClr val="FFFFFF"/>
              </a:solidFill>
            </a:endParaRPr>
          </a:p>
        </p:txBody>
      </p:sp>
      <p:sp>
        <p:nvSpPr>
          <p:cNvPr id="2" name="Tampungan Teks 2">
            <a:extLst>
              <a:ext uri="{FF2B5EF4-FFF2-40B4-BE49-F238E27FC236}">
                <a16:creationId xmlns:a16="http://schemas.microsoft.com/office/drawing/2014/main" id="{C14E4F26-F85A-4188-8A26-48E6EA483D30}"/>
              </a:ext>
            </a:extLst>
          </p:cNvPr>
          <p:cNvSpPr txBox="1">
            <a:spLocks/>
          </p:cNvSpPr>
          <p:nvPr/>
        </p:nvSpPr>
        <p:spPr>
          <a:xfrm>
            <a:off x="532435" y="826050"/>
            <a:ext cx="7898465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>
              <a:lnSpc>
                <a:spcPct val="107000"/>
              </a:lnSpc>
            </a:pP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FFFFF"/>
                </a:solidFill>
              </a:rPr>
              <a:t>Database</a:t>
            </a:r>
            <a:endParaRPr lang="en-US" sz="2000" dirty="0">
              <a:solidFill>
                <a:srgbClr val="FFFFFF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</a:pP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Arsitektur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database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yang diterapkan untuk manajemen data tamu undangan adalah jenis </a:t>
            </a:r>
            <a:r>
              <a:rPr lang="id-ID" dirty="0">
                <a:solidFill>
                  <a:srgbClr val="8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arsitektur 3-tire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 Arsitektur ini memiliki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keuggulan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dalam pengembangan aplikasi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diantaranya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karena fleksibilitasnya dalam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akes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server dan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menyadiakan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user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interface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yang memudahkan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client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 Dengan menggunakan 3-tire arsitektur memungkinkan untuk memperbaharui bagian tertentu karena digunakannya sistem layer yaitu 3 layer atau secara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spesific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terpisah dari bagian lain. Sehingga dapat menambah </a:t>
            </a:r>
            <a:r>
              <a:rPr lang="id-ID" dirty="0" err="1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efektifitas</a:t>
            </a:r>
            <a:r>
              <a:rPr lang="id-ID" dirty="0">
                <a:solidFill>
                  <a:srgbClr val="FFFFFF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dan mengurangi waktu produksi dalam proses pembuatannya</a:t>
            </a:r>
            <a:endParaRPr lang="id-ID" dirty="0">
              <a:solidFill>
                <a:srgbClr val="FFFFFF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endParaRPr lang="id-ID" sz="2000" dirty="0">
              <a:solidFill>
                <a:srgbClr val="8FFFFF"/>
              </a:solidFill>
            </a:endParaRPr>
          </a:p>
        </p:txBody>
      </p:sp>
      <p:grpSp>
        <p:nvGrpSpPr>
          <p:cNvPr id="4" name="Google Shape;11510;p87">
            <a:extLst>
              <a:ext uri="{FF2B5EF4-FFF2-40B4-BE49-F238E27FC236}">
                <a16:creationId xmlns:a16="http://schemas.microsoft.com/office/drawing/2014/main" id="{F4EDCA7C-DB0C-F370-34BB-C00EB493B4ED}"/>
              </a:ext>
            </a:extLst>
          </p:cNvPr>
          <p:cNvGrpSpPr/>
          <p:nvPr/>
        </p:nvGrpSpPr>
        <p:grpSpPr>
          <a:xfrm>
            <a:off x="2093937" y="3432856"/>
            <a:ext cx="589665" cy="563626"/>
            <a:chOff x="-44924250" y="3206000"/>
            <a:chExt cx="300100" cy="300125"/>
          </a:xfrm>
          <a:solidFill>
            <a:srgbClr val="8293A4"/>
          </a:solidFill>
        </p:grpSpPr>
        <p:sp>
          <p:nvSpPr>
            <p:cNvPr id="5" name="Google Shape;11511;p87">
              <a:extLst>
                <a:ext uri="{FF2B5EF4-FFF2-40B4-BE49-F238E27FC236}">
                  <a16:creationId xmlns:a16="http://schemas.microsoft.com/office/drawing/2014/main" id="{696A18F4-97D5-7631-4005-ACD73B84F6EA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12;p87">
              <a:extLst>
                <a:ext uri="{FF2B5EF4-FFF2-40B4-BE49-F238E27FC236}">
                  <a16:creationId xmlns:a16="http://schemas.microsoft.com/office/drawing/2014/main" id="{A427C390-DBB1-C155-E237-41DA066D72B1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13;p87">
              <a:extLst>
                <a:ext uri="{FF2B5EF4-FFF2-40B4-BE49-F238E27FC236}">
                  <a16:creationId xmlns:a16="http://schemas.microsoft.com/office/drawing/2014/main" id="{ED03C4D3-3BF1-3212-F573-1BF9762F6296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14;p87">
              <a:extLst>
                <a:ext uri="{FF2B5EF4-FFF2-40B4-BE49-F238E27FC236}">
                  <a16:creationId xmlns:a16="http://schemas.microsoft.com/office/drawing/2014/main" id="{CDB2A91B-99B4-2E26-2C38-893269518B6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15;p87">
              <a:extLst>
                <a:ext uri="{FF2B5EF4-FFF2-40B4-BE49-F238E27FC236}">
                  <a16:creationId xmlns:a16="http://schemas.microsoft.com/office/drawing/2014/main" id="{C5C08837-7211-354D-60A6-5008A8A3EABD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ambar 19">
            <a:extLst>
              <a:ext uri="{FF2B5EF4-FFF2-40B4-BE49-F238E27FC236}">
                <a16:creationId xmlns:a16="http://schemas.microsoft.com/office/drawing/2014/main" id="{2997FE11-E97D-9787-B618-F64515E6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2418" y="3415086"/>
            <a:ext cx="315390" cy="315390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6C7EFA8C-0D8A-0C84-90C5-EB1E219EFE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F7D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1124" y="3365481"/>
            <a:ext cx="603362" cy="603362"/>
          </a:xfrm>
          <a:prstGeom prst="rect">
            <a:avLst/>
          </a:prstGeom>
        </p:spPr>
      </p:pic>
      <p:pic>
        <p:nvPicPr>
          <p:cNvPr id="30" name="Gambar 29">
            <a:extLst>
              <a:ext uri="{FF2B5EF4-FFF2-40B4-BE49-F238E27FC236}">
                <a16:creationId xmlns:a16="http://schemas.microsoft.com/office/drawing/2014/main" id="{EFA3F9DA-0ECB-40F6-35F1-27B1FA0C4F8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F7D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1348" y="4258846"/>
            <a:ext cx="545267" cy="545267"/>
          </a:xfrm>
          <a:prstGeom prst="rect">
            <a:avLst/>
          </a:prstGeom>
        </p:spPr>
      </p:pic>
      <p:sp>
        <p:nvSpPr>
          <p:cNvPr id="31" name="Google Shape;4217;p62">
            <a:extLst>
              <a:ext uri="{FF2B5EF4-FFF2-40B4-BE49-F238E27FC236}">
                <a16:creationId xmlns:a16="http://schemas.microsoft.com/office/drawing/2014/main" id="{912E3454-9260-DF5D-134E-DEBC1563283D}"/>
              </a:ext>
            </a:extLst>
          </p:cNvPr>
          <p:cNvSpPr/>
          <p:nvPr/>
        </p:nvSpPr>
        <p:spPr>
          <a:xfrm>
            <a:off x="1880419" y="3190567"/>
            <a:ext cx="1016700" cy="1016700"/>
          </a:xfrm>
          <a:prstGeom prst="ellipse">
            <a:avLst/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18;p62">
            <a:extLst>
              <a:ext uri="{FF2B5EF4-FFF2-40B4-BE49-F238E27FC236}">
                <a16:creationId xmlns:a16="http://schemas.microsoft.com/office/drawing/2014/main" id="{E3AB513C-DAD3-7F99-EC05-10387E2DA7A6}"/>
              </a:ext>
            </a:extLst>
          </p:cNvPr>
          <p:cNvSpPr/>
          <p:nvPr/>
        </p:nvSpPr>
        <p:spPr>
          <a:xfrm>
            <a:off x="3865694" y="4028767"/>
            <a:ext cx="1016700" cy="1016700"/>
          </a:xfrm>
          <a:prstGeom prst="ellipse">
            <a:avLst/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19;p62">
            <a:extLst>
              <a:ext uri="{FF2B5EF4-FFF2-40B4-BE49-F238E27FC236}">
                <a16:creationId xmlns:a16="http://schemas.microsoft.com/office/drawing/2014/main" id="{EF34CF2C-C996-7404-B11E-8F6F2B72CE1F}"/>
              </a:ext>
            </a:extLst>
          </p:cNvPr>
          <p:cNvSpPr/>
          <p:nvPr/>
        </p:nvSpPr>
        <p:spPr>
          <a:xfrm>
            <a:off x="5844455" y="3190567"/>
            <a:ext cx="1016700" cy="1016700"/>
          </a:xfrm>
          <a:prstGeom prst="ellipse">
            <a:avLst/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4221;p62">
            <a:extLst>
              <a:ext uri="{FF2B5EF4-FFF2-40B4-BE49-F238E27FC236}">
                <a16:creationId xmlns:a16="http://schemas.microsoft.com/office/drawing/2014/main" id="{FF26FE28-7DB6-EB09-EB72-61E89B519241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2897119" y="3698917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288;p62">
            <a:extLst>
              <a:ext uri="{FF2B5EF4-FFF2-40B4-BE49-F238E27FC236}">
                <a16:creationId xmlns:a16="http://schemas.microsoft.com/office/drawing/2014/main" id="{51AE32C6-F2C6-471E-9751-3F904183D3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82269" y="3698917"/>
            <a:ext cx="968700" cy="83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5FFA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Google Shape;5167;p77">
            <a:extLst>
              <a:ext uri="{FF2B5EF4-FFF2-40B4-BE49-F238E27FC236}">
                <a16:creationId xmlns:a16="http://schemas.microsoft.com/office/drawing/2014/main" id="{707E21A0-5BF0-CD74-5003-F134BAB9C016}"/>
              </a:ext>
            </a:extLst>
          </p:cNvPr>
          <p:cNvGrpSpPr/>
          <p:nvPr/>
        </p:nvGrpSpPr>
        <p:grpSpPr>
          <a:xfrm>
            <a:off x="3136463" y="3630725"/>
            <a:ext cx="118187" cy="146246"/>
            <a:chOff x="4960900" y="2433225"/>
            <a:chExt cx="48525" cy="60050"/>
          </a:xfrm>
        </p:grpSpPr>
        <p:sp>
          <p:nvSpPr>
            <p:cNvPr id="38" name="Google Shape;5168;p77">
              <a:extLst>
                <a:ext uri="{FF2B5EF4-FFF2-40B4-BE49-F238E27FC236}">
                  <a16:creationId xmlns:a16="http://schemas.microsoft.com/office/drawing/2014/main" id="{1879AB62-9720-1F70-12B0-28D76F768231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869FB2"/>
            </a:solidFill>
            <a:ln>
              <a:solidFill>
                <a:srgbClr val="95FF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9;p77">
              <a:extLst>
                <a:ext uri="{FF2B5EF4-FFF2-40B4-BE49-F238E27FC236}">
                  <a16:creationId xmlns:a16="http://schemas.microsoft.com/office/drawing/2014/main" id="{98B28B75-2902-62E1-8738-49F7965896E6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869FB2"/>
            </a:solidFill>
            <a:ln>
              <a:solidFill>
                <a:srgbClr val="95FF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167;p77">
            <a:extLst>
              <a:ext uri="{FF2B5EF4-FFF2-40B4-BE49-F238E27FC236}">
                <a16:creationId xmlns:a16="http://schemas.microsoft.com/office/drawing/2014/main" id="{DDD2DD33-D2F9-2D54-49A3-119BCF2CB4F9}"/>
              </a:ext>
            </a:extLst>
          </p:cNvPr>
          <p:cNvGrpSpPr/>
          <p:nvPr/>
        </p:nvGrpSpPr>
        <p:grpSpPr>
          <a:xfrm>
            <a:off x="5532991" y="3641974"/>
            <a:ext cx="118187" cy="146246"/>
            <a:chOff x="4960900" y="2433225"/>
            <a:chExt cx="48525" cy="60050"/>
          </a:xfrm>
        </p:grpSpPr>
        <p:sp>
          <p:nvSpPr>
            <p:cNvPr id="41" name="Google Shape;5168;p77">
              <a:extLst>
                <a:ext uri="{FF2B5EF4-FFF2-40B4-BE49-F238E27FC236}">
                  <a16:creationId xmlns:a16="http://schemas.microsoft.com/office/drawing/2014/main" id="{9641ECE8-54DD-7C4A-A8F9-6F4699985114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869FB2"/>
            </a:solidFill>
            <a:ln>
              <a:solidFill>
                <a:srgbClr val="95FF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9;p77">
              <a:extLst>
                <a:ext uri="{FF2B5EF4-FFF2-40B4-BE49-F238E27FC236}">
                  <a16:creationId xmlns:a16="http://schemas.microsoft.com/office/drawing/2014/main" id="{2C4B1DDF-BD06-35EE-E2A3-A7418B299B01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869FB2"/>
            </a:solidFill>
            <a:ln>
              <a:solidFill>
                <a:srgbClr val="95FF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742;p35">
            <a:extLst>
              <a:ext uri="{FF2B5EF4-FFF2-40B4-BE49-F238E27FC236}">
                <a16:creationId xmlns:a16="http://schemas.microsoft.com/office/drawing/2014/main" id="{DC62977B-5021-FA0B-0644-F448B9CE802D}"/>
              </a:ext>
            </a:extLst>
          </p:cNvPr>
          <p:cNvSpPr/>
          <p:nvPr/>
        </p:nvSpPr>
        <p:spPr>
          <a:xfrm>
            <a:off x="1839828" y="4284951"/>
            <a:ext cx="1019056" cy="3629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744;p35">
            <a:extLst>
              <a:ext uri="{FF2B5EF4-FFF2-40B4-BE49-F238E27FC236}">
                <a16:creationId xmlns:a16="http://schemas.microsoft.com/office/drawing/2014/main" id="{47F4B1C4-4158-805F-E244-B51019EBE193}"/>
              </a:ext>
            </a:extLst>
          </p:cNvPr>
          <p:cNvSpPr txBox="1">
            <a:spLocks/>
          </p:cNvSpPr>
          <p:nvPr/>
        </p:nvSpPr>
        <p:spPr>
          <a:xfrm>
            <a:off x="1903278" y="4347799"/>
            <a:ext cx="964269" cy="248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CLIENT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45" name="Google Shape;2742;p35">
            <a:extLst>
              <a:ext uri="{FF2B5EF4-FFF2-40B4-BE49-F238E27FC236}">
                <a16:creationId xmlns:a16="http://schemas.microsoft.com/office/drawing/2014/main" id="{FC3AD276-A097-A21F-997E-5BCB11162701}"/>
              </a:ext>
            </a:extLst>
          </p:cNvPr>
          <p:cNvSpPr/>
          <p:nvPr/>
        </p:nvSpPr>
        <p:spPr>
          <a:xfrm>
            <a:off x="3862120" y="3561694"/>
            <a:ext cx="1019056" cy="3629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744;p35">
            <a:extLst>
              <a:ext uri="{FF2B5EF4-FFF2-40B4-BE49-F238E27FC236}">
                <a16:creationId xmlns:a16="http://schemas.microsoft.com/office/drawing/2014/main" id="{CF0AE34C-723A-45BA-8165-8B83B20F23B7}"/>
              </a:ext>
            </a:extLst>
          </p:cNvPr>
          <p:cNvSpPr txBox="1">
            <a:spLocks/>
          </p:cNvSpPr>
          <p:nvPr/>
        </p:nvSpPr>
        <p:spPr>
          <a:xfrm>
            <a:off x="3925570" y="3624542"/>
            <a:ext cx="964269" cy="248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SERVER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47" name="Google Shape;2742;p35">
            <a:extLst>
              <a:ext uri="{FF2B5EF4-FFF2-40B4-BE49-F238E27FC236}">
                <a16:creationId xmlns:a16="http://schemas.microsoft.com/office/drawing/2014/main" id="{FDB8E58F-19E9-0D5C-C22C-357795A9B2FD}"/>
              </a:ext>
            </a:extLst>
          </p:cNvPr>
          <p:cNvSpPr/>
          <p:nvPr/>
        </p:nvSpPr>
        <p:spPr>
          <a:xfrm>
            <a:off x="5850969" y="4304922"/>
            <a:ext cx="1176490" cy="41867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744;p35">
            <a:extLst>
              <a:ext uri="{FF2B5EF4-FFF2-40B4-BE49-F238E27FC236}">
                <a16:creationId xmlns:a16="http://schemas.microsoft.com/office/drawing/2014/main" id="{1E3DC334-F2B7-1696-9245-223466D3D88D}"/>
              </a:ext>
            </a:extLst>
          </p:cNvPr>
          <p:cNvSpPr txBox="1">
            <a:spLocks/>
          </p:cNvSpPr>
          <p:nvPr/>
        </p:nvSpPr>
        <p:spPr>
          <a:xfrm>
            <a:off x="5914419" y="4367770"/>
            <a:ext cx="1113239" cy="287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DATABASE</a:t>
            </a:r>
            <a:endParaRPr lang="id-ID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14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597</Words>
  <Application>Microsoft Office PowerPoint</Application>
  <PresentationFormat>Peragaan Layar (16:9)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9" baseType="lpstr">
      <vt:lpstr>Arial</vt:lpstr>
      <vt:lpstr>Exo</vt:lpstr>
      <vt:lpstr>PT Sans</vt:lpstr>
      <vt:lpstr>Calibri</vt:lpstr>
      <vt:lpstr>Roboto Condensed Light</vt:lpstr>
      <vt:lpstr>Data Center Business Plan by Slidesgo</vt:lpstr>
      <vt:lpstr>DIGITAL BUSINESS PLAN</vt:lpstr>
      <vt:lpstr>Presentasi PowerPoint</vt:lpstr>
      <vt:lpstr>MENGAPA UNDANGAN ONLINE?</vt:lpstr>
      <vt:lpstr>ANALISIS SWOT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BUSINESS PLAN</dc:title>
  <dc:creator>hast4</dc:creator>
  <cp:lastModifiedBy>hast4ning@gmail.com</cp:lastModifiedBy>
  <cp:revision>9</cp:revision>
  <dcterms:modified xsi:type="dcterms:W3CDTF">2022-10-12T09:38:28Z</dcterms:modified>
</cp:coreProperties>
</file>