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9"/>
  </p:notesMasterIdLst>
  <p:sldIdLst>
    <p:sldId id="257" r:id="rId2"/>
    <p:sldId id="27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80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81" r:id="rId19"/>
    <p:sldId id="276" r:id="rId20"/>
    <p:sldId id="282" r:id="rId21"/>
    <p:sldId id="283" r:id="rId22"/>
    <p:sldId id="284" r:id="rId23"/>
    <p:sldId id="285" r:id="rId24"/>
    <p:sldId id="286" r:id="rId25"/>
    <p:sldId id="290" r:id="rId26"/>
    <p:sldId id="288" r:id="rId27"/>
    <p:sldId id="27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23" autoAdjust="0"/>
    <p:restoredTop sz="95261" autoAdjust="0"/>
  </p:normalViewPr>
  <p:slideViewPr>
    <p:cSldViewPr snapToGrid="0">
      <p:cViewPr>
        <p:scale>
          <a:sx n="66" d="100"/>
          <a:sy n="66" d="100"/>
        </p:scale>
        <p:origin x="630" y="-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06/12/2022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794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396940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  <a:lvl2pPr>
              <a:lnSpc>
                <a:spcPct val="100000"/>
              </a:lnSpc>
              <a:spcBef>
                <a:spcPts val="0"/>
              </a:spcBef>
              <a:defRPr sz="20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5" r:id="rId2"/>
    <p:sldLayoutId id="2147483688" r:id="rId3"/>
    <p:sldLayoutId id="2147483686" r:id="rId4"/>
    <p:sldLayoutId id="2147483697" r:id="rId5"/>
    <p:sldLayoutId id="2147483699" r:id="rId6"/>
    <p:sldLayoutId id="2147483700" r:id="rId7"/>
    <p:sldLayoutId id="214748370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97E6857-ED21-8642-939C-9880F88A9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Jaringan</a:t>
            </a:r>
            <a:r>
              <a:rPr lang="en-US" sz="2400" b="1" dirty="0"/>
              <a:t> </a:t>
            </a:r>
            <a:r>
              <a:rPr lang="en-US" sz="2400" b="1" dirty="0" err="1"/>
              <a:t>Komputer</a:t>
            </a:r>
            <a:endParaRPr lang="en-US" sz="2400" b="1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A1F59FE-2EB0-734E-BC95-0A6B646AA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6576956" cy="2364628"/>
          </a:xfrm>
        </p:spPr>
        <p:txBody>
          <a:bodyPr>
            <a:normAutofit/>
          </a:bodyPr>
          <a:lstStyle/>
          <a:p>
            <a:r>
              <a:rPr lang="id-ID" dirty="0" err="1"/>
              <a:t>Routing</a:t>
            </a:r>
            <a:r>
              <a:rPr lang="id-ID" dirty="0"/>
              <a:t> Dinamik Link-State</a:t>
            </a: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</a:t>
            </a:r>
            <a:r>
              <a:rPr lang="en-US" dirty="0">
                <a:sym typeface="Wingdings" pitchFamily="2" charset="2"/>
              </a:rPr>
              <a:t> Metric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1928" y="2156936"/>
            <a:ext cx="7772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Dijkstra</a:t>
            </a:r>
            <a:r>
              <a:rPr lang="en-US" dirty="0"/>
              <a:t>, OSPF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metrik</a:t>
            </a:r>
            <a:r>
              <a:rPr lang="en-US" dirty="0"/>
              <a:t> total </a:t>
            </a:r>
            <a:r>
              <a:rPr lang="en-US" dirty="0">
                <a:solidFill>
                  <a:schemeClr val="accent1"/>
                </a:solidFill>
              </a:rPr>
              <a:t>cost</a:t>
            </a:r>
            <a:r>
              <a:rPr lang="en-US" dirty="0"/>
              <a:t> paling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best route </a:t>
            </a:r>
            <a:r>
              <a:rPr lang="en-US" dirty="0" err="1"/>
              <a:t>sebuah</a:t>
            </a:r>
            <a:r>
              <a:rPr lang="en-US" dirty="0"/>
              <a:t> network.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16687" y="3023800"/>
            <a:ext cx="31037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Cost</a:t>
            </a:r>
            <a:r>
              <a:rPr lang="en-US" dirty="0"/>
              <a:t> = 100 / Bandwidth (mbps)</a:t>
            </a:r>
          </a:p>
        </p:txBody>
      </p:sp>
      <p:cxnSp>
        <p:nvCxnSpPr>
          <p:cNvPr id="8" name="Shape 7"/>
          <p:cNvCxnSpPr>
            <a:stCxn id="5" idx="2"/>
            <a:endCxn id="6" idx="1"/>
          </p:cNvCxnSpPr>
          <p:nvPr/>
        </p:nvCxnSpPr>
        <p:spPr>
          <a:xfrm rot="16200000" flipH="1">
            <a:off x="6669808" y="1561586"/>
            <a:ext cx="405199" cy="288855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441117"/>
              </p:ext>
            </p:extLst>
          </p:nvPr>
        </p:nvGraphicFramePr>
        <p:xfrm>
          <a:off x="1541929" y="3613666"/>
          <a:ext cx="6172200" cy="2926080"/>
        </p:xfrm>
        <a:graphic>
          <a:graphicData uri="http://schemas.openxmlformats.org/drawingml/2006/table">
            <a:tbl>
              <a:tblPr/>
              <a:tblGrid>
                <a:gridCol w="308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5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Bandwidth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OSPF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 kbps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5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kbps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5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 (1.544 mbps)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5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E1</a:t>
                      </a:r>
                      <a:r>
                        <a:rPr lang="en-US" baseline="0" dirty="0"/>
                        <a:t> (2.048 mbps)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5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Ethernet (10 mbps)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5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Fast Ethernet (100 mbps)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5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Gigabit Ethernet (1000</a:t>
                      </a:r>
                      <a:r>
                        <a:rPr lang="en-US" baseline="0" dirty="0"/>
                        <a:t> mbps)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6934200" y="4495800"/>
            <a:ext cx="1066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hape 15"/>
          <p:cNvCxnSpPr>
            <a:cxnSpLocks/>
            <a:stCxn id="6" idx="2"/>
            <a:endCxn id="11" idx="3"/>
          </p:cNvCxnSpPr>
          <p:nvPr/>
        </p:nvCxnSpPr>
        <p:spPr>
          <a:xfrm rot="5400000">
            <a:off x="7949555" y="3157706"/>
            <a:ext cx="1683574" cy="215442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</a:t>
            </a:r>
            <a:r>
              <a:rPr lang="en-US" dirty="0">
                <a:sym typeface="Wingdings" pitchFamily="2" charset="2"/>
              </a:rPr>
              <a:t> Terms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56042" y="3905081"/>
            <a:ext cx="1601785" cy="3693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Backbone Area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00404" y="2715258"/>
            <a:ext cx="1114408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Router 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12414" y="5082416"/>
            <a:ext cx="1056700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Neighbor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85892" y="2715258"/>
            <a:ext cx="1229824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Adjacency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75347" y="3893331"/>
            <a:ext cx="1156279" cy="3693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OSPF Area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1005" y="5061856"/>
            <a:ext cx="561372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128" y="2077123"/>
            <a:ext cx="257897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Area Border Router (</a:t>
            </a:r>
            <a:r>
              <a:rPr lang="en-US" dirty="0">
                <a:solidFill>
                  <a:srgbClr val="C00000"/>
                </a:solidFill>
              </a:rPr>
              <a:t>ABR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40764" y="6075086"/>
            <a:ext cx="418076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Autonomous System Border Router (</a:t>
            </a:r>
            <a:r>
              <a:rPr lang="en-US" dirty="0">
                <a:solidFill>
                  <a:srgbClr val="C00000"/>
                </a:solidFill>
              </a:rPr>
              <a:t>ASBR</a:t>
            </a:r>
            <a:r>
              <a:rPr lang="en-US" dirty="0"/>
              <a:t>)</a:t>
            </a:r>
          </a:p>
        </p:txBody>
      </p:sp>
      <p:cxnSp>
        <p:nvCxnSpPr>
          <p:cNvPr id="14" name="Straight Arrow Connector 13"/>
          <p:cNvCxnSpPr>
            <a:stCxn id="27" idx="3"/>
            <a:endCxn id="7" idx="3"/>
          </p:cNvCxnSpPr>
          <p:nvPr/>
        </p:nvCxnSpPr>
        <p:spPr>
          <a:xfrm flipH="1">
            <a:off x="4569114" y="4251392"/>
            <a:ext cx="1143803" cy="1015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7" idx="1"/>
            <a:endCxn id="6" idx="3"/>
          </p:cNvCxnSpPr>
          <p:nvPr/>
        </p:nvCxnSpPr>
        <p:spPr>
          <a:xfrm flipH="1" flipV="1">
            <a:off x="4414812" y="2899924"/>
            <a:ext cx="1298105" cy="1028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7" idx="7"/>
            <a:endCxn id="8" idx="1"/>
          </p:cNvCxnSpPr>
          <p:nvPr/>
        </p:nvCxnSpPr>
        <p:spPr>
          <a:xfrm flipV="1">
            <a:off x="6467259" y="2899924"/>
            <a:ext cx="1318633" cy="1028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7" idx="6"/>
            <a:endCxn id="9" idx="1"/>
          </p:cNvCxnSpPr>
          <p:nvPr/>
        </p:nvCxnSpPr>
        <p:spPr>
          <a:xfrm flipV="1">
            <a:off x="6623488" y="4077997"/>
            <a:ext cx="1951859" cy="1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7" idx="5"/>
            <a:endCxn id="10" idx="1"/>
          </p:cNvCxnSpPr>
          <p:nvPr/>
        </p:nvCxnSpPr>
        <p:spPr>
          <a:xfrm>
            <a:off x="6467259" y="4251392"/>
            <a:ext cx="1353746" cy="995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7" idx="4"/>
            <a:endCxn id="12" idx="0"/>
          </p:cNvCxnSpPr>
          <p:nvPr/>
        </p:nvCxnSpPr>
        <p:spPr>
          <a:xfrm>
            <a:off x="6090088" y="4318347"/>
            <a:ext cx="41056" cy="1756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7" idx="0"/>
            <a:endCxn id="11" idx="2"/>
          </p:cNvCxnSpPr>
          <p:nvPr/>
        </p:nvCxnSpPr>
        <p:spPr>
          <a:xfrm flipV="1">
            <a:off x="6090088" y="2446455"/>
            <a:ext cx="20528" cy="1414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556688" y="3861147"/>
            <a:ext cx="1066800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OSPF</a:t>
            </a:r>
          </a:p>
        </p:txBody>
      </p:sp>
      <p:cxnSp>
        <p:nvCxnSpPr>
          <p:cNvPr id="37" name="Straight Arrow Connector 36"/>
          <p:cNvCxnSpPr>
            <a:stCxn id="27" idx="2"/>
            <a:endCxn id="5" idx="3"/>
          </p:cNvCxnSpPr>
          <p:nvPr/>
        </p:nvCxnSpPr>
        <p:spPr>
          <a:xfrm flipH="1">
            <a:off x="3757827" y="4089747"/>
            <a:ext cx="17988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</a:t>
            </a:r>
            <a:r>
              <a:rPr lang="en-US" dirty="0">
                <a:sym typeface="Wingdings" pitchFamily="2" charset="2"/>
              </a:rPr>
              <a:t> Link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97086" y="2967317"/>
            <a:ext cx="416169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421086" y="2052917"/>
            <a:ext cx="1143000" cy="304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Link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rot="5400000">
            <a:off x="5021036" y="2300567"/>
            <a:ext cx="9144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</p:cNvCxnSpPr>
          <p:nvPr/>
        </p:nvCxnSpPr>
        <p:spPr>
          <a:xfrm rot="16200000" flipH="1">
            <a:off x="6087836" y="2262467"/>
            <a:ext cx="914400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95928" y="3881717"/>
            <a:ext cx="6607843" cy="209288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err="1"/>
              <a:t>Sebuah</a:t>
            </a:r>
            <a:r>
              <a:rPr lang="en-US" sz="2000" dirty="0"/>
              <a:t> network </a:t>
            </a:r>
            <a:r>
              <a:rPr lang="en-US" sz="2000" dirty="0" err="1"/>
              <a:t>atau</a:t>
            </a:r>
            <a:r>
              <a:rPr lang="en-US" sz="2000" dirty="0"/>
              <a:t> interface router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“state”  </a:t>
            </a:r>
            <a:r>
              <a:rPr lang="en-US" sz="2000" dirty="0" err="1"/>
              <a:t>antara</a:t>
            </a:r>
            <a:r>
              <a:rPr lang="en-US" sz="2000" dirty="0"/>
              <a:t> lain :</a:t>
            </a:r>
          </a:p>
          <a:p>
            <a:pPr marL="800100" lvl="1" indent="-342900">
              <a:buAutoNum type="arabicPeriod"/>
            </a:pPr>
            <a:r>
              <a:rPr lang="en-US" dirty="0"/>
              <a:t>Status (up / down)</a:t>
            </a:r>
          </a:p>
          <a:p>
            <a:pPr marL="800100" lvl="1" indent="-342900">
              <a:buAutoNum type="arabicPeriod"/>
            </a:pPr>
            <a:r>
              <a:rPr lang="en-US" dirty="0"/>
              <a:t>IP address</a:t>
            </a:r>
          </a:p>
          <a:p>
            <a:pPr marL="800100" lvl="1" indent="-342900">
              <a:buAutoNum type="arabicPeriod"/>
            </a:pPr>
            <a:r>
              <a:rPr lang="en-US" dirty="0" err="1"/>
              <a:t>Tipe</a:t>
            </a:r>
            <a:r>
              <a:rPr lang="en-US" dirty="0"/>
              <a:t> network</a:t>
            </a:r>
          </a:p>
          <a:p>
            <a:pPr marL="800100" lvl="1" indent="-342900">
              <a:buAutoNum type="arabicPeriod"/>
            </a:pPr>
            <a:r>
              <a:rPr lang="en-US" dirty="0"/>
              <a:t>Bandwidth</a:t>
            </a:r>
          </a:p>
          <a:p>
            <a:pPr marL="800100" lvl="1" indent="-342900">
              <a:buAutoNum type="arabicPeriod"/>
            </a:pPr>
            <a:r>
              <a:rPr lang="en-US" dirty="0"/>
              <a:t>IP address router lain yang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interface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</a:t>
            </a:r>
            <a:r>
              <a:rPr lang="en-US" dirty="0">
                <a:sym typeface="Wingdings" pitchFamily="2" charset="2"/>
              </a:rPr>
              <a:t> Router ID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59944" y="2102936"/>
            <a:ext cx="52786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IP address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 err="1">
                <a:solidFill>
                  <a:srgbClr val="7030A0"/>
                </a:solidFill>
              </a:rPr>
              <a:t>identitas</a:t>
            </a:r>
            <a:r>
              <a:rPr lang="en-US" i="1" dirty="0">
                <a:solidFill>
                  <a:srgbClr val="7030A0"/>
                </a:solidFill>
              </a:rPr>
              <a:t> router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OSPF.</a:t>
            </a:r>
          </a:p>
        </p:txBody>
      </p:sp>
      <p:sp>
        <p:nvSpPr>
          <p:cNvPr id="5" name="Rectangle 4"/>
          <p:cNvSpPr/>
          <p:nvPr/>
        </p:nvSpPr>
        <p:spPr>
          <a:xfrm>
            <a:off x="3184071" y="1439102"/>
            <a:ext cx="1447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hape 6"/>
          <p:cNvCxnSpPr>
            <a:cxnSpLocks/>
            <a:stCxn id="5" idx="2"/>
            <a:endCxn id="4" idx="1"/>
          </p:cNvCxnSpPr>
          <p:nvPr/>
        </p:nvCxnSpPr>
        <p:spPr>
          <a:xfrm rot="16200000" flipH="1">
            <a:off x="3850207" y="1877865"/>
            <a:ext cx="467500" cy="35197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59944" y="2672459"/>
            <a:ext cx="4865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IP address </a:t>
            </a:r>
            <a:r>
              <a:rPr lang="en-US" dirty="0" err="1">
                <a:solidFill>
                  <a:srgbClr val="C00000"/>
                </a:solidFill>
              </a:rPr>
              <a:t>terbesar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interface </a:t>
            </a:r>
            <a:r>
              <a:rPr lang="en-US" dirty="0">
                <a:solidFill>
                  <a:schemeClr val="accent2"/>
                </a:solidFill>
              </a:rPr>
              <a:t>loopback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9944" y="3316863"/>
            <a:ext cx="5305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IP address </a:t>
            </a:r>
            <a:r>
              <a:rPr lang="en-US" dirty="0" err="1">
                <a:solidFill>
                  <a:srgbClr val="C00000"/>
                </a:solidFill>
              </a:rPr>
              <a:t>terbesar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interface </a:t>
            </a:r>
            <a:r>
              <a:rPr lang="en-US" dirty="0" err="1">
                <a:solidFill>
                  <a:schemeClr val="accent2"/>
                </a:solidFill>
              </a:rPr>
              <a:t>fisik</a:t>
            </a:r>
            <a:r>
              <a:rPr lang="en-US" dirty="0"/>
              <a:t> yang </a:t>
            </a:r>
            <a:r>
              <a:rPr lang="en-US" dirty="0" err="1"/>
              <a:t>aktif</a:t>
            </a:r>
            <a:endParaRPr lang="en-US" dirty="0"/>
          </a:p>
        </p:txBody>
      </p:sp>
      <p:cxnSp>
        <p:nvCxnSpPr>
          <p:cNvPr id="12" name="Shape 11"/>
          <p:cNvCxnSpPr>
            <a:stCxn id="4" idx="3"/>
            <a:endCxn id="9" idx="3"/>
          </p:cNvCxnSpPr>
          <p:nvPr/>
        </p:nvCxnSpPr>
        <p:spPr>
          <a:xfrm flipH="1">
            <a:off x="9125187" y="2287602"/>
            <a:ext cx="413382" cy="569523"/>
          </a:xfrm>
          <a:prstGeom prst="bentConnector3">
            <a:avLst>
              <a:gd name="adj1" fmla="val -553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1"/>
            <a:endCxn id="10" idx="1"/>
          </p:cNvCxnSpPr>
          <p:nvPr/>
        </p:nvCxnSpPr>
        <p:spPr>
          <a:xfrm rot="10800000" flipV="1">
            <a:off x="4259944" y="2857125"/>
            <a:ext cx="12700" cy="64440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ine Callout 1 31"/>
          <p:cNvSpPr/>
          <p:nvPr/>
        </p:nvSpPr>
        <p:spPr>
          <a:xfrm>
            <a:off x="1752600" y="3394030"/>
            <a:ext cx="1600200" cy="762000"/>
          </a:xfrm>
          <a:prstGeom prst="borderCallout1">
            <a:avLst>
              <a:gd name="adj1" fmla="val -1726"/>
              <a:gd name="adj2" fmla="val 49088"/>
              <a:gd name="adj3" fmla="val -24557"/>
              <a:gd name="adj4" fmla="val 14238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Jika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tidak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ada</a:t>
            </a:r>
            <a:r>
              <a:rPr lang="en-US" sz="1400" dirty="0">
                <a:solidFill>
                  <a:schemeClr val="tx1"/>
                </a:solidFill>
              </a:rPr>
              <a:t> interface loopback yang </a:t>
            </a:r>
            <a:r>
              <a:rPr lang="en-US" sz="1400" dirty="0" err="1">
                <a:solidFill>
                  <a:schemeClr val="tx1"/>
                </a:solidFill>
              </a:rPr>
              <a:t>dikonfigurasi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67187" y="4680234"/>
            <a:ext cx="685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assign manual </a:t>
            </a:r>
            <a:r>
              <a:rPr lang="en-US" dirty="0" err="1"/>
              <a:t>oleh</a:t>
            </a:r>
            <a:r>
              <a:rPr lang="en-US" dirty="0"/>
              <a:t> user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Interface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RID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UP, </a:t>
            </a:r>
            <a:r>
              <a:rPr lang="en-US" dirty="0" err="1"/>
              <a:t>karenanya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diutamakan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interface loopback,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assign </a:t>
            </a:r>
            <a:r>
              <a:rPr lang="en-US" dirty="0" err="1"/>
              <a:t>secara</a:t>
            </a:r>
            <a:r>
              <a:rPr lang="en-US" dirty="0"/>
              <a:t> manual.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</a:t>
            </a:r>
            <a:r>
              <a:rPr lang="en-US" dirty="0">
                <a:sym typeface="Wingdings" pitchFamily="2" charset="2"/>
              </a:rPr>
              <a:t> Neighbors &amp; Adjacency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9639" y="2052917"/>
            <a:ext cx="3023420" cy="548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1928" y="2878963"/>
            <a:ext cx="3301571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41928" y="4652309"/>
            <a:ext cx="2878842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2EBC612-05FF-7311-F0E9-26F8751173CE}"/>
              </a:ext>
            </a:extLst>
          </p:cNvPr>
          <p:cNvGrpSpPr/>
          <p:nvPr/>
        </p:nvGrpSpPr>
        <p:grpSpPr>
          <a:xfrm>
            <a:off x="5486400" y="1979795"/>
            <a:ext cx="5872454" cy="2892906"/>
            <a:chOff x="5413312" y="1759849"/>
            <a:chExt cx="4953000" cy="2892906"/>
          </a:xfrm>
        </p:grpSpPr>
        <p:sp>
          <p:nvSpPr>
            <p:cNvPr id="8" name="TextBox 7"/>
            <p:cNvSpPr txBox="1"/>
            <p:nvPr/>
          </p:nvSpPr>
          <p:spPr>
            <a:xfrm>
              <a:off x="5413312" y="2098210"/>
              <a:ext cx="4953000" cy="255454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itchFamily="2" charset="2"/>
                <a:buChar char="q"/>
              </a:pPr>
              <a:r>
                <a:rPr lang="en-US" sz="1600" dirty="0"/>
                <a:t>2 router </a:t>
              </a:r>
              <a:r>
                <a:rPr lang="en-US" sz="1600" dirty="0" err="1"/>
                <a:t>atau</a:t>
              </a:r>
              <a:r>
                <a:rPr lang="en-US" sz="1600" dirty="0"/>
                <a:t> </a:t>
              </a:r>
              <a:r>
                <a:rPr lang="en-US" sz="1600" dirty="0" err="1"/>
                <a:t>lebih</a:t>
              </a:r>
              <a:r>
                <a:rPr lang="en-US" sz="1600" dirty="0"/>
                <a:t> yang </a:t>
              </a:r>
              <a:r>
                <a:rPr lang="en-US" sz="1600" dirty="0" err="1"/>
                <a:t>memiliki</a:t>
              </a:r>
              <a:r>
                <a:rPr lang="en-US" sz="1600" dirty="0"/>
                <a:t> interface yang  </a:t>
              </a:r>
              <a:r>
                <a:rPr lang="en-US" sz="1600" dirty="0" err="1"/>
                <a:t>terhubung</a:t>
              </a:r>
              <a:r>
                <a:rPr lang="en-US" sz="1600" dirty="0"/>
                <a:t> </a:t>
              </a:r>
              <a:r>
                <a:rPr lang="en-US" sz="1600" dirty="0" err="1"/>
                <a:t>dalam</a:t>
              </a:r>
              <a:r>
                <a:rPr lang="en-US" sz="1600" dirty="0"/>
                <a:t> 1 network yang </a:t>
              </a:r>
              <a:r>
                <a:rPr lang="en-US" sz="1600" dirty="0" err="1"/>
                <a:t>sama</a:t>
              </a:r>
              <a:r>
                <a:rPr lang="en-US" sz="1600" dirty="0"/>
                <a:t> :</a:t>
              </a:r>
            </a:p>
            <a:p>
              <a:pPr marL="800100" lvl="1" indent="-342900">
                <a:buFont typeface="Wingdings" pitchFamily="2" charset="2"/>
                <a:buChar char="§"/>
              </a:pPr>
              <a:r>
                <a:rPr lang="en-US" sz="1600" dirty="0" err="1"/>
                <a:t>Terhubung</a:t>
              </a:r>
              <a:r>
                <a:rPr lang="en-US" sz="1600" dirty="0"/>
                <a:t> </a:t>
              </a:r>
              <a:r>
                <a:rPr lang="en-US" sz="1600" dirty="0" err="1"/>
                <a:t>oleh</a:t>
              </a:r>
              <a:r>
                <a:rPr lang="en-US" sz="1600" dirty="0"/>
                <a:t> point to point serial</a:t>
              </a:r>
            </a:p>
            <a:p>
              <a:pPr marL="800100" lvl="1" indent="-342900">
                <a:buFont typeface="Wingdings" pitchFamily="2" charset="2"/>
                <a:buChar char="§"/>
              </a:pPr>
              <a:r>
                <a:rPr lang="en-US" sz="1600" dirty="0" err="1"/>
                <a:t>Terhubung</a:t>
              </a:r>
              <a:r>
                <a:rPr lang="en-US" sz="1600" dirty="0"/>
                <a:t> </a:t>
              </a:r>
              <a:r>
                <a:rPr lang="en-US" sz="1600" dirty="0" err="1"/>
                <a:t>oleh</a:t>
              </a:r>
              <a:r>
                <a:rPr lang="en-US" sz="1600" dirty="0"/>
                <a:t> 1 switch </a:t>
              </a:r>
              <a:r>
                <a:rPr lang="en-US" sz="1600" dirty="0" err="1"/>
                <a:t>ethernet</a:t>
              </a:r>
              <a:endParaRPr lang="en-US" sz="1600" dirty="0"/>
            </a:p>
            <a:p>
              <a:pPr marL="800100" lvl="1" indent="-342900">
                <a:buFont typeface="Wingdings" pitchFamily="2" charset="2"/>
                <a:buChar char="§"/>
              </a:pPr>
              <a:r>
                <a:rPr lang="en-US" sz="1600" dirty="0" err="1"/>
                <a:t>Terhubung</a:t>
              </a:r>
              <a:r>
                <a:rPr lang="en-US" sz="1600" dirty="0"/>
                <a:t> </a:t>
              </a:r>
              <a:r>
                <a:rPr lang="en-US" sz="1600" dirty="0" err="1"/>
                <a:t>dalam</a:t>
              </a:r>
              <a:r>
                <a:rPr lang="en-US" sz="1600" dirty="0"/>
                <a:t> 1 frame relay network</a:t>
              </a:r>
            </a:p>
            <a:p>
              <a:pPr marL="800100" lvl="1" indent="-342900">
                <a:buFont typeface="Wingdings" pitchFamily="2" charset="2"/>
                <a:buChar char="q"/>
              </a:pPr>
              <a:endParaRPr lang="en-US" sz="1600" dirty="0"/>
            </a:p>
            <a:p>
              <a:pPr marL="342900" indent="-342900">
                <a:buFont typeface="Wingdings" pitchFamily="2" charset="2"/>
                <a:buChar char="q"/>
              </a:pPr>
              <a:r>
                <a:rPr lang="en-US" sz="1600" dirty="0"/>
                <a:t>Neighbor </a:t>
              </a:r>
              <a:r>
                <a:rPr lang="en-US" sz="1600" dirty="0" err="1"/>
                <a:t>akan</a:t>
              </a:r>
              <a:r>
                <a:rPr lang="en-US" sz="1600" dirty="0"/>
                <a:t> </a:t>
              </a:r>
              <a:r>
                <a:rPr lang="en-US" sz="1600" dirty="0" err="1"/>
                <a:t>bernegosiasi</a:t>
              </a:r>
              <a:r>
                <a:rPr lang="en-US" sz="1600" dirty="0"/>
                <a:t> </a:t>
              </a:r>
              <a:r>
                <a:rPr lang="en-US" sz="1600" dirty="0" err="1"/>
                <a:t>untuk</a:t>
              </a:r>
              <a:r>
                <a:rPr lang="en-US" sz="1600" dirty="0"/>
                <a:t> </a:t>
              </a:r>
              <a:r>
                <a:rPr lang="en-US" sz="1600" dirty="0" err="1"/>
                <a:t>melakukan</a:t>
              </a:r>
              <a:r>
                <a:rPr lang="en-US" sz="1600" dirty="0"/>
                <a:t> “</a:t>
              </a:r>
              <a:r>
                <a:rPr lang="en-US" sz="1600" dirty="0">
                  <a:solidFill>
                    <a:srgbClr val="C00000"/>
                  </a:solidFill>
                </a:rPr>
                <a:t>adjacency</a:t>
              </a:r>
              <a:r>
                <a:rPr lang="en-US" sz="1600" dirty="0"/>
                <a:t>”</a:t>
              </a:r>
            </a:p>
            <a:p>
              <a:pPr marL="342900" indent="-342900">
                <a:buFont typeface="Wingdings" pitchFamily="2" charset="2"/>
                <a:buChar char="q"/>
              </a:pPr>
              <a:r>
                <a:rPr lang="en-US" sz="1600" dirty="0" err="1"/>
                <a:t>Pertukaran</a:t>
              </a:r>
              <a:r>
                <a:rPr lang="en-US" sz="1600" dirty="0"/>
                <a:t> </a:t>
              </a:r>
              <a:r>
                <a:rPr lang="en-US" sz="1600" dirty="0" err="1"/>
                <a:t>paket</a:t>
              </a:r>
              <a:r>
                <a:rPr lang="en-US" sz="1600" dirty="0"/>
                <a:t> update </a:t>
              </a:r>
              <a:r>
                <a:rPr lang="en-US" sz="1600" dirty="0" err="1"/>
                <a:t>hanya</a:t>
              </a:r>
              <a:r>
                <a:rPr lang="en-US" sz="1600" dirty="0"/>
                <a:t> </a:t>
              </a:r>
              <a:r>
                <a:rPr lang="en-US" sz="1600" dirty="0" err="1"/>
                <a:t>antara</a:t>
              </a:r>
              <a:r>
                <a:rPr lang="en-US" sz="1600" dirty="0"/>
                <a:t> neighbor yang </a:t>
              </a:r>
              <a:r>
                <a:rPr lang="en-US" sz="1600" dirty="0" err="1"/>
                <a:t>sudah</a:t>
              </a:r>
              <a:r>
                <a:rPr lang="en-US" sz="1600" dirty="0"/>
                <a:t> </a:t>
              </a:r>
              <a:r>
                <a:rPr lang="en-US" sz="1600" dirty="0" err="1"/>
                <a:t>ber</a:t>
              </a:r>
              <a:r>
                <a:rPr lang="en-US" sz="1600" dirty="0"/>
                <a:t>-”</a:t>
              </a:r>
              <a:r>
                <a:rPr lang="en-US" sz="1600" dirty="0">
                  <a:solidFill>
                    <a:srgbClr val="C00000"/>
                  </a:solidFill>
                </a:rPr>
                <a:t>adjacency</a:t>
              </a:r>
              <a:r>
                <a:rPr lang="en-US" sz="1600" dirty="0"/>
                <a:t>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13312" y="1759849"/>
              <a:ext cx="1156792" cy="338554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Neighbors :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A889112-A3FF-6DB6-8E2C-43E7653D4FB2}"/>
              </a:ext>
            </a:extLst>
          </p:cNvPr>
          <p:cNvGrpSpPr/>
          <p:nvPr/>
        </p:nvGrpSpPr>
        <p:grpSpPr>
          <a:xfrm>
            <a:off x="5486399" y="5160587"/>
            <a:ext cx="5872453" cy="1169551"/>
            <a:chOff x="5486400" y="5160587"/>
            <a:chExt cx="4934478" cy="1169551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5160587"/>
              <a:ext cx="1160895" cy="338554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Adjacency :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86400" y="5499141"/>
              <a:ext cx="4934478" cy="8309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itchFamily="2" charset="2"/>
                <a:buChar char="q"/>
              </a:pPr>
              <a:r>
                <a:rPr lang="en-US" sz="1600" dirty="0" err="1"/>
                <a:t>Hubungan</a:t>
              </a:r>
              <a:r>
                <a:rPr lang="en-US" sz="1600" dirty="0"/>
                <a:t> </a:t>
              </a:r>
              <a:r>
                <a:rPr lang="en-US" sz="1600" dirty="0" err="1"/>
                <a:t>antara</a:t>
              </a:r>
              <a:r>
                <a:rPr lang="en-US" sz="1600" dirty="0"/>
                <a:t> 2 router yang </a:t>
              </a:r>
              <a:r>
                <a:rPr lang="en-US" sz="1600" dirty="0" err="1"/>
                <a:t>memungkinkan</a:t>
              </a:r>
              <a:r>
                <a:rPr lang="en-US" sz="1600" dirty="0"/>
                <a:t> </a:t>
              </a:r>
              <a:r>
                <a:rPr lang="en-US" sz="1600" dirty="0" err="1"/>
                <a:t>keduanya</a:t>
              </a:r>
              <a:r>
                <a:rPr lang="en-US" sz="1600" dirty="0"/>
                <a:t> </a:t>
              </a:r>
              <a:r>
                <a:rPr lang="en-US" sz="1600" dirty="0" err="1"/>
                <a:t>dapat</a:t>
              </a:r>
              <a:r>
                <a:rPr lang="en-US" sz="1600" dirty="0"/>
                <a:t> </a:t>
              </a:r>
              <a:r>
                <a:rPr lang="en-US" sz="1600" dirty="0" err="1"/>
                <a:t>saling</a:t>
              </a:r>
              <a:r>
                <a:rPr lang="en-US" sz="1600" dirty="0"/>
                <a:t> </a:t>
              </a:r>
              <a:r>
                <a:rPr lang="en-US" sz="1600" dirty="0" err="1"/>
                <a:t>bertukar</a:t>
              </a:r>
              <a:r>
                <a:rPr lang="en-US" sz="1600" dirty="0"/>
                <a:t> </a:t>
              </a:r>
              <a:r>
                <a:rPr lang="en-US" sz="1600" dirty="0" err="1"/>
                <a:t>paket</a:t>
              </a:r>
              <a:r>
                <a:rPr lang="en-US" sz="1600" dirty="0"/>
                <a:t> update.</a:t>
              </a:r>
            </a:p>
            <a:p>
              <a:pPr marL="342900" indent="-342900">
                <a:buFont typeface="Wingdings" pitchFamily="2" charset="2"/>
                <a:buChar char="q"/>
              </a:pPr>
              <a:r>
                <a:rPr lang="en-US" sz="1600" dirty="0" err="1"/>
                <a:t>Tidak</a:t>
              </a:r>
              <a:r>
                <a:rPr lang="en-US" sz="1600" dirty="0"/>
                <a:t> </a:t>
              </a:r>
              <a:r>
                <a:rPr lang="en-US" sz="1600" dirty="0" err="1"/>
                <a:t>semua</a:t>
              </a:r>
              <a:r>
                <a:rPr lang="en-US" sz="1600" dirty="0"/>
                <a:t> neighbor </a:t>
              </a:r>
              <a:r>
                <a:rPr lang="en-US" sz="1600" dirty="0" err="1"/>
                <a:t>dapat</a:t>
              </a:r>
              <a:r>
                <a:rPr lang="en-US" sz="1600" dirty="0"/>
                <a:t> </a:t>
              </a:r>
              <a:r>
                <a:rPr lang="en-US" sz="1600" dirty="0" err="1"/>
                <a:t>ber</a:t>
              </a:r>
              <a:r>
                <a:rPr lang="en-US" sz="1600" dirty="0"/>
                <a:t>-”adjacency”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Desain</a:t>
            </a:r>
            <a:r>
              <a:rPr lang="en-US" dirty="0">
                <a:sym typeface="Wingdings" pitchFamily="2" charset="2"/>
              </a:rPr>
              <a:t> Area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0F2694F-EDC8-34F9-1942-08C9BE8B02A9}"/>
              </a:ext>
            </a:extLst>
          </p:cNvPr>
          <p:cNvGrpSpPr/>
          <p:nvPr/>
        </p:nvGrpSpPr>
        <p:grpSpPr>
          <a:xfrm>
            <a:off x="2224098" y="2052917"/>
            <a:ext cx="8153399" cy="2709712"/>
            <a:chOff x="1828801" y="838200"/>
            <a:chExt cx="7696200" cy="2709712"/>
          </a:xfrm>
        </p:grpSpPr>
        <p:sp>
          <p:nvSpPr>
            <p:cNvPr id="4" name="TextBox 3"/>
            <p:cNvSpPr txBox="1"/>
            <p:nvPr/>
          </p:nvSpPr>
          <p:spPr>
            <a:xfrm>
              <a:off x="1828802" y="1208810"/>
              <a:ext cx="7696199" cy="23391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itchFamily="2" charset="2"/>
                <a:buChar char="q"/>
              </a:pPr>
              <a:r>
                <a:rPr lang="en-US" sz="1600" dirty="0" err="1"/>
                <a:t>Pengelompokan</a:t>
              </a:r>
              <a:r>
                <a:rPr lang="en-US" sz="1600" dirty="0"/>
                <a:t> network </a:t>
              </a:r>
              <a:r>
                <a:rPr lang="en-US" sz="1600" dirty="0" err="1"/>
                <a:t>dan</a:t>
              </a:r>
              <a:r>
                <a:rPr lang="en-US" sz="1600" dirty="0"/>
                <a:t> router yang </a:t>
              </a:r>
              <a:r>
                <a:rPr lang="en-US" sz="1600" dirty="0" err="1"/>
                <a:t>memiliki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C00000"/>
                  </a:solidFill>
                </a:rPr>
                <a:t>area ID </a:t>
              </a:r>
              <a:r>
                <a:rPr lang="en-US" sz="1600" dirty="0"/>
                <a:t>yang </a:t>
              </a:r>
              <a:r>
                <a:rPr lang="en-US" sz="1600" dirty="0" err="1"/>
                <a:t>sama</a:t>
              </a:r>
              <a:endParaRPr lang="en-US" sz="1600" dirty="0"/>
            </a:p>
            <a:p>
              <a:pPr marL="342900" indent="-342900">
                <a:buFont typeface="Wingdings" pitchFamily="2" charset="2"/>
                <a:buChar char="q"/>
              </a:pPr>
              <a:endParaRPr lang="en-US" sz="1600" dirty="0"/>
            </a:p>
            <a:p>
              <a:pPr marL="342900" indent="-342900">
                <a:buFont typeface="Wingdings" pitchFamily="2" charset="2"/>
                <a:buChar char="q"/>
              </a:pPr>
              <a:r>
                <a:rPr lang="en-US" sz="1600" dirty="0" err="1"/>
                <a:t>Pertukaran</a:t>
              </a:r>
              <a:r>
                <a:rPr lang="en-US" sz="1600" dirty="0"/>
                <a:t> update </a:t>
              </a:r>
              <a:r>
                <a:rPr lang="en-US" sz="1600" dirty="0" err="1"/>
                <a:t>hanya</a:t>
              </a:r>
              <a:r>
                <a:rPr lang="en-US" sz="1600" dirty="0"/>
                <a:t> </a:t>
              </a:r>
              <a:r>
                <a:rPr lang="en-US" sz="1600" dirty="0" err="1"/>
                <a:t>antar</a:t>
              </a:r>
              <a:r>
                <a:rPr lang="en-US" sz="1600" dirty="0"/>
                <a:t> router </a:t>
              </a:r>
              <a:r>
                <a:rPr lang="en-US" sz="1600" dirty="0" err="1"/>
                <a:t>dalam</a:t>
              </a:r>
              <a:r>
                <a:rPr lang="en-US" sz="1600" dirty="0"/>
                <a:t> 1 area yang </a:t>
              </a:r>
              <a:r>
                <a:rPr lang="en-US" sz="1600" dirty="0" err="1"/>
                <a:t>sama</a:t>
              </a:r>
              <a:r>
                <a:rPr lang="en-US" sz="1600" dirty="0"/>
                <a:t>.</a:t>
              </a:r>
            </a:p>
            <a:p>
              <a:pPr marL="342900" indent="-342900">
                <a:buFont typeface="Wingdings" pitchFamily="2" charset="2"/>
                <a:buChar char="q"/>
              </a:pPr>
              <a:endParaRPr lang="en-US" sz="1600" dirty="0"/>
            </a:p>
            <a:p>
              <a:pPr marL="342900" indent="-342900">
                <a:buFont typeface="Wingdings" pitchFamily="2" charset="2"/>
                <a:buChar char="q"/>
              </a:pPr>
              <a:r>
                <a:rPr lang="en-US" sz="1600" dirty="0"/>
                <a:t>Router </a:t>
              </a:r>
              <a:r>
                <a:rPr lang="en-US" sz="1600" dirty="0" err="1"/>
                <a:t>dapat</a:t>
              </a:r>
              <a:r>
                <a:rPr lang="en-US" sz="1600" dirty="0"/>
                <a:t> </a:t>
              </a:r>
              <a:r>
                <a:rPr lang="en-US" sz="1600" dirty="0" err="1"/>
                <a:t>menjadi</a:t>
              </a:r>
              <a:r>
                <a:rPr lang="en-US" sz="1600" dirty="0"/>
                <a:t> </a:t>
              </a:r>
              <a:r>
                <a:rPr lang="en-US" sz="1600" dirty="0" err="1"/>
                <a:t>anggota</a:t>
              </a:r>
              <a:r>
                <a:rPr lang="en-US" sz="1600" dirty="0"/>
                <a:t> </a:t>
              </a:r>
              <a:r>
                <a:rPr lang="en-US" sz="1600" dirty="0" err="1"/>
                <a:t>lebih</a:t>
              </a:r>
              <a:r>
                <a:rPr lang="en-US" sz="1600" dirty="0"/>
                <a:t> </a:t>
              </a:r>
              <a:r>
                <a:rPr lang="en-US" sz="1600" dirty="0" err="1"/>
                <a:t>dari</a:t>
              </a:r>
              <a:r>
                <a:rPr lang="en-US" sz="1600" dirty="0"/>
                <a:t> 1 area (ABR)</a:t>
              </a:r>
            </a:p>
            <a:p>
              <a:pPr marL="342900" indent="-342900">
                <a:buFont typeface="Wingdings" pitchFamily="2" charset="2"/>
                <a:buChar char="q"/>
              </a:pPr>
              <a:endParaRPr lang="en-US" sz="1600" dirty="0"/>
            </a:p>
            <a:p>
              <a:pPr marL="342900" indent="-342900">
                <a:buFont typeface="Wingdings" pitchFamily="2" charset="2"/>
                <a:buChar char="q"/>
              </a:pPr>
              <a:r>
                <a:rPr lang="en-US" sz="1600" dirty="0" err="1"/>
                <a:t>Semua</a:t>
              </a:r>
              <a:r>
                <a:rPr lang="en-US" sz="1600" dirty="0"/>
                <a:t> router </a:t>
              </a:r>
              <a:r>
                <a:rPr lang="en-US" sz="1600" dirty="0" err="1"/>
                <a:t>dalam</a:t>
              </a:r>
              <a:r>
                <a:rPr lang="en-US" sz="1600" dirty="0"/>
                <a:t> area yang </a:t>
              </a:r>
              <a:r>
                <a:rPr lang="en-US" sz="1600" dirty="0" err="1"/>
                <a:t>sama</a:t>
              </a:r>
              <a:r>
                <a:rPr lang="en-US" sz="1600" dirty="0"/>
                <a:t> </a:t>
              </a:r>
              <a:r>
                <a:rPr lang="en-US" sz="1600" dirty="0" err="1"/>
                <a:t>memiliki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C00000"/>
                  </a:solidFill>
                </a:rPr>
                <a:t>database </a:t>
              </a:r>
              <a:r>
                <a:rPr lang="en-US" sz="1600" dirty="0" err="1">
                  <a:solidFill>
                    <a:srgbClr val="C00000"/>
                  </a:solidFill>
                </a:rPr>
                <a:t>topologi</a:t>
              </a:r>
              <a:r>
                <a:rPr lang="en-US" sz="1600" dirty="0">
                  <a:solidFill>
                    <a:srgbClr val="C00000"/>
                  </a:solidFill>
                </a:rPr>
                <a:t> </a:t>
              </a:r>
              <a:r>
                <a:rPr lang="en-US" sz="1600" dirty="0"/>
                <a:t>yang </a:t>
              </a:r>
              <a:r>
                <a:rPr lang="en-US" sz="1600" dirty="0" err="1"/>
                <a:t>sama</a:t>
              </a:r>
              <a:r>
                <a:rPr lang="en-US" sz="1600" dirty="0"/>
                <a:t>.</a:t>
              </a:r>
            </a:p>
            <a:p>
              <a:pPr marL="342900" indent="-342900">
                <a:buFont typeface="Wingdings" pitchFamily="2" charset="2"/>
                <a:buChar char="q"/>
              </a:pPr>
              <a:endParaRPr lang="en-US" sz="1600" dirty="0"/>
            </a:p>
            <a:p>
              <a:pPr marL="342900" indent="-342900">
                <a:buFont typeface="Wingdings" pitchFamily="2" charset="2"/>
                <a:buChar char="q"/>
              </a:pPr>
              <a:r>
                <a:rPr lang="en-US" sz="1600" dirty="0" err="1"/>
                <a:t>Dalam</a:t>
              </a:r>
              <a:r>
                <a:rPr lang="en-US" sz="1600" dirty="0"/>
                <a:t> </a:t>
              </a:r>
              <a:r>
                <a:rPr lang="en-US" sz="1600" dirty="0" err="1"/>
                <a:t>desain</a:t>
              </a:r>
              <a:r>
                <a:rPr lang="en-US" sz="1600" dirty="0"/>
                <a:t> multi-area, </a:t>
              </a:r>
              <a:r>
                <a:rPr lang="en-US" sz="1600" dirty="0" err="1"/>
                <a:t>harus</a:t>
              </a:r>
              <a:r>
                <a:rPr lang="en-US" sz="1600" dirty="0"/>
                <a:t> </a:t>
              </a:r>
              <a:r>
                <a:rPr lang="en-US" sz="1600" dirty="0" err="1"/>
                <a:t>ada</a:t>
              </a:r>
              <a:r>
                <a:rPr lang="en-US" sz="1600" dirty="0"/>
                <a:t> area 0 (area backbone).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28801" y="838200"/>
              <a:ext cx="69121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Area 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F1DA974-790F-A8DD-CBFF-00D863D99E7E}"/>
              </a:ext>
            </a:extLst>
          </p:cNvPr>
          <p:cNvGrpSpPr/>
          <p:nvPr/>
        </p:nvGrpSpPr>
        <p:grpSpPr>
          <a:xfrm>
            <a:off x="2224099" y="4925619"/>
            <a:ext cx="8153400" cy="1724826"/>
            <a:chOff x="1828800" y="4171863"/>
            <a:chExt cx="8153400" cy="1724826"/>
          </a:xfrm>
        </p:grpSpPr>
        <p:sp>
          <p:nvSpPr>
            <p:cNvPr id="6" name="TextBox 5"/>
            <p:cNvSpPr txBox="1"/>
            <p:nvPr/>
          </p:nvSpPr>
          <p:spPr>
            <a:xfrm>
              <a:off x="1828800" y="4542472"/>
              <a:ext cx="8153400" cy="13542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itchFamily="2" charset="2"/>
                <a:buChar char="q"/>
              </a:pPr>
              <a:r>
                <a:rPr lang="en-US" sz="1600" dirty="0" err="1"/>
                <a:t>Dapat</a:t>
              </a:r>
              <a:r>
                <a:rPr lang="en-US" sz="1600" dirty="0"/>
                <a:t> </a:t>
              </a:r>
              <a:r>
                <a:rPr lang="en-US" sz="1600" dirty="0" err="1"/>
                <a:t>mengurangi</a:t>
              </a:r>
              <a:r>
                <a:rPr lang="en-US" sz="1600" dirty="0"/>
                <a:t> routing overhead, </a:t>
              </a:r>
              <a:r>
                <a:rPr lang="en-US" sz="1600" dirty="0" err="1"/>
                <a:t>mirip</a:t>
              </a:r>
              <a:r>
                <a:rPr lang="en-US" sz="1600" dirty="0"/>
                <a:t> </a:t>
              </a:r>
              <a:r>
                <a:rPr lang="en-US" sz="1600" dirty="0" err="1"/>
                <a:t>dengan</a:t>
              </a:r>
              <a:r>
                <a:rPr lang="en-US" sz="1600" dirty="0"/>
                <a:t> </a:t>
              </a:r>
              <a:r>
                <a:rPr lang="en-US" sz="1600" dirty="0" err="1"/>
                <a:t>konsep</a:t>
              </a:r>
              <a:r>
                <a:rPr lang="en-US" sz="1600" dirty="0"/>
                <a:t> broadcast domain.</a:t>
              </a:r>
            </a:p>
            <a:p>
              <a:pPr marL="342900" indent="-342900">
                <a:buFont typeface="Wingdings" pitchFamily="2" charset="2"/>
                <a:buChar char="q"/>
              </a:pPr>
              <a:endParaRPr lang="en-US" sz="1600" dirty="0"/>
            </a:p>
            <a:p>
              <a:pPr marL="342900" indent="-342900">
                <a:buFont typeface="Wingdings" pitchFamily="2" charset="2"/>
                <a:buChar char="q"/>
              </a:pPr>
              <a:r>
                <a:rPr lang="en-US" sz="1600" dirty="0" err="1"/>
                <a:t>Waktu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C00000"/>
                  </a:solidFill>
                </a:rPr>
                <a:t>convergence</a:t>
              </a:r>
              <a:r>
                <a:rPr lang="en-US" sz="1600" dirty="0"/>
                <a:t> </a:t>
              </a:r>
              <a:r>
                <a:rPr lang="en-US" sz="1600" dirty="0" err="1"/>
                <a:t>jadi</a:t>
              </a:r>
              <a:r>
                <a:rPr lang="en-US" sz="1600" dirty="0"/>
                <a:t> </a:t>
              </a:r>
              <a:r>
                <a:rPr lang="en-US" sz="1600" dirty="0" err="1"/>
                <a:t>lebih</a:t>
              </a:r>
              <a:r>
                <a:rPr lang="en-US" sz="1600" dirty="0"/>
                <a:t> </a:t>
              </a:r>
              <a:r>
                <a:rPr lang="en-US" sz="1600" dirty="0" err="1"/>
                <a:t>cepat</a:t>
              </a:r>
              <a:endParaRPr lang="en-US" sz="1600" dirty="0"/>
            </a:p>
            <a:p>
              <a:pPr marL="342900" indent="-342900">
                <a:buFont typeface="Wingdings" pitchFamily="2" charset="2"/>
                <a:buChar char="q"/>
              </a:pPr>
              <a:endParaRPr lang="en-US" sz="1600" dirty="0"/>
            </a:p>
            <a:p>
              <a:pPr marL="342900" indent="-342900">
                <a:buFont typeface="Wingdings" pitchFamily="2" charset="2"/>
                <a:buChar char="q"/>
              </a:pPr>
              <a:r>
                <a:rPr lang="en-US" sz="1600" dirty="0" err="1"/>
                <a:t>Informasi</a:t>
              </a:r>
              <a:r>
                <a:rPr lang="en-US" sz="1600" dirty="0"/>
                <a:t> network yang </a:t>
              </a:r>
              <a:r>
                <a:rPr lang="en-US" sz="1600" dirty="0" err="1"/>
                <a:t>labil</a:t>
              </a:r>
              <a:r>
                <a:rPr lang="en-US" sz="1600" dirty="0"/>
                <a:t> </a:t>
              </a:r>
              <a:r>
                <a:rPr lang="en-US" sz="1600" dirty="0" err="1"/>
                <a:t>hanya</a:t>
              </a:r>
              <a:r>
                <a:rPr lang="en-US" sz="1600" dirty="0"/>
                <a:t> </a:t>
              </a:r>
              <a:r>
                <a:rPr lang="en-US" sz="1600" dirty="0" err="1"/>
                <a:t>dibatasi</a:t>
              </a:r>
              <a:r>
                <a:rPr lang="en-US" sz="1600" dirty="0"/>
                <a:t> </a:t>
              </a:r>
              <a:r>
                <a:rPr lang="en-US" sz="1600" dirty="0" err="1"/>
                <a:t>dalam</a:t>
              </a:r>
              <a:r>
                <a:rPr lang="en-US" sz="1600" dirty="0"/>
                <a:t> area network </a:t>
              </a:r>
              <a:r>
                <a:rPr lang="en-US" sz="1600" dirty="0" err="1"/>
                <a:t>tersebut</a:t>
              </a:r>
              <a:r>
                <a:rPr lang="en-US" sz="1600" dirty="0"/>
                <a:t> </a:t>
              </a:r>
              <a:r>
                <a:rPr lang="en-US" sz="1600" dirty="0" err="1"/>
                <a:t>berada</a:t>
              </a:r>
              <a:r>
                <a:rPr lang="en-US" sz="1600" dirty="0"/>
                <a:t>.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4171863"/>
              <a:ext cx="86433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Benefit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Desain</a:t>
            </a:r>
            <a:r>
              <a:rPr lang="en-US" dirty="0">
                <a:sym typeface="Wingdings" pitchFamily="2" charset="2"/>
              </a:rPr>
              <a:t> Area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5256" y="2007524"/>
            <a:ext cx="6629569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833212" y="1050182"/>
            <a:ext cx="1438214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Router</a:t>
            </a:r>
            <a:r>
              <a:rPr lang="en-US" sz="1400" i="1" dirty="0">
                <a:solidFill>
                  <a:srgbClr val="C00000"/>
                </a:solidFill>
              </a:rPr>
              <a:t> Backbone</a:t>
            </a:r>
            <a:r>
              <a:rPr lang="en-US" sz="1400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98007" y="4162473"/>
            <a:ext cx="1219200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Area Border Router (</a:t>
            </a:r>
            <a:r>
              <a:rPr lang="en-US" sz="1400" dirty="0">
                <a:solidFill>
                  <a:schemeClr val="accent1"/>
                </a:solidFill>
              </a:rPr>
              <a:t>ABR</a:t>
            </a:r>
            <a:r>
              <a:rPr lang="en-US" sz="1400" dirty="0"/>
              <a:t>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410200" y="1610380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267200" y="2337744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hape 21"/>
          <p:cNvCxnSpPr>
            <a:cxnSpLocks/>
            <a:stCxn id="20" idx="2"/>
            <a:endCxn id="12" idx="3"/>
          </p:cNvCxnSpPr>
          <p:nvPr/>
        </p:nvCxnSpPr>
        <p:spPr>
          <a:xfrm rot="5400000">
            <a:off x="3887812" y="2901695"/>
            <a:ext cx="951784" cy="2092993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281674" y="3918441"/>
            <a:ext cx="1981200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Autonomous System Border Router (</a:t>
            </a:r>
            <a:r>
              <a:rPr lang="en-US" sz="1400" dirty="0">
                <a:solidFill>
                  <a:schemeClr val="accent1"/>
                </a:solidFill>
              </a:rPr>
              <a:t>ASBR</a:t>
            </a:r>
            <a:r>
              <a:rPr lang="en-US" sz="1400" dirty="0"/>
              <a:t>)</a:t>
            </a:r>
          </a:p>
        </p:txBody>
      </p:sp>
      <p:cxnSp>
        <p:nvCxnSpPr>
          <p:cNvPr id="33" name="Straight Arrow Connector 32"/>
          <p:cNvCxnSpPr>
            <a:cxnSpLocks/>
            <a:stCxn id="34" idx="2"/>
            <a:endCxn id="28" idx="1"/>
          </p:cNvCxnSpPr>
          <p:nvPr/>
        </p:nvCxnSpPr>
        <p:spPr>
          <a:xfrm>
            <a:off x="7663092" y="3472299"/>
            <a:ext cx="618582" cy="70775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919212" y="1026307"/>
            <a:ext cx="1676400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Autonomous System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264240" y="1482436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cxnSpLocks/>
            <a:stCxn id="39" idx="2"/>
            <a:endCxn id="4098" idx="0"/>
          </p:cNvCxnSpPr>
          <p:nvPr/>
        </p:nvCxnSpPr>
        <p:spPr>
          <a:xfrm flipH="1">
            <a:off x="6790041" y="1334084"/>
            <a:ext cx="2967371" cy="6734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  <a:stCxn id="39" idx="2"/>
          </p:cNvCxnSpPr>
          <p:nvPr/>
        </p:nvCxnSpPr>
        <p:spPr>
          <a:xfrm flipH="1">
            <a:off x="9434286" y="1334084"/>
            <a:ext cx="323126" cy="9123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752600" y="5058812"/>
            <a:ext cx="907142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1600" dirty="0"/>
              <a:t>Area 0 </a:t>
            </a:r>
            <a:r>
              <a:rPr lang="en-US" sz="1600" dirty="0" err="1"/>
              <a:t>disebut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/>
                </a:solidFill>
              </a:rPr>
              <a:t>area backbone</a:t>
            </a:r>
            <a:r>
              <a:rPr lang="en-US" sz="1600" dirty="0"/>
              <a:t>, router yang </a:t>
            </a:r>
            <a:r>
              <a:rPr lang="en-US" sz="1600" dirty="0" err="1"/>
              <a:t>berada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area 0 </a:t>
            </a:r>
            <a:r>
              <a:rPr lang="en-US" sz="1600" dirty="0" err="1"/>
              <a:t>disebut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C00000"/>
                </a:solidFill>
              </a:rPr>
              <a:t>router backbone</a:t>
            </a:r>
            <a:r>
              <a:rPr lang="en-US" sz="1600" dirty="0"/>
              <a:t>.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16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1600" dirty="0"/>
              <a:t>Router yang </a:t>
            </a:r>
            <a:r>
              <a:rPr lang="en-US" sz="1600" dirty="0" err="1"/>
              <a:t>menghubungkan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area </a:t>
            </a:r>
            <a:r>
              <a:rPr lang="en-US" sz="1600" dirty="0" err="1"/>
              <a:t>dengan</a:t>
            </a:r>
            <a:r>
              <a:rPr lang="en-US" sz="1600" dirty="0"/>
              <a:t> area lain </a:t>
            </a:r>
            <a:r>
              <a:rPr lang="en-US" sz="1600" dirty="0" err="1"/>
              <a:t>disebut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/>
                </a:solidFill>
              </a:rPr>
              <a:t>ABR</a:t>
            </a:r>
            <a:r>
              <a:rPr lang="en-US" sz="1600" dirty="0"/>
              <a:t>. </a:t>
            </a:r>
            <a:r>
              <a:rPr lang="en-US" sz="1600" dirty="0" err="1"/>
              <a:t>Salah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area yang </a:t>
            </a:r>
            <a:r>
              <a:rPr lang="en-US" sz="1600" dirty="0" err="1"/>
              <a:t>dihubungkan</a:t>
            </a:r>
            <a:r>
              <a:rPr lang="en-US" sz="1600" dirty="0"/>
              <a:t> </a:t>
            </a:r>
            <a:r>
              <a:rPr lang="en-US" sz="1600" dirty="0" err="1"/>
              <a:t>haruslah</a:t>
            </a:r>
            <a:r>
              <a:rPr lang="en-US" sz="1600" dirty="0"/>
              <a:t> area 0.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16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1600" dirty="0"/>
              <a:t>Router yang </a:t>
            </a:r>
            <a:r>
              <a:rPr lang="en-US" sz="1600" dirty="0" err="1"/>
              <a:t>terhubung</a:t>
            </a:r>
            <a:r>
              <a:rPr lang="en-US" sz="1600" dirty="0"/>
              <a:t> </a:t>
            </a:r>
            <a:r>
              <a:rPr lang="en-US" sz="1600" dirty="0" err="1"/>
              <a:t>keluar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AS lain </a:t>
            </a:r>
            <a:r>
              <a:rPr lang="en-US" sz="1600" dirty="0" err="1"/>
              <a:t>disebut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/>
                </a:solidFill>
              </a:rPr>
              <a:t>ASBR</a:t>
            </a:r>
            <a:r>
              <a:rPr lang="en-US" sz="1600" dirty="0"/>
              <a:t>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1BC410-7495-9828-2F59-0E5141B3D73E}"/>
              </a:ext>
            </a:extLst>
          </p:cNvPr>
          <p:cNvCxnSpPr>
            <a:cxnSpLocks/>
            <a:stCxn id="25" idx="0"/>
            <a:endCxn id="7" idx="2"/>
          </p:cNvCxnSpPr>
          <p:nvPr/>
        </p:nvCxnSpPr>
        <p:spPr>
          <a:xfrm flipV="1">
            <a:off x="6552319" y="1357959"/>
            <a:ext cx="0" cy="99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75B7176-7EAA-71D1-FEF3-21955724735E}"/>
              </a:ext>
            </a:extLst>
          </p:cNvPr>
          <p:cNvSpPr/>
          <p:nvPr/>
        </p:nvSpPr>
        <p:spPr>
          <a:xfrm>
            <a:off x="5139742" y="3051507"/>
            <a:ext cx="540916" cy="420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70FA86-E31C-5EFE-D6D9-2197A45E7DA5}"/>
              </a:ext>
            </a:extLst>
          </p:cNvPr>
          <p:cNvSpPr/>
          <p:nvPr/>
        </p:nvSpPr>
        <p:spPr>
          <a:xfrm>
            <a:off x="6281861" y="2349134"/>
            <a:ext cx="540916" cy="420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CDA974-F6B8-E9A3-42E9-27F1835B9B72}"/>
              </a:ext>
            </a:extLst>
          </p:cNvPr>
          <p:cNvSpPr/>
          <p:nvPr/>
        </p:nvSpPr>
        <p:spPr>
          <a:xfrm>
            <a:off x="7392634" y="3051507"/>
            <a:ext cx="540916" cy="420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Tipe</a:t>
            </a:r>
            <a:r>
              <a:rPr lang="en-US" dirty="0">
                <a:sym typeface="Wingdings" pitchFamily="2" charset="2"/>
              </a:rPr>
              <a:t> Network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287547"/>
            <a:ext cx="1981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1928" y="2048354"/>
            <a:ext cx="2934607" cy="532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7516" y="2842559"/>
            <a:ext cx="3301571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6314" y="4652309"/>
            <a:ext cx="2878842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5791201" y="1934843"/>
            <a:ext cx="4752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Point to point</a:t>
            </a:r>
            <a:r>
              <a:rPr lang="en-US" dirty="0"/>
              <a:t>,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beranggotakan</a:t>
            </a:r>
            <a:r>
              <a:rPr lang="en-US" dirty="0"/>
              <a:t> 2 router</a:t>
            </a:r>
          </a:p>
          <a:p>
            <a:pPr marL="342900" indent="-342900">
              <a:buAutoNum type="arabicPeriod"/>
            </a:pPr>
            <a:r>
              <a:rPr lang="en-US" dirty="0"/>
              <a:t>Ex : Serial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52792" y="3366664"/>
            <a:ext cx="4521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Broadcast</a:t>
            </a:r>
            <a:r>
              <a:rPr lang="en-US" dirty="0"/>
              <a:t>, network broadcast multi access</a:t>
            </a:r>
          </a:p>
          <a:p>
            <a:pPr marL="342900" indent="-342900">
              <a:buAutoNum type="arabicPeriod"/>
            </a:pPr>
            <a:r>
              <a:rPr lang="en-US" dirty="0"/>
              <a:t>Ex: Ethernet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91201" y="4971143"/>
            <a:ext cx="4483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Non-Broadcast Multi Access </a:t>
            </a:r>
            <a:r>
              <a:rPr lang="en-US" dirty="0"/>
              <a:t>(NBMA),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broadcast.</a:t>
            </a:r>
          </a:p>
          <a:p>
            <a:pPr marL="342900" indent="-342900">
              <a:buAutoNum type="arabicPeriod"/>
            </a:pPr>
            <a:r>
              <a:rPr lang="en-US" dirty="0"/>
              <a:t>Ex : Frame Relay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</a:t>
            </a:r>
            <a:r>
              <a:rPr lang="en-US" dirty="0">
                <a:sym typeface="Wingdings" pitchFamily="2" charset="2"/>
              </a:rPr>
              <a:t> Point-to-Point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72351" y="2402114"/>
            <a:ext cx="4196861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45342" y="3969658"/>
            <a:ext cx="48508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DR </a:t>
            </a:r>
            <a:r>
              <a:rPr lang="en-US" dirty="0" err="1"/>
              <a:t>maupun</a:t>
            </a:r>
            <a:r>
              <a:rPr lang="en-US" dirty="0"/>
              <a:t> BDR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OSPF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network </a:t>
            </a:r>
            <a:r>
              <a:rPr lang="en-US" dirty="0" err="1"/>
              <a:t>ini</a:t>
            </a:r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dirty="0" err="1"/>
              <a:t>Paket</a:t>
            </a:r>
            <a:r>
              <a:rPr lang="en-US" dirty="0"/>
              <a:t> OSPF </a:t>
            </a:r>
            <a:r>
              <a:rPr lang="en-US" dirty="0" err="1"/>
              <a:t>dikirimkan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multicast 224.0.0.5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dirty="0" err="1"/>
              <a:t>Semua</a:t>
            </a:r>
            <a:r>
              <a:rPr lang="en-US" dirty="0"/>
              <a:t> router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</a:t>
            </a:r>
            <a:r>
              <a:rPr lang="en-US" dirty="0"/>
              <a:t>-</a:t>
            </a:r>
            <a:r>
              <a:rPr lang="en-US" dirty="0">
                <a:solidFill>
                  <a:srgbClr val="C00000"/>
                </a:solidFill>
              </a:rPr>
              <a:t>adjacency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</a:t>
            </a:r>
            <a:r>
              <a:rPr lang="en-US" dirty="0">
                <a:sym typeface="Wingdings" pitchFamily="2" charset="2"/>
              </a:rPr>
              <a:t> Broadcast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56621" y="1944914"/>
            <a:ext cx="385762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41928" y="4343401"/>
            <a:ext cx="69896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DR </a:t>
            </a:r>
            <a:r>
              <a:rPr lang="en-US" dirty="0" err="1"/>
              <a:t>dan</a:t>
            </a:r>
            <a:r>
              <a:rPr lang="en-US" dirty="0"/>
              <a:t> BDR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dirty="0" err="1"/>
              <a:t>Semua</a:t>
            </a:r>
            <a:r>
              <a:rPr lang="en-US" dirty="0"/>
              <a:t> router neighbor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</a:t>
            </a:r>
            <a:r>
              <a:rPr lang="en-US" dirty="0"/>
              <a:t>-adjacency </a:t>
            </a:r>
            <a:r>
              <a:rPr lang="en-US" dirty="0" err="1"/>
              <a:t>dengan</a:t>
            </a:r>
            <a:r>
              <a:rPr lang="en-US" dirty="0"/>
              <a:t> DR </a:t>
            </a:r>
            <a:r>
              <a:rPr lang="en-US" dirty="0" err="1"/>
              <a:t>dan</a:t>
            </a:r>
            <a:r>
              <a:rPr lang="en-US" dirty="0"/>
              <a:t> BDR </a:t>
            </a:r>
            <a:r>
              <a:rPr lang="en-US" dirty="0" err="1"/>
              <a:t>saja</a:t>
            </a:r>
            <a:r>
              <a:rPr lang="en-US" dirty="0"/>
              <a:t>.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DR </a:t>
            </a:r>
            <a:r>
              <a:rPr lang="en-US" dirty="0" err="1"/>
              <a:t>dengan</a:t>
            </a:r>
            <a:r>
              <a:rPr lang="en-US" dirty="0"/>
              <a:t> multicast </a:t>
            </a:r>
            <a:r>
              <a:rPr lang="en-US" dirty="0">
                <a:solidFill>
                  <a:srgbClr val="FF0000"/>
                </a:solidFill>
              </a:rPr>
              <a:t>224.0.0.6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DR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router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multicast </a:t>
            </a:r>
            <a:r>
              <a:rPr lang="en-US" dirty="0">
                <a:solidFill>
                  <a:schemeClr val="accent1"/>
                </a:solidFill>
              </a:rPr>
              <a:t>224.0.0.5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305B-EE3C-5F4A-A571-9BCC7AF9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Topik Bahasan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13C2-C5B2-CD4F-AE47-DADD92A24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Memahami cara kerja protokol </a:t>
            </a:r>
            <a:r>
              <a:rPr lang="id-ID" dirty="0" err="1"/>
              <a:t>routing</a:t>
            </a:r>
            <a:r>
              <a:rPr lang="id-ID" dirty="0"/>
              <a:t> Link-State.</a:t>
            </a:r>
          </a:p>
          <a:p>
            <a:endParaRPr lang="id-ID" dirty="0"/>
          </a:p>
          <a:p>
            <a:r>
              <a:rPr lang="id-ID" dirty="0"/>
              <a:t>Memahami bagaimana OSPF beroperasi.</a:t>
            </a:r>
          </a:p>
          <a:p>
            <a:endParaRPr lang="id-ID" dirty="0"/>
          </a:p>
          <a:p>
            <a:r>
              <a:rPr lang="id-ID" dirty="0" err="1"/>
              <a:t>Men-deploy</a:t>
            </a:r>
            <a:r>
              <a:rPr lang="id-ID" dirty="0"/>
              <a:t> </a:t>
            </a:r>
            <a:r>
              <a:rPr lang="id-ID" dirty="0" err="1"/>
              <a:t>routing</a:t>
            </a:r>
            <a:r>
              <a:rPr lang="id-ID" dirty="0"/>
              <a:t> dinamik menggunakan OSPF.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15598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</a:t>
            </a:r>
            <a:r>
              <a:rPr lang="en-US" dirty="0">
                <a:sym typeface="Wingdings" pitchFamily="2" charset="2"/>
              </a:rPr>
              <a:t> Broadcast  </a:t>
            </a:r>
            <a:r>
              <a:rPr lang="en-US" dirty="0" err="1">
                <a:sym typeface="Wingdings" pitchFamily="2" charset="2"/>
              </a:rPr>
              <a:t>Pemilihan</a:t>
            </a:r>
            <a:r>
              <a:rPr lang="en-US" dirty="0">
                <a:sym typeface="Wingdings" pitchFamily="2" charset="2"/>
              </a:rPr>
              <a:t> DR </a:t>
            </a:r>
            <a:r>
              <a:rPr lang="en-US" dirty="0" err="1">
                <a:sym typeface="Wingdings" pitchFamily="2" charset="2"/>
              </a:rPr>
              <a:t>dan</a:t>
            </a:r>
            <a:r>
              <a:rPr lang="en-US" dirty="0">
                <a:sym typeface="Wingdings" pitchFamily="2" charset="2"/>
              </a:rPr>
              <a:t> BDR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80030" y="2451371"/>
            <a:ext cx="395287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41928" y="5031050"/>
            <a:ext cx="64552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Paket</a:t>
            </a:r>
            <a:r>
              <a:rPr lang="en-US" dirty="0"/>
              <a:t> hello </a:t>
            </a:r>
            <a:r>
              <a:rPr lang="en-US" dirty="0" err="1"/>
              <a:t>dikirim</a:t>
            </a:r>
            <a:r>
              <a:rPr lang="en-US" dirty="0"/>
              <a:t> via </a:t>
            </a:r>
            <a:r>
              <a:rPr lang="en-US" dirty="0">
                <a:solidFill>
                  <a:srgbClr val="C00000"/>
                </a:solidFill>
              </a:rPr>
              <a:t>multicast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Router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priority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DR</a:t>
            </a:r>
          </a:p>
          <a:p>
            <a:pPr marL="342900" indent="-342900">
              <a:buAutoNum type="arabicPeriod"/>
            </a:pPr>
            <a:r>
              <a:rPr lang="en-US" dirty="0"/>
              <a:t>Router </a:t>
            </a:r>
            <a:r>
              <a:rPr lang="en-US" dirty="0" err="1"/>
              <a:t>dengan</a:t>
            </a:r>
            <a:r>
              <a:rPr lang="en-US" dirty="0"/>
              <a:t> priority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BDR</a:t>
            </a:r>
          </a:p>
          <a:p>
            <a:pPr marL="342900" indent="-342900">
              <a:buAutoNum type="arabicPeriod"/>
            </a:pPr>
            <a:r>
              <a:rPr lang="en-US" dirty="0"/>
              <a:t>By default, </a:t>
            </a:r>
            <a:r>
              <a:rPr lang="en-US" dirty="0" err="1"/>
              <a:t>nilai</a:t>
            </a:r>
            <a:r>
              <a:rPr lang="en-US" dirty="0"/>
              <a:t> priority </a:t>
            </a:r>
            <a:r>
              <a:rPr lang="en-US" dirty="0" err="1"/>
              <a:t>semua</a:t>
            </a:r>
            <a:r>
              <a:rPr lang="en-US" dirty="0"/>
              <a:t> router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Jika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DR </a:t>
            </a:r>
            <a:r>
              <a:rPr lang="en-US" dirty="0" err="1"/>
              <a:t>berdasarkan</a:t>
            </a:r>
            <a:r>
              <a:rPr lang="en-US" dirty="0"/>
              <a:t> Router 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14246" y="2451371"/>
            <a:ext cx="30216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DR </a:t>
            </a:r>
            <a:r>
              <a:rPr lang="en-US" sz="1600" dirty="0">
                <a:sym typeface="Wingdings" pitchFamily="2" charset="2"/>
              </a:rPr>
              <a:t> Designated Router</a:t>
            </a:r>
          </a:p>
          <a:p>
            <a:endParaRPr lang="en-US" sz="1600" dirty="0">
              <a:sym typeface="Wingdings" pitchFamily="2" charset="2"/>
            </a:endParaRPr>
          </a:p>
          <a:p>
            <a:r>
              <a:rPr lang="en-US" sz="1600" dirty="0">
                <a:sym typeface="Wingdings" pitchFamily="2" charset="2"/>
              </a:rPr>
              <a:t>BDR  Backup Designated Router</a:t>
            </a:r>
            <a:endParaRPr lang="en-US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</a:t>
            </a:r>
            <a:r>
              <a:rPr lang="en-US" dirty="0">
                <a:sym typeface="Wingdings" pitchFamily="2" charset="2"/>
              </a:rPr>
              <a:t> Broadcast  </a:t>
            </a:r>
            <a:r>
              <a:rPr lang="en-US" dirty="0" err="1">
                <a:sym typeface="Wingdings" pitchFamily="2" charset="2"/>
              </a:rPr>
              <a:t>Pemilihan</a:t>
            </a:r>
            <a:r>
              <a:rPr lang="en-US" dirty="0">
                <a:sym typeface="Wingdings" pitchFamily="2" charset="2"/>
              </a:rPr>
              <a:t> DR </a:t>
            </a:r>
            <a:r>
              <a:rPr lang="en-US" dirty="0" err="1">
                <a:sym typeface="Wingdings" pitchFamily="2" charset="2"/>
              </a:rPr>
              <a:t>dan</a:t>
            </a:r>
            <a:r>
              <a:rPr lang="en-US" dirty="0">
                <a:sym typeface="Wingdings" pitchFamily="2" charset="2"/>
              </a:rPr>
              <a:t> BDR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9881" y="2237840"/>
            <a:ext cx="395287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>
            <a:off x="5186080" y="4066639"/>
            <a:ext cx="60960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ultiply 7"/>
          <p:cNvSpPr/>
          <p:nvPr/>
        </p:nvSpPr>
        <p:spPr>
          <a:xfrm>
            <a:off x="5186080" y="3914239"/>
            <a:ext cx="457200" cy="304800"/>
          </a:xfrm>
          <a:prstGeom prst="mathMultiply">
            <a:avLst>
              <a:gd name="adj1" fmla="val 1378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3585880" y="3304639"/>
            <a:ext cx="9144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2519080" y="2695039"/>
            <a:ext cx="5334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14280" y="2771239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 flipV="1">
            <a:off x="1985680" y="3380839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2900080" y="3685639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357280" y="2695039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0956" y="2286000"/>
            <a:ext cx="48006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DR</a:t>
            </a:r>
            <a:r>
              <a:rPr lang="en-US" sz="1600" dirty="0"/>
              <a:t> </a:t>
            </a:r>
            <a:r>
              <a:rPr lang="en-US" sz="1600" dirty="0" err="1"/>
              <a:t>bertanggung</a:t>
            </a:r>
            <a:r>
              <a:rPr lang="en-US" sz="1600" dirty="0"/>
              <a:t> </a:t>
            </a:r>
            <a:r>
              <a:rPr lang="en-US" sz="1600" dirty="0" err="1"/>
              <a:t>jawab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</a:t>
            </a:r>
            <a:r>
              <a:rPr lang="en-US" sz="1600" dirty="0"/>
              <a:t>-generate LSA </a:t>
            </a:r>
            <a:r>
              <a:rPr lang="en-US" sz="1600" dirty="0" err="1"/>
              <a:t>atas</a:t>
            </a:r>
            <a:r>
              <a:rPr lang="en-US" sz="1600" dirty="0"/>
              <a:t> </a:t>
            </a:r>
            <a:r>
              <a:rPr lang="en-US" sz="1600" dirty="0" err="1"/>
              <a:t>nama</a:t>
            </a:r>
            <a:r>
              <a:rPr lang="en-US" sz="1600" dirty="0"/>
              <a:t> </a:t>
            </a:r>
            <a:r>
              <a:rPr lang="en-US" sz="1600" dirty="0" err="1"/>
              <a:t>semua</a:t>
            </a:r>
            <a:r>
              <a:rPr lang="en-US" sz="1600" dirty="0"/>
              <a:t> router yang </a:t>
            </a:r>
            <a:r>
              <a:rPr lang="en-US" sz="1600" dirty="0" err="1"/>
              <a:t>terhubung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segmen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>
                <a:solidFill>
                  <a:schemeClr val="accent1"/>
                </a:solidFill>
              </a:rPr>
              <a:t>BDR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backup </a:t>
            </a:r>
            <a:r>
              <a:rPr lang="en-US" sz="1600" dirty="0" err="1"/>
              <a:t>dari</a:t>
            </a:r>
            <a:r>
              <a:rPr lang="en-US" sz="1600" dirty="0"/>
              <a:t> DR.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99881" y="4752438"/>
            <a:ext cx="9744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link </a:t>
            </a:r>
            <a:r>
              <a:rPr lang="en-US" dirty="0" err="1"/>
              <a:t>atau</a:t>
            </a:r>
            <a:r>
              <a:rPr lang="en-US" dirty="0"/>
              <a:t> network, router </a:t>
            </a:r>
            <a:r>
              <a:rPr lang="en-US" dirty="0" err="1"/>
              <a:t>mengirimkan</a:t>
            </a:r>
            <a:r>
              <a:rPr lang="en-US" dirty="0"/>
              <a:t> LSA </a:t>
            </a:r>
            <a:r>
              <a:rPr lang="en-US" dirty="0" err="1"/>
              <a:t>ke</a:t>
            </a:r>
            <a:r>
              <a:rPr lang="en-US" dirty="0"/>
              <a:t> DR via </a:t>
            </a:r>
            <a:r>
              <a:rPr lang="en-US" dirty="0" err="1"/>
              <a:t>multicat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224.0.0.6</a:t>
            </a:r>
            <a:r>
              <a:rPr lang="en-US" dirty="0"/>
              <a:t>).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DR </a:t>
            </a:r>
            <a:r>
              <a:rPr lang="en-US" dirty="0" err="1"/>
              <a:t>kemudian</a:t>
            </a:r>
            <a:r>
              <a:rPr lang="en-US" dirty="0"/>
              <a:t> mem-forward LSA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router lain yang </a:t>
            </a:r>
            <a:r>
              <a:rPr lang="en-US" dirty="0" err="1"/>
              <a:t>ber</a:t>
            </a:r>
            <a:r>
              <a:rPr lang="en-US" dirty="0"/>
              <a:t>-adjacency via multicast (</a:t>
            </a:r>
            <a:r>
              <a:rPr lang="en-US" dirty="0">
                <a:solidFill>
                  <a:schemeClr val="accent1"/>
                </a:solidFill>
              </a:rPr>
              <a:t>224.0.0.5</a:t>
            </a:r>
            <a:r>
              <a:rPr lang="en-US" dirty="0"/>
              <a:t>).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meminimalisir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adjacency dan </a:t>
            </a:r>
            <a:r>
              <a:rPr lang="en-US" dirty="0" err="1"/>
              <a:t>karenanya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trafik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update.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Config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486907"/>
              </p:ext>
            </p:extLst>
          </p:nvPr>
        </p:nvGraphicFramePr>
        <p:xfrm>
          <a:off x="1541928" y="2199915"/>
          <a:ext cx="8686799" cy="1450428"/>
        </p:xfrm>
        <a:graphic>
          <a:graphicData uri="http://schemas.openxmlformats.org/drawingml/2006/table">
            <a:tbl>
              <a:tblPr/>
              <a:tblGrid>
                <a:gridCol w="8686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607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Router(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config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)#</a:t>
                      </a:r>
                      <a:r>
                        <a:rPr lang="en-US" sz="1400" b="1" dirty="0">
                          <a:solidFill>
                            <a:srgbClr val="FFC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router </a:t>
                      </a:r>
                      <a:r>
                        <a:rPr lang="en-US" sz="1400" b="1" dirty="0" err="1">
                          <a:solidFill>
                            <a:srgbClr val="FFC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ospf</a:t>
                      </a:r>
                      <a:r>
                        <a:rPr lang="en-US" sz="1400" b="1" dirty="0">
                          <a:solidFill>
                            <a:srgbClr val="FFC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en-US" sz="1400" b="1" i="1" dirty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process id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607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Enable </a:t>
                      </a:r>
                      <a:r>
                        <a:rPr lang="en-US" sz="1400" dirty="0" err="1"/>
                        <a:t>proses</a:t>
                      </a:r>
                      <a:r>
                        <a:rPr lang="en-US" sz="1400" dirty="0"/>
                        <a:t> routing OSPF. </a:t>
                      </a:r>
                      <a:r>
                        <a:rPr lang="en-US" sz="1400" dirty="0" err="1">
                          <a:solidFill>
                            <a:srgbClr val="C00000"/>
                          </a:solidFill>
                        </a:rPr>
                        <a:t>Proses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 ID </a:t>
                      </a:r>
                      <a:r>
                        <a:rPr lang="en-US" sz="1400" dirty="0" err="1"/>
                        <a:t>tidak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harus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sama</a:t>
                      </a:r>
                      <a:r>
                        <a:rPr lang="en-US" sz="1400" dirty="0"/>
                        <a:t>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607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Router(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config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-router) 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  <a:r>
                        <a:rPr lang="en-US" sz="1400" b="1" baseline="0" dirty="0">
                          <a:solidFill>
                            <a:srgbClr val="FFC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network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&lt;</a:t>
                      </a:r>
                      <a:r>
                        <a:rPr lang="en-US" sz="1400" b="1" i="1" baseline="0" dirty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network-address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 &lt;</a:t>
                      </a:r>
                      <a:r>
                        <a:rPr lang="en-US" sz="1400" b="1" i="1" baseline="0" dirty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wildcard mask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 </a:t>
                      </a:r>
                      <a:r>
                        <a:rPr lang="en-US" sz="1400" b="1" baseline="0" dirty="0">
                          <a:solidFill>
                            <a:srgbClr val="FFC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area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b="1" i="1" baseline="0" dirty="0" err="1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area</a:t>
                      </a:r>
                      <a:r>
                        <a:rPr lang="en-US" sz="1400" b="1" i="1" baseline="0" dirty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-id</a:t>
                      </a:r>
                      <a:endParaRPr lang="en-US" sz="1400" b="1" i="1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60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Tentukan</a:t>
                      </a:r>
                      <a:r>
                        <a:rPr lang="en-US" sz="1400" dirty="0"/>
                        <a:t> interface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mana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saja</a:t>
                      </a:r>
                      <a:r>
                        <a:rPr lang="en-US" sz="1400" baseline="0" dirty="0"/>
                        <a:t> yang </a:t>
                      </a:r>
                      <a:r>
                        <a:rPr lang="en-US" sz="1400" baseline="0" dirty="0" err="1"/>
                        <a:t>akan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berpartisipasi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dalam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proses</a:t>
                      </a:r>
                      <a:r>
                        <a:rPr lang="en-US" sz="1400" baseline="0" dirty="0"/>
                        <a:t> OSPF.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95159"/>
              </p:ext>
            </p:extLst>
          </p:nvPr>
        </p:nvGraphicFramePr>
        <p:xfrm>
          <a:off x="1541928" y="3672115"/>
          <a:ext cx="8686799" cy="292608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Process  ID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 err="1"/>
                        <a:t>Nomor</a:t>
                      </a:r>
                      <a:r>
                        <a:rPr lang="en-US" sz="1400" dirty="0"/>
                        <a:t> ID </a:t>
                      </a:r>
                      <a:r>
                        <a:rPr lang="en-US" sz="1400" dirty="0" err="1"/>
                        <a:t>proses</a:t>
                      </a:r>
                      <a:r>
                        <a:rPr lang="en-US" sz="1400" dirty="0"/>
                        <a:t> OSPF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err="1"/>
                        <a:t>Bernilai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antara</a:t>
                      </a:r>
                      <a:r>
                        <a:rPr lang="en-US" sz="1400" dirty="0"/>
                        <a:t> 1 - 65535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err="1"/>
                        <a:t>Tidak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harus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sama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dengan</a:t>
                      </a:r>
                      <a:r>
                        <a:rPr lang="en-US" sz="1400" dirty="0"/>
                        <a:t> router lain.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err="1"/>
                        <a:t>Tidak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disarankan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menjalankan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proses</a:t>
                      </a:r>
                      <a:r>
                        <a:rPr lang="en-US" sz="1400" dirty="0"/>
                        <a:t> OSPF </a:t>
                      </a:r>
                      <a:r>
                        <a:rPr lang="en-US" sz="1400" dirty="0" err="1"/>
                        <a:t>lebih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dari</a:t>
                      </a:r>
                      <a:r>
                        <a:rPr lang="en-US" sz="1400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Network</a:t>
                      </a:r>
                      <a:r>
                        <a:rPr lang="en-US" sz="1400" baseline="0" dirty="0"/>
                        <a:t> address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 err="1"/>
                        <a:t>Addresss</a:t>
                      </a:r>
                      <a:r>
                        <a:rPr lang="en-US" sz="1400" dirty="0"/>
                        <a:t> network, </a:t>
                      </a:r>
                      <a:r>
                        <a:rPr lang="en-US" sz="1400" baseline="0" dirty="0"/>
                        <a:t>subnet, </a:t>
                      </a:r>
                      <a:r>
                        <a:rPr lang="en-US" sz="1400" baseline="0" dirty="0" err="1"/>
                        <a:t>atau</a:t>
                      </a:r>
                      <a:r>
                        <a:rPr lang="en-US" sz="1400" baseline="0" dirty="0"/>
                        <a:t> interface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aseline="0" dirty="0" err="1"/>
                        <a:t>Untuk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menentukan</a:t>
                      </a:r>
                      <a:r>
                        <a:rPr lang="en-US" sz="1400" baseline="0" dirty="0"/>
                        <a:t> interface </a:t>
                      </a:r>
                      <a:r>
                        <a:rPr lang="en-US" sz="1400" baseline="0" dirty="0" err="1"/>
                        <a:t>mana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saja</a:t>
                      </a:r>
                      <a:r>
                        <a:rPr lang="en-US" sz="1400" baseline="0" dirty="0"/>
                        <a:t> yang </a:t>
                      </a:r>
                      <a:r>
                        <a:rPr lang="en-US" sz="1400" baseline="0" dirty="0" err="1"/>
                        <a:t>akan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berpartisipasi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dalam</a:t>
                      </a:r>
                      <a:r>
                        <a:rPr lang="en-US" sz="1400" baseline="0" dirty="0"/>
                        <a:t> OSPF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Wildcard mask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Inverse </a:t>
                      </a:r>
                      <a:r>
                        <a:rPr lang="en-US" sz="1400" dirty="0" err="1"/>
                        <a:t>dari</a:t>
                      </a:r>
                      <a:r>
                        <a:rPr lang="en-US" sz="1400" dirty="0"/>
                        <a:t> subnet</a:t>
                      </a:r>
                      <a:r>
                        <a:rPr lang="en-US" sz="1400" baseline="0" dirty="0"/>
                        <a:t> mask, </a:t>
                      </a:r>
                      <a:r>
                        <a:rPr lang="en-US" sz="1400" baseline="0" dirty="0" err="1"/>
                        <a:t>misal</a:t>
                      </a:r>
                      <a:r>
                        <a:rPr lang="en-US" sz="1400" baseline="0" dirty="0"/>
                        <a:t> :</a:t>
                      </a:r>
                    </a:p>
                    <a:p>
                      <a:pPr marL="800100" lvl="1" indent="-342900">
                        <a:buFont typeface="Wingdings" pitchFamily="2" charset="2"/>
                        <a:buChar char="§"/>
                      </a:pPr>
                      <a:r>
                        <a:rPr lang="en-US" sz="1400" baseline="0" dirty="0"/>
                        <a:t>Subnet mask  =  255.255.255.0</a:t>
                      </a:r>
                    </a:p>
                    <a:p>
                      <a:pPr marL="800100" lvl="1" indent="-342900">
                        <a:buFont typeface="Wingdings" pitchFamily="2" charset="2"/>
                        <a:buChar char="§"/>
                      </a:pPr>
                      <a:r>
                        <a:rPr lang="en-US" sz="1400" baseline="0" dirty="0"/>
                        <a:t>Wildcard mask = 0.0.0.255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Area-id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buAutoNum type="arabicPeriod"/>
                      </a:pPr>
                      <a:r>
                        <a:rPr lang="en-US" sz="1400" dirty="0"/>
                        <a:t>OSPF</a:t>
                      </a:r>
                      <a:r>
                        <a:rPr lang="en-US" sz="1400" baseline="0" dirty="0"/>
                        <a:t> area </a:t>
                      </a:r>
                      <a:r>
                        <a:rPr lang="en-US" sz="1400" baseline="0" dirty="0" err="1"/>
                        <a:t>untuk</a:t>
                      </a:r>
                      <a:r>
                        <a:rPr lang="en-US" sz="1400" baseline="0" dirty="0"/>
                        <a:t> interface-interface yang </a:t>
                      </a:r>
                      <a:r>
                        <a:rPr lang="en-US" sz="1400" baseline="0" dirty="0" err="1"/>
                        <a:t>berpartisipasi</a:t>
                      </a:r>
                      <a:r>
                        <a:rPr lang="en-US" sz="1400" baseline="0" dirty="0"/>
                        <a:t>. 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en-US" sz="1400" baseline="0" dirty="0" err="1"/>
                        <a:t>Dapat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berbentuk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desimal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>
                          <a:sym typeface="Wingdings" pitchFamily="2" charset="2"/>
                        </a:rPr>
                        <a:t> 0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en-US" sz="1400" baseline="0" dirty="0" err="1">
                          <a:sym typeface="Wingdings" pitchFamily="2" charset="2"/>
                        </a:rPr>
                        <a:t>Dapat</a:t>
                      </a:r>
                      <a:r>
                        <a:rPr lang="en-US" sz="1400" baseline="0" dirty="0">
                          <a:sym typeface="Wingdings" pitchFamily="2" charset="2"/>
                        </a:rPr>
                        <a:t> </a:t>
                      </a:r>
                      <a:r>
                        <a:rPr lang="en-US" sz="1400" baseline="0" dirty="0" err="1">
                          <a:sym typeface="Wingdings" pitchFamily="2" charset="2"/>
                        </a:rPr>
                        <a:t>berbentuk</a:t>
                      </a:r>
                      <a:r>
                        <a:rPr lang="en-US" sz="1400" baseline="0" dirty="0">
                          <a:sym typeface="Wingdings" pitchFamily="2" charset="2"/>
                        </a:rPr>
                        <a:t> format dotted-decimal  0.0.0.0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Config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184030"/>
              </p:ext>
            </p:extLst>
          </p:nvPr>
        </p:nvGraphicFramePr>
        <p:xfrm>
          <a:off x="1541927" y="2203818"/>
          <a:ext cx="8603559" cy="3781623"/>
        </p:xfrm>
        <a:graphic>
          <a:graphicData uri="http://schemas.openxmlformats.org/drawingml/2006/table">
            <a:tbl>
              <a:tblPr/>
              <a:tblGrid>
                <a:gridCol w="8603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607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Router#</a:t>
                      </a:r>
                      <a:r>
                        <a:rPr lang="en-US" sz="1400" b="1" dirty="0" err="1">
                          <a:solidFill>
                            <a:srgbClr val="FFC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show</a:t>
                      </a:r>
                      <a:r>
                        <a:rPr lang="en-US" sz="1400" b="1" dirty="0">
                          <a:solidFill>
                            <a:srgbClr val="FFC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C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ip</a:t>
                      </a:r>
                      <a:r>
                        <a:rPr lang="en-US" sz="1400" b="1" dirty="0">
                          <a:solidFill>
                            <a:srgbClr val="FFC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C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ospf</a:t>
                      </a:r>
                      <a:endParaRPr lang="en-US" sz="1400" b="1" dirty="0">
                        <a:solidFill>
                          <a:srgbClr val="FFC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60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Menampilkan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statistik</a:t>
                      </a:r>
                      <a:r>
                        <a:rPr lang="en-US" sz="1400" dirty="0"/>
                        <a:t> OSPF, timer-timer</a:t>
                      </a:r>
                      <a:r>
                        <a:rPr lang="en-US" sz="1400" baseline="0" dirty="0"/>
                        <a:t> yang </a:t>
                      </a:r>
                      <a:r>
                        <a:rPr lang="en-US" sz="1400" baseline="0" dirty="0" err="1"/>
                        <a:t>digunakan</a:t>
                      </a:r>
                      <a:r>
                        <a:rPr lang="en-US" sz="1400" baseline="0" dirty="0"/>
                        <a:t>, Router ID, </a:t>
                      </a:r>
                      <a:r>
                        <a:rPr lang="en-US" sz="1400" baseline="0" dirty="0" err="1"/>
                        <a:t>dan</a:t>
                      </a:r>
                      <a:r>
                        <a:rPr lang="en-US" sz="1400" baseline="0" dirty="0"/>
                        <a:t> lain-lain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607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b="1" kern="1200" dirty="0" err="1">
                          <a:solidFill>
                            <a:schemeClr val="bg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Router#</a:t>
                      </a:r>
                      <a:r>
                        <a:rPr kumimoji="0" lang="en-US" sz="1400" b="1" kern="1200" dirty="0" err="1">
                          <a:solidFill>
                            <a:srgbClr val="FFC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show</a:t>
                      </a:r>
                      <a:r>
                        <a:rPr kumimoji="0" lang="en-US" sz="1400" b="1" kern="1200" dirty="0">
                          <a:solidFill>
                            <a:srgbClr val="FFC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rgbClr val="FFC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ip</a:t>
                      </a:r>
                      <a:r>
                        <a:rPr kumimoji="0" lang="en-US" sz="1400" b="1" kern="1200" dirty="0">
                          <a:solidFill>
                            <a:srgbClr val="FFC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rgbClr val="FFC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ospf</a:t>
                      </a:r>
                      <a:r>
                        <a:rPr kumimoji="0" lang="en-US" sz="1400" b="1" kern="1200" dirty="0">
                          <a:solidFill>
                            <a:srgbClr val="FFC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neighbor</a:t>
                      </a:r>
                      <a:r>
                        <a:rPr kumimoji="0" lang="en-US" sz="1400" b="1" kern="1200" dirty="0">
                          <a:solidFill>
                            <a:schemeClr val="bg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[detail]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60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Menampilkan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informasi-informasi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 err="1"/>
                        <a:t>tentang</a:t>
                      </a:r>
                      <a:r>
                        <a:rPr lang="en-US" sz="1400" dirty="0"/>
                        <a:t> neighbor-neighbor</a:t>
                      </a:r>
                      <a:r>
                        <a:rPr lang="en-US" sz="1400" baseline="0" dirty="0"/>
                        <a:t> OSPF yang </a:t>
                      </a:r>
                      <a:r>
                        <a:rPr lang="en-US" sz="1400" baseline="0" dirty="0" err="1"/>
                        <a:t>ber</a:t>
                      </a:r>
                      <a:r>
                        <a:rPr lang="en-US" sz="1400" baseline="0" dirty="0"/>
                        <a:t>-adjacency, </a:t>
                      </a:r>
                      <a:r>
                        <a:rPr lang="en-US" sz="1400" baseline="0" dirty="0" err="1"/>
                        <a:t>termasuk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informasi</a:t>
                      </a:r>
                      <a:r>
                        <a:rPr lang="en-US" sz="1400" baseline="0" dirty="0"/>
                        <a:t> DR </a:t>
                      </a:r>
                      <a:r>
                        <a:rPr lang="en-US" sz="1400" baseline="0" dirty="0" err="1"/>
                        <a:t>dan</a:t>
                      </a:r>
                      <a:r>
                        <a:rPr lang="en-US" sz="1400" baseline="0" dirty="0"/>
                        <a:t> BDR </a:t>
                      </a:r>
                      <a:r>
                        <a:rPr lang="en-US" sz="1400" baseline="0" dirty="0" err="1"/>
                        <a:t>dalam</a:t>
                      </a:r>
                      <a:r>
                        <a:rPr lang="en-US" sz="1400" baseline="0" dirty="0"/>
                        <a:t> network broadcast.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607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Router#</a:t>
                      </a:r>
                      <a:r>
                        <a:rPr lang="en-US" sz="1400" b="1" dirty="0" err="1">
                          <a:solidFill>
                            <a:srgbClr val="FFC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show</a:t>
                      </a:r>
                      <a:r>
                        <a:rPr lang="en-US" sz="1400" b="1" dirty="0">
                          <a:solidFill>
                            <a:srgbClr val="FFC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C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ip</a:t>
                      </a:r>
                      <a:r>
                        <a:rPr lang="en-US" sz="1400" b="1" dirty="0">
                          <a:solidFill>
                            <a:srgbClr val="FFC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protocols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60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Verifikasi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protokol</a:t>
                      </a:r>
                      <a:r>
                        <a:rPr lang="en-US" sz="1400" dirty="0"/>
                        <a:t> routing yang </a:t>
                      </a:r>
                      <a:r>
                        <a:rPr lang="en-US" sz="1400" dirty="0" err="1"/>
                        <a:t>telah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dikonfigurasi</a:t>
                      </a:r>
                      <a:r>
                        <a:rPr lang="en-US" sz="1400" dirty="0"/>
                        <a:t>.</a:t>
                      </a:r>
                      <a:r>
                        <a:rPr lang="en-US" sz="1400" baseline="0" dirty="0"/>
                        <a:t> Parameter </a:t>
                      </a:r>
                      <a:r>
                        <a:rPr lang="en-US" sz="1400" baseline="0" dirty="0" err="1"/>
                        <a:t>dan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statistik</a:t>
                      </a:r>
                      <a:r>
                        <a:rPr lang="en-US" sz="1400" baseline="0" dirty="0"/>
                        <a:t> yang </a:t>
                      </a:r>
                      <a:r>
                        <a:rPr lang="en-US" sz="1400" baseline="0" dirty="0" err="1"/>
                        <a:t>digunakan</a:t>
                      </a:r>
                      <a:r>
                        <a:rPr lang="en-US" sz="1400" baseline="0" dirty="0"/>
                        <a:t>.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607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Router#</a:t>
                      </a:r>
                      <a:r>
                        <a:rPr lang="en-US" sz="1400" b="1" dirty="0" err="1">
                          <a:solidFill>
                            <a:srgbClr val="FFC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show</a:t>
                      </a:r>
                      <a:r>
                        <a:rPr lang="en-US" sz="1400" b="1" dirty="0">
                          <a:solidFill>
                            <a:srgbClr val="FFC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C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ip</a:t>
                      </a:r>
                      <a:r>
                        <a:rPr lang="en-US" sz="1400" b="1" dirty="0">
                          <a:solidFill>
                            <a:srgbClr val="FFC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C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ospf</a:t>
                      </a:r>
                      <a:r>
                        <a:rPr lang="en-US" sz="1400" b="1" dirty="0">
                          <a:solidFill>
                            <a:srgbClr val="FFC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interface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60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Menampilkan</a:t>
                      </a:r>
                      <a:r>
                        <a:rPr lang="en-US" sz="1400" dirty="0"/>
                        <a:t> OSPF Router</a:t>
                      </a:r>
                      <a:r>
                        <a:rPr lang="en-US" sz="1400" baseline="0" dirty="0"/>
                        <a:t> ID, Area ID, status adjacency, </a:t>
                      </a:r>
                      <a:r>
                        <a:rPr lang="en-US" sz="1400" baseline="0" dirty="0" err="1"/>
                        <a:t>dan</a:t>
                      </a:r>
                      <a:r>
                        <a:rPr lang="en-US" sz="1400" baseline="0" dirty="0"/>
                        <a:t> lain-lain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607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Router#</a:t>
                      </a:r>
                      <a:r>
                        <a:rPr lang="en-US" sz="1400" b="1" dirty="0" err="1">
                          <a:solidFill>
                            <a:srgbClr val="FFC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show</a:t>
                      </a:r>
                      <a:r>
                        <a:rPr lang="en-US" sz="1400" b="1" dirty="0">
                          <a:solidFill>
                            <a:srgbClr val="FFC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C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ip</a:t>
                      </a:r>
                      <a:r>
                        <a:rPr lang="en-US" sz="1400" b="1" dirty="0">
                          <a:solidFill>
                            <a:srgbClr val="FFC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route </a:t>
                      </a:r>
                      <a:r>
                        <a:rPr lang="en-US" sz="1400" b="1" dirty="0" err="1">
                          <a:solidFill>
                            <a:srgbClr val="FFC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ospf</a:t>
                      </a:r>
                      <a:endParaRPr lang="en-US" sz="1400" b="1" dirty="0">
                        <a:solidFill>
                          <a:srgbClr val="FFC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260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Menampilkan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semua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informasi</a:t>
                      </a:r>
                      <a:r>
                        <a:rPr lang="en-US" sz="1400" dirty="0"/>
                        <a:t> routing yang </a:t>
                      </a:r>
                      <a:r>
                        <a:rPr lang="en-US" sz="1400" dirty="0" err="1"/>
                        <a:t>didapatkan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dari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proses</a:t>
                      </a:r>
                      <a:r>
                        <a:rPr lang="en-US" sz="1400" dirty="0"/>
                        <a:t> OSPF.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Config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4537" y="2379009"/>
            <a:ext cx="81629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012372" y="5245002"/>
            <a:ext cx="4267200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R2(</a:t>
            </a:r>
            <a:r>
              <a:rPr lang="en-US" sz="1400" dirty="0" err="1">
                <a:solidFill>
                  <a:srgbClr val="C00000"/>
                </a:solidFill>
              </a:rPr>
              <a:t>config</a:t>
            </a:r>
            <a:r>
              <a:rPr lang="en-US" sz="1400" dirty="0">
                <a:solidFill>
                  <a:srgbClr val="C00000"/>
                </a:solidFill>
              </a:rPr>
              <a:t>)#</a:t>
            </a:r>
            <a:r>
              <a:rPr lang="en-US" sz="1400" dirty="0"/>
              <a:t>router </a:t>
            </a:r>
            <a:r>
              <a:rPr lang="en-US" sz="1400" dirty="0" err="1"/>
              <a:t>ospf</a:t>
            </a:r>
            <a:r>
              <a:rPr lang="en-US" sz="1400" dirty="0"/>
              <a:t> 1</a:t>
            </a:r>
          </a:p>
          <a:p>
            <a:r>
              <a:rPr lang="en-US" sz="1400" dirty="0">
                <a:solidFill>
                  <a:srgbClr val="C00000"/>
                </a:solidFill>
              </a:rPr>
              <a:t>R2(</a:t>
            </a:r>
            <a:r>
              <a:rPr lang="en-US" sz="1400" dirty="0" err="1">
                <a:solidFill>
                  <a:srgbClr val="C00000"/>
                </a:solidFill>
              </a:rPr>
              <a:t>config</a:t>
            </a:r>
            <a:r>
              <a:rPr lang="en-US" sz="1400" dirty="0">
                <a:solidFill>
                  <a:srgbClr val="C00000"/>
                </a:solidFill>
              </a:rPr>
              <a:t>-router)#</a:t>
            </a:r>
            <a:r>
              <a:rPr lang="en-US" sz="1400" dirty="0"/>
              <a:t>network</a:t>
            </a:r>
            <a:r>
              <a:rPr lang="en-US" sz="1400" dirty="0">
                <a:solidFill>
                  <a:srgbClr val="C00000"/>
                </a:solidFill>
              </a:rPr>
              <a:t> 172.16.10.0 0.0.0.255 </a:t>
            </a:r>
            <a:r>
              <a:rPr lang="en-US" sz="1400" dirty="0"/>
              <a:t>area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/>
              <a:t>0</a:t>
            </a:r>
          </a:p>
          <a:p>
            <a:r>
              <a:rPr lang="en-US" sz="1400" dirty="0">
                <a:solidFill>
                  <a:srgbClr val="C00000"/>
                </a:solidFill>
              </a:rPr>
              <a:t>R2(</a:t>
            </a:r>
            <a:r>
              <a:rPr lang="en-US" sz="1400" dirty="0" err="1">
                <a:solidFill>
                  <a:srgbClr val="C00000"/>
                </a:solidFill>
              </a:rPr>
              <a:t>config</a:t>
            </a:r>
            <a:r>
              <a:rPr lang="en-US" sz="1400" dirty="0">
                <a:solidFill>
                  <a:srgbClr val="C00000"/>
                </a:solidFill>
              </a:rPr>
              <a:t>-router)#</a:t>
            </a:r>
            <a:r>
              <a:rPr lang="en-US" sz="1400" dirty="0"/>
              <a:t>network</a:t>
            </a:r>
            <a:r>
              <a:rPr lang="en-US" sz="1400" dirty="0">
                <a:solidFill>
                  <a:srgbClr val="C00000"/>
                </a:solidFill>
              </a:rPr>
              <a:t> 10.1.22.0 0.0.0.3 </a:t>
            </a:r>
            <a:r>
              <a:rPr lang="en-US" sz="1400" dirty="0"/>
              <a:t>area 0</a:t>
            </a:r>
          </a:p>
        </p:txBody>
      </p:sp>
      <p:sp>
        <p:nvSpPr>
          <p:cNvPr id="8" name="Rectangle 7"/>
          <p:cNvSpPr/>
          <p:nvPr/>
        </p:nvSpPr>
        <p:spPr>
          <a:xfrm>
            <a:off x="4152900" y="4095751"/>
            <a:ext cx="3886200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R1(</a:t>
            </a:r>
            <a:r>
              <a:rPr lang="en-US" sz="1400" dirty="0" err="1">
                <a:solidFill>
                  <a:srgbClr val="C00000"/>
                </a:solidFill>
              </a:rPr>
              <a:t>config</a:t>
            </a:r>
            <a:r>
              <a:rPr lang="en-US" sz="1400" dirty="0">
                <a:solidFill>
                  <a:srgbClr val="C00000"/>
                </a:solidFill>
              </a:rPr>
              <a:t>)#</a:t>
            </a:r>
            <a:r>
              <a:rPr lang="en-US" sz="1400" dirty="0"/>
              <a:t>router </a:t>
            </a:r>
            <a:r>
              <a:rPr lang="en-US" sz="1400" dirty="0" err="1"/>
              <a:t>ospf</a:t>
            </a:r>
            <a:r>
              <a:rPr lang="en-US" sz="1400" dirty="0"/>
              <a:t> 1</a:t>
            </a:r>
          </a:p>
          <a:p>
            <a:r>
              <a:rPr lang="en-US" sz="1400" dirty="0">
                <a:solidFill>
                  <a:srgbClr val="C00000"/>
                </a:solidFill>
              </a:rPr>
              <a:t>R1(</a:t>
            </a:r>
            <a:r>
              <a:rPr lang="en-US" sz="1400" dirty="0" err="1">
                <a:solidFill>
                  <a:srgbClr val="C00000"/>
                </a:solidFill>
              </a:rPr>
              <a:t>config</a:t>
            </a:r>
            <a:r>
              <a:rPr lang="en-US" sz="1400" dirty="0">
                <a:solidFill>
                  <a:srgbClr val="C00000"/>
                </a:solidFill>
              </a:rPr>
              <a:t>-router)#</a:t>
            </a:r>
            <a:r>
              <a:rPr lang="en-US" sz="1400" dirty="0"/>
              <a:t>network</a:t>
            </a:r>
            <a:r>
              <a:rPr lang="en-US" sz="1400" dirty="0">
                <a:solidFill>
                  <a:srgbClr val="C00000"/>
                </a:solidFill>
              </a:rPr>
              <a:t> 10.1.22.0 0.0.0.3 </a:t>
            </a:r>
            <a:r>
              <a:rPr lang="en-US" sz="1400" dirty="0"/>
              <a:t>area 0</a:t>
            </a:r>
          </a:p>
          <a:p>
            <a:r>
              <a:rPr lang="en-US" sz="1400" dirty="0">
                <a:solidFill>
                  <a:srgbClr val="C00000"/>
                </a:solidFill>
              </a:rPr>
              <a:t>R1(</a:t>
            </a:r>
            <a:r>
              <a:rPr lang="en-US" sz="1400" dirty="0" err="1">
                <a:solidFill>
                  <a:srgbClr val="C00000"/>
                </a:solidFill>
              </a:rPr>
              <a:t>config</a:t>
            </a:r>
            <a:r>
              <a:rPr lang="en-US" sz="1400" dirty="0">
                <a:solidFill>
                  <a:srgbClr val="C00000"/>
                </a:solidFill>
              </a:rPr>
              <a:t>-router)#network 10.1.33.0 0.0.0.3 </a:t>
            </a:r>
            <a:r>
              <a:rPr lang="en-US" sz="1400" dirty="0"/>
              <a:t>area 0</a:t>
            </a:r>
          </a:p>
        </p:txBody>
      </p:sp>
      <p:sp>
        <p:nvSpPr>
          <p:cNvPr id="9" name="Rectangle 8"/>
          <p:cNvSpPr/>
          <p:nvPr/>
        </p:nvSpPr>
        <p:spPr>
          <a:xfrm>
            <a:off x="6714565" y="5245002"/>
            <a:ext cx="4572000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R3(</a:t>
            </a:r>
            <a:r>
              <a:rPr lang="en-US" sz="1400" dirty="0" err="1">
                <a:solidFill>
                  <a:srgbClr val="C00000"/>
                </a:solidFill>
              </a:rPr>
              <a:t>config</a:t>
            </a:r>
            <a:r>
              <a:rPr lang="en-US" sz="1400" dirty="0">
                <a:solidFill>
                  <a:srgbClr val="C00000"/>
                </a:solidFill>
              </a:rPr>
              <a:t>)#</a:t>
            </a:r>
            <a:r>
              <a:rPr lang="en-US" sz="1400" dirty="0"/>
              <a:t>router </a:t>
            </a:r>
            <a:r>
              <a:rPr lang="en-US" sz="1400" dirty="0" err="1"/>
              <a:t>ospf</a:t>
            </a:r>
            <a:r>
              <a:rPr lang="en-US" sz="1400" dirty="0"/>
              <a:t> 1</a:t>
            </a:r>
          </a:p>
          <a:p>
            <a:r>
              <a:rPr lang="en-US" sz="1400" dirty="0">
                <a:solidFill>
                  <a:srgbClr val="C00000"/>
                </a:solidFill>
              </a:rPr>
              <a:t>R3(</a:t>
            </a:r>
            <a:r>
              <a:rPr lang="en-US" sz="1400" dirty="0" err="1">
                <a:solidFill>
                  <a:srgbClr val="C00000"/>
                </a:solidFill>
              </a:rPr>
              <a:t>config</a:t>
            </a:r>
            <a:r>
              <a:rPr lang="en-US" sz="1400" dirty="0">
                <a:solidFill>
                  <a:srgbClr val="C00000"/>
                </a:solidFill>
              </a:rPr>
              <a:t>-router)#</a:t>
            </a:r>
            <a:r>
              <a:rPr lang="en-US" sz="1400" dirty="0"/>
              <a:t>network</a:t>
            </a:r>
            <a:r>
              <a:rPr lang="en-US" sz="1400" dirty="0">
                <a:solidFill>
                  <a:srgbClr val="C00000"/>
                </a:solidFill>
              </a:rPr>
              <a:t> 10.1.33.0 0.0.0.3 </a:t>
            </a:r>
            <a:r>
              <a:rPr lang="en-US" sz="1400" dirty="0"/>
              <a:t>area 0</a:t>
            </a:r>
          </a:p>
          <a:p>
            <a:r>
              <a:rPr lang="en-US" sz="1400" dirty="0">
                <a:solidFill>
                  <a:srgbClr val="C00000"/>
                </a:solidFill>
              </a:rPr>
              <a:t>R3(</a:t>
            </a:r>
            <a:r>
              <a:rPr lang="en-US" sz="1400" dirty="0" err="1">
                <a:solidFill>
                  <a:srgbClr val="C00000"/>
                </a:solidFill>
              </a:rPr>
              <a:t>config</a:t>
            </a:r>
            <a:r>
              <a:rPr lang="en-US" sz="1400" dirty="0">
                <a:solidFill>
                  <a:srgbClr val="C00000"/>
                </a:solidFill>
              </a:rPr>
              <a:t>-router)#network 192.168.10.0 0.0.0.255 </a:t>
            </a:r>
            <a:r>
              <a:rPr lang="en-US" sz="1400" dirty="0"/>
              <a:t>area 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Verifikasi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78037" y="3409909"/>
            <a:ext cx="4784391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sz="1200" dirty="0"/>
              <a:t>R1#</a:t>
            </a:r>
            <a:r>
              <a:rPr lang="en-US" sz="1200" b="1" dirty="0"/>
              <a:t>show </a:t>
            </a:r>
            <a:r>
              <a:rPr lang="en-US" sz="1200" b="1" dirty="0" err="1"/>
              <a:t>ip</a:t>
            </a:r>
            <a:r>
              <a:rPr lang="en-US" sz="1200" b="1" dirty="0"/>
              <a:t> route</a:t>
            </a:r>
          </a:p>
          <a:p>
            <a:r>
              <a:rPr lang="en-US" sz="1200" dirty="0"/>
              <a:t>Codes: C - connected, S - static, R - RIP, M - mobile, B - BGP</a:t>
            </a:r>
          </a:p>
          <a:p>
            <a:r>
              <a:rPr lang="en-US" sz="1200" dirty="0"/>
              <a:t>       D - EIGRP, EX - EIGRP external, </a:t>
            </a:r>
            <a:r>
              <a:rPr lang="en-US" sz="1200" dirty="0">
                <a:solidFill>
                  <a:srgbClr val="FF0000"/>
                </a:solidFill>
              </a:rPr>
              <a:t>O - OSPF</a:t>
            </a:r>
            <a:r>
              <a:rPr lang="en-US" sz="1200" dirty="0"/>
              <a:t>, IA - OSPF inter area</a:t>
            </a:r>
          </a:p>
          <a:p>
            <a:r>
              <a:rPr lang="en-US" sz="1200" dirty="0"/>
              <a:t>       N1 - OSPF NSSA external type 1, N2 - OSPF NSSA external type 2</a:t>
            </a:r>
          </a:p>
          <a:p>
            <a:r>
              <a:rPr lang="en-US" sz="1200" dirty="0"/>
              <a:t>       E1 - OSPF external type 1, E2 - OSPF external type 2</a:t>
            </a:r>
          </a:p>
          <a:p>
            <a:r>
              <a:rPr lang="en-US" sz="1200" dirty="0"/>
              <a:t>       </a:t>
            </a:r>
            <a:r>
              <a:rPr lang="en-US" sz="1200" dirty="0" err="1"/>
              <a:t>i</a:t>
            </a:r>
            <a:r>
              <a:rPr lang="en-US" sz="1200" dirty="0"/>
              <a:t> - IS-IS, </a:t>
            </a:r>
            <a:r>
              <a:rPr lang="en-US" sz="1200" dirty="0" err="1"/>
              <a:t>su</a:t>
            </a:r>
            <a:r>
              <a:rPr lang="en-US" sz="1200" dirty="0"/>
              <a:t> - IS-IS summary, L1 - IS-IS level-1, L2 - IS-IS level-2</a:t>
            </a:r>
          </a:p>
          <a:p>
            <a:r>
              <a:rPr lang="en-US" sz="1200" dirty="0"/>
              <a:t>       </a:t>
            </a:r>
            <a:r>
              <a:rPr lang="en-US" sz="1200" dirty="0" err="1"/>
              <a:t>ia</a:t>
            </a:r>
            <a:r>
              <a:rPr lang="en-US" sz="1200" dirty="0"/>
              <a:t> - IS-IS inter area, * - candidate default, U - per-user static route</a:t>
            </a:r>
          </a:p>
          <a:p>
            <a:r>
              <a:rPr lang="en-US" sz="1200" dirty="0"/>
              <a:t>       o - ODR, P - periodic downloaded static route</a:t>
            </a:r>
          </a:p>
          <a:p>
            <a:endParaRPr lang="en-US" sz="1200" dirty="0"/>
          </a:p>
          <a:p>
            <a:r>
              <a:rPr lang="en-US" sz="1200" dirty="0"/>
              <a:t>Gateway of last resort is not set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FF0000"/>
                </a:solidFill>
              </a:rPr>
              <a:t>O    192.168.10.0/24 [110/65] via 10.1.33.2, 00:02:52, Serial1/1</a:t>
            </a:r>
          </a:p>
          <a:p>
            <a:r>
              <a:rPr lang="en-US" sz="1200" dirty="0"/>
              <a:t>     172.16.0.0/24 is </a:t>
            </a:r>
            <a:r>
              <a:rPr lang="en-US" sz="1200" dirty="0" err="1"/>
              <a:t>subnetted</a:t>
            </a:r>
            <a:r>
              <a:rPr lang="en-US" sz="1200" dirty="0"/>
              <a:t>, 1 subnets</a:t>
            </a:r>
          </a:p>
          <a:p>
            <a:r>
              <a:rPr lang="en-US" sz="1200" dirty="0">
                <a:solidFill>
                  <a:srgbClr val="FF0000"/>
                </a:solidFill>
              </a:rPr>
              <a:t>O       172.16.10.0 [110/65] via 10.1.22.2, 00:02:52, Serial1/0</a:t>
            </a:r>
          </a:p>
          <a:p>
            <a:r>
              <a:rPr lang="en-US" sz="1200" dirty="0"/>
              <a:t>     10.0.0.0/30 is </a:t>
            </a:r>
            <a:r>
              <a:rPr lang="en-US" sz="1200" dirty="0" err="1"/>
              <a:t>subnetted</a:t>
            </a:r>
            <a:r>
              <a:rPr lang="en-US" sz="1200" dirty="0"/>
              <a:t>, 2 subnets</a:t>
            </a:r>
          </a:p>
          <a:p>
            <a:r>
              <a:rPr lang="en-US" sz="1200" dirty="0"/>
              <a:t>C       10.1.22.0 is directly connected, Serial1/0</a:t>
            </a:r>
          </a:p>
          <a:p>
            <a:r>
              <a:rPr lang="en-US" sz="1200" dirty="0"/>
              <a:t>C       10.1.33.0 is directly connected, Serial1/1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8771" y="1790436"/>
            <a:ext cx="81629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305800" y="1849582"/>
            <a:ext cx="11430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52410" y="4911436"/>
            <a:ext cx="107414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98720" y="5334000"/>
            <a:ext cx="107414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0" y="1773382"/>
            <a:ext cx="11430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hape 14"/>
          <p:cNvCxnSpPr>
            <a:cxnSpLocks/>
            <a:stCxn id="10" idx="2"/>
            <a:endCxn id="17" idx="1"/>
          </p:cNvCxnSpPr>
          <p:nvPr/>
        </p:nvCxnSpPr>
        <p:spPr>
          <a:xfrm rot="16200000" flipH="1">
            <a:off x="2694294" y="4259683"/>
            <a:ext cx="2732532" cy="5753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E2BC0CF-5F5B-06BB-A991-9BE69470F462}"/>
              </a:ext>
            </a:extLst>
          </p:cNvPr>
          <p:cNvSpPr/>
          <p:nvPr/>
        </p:nvSpPr>
        <p:spPr>
          <a:xfrm>
            <a:off x="8119196" y="5347186"/>
            <a:ext cx="348343" cy="360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265692-8CF1-7D66-1651-DBB7AEB63FA9}"/>
              </a:ext>
            </a:extLst>
          </p:cNvPr>
          <p:cNvSpPr/>
          <p:nvPr/>
        </p:nvSpPr>
        <p:spPr>
          <a:xfrm>
            <a:off x="3598720" y="2820774"/>
            <a:ext cx="348343" cy="360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1ED326-9835-1CA2-E164-59123B8F1EE6}"/>
              </a:ext>
            </a:extLst>
          </p:cNvPr>
          <p:cNvSpPr/>
          <p:nvPr/>
        </p:nvSpPr>
        <p:spPr>
          <a:xfrm>
            <a:off x="9329057" y="2820774"/>
            <a:ext cx="348343" cy="360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04C4CE-2F01-46C8-0A0E-47CAC079564E}"/>
              </a:ext>
            </a:extLst>
          </p:cNvPr>
          <p:cNvSpPr/>
          <p:nvPr/>
        </p:nvSpPr>
        <p:spPr>
          <a:xfrm>
            <a:off x="4348229" y="5733462"/>
            <a:ext cx="348343" cy="360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1" name="Shape 14">
            <a:extLst>
              <a:ext uri="{FF2B5EF4-FFF2-40B4-BE49-F238E27FC236}">
                <a16:creationId xmlns:a16="http://schemas.microsoft.com/office/drawing/2014/main" id="{CF780465-BE03-4461-F8F5-24531375FE75}"/>
              </a:ext>
            </a:extLst>
          </p:cNvPr>
          <p:cNvCxnSpPr>
            <a:cxnSpLocks/>
            <a:stCxn id="14" idx="2"/>
            <a:endCxn id="8" idx="3"/>
          </p:cNvCxnSpPr>
          <p:nvPr/>
        </p:nvCxnSpPr>
        <p:spPr>
          <a:xfrm rot="5400000">
            <a:off x="7812256" y="3836369"/>
            <a:ext cx="2346256" cy="10356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Verifikasi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94746" y="2865312"/>
            <a:ext cx="6172200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R1#</a:t>
            </a:r>
            <a:r>
              <a:rPr lang="en-US" sz="1400" b="1" dirty="0"/>
              <a:t>show </a:t>
            </a:r>
            <a:r>
              <a:rPr lang="en-US" sz="1400" b="1" dirty="0" err="1"/>
              <a:t>ip</a:t>
            </a:r>
            <a:r>
              <a:rPr lang="en-US" sz="1400" b="1" dirty="0"/>
              <a:t> </a:t>
            </a:r>
            <a:r>
              <a:rPr lang="en-US" sz="1400" b="1" dirty="0" err="1"/>
              <a:t>ospf</a:t>
            </a:r>
            <a:r>
              <a:rPr lang="en-US" sz="1400" b="1" dirty="0"/>
              <a:t> interface s1/0</a:t>
            </a:r>
          </a:p>
          <a:p>
            <a:r>
              <a:rPr lang="en-US" sz="1400" dirty="0"/>
              <a:t>Serial1/0 is up, line protocol is up</a:t>
            </a:r>
          </a:p>
          <a:p>
            <a:r>
              <a:rPr lang="en-US" sz="1400" dirty="0"/>
              <a:t>  Internet Address 10.1.22.1/30, Area 0</a:t>
            </a:r>
          </a:p>
          <a:p>
            <a:r>
              <a:rPr lang="en-US" sz="1400" dirty="0"/>
              <a:t>  Process ID 1, </a:t>
            </a:r>
            <a:r>
              <a:rPr lang="en-US" sz="1400" dirty="0">
                <a:solidFill>
                  <a:srgbClr val="FF0000"/>
                </a:solidFill>
              </a:rPr>
              <a:t>Router ID 10.1.33.1</a:t>
            </a:r>
            <a:r>
              <a:rPr lang="en-US" sz="1400" dirty="0"/>
              <a:t>, Network Type </a:t>
            </a:r>
            <a:r>
              <a:rPr lang="en-US" sz="1400" dirty="0">
                <a:solidFill>
                  <a:srgbClr val="FF0000"/>
                </a:solidFill>
              </a:rPr>
              <a:t>POINT_TO_POINT</a:t>
            </a:r>
            <a:r>
              <a:rPr lang="en-US" sz="1400" dirty="0"/>
              <a:t>, Cost: </a:t>
            </a:r>
            <a:r>
              <a:rPr lang="en-US" sz="1400" dirty="0">
                <a:solidFill>
                  <a:srgbClr val="FF0000"/>
                </a:solidFill>
              </a:rPr>
              <a:t>64</a:t>
            </a:r>
          </a:p>
          <a:p>
            <a:r>
              <a:rPr lang="en-US" sz="1400" dirty="0"/>
              <a:t>  Transmit Delay is 1 sec, State POINT_TO_POINT,</a:t>
            </a:r>
          </a:p>
          <a:p>
            <a:r>
              <a:rPr lang="en-US" sz="1400" dirty="0"/>
              <a:t>  Timer intervals configured, Hello 10, Dead 40, Wait 40, Retransmit 5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oob-resync</a:t>
            </a:r>
            <a:r>
              <a:rPr lang="en-US" sz="1400" dirty="0"/>
              <a:t> timeout 40</a:t>
            </a:r>
          </a:p>
          <a:p>
            <a:r>
              <a:rPr lang="en-US" sz="1400" dirty="0"/>
              <a:t>    Hello due in 00:00:04</a:t>
            </a:r>
          </a:p>
          <a:p>
            <a:r>
              <a:rPr lang="en-US" sz="1400" dirty="0"/>
              <a:t>  Index 1/1, flood queue length 0</a:t>
            </a:r>
          </a:p>
          <a:p>
            <a:r>
              <a:rPr lang="en-US" sz="1400" dirty="0"/>
              <a:t>  Next 0x0(0)/0x0(0)</a:t>
            </a:r>
          </a:p>
          <a:p>
            <a:r>
              <a:rPr lang="en-US" sz="1400" dirty="0"/>
              <a:t>  Last flood scan length is 1, maximum is 1</a:t>
            </a:r>
          </a:p>
          <a:p>
            <a:r>
              <a:rPr lang="en-US" sz="1400" dirty="0"/>
              <a:t>  Last flood scan time is 0 </a:t>
            </a:r>
            <a:r>
              <a:rPr lang="en-US" sz="1400" dirty="0" err="1"/>
              <a:t>msec</a:t>
            </a:r>
            <a:r>
              <a:rPr lang="en-US" sz="1400" dirty="0"/>
              <a:t>, maximum is 0 </a:t>
            </a:r>
            <a:r>
              <a:rPr lang="en-US" sz="1400" dirty="0" err="1"/>
              <a:t>msec</a:t>
            </a:r>
            <a:endParaRPr lang="en-US" sz="1400" dirty="0"/>
          </a:p>
          <a:p>
            <a:r>
              <a:rPr lang="en-US" sz="1400" dirty="0"/>
              <a:t>  Neighbor Count is 1, Adjacent neighbor count is 1</a:t>
            </a:r>
          </a:p>
          <a:p>
            <a:r>
              <a:rPr lang="en-US" sz="1400" dirty="0"/>
              <a:t>    Adjacent with neighbor 172.16.10.1</a:t>
            </a:r>
          </a:p>
          <a:p>
            <a:r>
              <a:rPr lang="en-US" sz="1400" dirty="0"/>
              <a:t>  Suppress hello for 0 neighbor(s)</a:t>
            </a:r>
          </a:p>
        </p:txBody>
      </p:sp>
      <p:sp>
        <p:nvSpPr>
          <p:cNvPr id="9" name="Rectangle 8"/>
          <p:cNvSpPr/>
          <p:nvPr/>
        </p:nvSpPr>
        <p:spPr>
          <a:xfrm>
            <a:off x="6414246" y="1340363"/>
            <a:ext cx="5105400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R1#</a:t>
            </a:r>
            <a:r>
              <a:rPr lang="en-US" sz="1400" b="1" dirty="0"/>
              <a:t>show </a:t>
            </a:r>
            <a:r>
              <a:rPr lang="en-US" sz="1400" b="1" dirty="0" err="1"/>
              <a:t>ip</a:t>
            </a:r>
            <a:r>
              <a:rPr lang="en-US" sz="1400" b="1" dirty="0"/>
              <a:t> </a:t>
            </a:r>
            <a:r>
              <a:rPr lang="en-US" sz="1400" b="1" dirty="0" err="1"/>
              <a:t>ospf</a:t>
            </a:r>
            <a:r>
              <a:rPr lang="en-US" sz="1400" b="1" dirty="0"/>
              <a:t> neighbor</a:t>
            </a:r>
          </a:p>
          <a:p>
            <a:endParaRPr lang="en-US" sz="1400" dirty="0"/>
          </a:p>
          <a:p>
            <a:r>
              <a:rPr lang="en-US" sz="1400" dirty="0"/>
              <a:t>Neighbor ID     </a:t>
            </a:r>
            <a:r>
              <a:rPr lang="en-US" sz="1400" dirty="0" err="1"/>
              <a:t>Pri</a:t>
            </a:r>
            <a:r>
              <a:rPr lang="en-US" sz="1400" dirty="0"/>
              <a:t>   State           Dead Time   Address         Interface</a:t>
            </a:r>
          </a:p>
          <a:p>
            <a:r>
              <a:rPr lang="en-US" sz="1400" dirty="0">
                <a:solidFill>
                  <a:srgbClr val="FF0000"/>
                </a:solidFill>
              </a:rPr>
              <a:t>192.168.10.1 </a:t>
            </a:r>
            <a:r>
              <a:rPr lang="en-US" sz="1400" dirty="0"/>
              <a:t>     0   </a:t>
            </a:r>
            <a:r>
              <a:rPr lang="en-US" sz="1400" dirty="0">
                <a:solidFill>
                  <a:srgbClr val="FF0000"/>
                </a:solidFill>
              </a:rPr>
              <a:t>FULL</a:t>
            </a:r>
            <a:r>
              <a:rPr lang="en-US" sz="1400" dirty="0"/>
              <a:t>/  -        00:00:34    10.1.33.2       Serial1/1</a:t>
            </a:r>
          </a:p>
          <a:p>
            <a:r>
              <a:rPr lang="en-US" sz="1400" dirty="0">
                <a:solidFill>
                  <a:srgbClr val="FF0000"/>
                </a:solidFill>
              </a:rPr>
              <a:t>172.16.10.1</a:t>
            </a:r>
            <a:r>
              <a:rPr lang="en-US" sz="1400" dirty="0"/>
              <a:t>        0   </a:t>
            </a:r>
            <a:r>
              <a:rPr lang="en-US" sz="1400" dirty="0">
                <a:solidFill>
                  <a:srgbClr val="FF0000"/>
                </a:solidFill>
              </a:rPr>
              <a:t>FULL</a:t>
            </a:r>
            <a:r>
              <a:rPr lang="en-US" sz="1400" dirty="0"/>
              <a:t>/  -        00:00:30    10.1.22.2       Serial1/0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8000" b="1" dirty="0"/>
              <a:t>THANKS</a:t>
            </a:r>
            <a:endParaRPr lang="en-ID" sz="8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</a:t>
            </a:r>
            <a:r>
              <a:rPr lang="en-US" dirty="0" err="1"/>
              <a:t>vs</a:t>
            </a:r>
            <a:r>
              <a:rPr lang="en-US" dirty="0"/>
              <a:t> Link State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51661" y="1969372"/>
            <a:ext cx="1488677" cy="338554"/>
          </a:xfrm>
          <a:prstGeom prst="rect">
            <a:avLst/>
          </a:prstGeom>
          <a:solidFill>
            <a:srgbClr val="F660C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Distance Vector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82007" y="2217290"/>
            <a:ext cx="2247731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Updates</a:t>
            </a:r>
            <a:r>
              <a:rPr lang="en-US" sz="1600" dirty="0"/>
              <a:t> :  </a:t>
            </a:r>
            <a:r>
              <a:rPr lang="en-US" sz="1600" dirty="0" err="1"/>
              <a:t>rutin</a:t>
            </a:r>
            <a:r>
              <a:rPr lang="en-US" sz="1600" dirty="0"/>
              <a:t>, </a:t>
            </a:r>
            <a:r>
              <a:rPr lang="en-US" sz="1600" i="1" dirty="0" err="1">
                <a:solidFill>
                  <a:schemeClr val="accent1"/>
                </a:solidFill>
              </a:rPr>
              <a:t>periodik</a:t>
            </a:r>
            <a:endParaRPr lang="en-US" sz="1600" i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5402" y="2773493"/>
            <a:ext cx="2438400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Router </a:t>
            </a:r>
            <a:r>
              <a:rPr lang="en-US" sz="1600" dirty="0" err="1"/>
              <a:t>mendeteksi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router </a:t>
            </a:r>
            <a:r>
              <a:rPr lang="en-US" sz="1600" dirty="0" err="1">
                <a:solidFill>
                  <a:srgbClr val="FF0000"/>
                </a:solidFill>
              </a:rPr>
              <a:t>tetangganya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98159" y="2165768"/>
            <a:ext cx="2819400" cy="338554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Waktu</a:t>
            </a:r>
            <a:r>
              <a:rPr lang="en-US" sz="1600" dirty="0"/>
              <a:t> </a:t>
            </a:r>
            <a:r>
              <a:rPr lang="en-US" sz="1600" i="1" dirty="0">
                <a:solidFill>
                  <a:schemeClr val="bg1"/>
                </a:solidFill>
              </a:rPr>
              <a:t>convergence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lambat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3073" y="2973109"/>
            <a:ext cx="2590800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</a:rPr>
              <a:t>Beresiko</a:t>
            </a:r>
            <a:r>
              <a:rPr lang="en-US" sz="1600" dirty="0"/>
              <a:t> </a:t>
            </a:r>
            <a:r>
              <a:rPr lang="en-US" sz="1600" dirty="0" err="1"/>
              <a:t>terjadi</a:t>
            </a:r>
            <a:r>
              <a:rPr lang="en-US" sz="1600" dirty="0"/>
              <a:t> </a:t>
            </a:r>
            <a:r>
              <a:rPr lang="en-US" sz="1600" i="1" dirty="0">
                <a:solidFill>
                  <a:srgbClr val="FF0000"/>
                </a:solidFill>
              </a:rPr>
              <a:t>routing loop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78925" y="3409658"/>
            <a:ext cx="2034148" cy="338554"/>
          </a:xfrm>
          <a:prstGeom prst="rect">
            <a:avLst/>
          </a:prstGeom>
          <a:solidFill>
            <a:srgbClr val="4AF49B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Mudah</a:t>
            </a:r>
            <a:r>
              <a:rPr lang="en-US" sz="1600" dirty="0"/>
              <a:t> </a:t>
            </a:r>
            <a:r>
              <a:rPr lang="en-US" sz="1600" dirty="0" err="1"/>
              <a:t>di</a:t>
            </a:r>
            <a:r>
              <a:rPr lang="en-US" sz="1600" dirty="0"/>
              <a:t> </a:t>
            </a:r>
            <a:r>
              <a:rPr lang="en-US" sz="1600" dirty="0" err="1"/>
              <a:t>konfigurasi</a:t>
            </a:r>
            <a:endParaRPr lang="en-US" sz="1600" dirty="0"/>
          </a:p>
        </p:txBody>
      </p:sp>
      <p:cxnSp>
        <p:nvCxnSpPr>
          <p:cNvPr id="11" name="Straight Arrow Connector 10"/>
          <p:cNvCxnSpPr>
            <a:stCxn id="4" idx="2"/>
            <a:endCxn id="5" idx="3"/>
          </p:cNvCxnSpPr>
          <p:nvPr/>
        </p:nvCxnSpPr>
        <p:spPr>
          <a:xfrm flipH="1">
            <a:off x="4129738" y="2307926"/>
            <a:ext cx="1966262" cy="786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6" idx="0"/>
          </p:cNvCxnSpPr>
          <p:nvPr/>
        </p:nvCxnSpPr>
        <p:spPr>
          <a:xfrm flipH="1">
            <a:off x="3804602" y="2307926"/>
            <a:ext cx="2291398" cy="4655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9" idx="0"/>
          </p:cNvCxnSpPr>
          <p:nvPr/>
        </p:nvCxnSpPr>
        <p:spPr>
          <a:xfrm flipH="1">
            <a:off x="6095999" y="2307926"/>
            <a:ext cx="1" cy="11017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2"/>
            <a:endCxn id="8" idx="0"/>
          </p:cNvCxnSpPr>
          <p:nvPr/>
        </p:nvCxnSpPr>
        <p:spPr>
          <a:xfrm>
            <a:off x="6096000" y="2307926"/>
            <a:ext cx="2312473" cy="6651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4" idx="2"/>
            <a:endCxn id="7" idx="1"/>
          </p:cNvCxnSpPr>
          <p:nvPr/>
        </p:nvCxnSpPr>
        <p:spPr>
          <a:xfrm>
            <a:off x="6096000" y="2307926"/>
            <a:ext cx="2602159" cy="271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00607" y="5889908"/>
            <a:ext cx="990784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Link State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26721" y="5586673"/>
            <a:ext cx="244233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Updates</a:t>
            </a:r>
            <a:r>
              <a:rPr lang="en-US" sz="1600" dirty="0"/>
              <a:t> :   </a:t>
            </a:r>
            <a:r>
              <a:rPr lang="en-US" sz="1600" i="1" dirty="0">
                <a:solidFill>
                  <a:schemeClr val="accent1"/>
                </a:solidFill>
              </a:rPr>
              <a:t>event triggered</a:t>
            </a:r>
            <a:r>
              <a:rPr lang="en-US" sz="1600" dirty="0"/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90608" y="4399663"/>
            <a:ext cx="2971800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Router </a:t>
            </a:r>
            <a:r>
              <a:rPr lang="en-US" sz="1600" dirty="0" err="1"/>
              <a:t>mendeteksi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semua</a:t>
            </a:r>
            <a:r>
              <a:rPr lang="en-US" sz="1600" dirty="0">
                <a:solidFill>
                  <a:srgbClr val="FF0000"/>
                </a:solidFill>
              </a:rPr>
              <a:t> router  </a:t>
            </a:r>
            <a:r>
              <a:rPr lang="en-US" sz="1600" dirty="0"/>
              <a:t>yang </a:t>
            </a:r>
            <a:r>
              <a:rPr lang="en-US" sz="1600" dirty="0" err="1"/>
              <a:t>berpartisipasi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proses</a:t>
            </a:r>
            <a:r>
              <a:rPr lang="en-US" sz="1600" dirty="0"/>
              <a:t>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98159" y="5573776"/>
            <a:ext cx="2819400" cy="338554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Waktu</a:t>
            </a:r>
            <a:r>
              <a:rPr lang="en-US" sz="1600" dirty="0"/>
              <a:t> </a:t>
            </a:r>
            <a:r>
              <a:rPr lang="en-US" sz="1600" i="1" dirty="0">
                <a:solidFill>
                  <a:schemeClr val="bg1"/>
                </a:solidFill>
              </a:rPr>
              <a:t>convergence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cepat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13073" y="4866817"/>
            <a:ext cx="2362200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</a:rPr>
              <a:t>Bebas</a:t>
            </a:r>
            <a:r>
              <a:rPr lang="en-US" sz="1600" dirty="0"/>
              <a:t> </a:t>
            </a:r>
            <a:r>
              <a:rPr lang="en-US" sz="1600" dirty="0" err="1"/>
              <a:t>resiko</a:t>
            </a:r>
            <a:r>
              <a:rPr lang="en-US" sz="1600" dirty="0"/>
              <a:t> </a:t>
            </a:r>
            <a:r>
              <a:rPr lang="en-US" sz="1600" i="1" dirty="0">
                <a:solidFill>
                  <a:srgbClr val="FF0000"/>
                </a:solidFill>
              </a:rPr>
              <a:t>routing loop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08219" y="4432749"/>
            <a:ext cx="2186548" cy="338554"/>
          </a:xfrm>
          <a:prstGeom prst="rect">
            <a:avLst/>
          </a:prstGeom>
          <a:solidFill>
            <a:srgbClr val="4AF49B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Konfigurasi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C00000"/>
                </a:solidFill>
              </a:rPr>
              <a:t>rumit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33" idx="0"/>
            <a:endCxn id="34" idx="3"/>
          </p:cNvCxnSpPr>
          <p:nvPr/>
        </p:nvCxnSpPr>
        <p:spPr>
          <a:xfrm flipH="1" flipV="1">
            <a:off x="3769056" y="5755950"/>
            <a:ext cx="2326943" cy="13395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0"/>
            <a:endCxn id="35" idx="2"/>
          </p:cNvCxnSpPr>
          <p:nvPr/>
        </p:nvCxnSpPr>
        <p:spPr>
          <a:xfrm flipH="1" flipV="1">
            <a:off x="3276508" y="4984438"/>
            <a:ext cx="2819491" cy="9054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0"/>
            <a:endCxn id="38" idx="2"/>
          </p:cNvCxnSpPr>
          <p:nvPr/>
        </p:nvCxnSpPr>
        <p:spPr>
          <a:xfrm flipV="1">
            <a:off x="6095999" y="4771303"/>
            <a:ext cx="5494" cy="11186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0"/>
            <a:endCxn id="37" idx="2"/>
          </p:cNvCxnSpPr>
          <p:nvPr/>
        </p:nvCxnSpPr>
        <p:spPr>
          <a:xfrm flipV="1">
            <a:off x="6095999" y="5205371"/>
            <a:ext cx="2198174" cy="6845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33" idx="0"/>
            <a:endCxn id="36" idx="1"/>
          </p:cNvCxnSpPr>
          <p:nvPr/>
        </p:nvCxnSpPr>
        <p:spPr>
          <a:xfrm flipV="1">
            <a:off x="6095999" y="5743053"/>
            <a:ext cx="2602160" cy="1468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638208" y="4048054"/>
            <a:ext cx="8686800" cy="1588"/>
          </a:xfrm>
          <a:prstGeom prst="line">
            <a:avLst/>
          </a:prstGeom>
          <a:ln w="158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638208" y="4124254"/>
            <a:ext cx="8686800" cy="1588"/>
          </a:xfrm>
          <a:prstGeom prst="line">
            <a:avLst/>
          </a:prstGeom>
          <a:ln w="158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</a:t>
            </a:r>
            <a:r>
              <a:rPr lang="en-US" dirty="0" err="1"/>
              <a:t>vs</a:t>
            </a:r>
            <a:r>
              <a:rPr lang="en-US" dirty="0"/>
              <a:t> Link State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68479209"/>
              </p:ext>
            </p:extLst>
          </p:nvPr>
        </p:nvGraphicFramePr>
        <p:xfrm>
          <a:off x="1738312" y="2231054"/>
          <a:ext cx="8715376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1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</a:t>
                      </a:r>
                      <a:r>
                        <a:rPr lang="en-US" baseline="0" dirty="0"/>
                        <a:t> 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Spesifikasi</a:t>
                      </a:r>
                      <a:r>
                        <a:rPr lang="en-US" dirty="0"/>
                        <a:t> resource (CPU, </a:t>
                      </a:r>
                      <a:r>
                        <a:rPr lang="en-US" dirty="0" err="1"/>
                        <a:t>Memori</a:t>
                      </a:r>
                      <a:r>
                        <a:rPr lang="en-US" dirty="0"/>
                        <a:t>) router yang </a:t>
                      </a:r>
                      <a:r>
                        <a:rPr lang="en-US" dirty="0" err="1"/>
                        <a:t>dibutuhkan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sederhana</a:t>
                      </a:r>
                      <a:r>
                        <a:rPr lang="en-US" dirty="0"/>
                        <a:t>.</a:t>
                      </a:r>
                    </a:p>
                  </a:txBody>
                  <a:tcPr marT="182880" marB="18288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Makan</a:t>
                      </a:r>
                      <a:r>
                        <a:rPr lang="en-US" dirty="0"/>
                        <a:t> resource router </a:t>
                      </a:r>
                      <a:r>
                        <a:rPr lang="en-US" dirty="0" err="1"/>
                        <a:t>lebih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banyak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proses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lebih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banyak</a:t>
                      </a:r>
                      <a:r>
                        <a:rPr lang="en-US" baseline="0" dirty="0"/>
                        <a:t> ‘</a:t>
                      </a:r>
                      <a:r>
                        <a:rPr lang="en-US" baseline="0" dirty="0" err="1"/>
                        <a:t>makan</a:t>
                      </a:r>
                      <a:r>
                        <a:rPr lang="en-US" baseline="0" dirty="0"/>
                        <a:t>’ CPU </a:t>
                      </a:r>
                      <a:r>
                        <a:rPr lang="en-US" baseline="0" dirty="0" err="1"/>
                        <a:t>dan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memori</a:t>
                      </a:r>
                      <a:endParaRPr lang="en-US" dirty="0"/>
                    </a:p>
                  </a:txBody>
                  <a:tcPr marT="182880" marB="18288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Update </a:t>
                      </a:r>
                      <a:r>
                        <a:rPr lang="en-US" dirty="0" err="1"/>
                        <a:t>informasi</a:t>
                      </a:r>
                      <a:r>
                        <a:rPr lang="en-US" dirty="0"/>
                        <a:t> routing </a:t>
                      </a:r>
                      <a:r>
                        <a:rPr lang="en-US" dirty="0" err="1"/>
                        <a:t>membutuhkan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lebih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banyak</a:t>
                      </a:r>
                      <a:r>
                        <a:rPr lang="en-US" baseline="0" dirty="0"/>
                        <a:t> bandwidth (update </a:t>
                      </a:r>
                      <a:r>
                        <a:rPr lang="en-US" baseline="0" dirty="0" err="1"/>
                        <a:t>dikirim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secara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rutin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 marT="182880" marB="18288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Update </a:t>
                      </a:r>
                      <a:r>
                        <a:rPr lang="en-US" dirty="0" err="1"/>
                        <a:t>informasi</a:t>
                      </a:r>
                      <a:r>
                        <a:rPr lang="en-US" dirty="0"/>
                        <a:t> routing </a:t>
                      </a:r>
                      <a:r>
                        <a:rPr lang="en-US" dirty="0" err="1"/>
                        <a:t>lebih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hemat</a:t>
                      </a:r>
                      <a:r>
                        <a:rPr lang="en-US" dirty="0"/>
                        <a:t> bandwidth (update </a:t>
                      </a:r>
                      <a:r>
                        <a:rPr lang="en-US" dirty="0" err="1"/>
                        <a:t>hanya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dikirim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jika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terjadi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perubahan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topologi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jaringan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 marT="182880" marB="18288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Router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memiliki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informasi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topologi</a:t>
                      </a:r>
                      <a:r>
                        <a:rPr lang="en-US" dirty="0"/>
                        <a:t> network </a:t>
                      </a:r>
                      <a:r>
                        <a:rPr lang="en-US" dirty="0" err="1"/>
                        <a:t>secara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keseluruhan</a:t>
                      </a:r>
                      <a:endParaRPr lang="en-US" dirty="0"/>
                    </a:p>
                  </a:txBody>
                  <a:tcPr marT="182880" marB="18288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Setiap</a:t>
                      </a:r>
                      <a:r>
                        <a:rPr lang="en-US" dirty="0"/>
                        <a:t> router </a:t>
                      </a:r>
                      <a:r>
                        <a:rPr lang="en-US" dirty="0" err="1"/>
                        <a:t>mendapatkan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gambaran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topologi</a:t>
                      </a:r>
                      <a:r>
                        <a:rPr lang="en-US" dirty="0"/>
                        <a:t> network </a:t>
                      </a:r>
                      <a:r>
                        <a:rPr lang="en-US" dirty="0" err="1"/>
                        <a:t>secara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lengkap</a:t>
                      </a:r>
                      <a:endParaRPr lang="en-US" dirty="0"/>
                    </a:p>
                  </a:txBody>
                  <a:tcPr marT="182880" marB="18288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State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47675261"/>
              </p:ext>
            </p:extLst>
          </p:nvPr>
        </p:nvGraphicFramePr>
        <p:xfrm>
          <a:off x="1738312" y="2279519"/>
          <a:ext cx="8715376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Kelebihan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Kekurangan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Fast convergence 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perubahan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topologi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terjadi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langsung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informasi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semua</a:t>
                      </a:r>
                      <a:r>
                        <a:rPr lang="en-US" dirty="0"/>
                        <a:t> router yang </a:t>
                      </a:r>
                      <a:r>
                        <a:rPr lang="en-US" dirty="0" err="1"/>
                        <a:t>berpartisipasi</a:t>
                      </a:r>
                      <a:r>
                        <a:rPr lang="en-US" dirty="0"/>
                        <a:t>. </a:t>
                      </a:r>
                    </a:p>
                  </a:txBody>
                  <a:tcPr marT="182880" marB="1828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Membutuhkan</a:t>
                      </a:r>
                      <a:r>
                        <a:rPr lang="en-US" dirty="0"/>
                        <a:t> CPU </a:t>
                      </a:r>
                      <a:r>
                        <a:rPr lang="en-US" dirty="0" err="1"/>
                        <a:t>dan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memori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lebih</a:t>
                      </a:r>
                      <a:endParaRPr lang="en-US" dirty="0"/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Tahan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terhadap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resiko</a:t>
                      </a:r>
                      <a:r>
                        <a:rPr lang="en-US" baseline="0" dirty="0"/>
                        <a:t> routing loops</a:t>
                      </a:r>
                      <a:endParaRPr lang="en-US" dirty="0"/>
                    </a:p>
                  </a:txBody>
                  <a:tcPr marT="182880" marB="1828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Membutuhkan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desain</a:t>
                      </a:r>
                      <a:r>
                        <a:rPr lang="en-US" dirty="0"/>
                        <a:t> network yang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tepat</a:t>
                      </a:r>
                      <a:endParaRPr lang="en-US" dirty="0"/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Setiap</a:t>
                      </a:r>
                      <a:r>
                        <a:rPr lang="en-US" baseline="0" dirty="0"/>
                        <a:t> router </a:t>
                      </a:r>
                      <a:r>
                        <a:rPr lang="en-US" baseline="0" dirty="0" err="1"/>
                        <a:t>mengerti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gambaran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topologi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secara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menyeluruh</a:t>
                      </a:r>
                      <a:endParaRPr lang="en-US" dirty="0"/>
                    </a:p>
                  </a:txBody>
                  <a:tcPr marT="182880" marB="1828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Membutuhkan</a:t>
                      </a:r>
                      <a:r>
                        <a:rPr lang="en-US" dirty="0"/>
                        <a:t> administrator network yang </a:t>
                      </a:r>
                      <a:r>
                        <a:rPr lang="en-US" i="1" dirty="0"/>
                        <a:t>knowledgeable</a:t>
                      </a:r>
                      <a:r>
                        <a:rPr lang="en-US" dirty="0"/>
                        <a:t>.</a:t>
                      </a: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Ukuran</a:t>
                      </a:r>
                      <a:r>
                        <a:rPr lang="en-US" dirty="0"/>
                        <a:t> database</a:t>
                      </a:r>
                      <a:r>
                        <a:rPr lang="en-US" baseline="0" dirty="0"/>
                        <a:t> link-state </a:t>
                      </a:r>
                      <a:r>
                        <a:rPr lang="en-US" baseline="0" dirty="0" err="1"/>
                        <a:t>dapat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dibatasi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dengan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desain</a:t>
                      </a:r>
                      <a:r>
                        <a:rPr lang="en-US" baseline="0" dirty="0"/>
                        <a:t> network yang </a:t>
                      </a:r>
                      <a:r>
                        <a:rPr lang="en-US" baseline="0" dirty="0" err="1"/>
                        <a:t>seksama</a:t>
                      </a:r>
                      <a:r>
                        <a:rPr lang="en-US" baseline="0" dirty="0"/>
                        <a:t>.</a:t>
                      </a:r>
                      <a:endParaRPr lang="en-US" dirty="0"/>
                    </a:p>
                  </a:txBody>
                  <a:tcPr marT="182880" marB="1828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Proses</a:t>
                      </a:r>
                      <a:r>
                        <a:rPr lang="en-US" dirty="0"/>
                        <a:t> update </a:t>
                      </a:r>
                      <a:r>
                        <a:rPr lang="en-US" dirty="0" err="1"/>
                        <a:t>pada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awal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proses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dapat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mempengaruhi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performa</a:t>
                      </a:r>
                      <a:r>
                        <a:rPr lang="en-US" dirty="0"/>
                        <a:t> network.</a:t>
                      </a: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3212068"/>
            <a:ext cx="9144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 contourW="12700">
            <a:bevelT w="139700" h="139700" prst="divot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OSPF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2662" y="1175788"/>
            <a:ext cx="2499402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C000"/>
                </a:solidFill>
              </a:rPr>
              <a:t>O</a:t>
            </a:r>
            <a:r>
              <a:rPr lang="en-US" i="1" dirty="0">
                <a:solidFill>
                  <a:schemeClr val="bg1"/>
                </a:solidFill>
              </a:rPr>
              <a:t>pen </a:t>
            </a:r>
            <a:r>
              <a:rPr lang="en-US" i="1" dirty="0">
                <a:solidFill>
                  <a:srgbClr val="FFC000"/>
                </a:solidFill>
              </a:rPr>
              <a:t>S</a:t>
            </a:r>
            <a:r>
              <a:rPr lang="en-US" i="1" dirty="0">
                <a:solidFill>
                  <a:schemeClr val="bg1"/>
                </a:solidFill>
              </a:rPr>
              <a:t>hortest </a:t>
            </a:r>
            <a:r>
              <a:rPr lang="en-US" i="1" dirty="0">
                <a:solidFill>
                  <a:srgbClr val="FFC000"/>
                </a:solidFill>
              </a:rPr>
              <a:t>P</a:t>
            </a:r>
            <a:r>
              <a:rPr lang="en-US" i="1" dirty="0">
                <a:solidFill>
                  <a:schemeClr val="bg1"/>
                </a:solidFill>
              </a:rPr>
              <a:t>ath </a:t>
            </a:r>
            <a:r>
              <a:rPr lang="en-US" i="1" dirty="0">
                <a:solidFill>
                  <a:srgbClr val="FFC000"/>
                </a:solidFill>
              </a:rPr>
              <a:t>F</a:t>
            </a:r>
            <a:r>
              <a:rPr lang="en-US" i="1" dirty="0">
                <a:solidFill>
                  <a:schemeClr val="bg1"/>
                </a:solidFill>
              </a:rPr>
              <a:t>irst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07201" y="1916704"/>
            <a:ext cx="3114635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Protokol</a:t>
            </a:r>
            <a:r>
              <a:rPr lang="en-US" dirty="0"/>
              <a:t> routing </a:t>
            </a:r>
            <a:r>
              <a:rPr lang="en-US" dirty="0">
                <a:solidFill>
                  <a:srgbClr val="FFC000"/>
                </a:solidFill>
              </a:rPr>
              <a:t>open standard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2572" y="2539236"/>
            <a:ext cx="1859996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Dijkstra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13117" y="3323880"/>
            <a:ext cx="28118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Trafik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update minimal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53399" y="4035826"/>
            <a:ext cx="121920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Scalability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05676" y="4838986"/>
            <a:ext cx="20954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Hop count </a:t>
            </a:r>
            <a:r>
              <a:rPr lang="en-US" dirty="0">
                <a:solidFill>
                  <a:srgbClr val="C00000"/>
                </a:solidFill>
              </a:rPr>
              <a:t>unlimited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3771" y="5550932"/>
            <a:ext cx="1519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Support </a:t>
            </a:r>
            <a:r>
              <a:rPr lang="en-US" dirty="0">
                <a:solidFill>
                  <a:srgbClr val="C00000"/>
                </a:solidFill>
              </a:rPr>
              <a:t>VLSM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65678" y="5879068"/>
            <a:ext cx="2606034" cy="369332"/>
          </a:xfrm>
          <a:prstGeom prst="rect">
            <a:avLst/>
          </a:prstGeom>
          <a:solidFill>
            <a:srgbClr val="F660C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Multi-vendor</a:t>
            </a:r>
            <a:r>
              <a:rPr lang="en-US" dirty="0"/>
              <a:t> deployment</a:t>
            </a:r>
          </a:p>
        </p:txBody>
      </p:sp>
      <p:cxnSp>
        <p:nvCxnSpPr>
          <p:cNvPr id="14" name="Straight Arrow Connector 13"/>
          <p:cNvCxnSpPr>
            <a:stCxn id="4" idx="3"/>
            <a:endCxn id="5" idx="2"/>
          </p:cNvCxnSpPr>
          <p:nvPr/>
        </p:nvCxnSpPr>
        <p:spPr>
          <a:xfrm flipV="1">
            <a:off x="2819400" y="1545120"/>
            <a:ext cx="3152963" cy="1895548"/>
          </a:xfrm>
          <a:prstGeom prst="straightConnector1">
            <a:avLst/>
          </a:prstGeom>
          <a:ln w="158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12" idx="0"/>
          </p:cNvCxnSpPr>
          <p:nvPr/>
        </p:nvCxnSpPr>
        <p:spPr>
          <a:xfrm>
            <a:off x="2819401" y="3440668"/>
            <a:ext cx="949295" cy="2438400"/>
          </a:xfrm>
          <a:prstGeom prst="straightConnector1">
            <a:avLst/>
          </a:prstGeom>
          <a:ln w="158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6" idx="1"/>
          </p:cNvCxnSpPr>
          <p:nvPr/>
        </p:nvCxnSpPr>
        <p:spPr>
          <a:xfrm flipV="1">
            <a:off x="2819400" y="2101370"/>
            <a:ext cx="3987801" cy="1339298"/>
          </a:xfrm>
          <a:prstGeom prst="straightConnector1">
            <a:avLst/>
          </a:prstGeom>
          <a:ln w="158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7" idx="1"/>
          </p:cNvCxnSpPr>
          <p:nvPr/>
        </p:nvCxnSpPr>
        <p:spPr>
          <a:xfrm flipV="1">
            <a:off x="2819400" y="2723902"/>
            <a:ext cx="4873172" cy="716766"/>
          </a:xfrm>
          <a:prstGeom prst="straightConnector1">
            <a:avLst/>
          </a:prstGeom>
          <a:ln w="158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3"/>
            <a:endCxn id="8" idx="1"/>
          </p:cNvCxnSpPr>
          <p:nvPr/>
        </p:nvCxnSpPr>
        <p:spPr>
          <a:xfrm>
            <a:off x="2819400" y="3440668"/>
            <a:ext cx="5193717" cy="67878"/>
          </a:xfrm>
          <a:prstGeom prst="straightConnector1">
            <a:avLst/>
          </a:prstGeom>
          <a:ln w="158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9" idx="1"/>
          </p:cNvCxnSpPr>
          <p:nvPr/>
        </p:nvCxnSpPr>
        <p:spPr>
          <a:xfrm>
            <a:off x="2819400" y="3440668"/>
            <a:ext cx="5333999" cy="779824"/>
          </a:xfrm>
          <a:prstGeom prst="straightConnector1">
            <a:avLst/>
          </a:prstGeom>
          <a:ln w="158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0" idx="1"/>
          </p:cNvCxnSpPr>
          <p:nvPr/>
        </p:nvCxnSpPr>
        <p:spPr>
          <a:xfrm>
            <a:off x="2819400" y="3440668"/>
            <a:ext cx="4286276" cy="1582984"/>
          </a:xfrm>
          <a:prstGeom prst="straightConnector1">
            <a:avLst/>
          </a:prstGeom>
          <a:ln w="158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3"/>
            <a:endCxn id="11" idx="1"/>
          </p:cNvCxnSpPr>
          <p:nvPr/>
        </p:nvCxnSpPr>
        <p:spPr>
          <a:xfrm>
            <a:off x="2819400" y="3440668"/>
            <a:ext cx="3044371" cy="2294930"/>
          </a:xfrm>
          <a:prstGeom prst="straightConnector1">
            <a:avLst/>
          </a:prstGeom>
          <a:ln w="158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</a:t>
            </a:r>
            <a:r>
              <a:rPr lang="en-US" dirty="0">
                <a:sym typeface="Wingdings" pitchFamily="2" charset="2"/>
              </a:rPr>
              <a:t> Hello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32528" y="2432428"/>
            <a:ext cx="2421560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Link State Advertisement (LSA)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58314" y="1972251"/>
            <a:ext cx="583814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Hello</a:t>
            </a:r>
          </a:p>
        </p:txBody>
      </p:sp>
      <p:sp>
        <p:nvSpPr>
          <p:cNvPr id="7" name="Rectangle 6"/>
          <p:cNvSpPr/>
          <p:nvPr/>
        </p:nvSpPr>
        <p:spPr>
          <a:xfrm>
            <a:off x="1541928" y="1507636"/>
            <a:ext cx="914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2"/>
            <a:endCxn id="6" idx="1"/>
          </p:cNvCxnSpPr>
          <p:nvPr/>
        </p:nvCxnSpPr>
        <p:spPr>
          <a:xfrm rot="16200000" flipH="1">
            <a:off x="2159971" y="1727794"/>
            <a:ext cx="237503" cy="559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7" idx="2"/>
            <a:endCxn id="5" idx="1"/>
          </p:cNvCxnSpPr>
          <p:nvPr/>
        </p:nvCxnSpPr>
        <p:spPr>
          <a:xfrm rot="16200000" flipH="1">
            <a:off x="1916988" y="1970776"/>
            <a:ext cx="697680" cy="533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1917227"/>
            <a:ext cx="28194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ular Callout 14"/>
          <p:cNvSpPr/>
          <p:nvPr/>
        </p:nvSpPr>
        <p:spPr>
          <a:xfrm>
            <a:off x="6019800" y="1259465"/>
            <a:ext cx="1600200" cy="457200"/>
          </a:xfrm>
          <a:prstGeom prst="wedgeRectCallout">
            <a:avLst>
              <a:gd name="adj1" fmla="val 21375"/>
              <a:gd name="adj2" fmla="val 108409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Hello, </a:t>
            </a:r>
            <a:r>
              <a:rPr lang="en-US" sz="1400" dirty="0" err="1">
                <a:solidFill>
                  <a:schemeClr val="tx1"/>
                </a:solidFill>
              </a:rPr>
              <a:t>aku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tetangga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kamu</a:t>
            </a:r>
            <a:r>
              <a:rPr lang="en-US" sz="1400" dirty="0">
                <a:solidFill>
                  <a:schemeClr val="tx1"/>
                </a:solidFill>
              </a:rPr>
              <a:t>,  R1.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8686800" y="1259465"/>
            <a:ext cx="1600200" cy="457200"/>
          </a:xfrm>
          <a:prstGeom prst="wedgeRectCallout">
            <a:avLst>
              <a:gd name="adj1" fmla="val -20319"/>
              <a:gd name="adj2" fmla="val 11681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Hello </a:t>
            </a:r>
            <a:r>
              <a:rPr lang="en-US" sz="1400" dirty="0" err="1">
                <a:solidFill>
                  <a:schemeClr val="tx1"/>
                </a:solidFill>
              </a:rPr>
              <a:t>juga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aku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tetangga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kamu</a:t>
            </a:r>
            <a:r>
              <a:rPr lang="en-US" sz="1400" dirty="0">
                <a:solidFill>
                  <a:schemeClr val="tx1"/>
                </a:solidFill>
              </a:rPr>
              <a:t>, R2.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87488" y="2526826"/>
            <a:ext cx="56014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OSPF, R1 </a:t>
            </a:r>
            <a:r>
              <a:rPr lang="en-US" dirty="0" err="1"/>
              <a:t>mengirim</a:t>
            </a:r>
            <a:r>
              <a:rPr lang="en-US" dirty="0"/>
              <a:t>  </a:t>
            </a:r>
            <a:r>
              <a:rPr lang="en-US" dirty="0" err="1"/>
              <a:t>paket</a:t>
            </a:r>
            <a:r>
              <a:rPr lang="en-US" dirty="0"/>
              <a:t> Hello (multicast : </a:t>
            </a:r>
            <a:r>
              <a:rPr lang="en-US" dirty="0">
                <a:solidFill>
                  <a:schemeClr val="accent1"/>
                </a:solidFill>
              </a:rPr>
              <a:t>224.0.05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 err="1"/>
              <a:t>Paket</a:t>
            </a:r>
            <a:r>
              <a:rPr lang="en-US" dirty="0"/>
              <a:t> Hello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tetangganya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R2 </a:t>
            </a:r>
            <a:r>
              <a:rPr lang="en-US" dirty="0" err="1"/>
              <a:t>menuliskan</a:t>
            </a:r>
            <a:r>
              <a:rPr lang="en-US" dirty="0"/>
              <a:t> R1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tabel</a:t>
            </a:r>
            <a:r>
              <a:rPr lang="en-US" dirty="0">
                <a:solidFill>
                  <a:srgbClr val="C00000"/>
                </a:solidFill>
              </a:rPr>
              <a:t> neighbor </a:t>
            </a:r>
            <a:r>
              <a:rPr lang="en-US" dirty="0" err="1"/>
              <a:t>nya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Dan </a:t>
            </a:r>
            <a:r>
              <a:rPr lang="en-US" dirty="0" err="1"/>
              <a:t>seterusnya</a:t>
            </a:r>
            <a:r>
              <a:rPr lang="en-US" dirty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05000" y="4308009"/>
            <a:ext cx="891322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dikirimkan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“</a:t>
            </a:r>
            <a:r>
              <a:rPr lang="en-US" dirty="0" err="1"/>
              <a:t>menemukan</a:t>
            </a:r>
            <a:r>
              <a:rPr lang="en-US" dirty="0"/>
              <a:t>” router OSPF yang </a:t>
            </a:r>
            <a:r>
              <a:rPr lang="en-US" dirty="0" err="1"/>
              <a:t>ber</a:t>
            </a:r>
            <a:r>
              <a:rPr lang="en-US" dirty="0"/>
              <a:t>-”</a:t>
            </a:r>
            <a:r>
              <a:rPr lang="en-US" dirty="0" err="1"/>
              <a:t>tetangga”an</a:t>
            </a:r>
            <a:r>
              <a:rPr lang="en-US" dirty="0"/>
              <a:t>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menegosiasikan</a:t>
            </a:r>
            <a:r>
              <a:rPr lang="en-US" dirty="0"/>
              <a:t> “</a:t>
            </a:r>
            <a:r>
              <a:rPr lang="en-US" dirty="0">
                <a:solidFill>
                  <a:srgbClr val="C00000"/>
                </a:solidFill>
              </a:rPr>
              <a:t>adjacency</a:t>
            </a:r>
            <a:r>
              <a:rPr lang="en-US" dirty="0"/>
              <a:t>”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tetangga-nya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mem-verifikasi</a:t>
            </a:r>
            <a:r>
              <a:rPr lang="en-US" dirty="0"/>
              <a:t> </a:t>
            </a:r>
            <a:r>
              <a:rPr lang="en-US" dirty="0" err="1"/>
              <a:t>kesinambungan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“adjacency” </a:t>
            </a:r>
            <a:r>
              <a:rPr lang="en-US" dirty="0" err="1"/>
              <a:t>dengan</a:t>
            </a:r>
            <a:r>
              <a:rPr lang="en-US" dirty="0"/>
              <a:t> neighbor (</a:t>
            </a:r>
            <a:r>
              <a:rPr lang="en-US" dirty="0" err="1"/>
              <a:t>tetangga</a:t>
            </a:r>
            <a:r>
              <a:rPr lang="en-US" dirty="0"/>
              <a:t>)</a:t>
            </a:r>
            <a:r>
              <a:rPr lang="en-US" dirty="0" err="1"/>
              <a:t>nya</a:t>
            </a:r>
            <a:r>
              <a:rPr lang="en-US" dirty="0"/>
              <a:t>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err="1"/>
              <a:t>Paket</a:t>
            </a:r>
            <a:r>
              <a:rPr lang="en-US" dirty="0"/>
              <a:t> Hello </a:t>
            </a:r>
            <a:r>
              <a:rPr lang="en-US" dirty="0" err="1"/>
              <a:t>dan</a:t>
            </a:r>
            <a:r>
              <a:rPr lang="en-US" dirty="0"/>
              <a:t> LSA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memelihara</a:t>
            </a:r>
            <a:r>
              <a:rPr lang="en-US" dirty="0"/>
              <a:t> database </a:t>
            </a:r>
            <a:r>
              <a:rPr lang="en-US" dirty="0" err="1"/>
              <a:t>topologi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</a:t>
            </a:r>
            <a:r>
              <a:rPr lang="en-US" dirty="0">
                <a:sym typeface="Wingdings" pitchFamily="2" charset="2"/>
              </a:rPr>
              <a:t> Link State Advertisement (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LSA</a:t>
            </a:r>
            <a:r>
              <a:rPr lang="en-US" dirty="0">
                <a:sym typeface="Wingdings" pitchFamily="2" charset="2"/>
              </a:rPr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9403" y="2246155"/>
            <a:ext cx="228299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Link</a:t>
            </a:r>
            <a:r>
              <a:rPr lang="en-US" dirty="0"/>
              <a:t> = interface router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07815" y="2800153"/>
            <a:ext cx="66586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State</a:t>
            </a:r>
            <a:r>
              <a:rPr lang="en-US" dirty="0"/>
              <a:t> = status interface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hubungannya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router </a:t>
            </a:r>
            <a:r>
              <a:rPr lang="en-US" dirty="0" err="1"/>
              <a:t>tetangganya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53230" y="1503333"/>
            <a:ext cx="3733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2"/>
            <a:endCxn id="4" idx="0"/>
          </p:cNvCxnSpPr>
          <p:nvPr/>
        </p:nvCxnSpPr>
        <p:spPr>
          <a:xfrm flipH="1">
            <a:off x="2820902" y="1884333"/>
            <a:ext cx="1699228" cy="361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5" idx="0"/>
          </p:cNvCxnSpPr>
          <p:nvPr/>
        </p:nvCxnSpPr>
        <p:spPr>
          <a:xfrm>
            <a:off x="4520130" y="1884333"/>
            <a:ext cx="2116994" cy="915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33601" y="4880374"/>
            <a:ext cx="51962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LSA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62401" y="3717639"/>
            <a:ext cx="6400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Paket</a:t>
            </a:r>
            <a:r>
              <a:rPr lang="en-US" dirty="0"/>
              <a:t> OSPF yang </a:t>
            </a:r>
            <a:r>
              <a:rPr lang="en-US" dirty="0" err="1"/>
              <a:t>berisi</a:t>
            </a:r>
            <a:r>
              <a:rPr lang="en-US" dirty="0"/>
              <a:t> link state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routing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dikirimkan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router OSPF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area</a:t>
            </a:r>
            <a:r>
              <a:rPr lang="en-US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62401" y="4741874"/>
            <a:ext cx="6400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Database link-state </a:t>
            </a:r>
            <a:r>
              <a:rPr lang="en-US" dirty="0"/>
              <a:t>OSPF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LSA-LSA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router-router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area.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62400" y="5711371"/>
            <a:ext cx="6400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Dengan</a:t>
            </a:r>
            <a:r>
              <a:rPr lang="en-US" dirty="0"/>
              <a:t> database </a:t>
            </a:r>
            <a:r>
              <a:rPr lang="en-US" dirty="0" err="1"/>
              <a:t>ini</a:t>
            </a:r>
            <a:r>
              <a:rPr lang="en-US" dirty="0"/>
              <a:t>, OSPF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SPF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(</a:t>
            </a:r>
            <a:r>
              <a:rPr lang="en-US" i="1" dirty="0">
                <a:solidFill>
                  <a:schemeClr val="accent1"/>
                </a:solidFill>
              </a:rPr>
              <a:t>best routes</a:t>
            </a:r>
            <a:r>
              <a:rPr lang="en-US" dirty="0"/>
              <a:t>)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network yang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</p:txBody>
      </p:sp>
      <p:cxnSp>
        <p:nvCxnSpPr>
          <p:cNvPr id="19" name="Straight Arrow Connector 18"/>
          <p:cNvCxnSpPr>
            <a:stCxn id="11" idx="3"/>
            <a:endCxn id="13" idx="1"/>
          </p:cNvCxnSpPr>
          <p:nvPr/>
        </p:nvCxnSpPr>
        <p:spPr>
          <a:xfrm flipV="1">
            <a:off x="2653230" y="4040805"/>
            <a:ext cx="1309171" cy="10242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4" idx="1"/>
          </p:cNvCxnSpPr>
          <p:nvPr/>
        </p:nvCxnSpPr>
        <p:spPr>
          <a:xfrm>
            <a:off x="2653230" y="5065040"/>
            <a:ext cx="13091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3"/>
            <a:endCxn id="15" idx="1"/>
          </p:cNvCxnSpPr>
          <p:nvPr/>
        </p:nvCxnSpPr>
        <p:spPr>
          <a:xfrm>
            <a:off x="2653230" y="5065040"/>
            <a:ext cx="1309170" cy="9694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Tabel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89760" y="2031146"/>
            <a:ext cx="2942216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Neighbor</a:t>
            </a:r>
          </a:p>
          <a:p>
            <a:pPr marL="342900" indent="-342900">
              <a:buAutoNum type="arabicPeriod"/>
            </a:pPr>
            <a:r>
              <a:rPr lang="en-US" dirty="0" err="1"/>
              <a:t>Topologi</a:t>
            </a:r>
            <a:r>
              <a:rPr lang="en-US" dirty="0"/>
              <a:t> (</a:t>
            </a:r>
            <a:r>
              <a:rPr lang="en-US" i="1" dirty="0">
                <a:solidFill>
                  <a:srgbClr val="C00000"/>
                </a:solidFill>
              </a:rPr>
              <a:t>OSPF Database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Routing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3259282" y="1457791"/>
            <a:ext cx="914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hape 6"/>
          <p:cNvCxnSpPr>
            <a:stCxn id="5" idx="2"/>
            <a:endCxn id="4" idx="1"/>
          </p:cNvCxnSpPr>
          <p:nvPr/>
        </p:nvCxnSpPr>
        <p:spPr>
          <a:xfrm rot="16200000" flipH="1">
            <a:off x="3576111" y="1979162"/>
            <a:ext cx="654020" cy="37327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522264"/>
              </p:ext>
            </p:extLst>
          </p:nvPr>
        </p:nvGraphicFramePr>
        <p:xfrm>
          <a:off x="1188027" y="3429000"/>
          <a:ext cx="2774373" cy="3200400"/>
        </p:xfrm>
        <a:graphic>
          <a:graphicData uri="http://schemas.openxmlformats.org/drawingml/2006/table">
            <a:tbl>
              <a:tblPr/>
              <a:tblGrid>
                <a:gridCol w="2774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58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Neighbor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863">
                <a:tc>
                  <a:txBody>
                    <a:bodyPr/>
                    <a:lstStyle/>
                    <a:p>
                      <a:pPr marL="342900" indent="-342900">
                        <a:buFont typeface="Wingdings" pitchFamily="2" charset="2"/>
                        <a:buChar char="q"/>
                      </a:pPr>
                      <a:r>
                        <a:rPr lang="en-US" sz="1400" dirty="0" err="1"/>
                        <a:t>Berisi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informasi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tentang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semua</a:t>
                      </a:r>
                      <a:r>
                        <a:rPr lang="en-US" sz="1400" dirty="0"/>
                        <a:t> router neighbor yang </a:t>
                      </a:r>
                      <a:r>
                        <a:rPr lang="en-US" sz="1400" dirty="0" err="1"/>
                        <a:t>sukses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menegosiasikan</a:t>
                      </a:r>
                      <a:r>
                        <a:rPr lang="en-US" sz="1400" dirty="0"/>
                        <a:t> “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adjacency</a:t>
                      </a:r>
                      <a:r>
                        <a:rPr lang="en-US" sz="1400" dirty="0"/>
                        <a:t>”</a:t>
                      </a:r>
                    </a:p>
                    <a:p>
                      <a:pPr marL="342900" indent="-342900">
                        <a:buFont typeface="Wingdings" pitchFamily="2" charset="2"/>
                        <a:buChar char="q"/>
                      </a:pPr>
                      <a:endParaRPr lang="en-US" sz="1400" dirty="0"/>
                    </a:p>
                    <a:p>
                      <a:pPr marL="342900" indent="-342900">
                        <a:buFont typeface="Wingdings" pitchFamily="2" charset="2"/>
                        <a:buChar char="q"/>
                      </a:pPr>
                      <a:r>
                        <a:rPr lang="en-US" sz="1400" dirty="0"/>
                        <a:t>Neighbor </a:t>
                      </a:r>
                      <a:r>
                        <a:rPr lang="en-US" sz="1400" dirty="0" err="1"/>
                        <a:t>adalah</a:t>
                      </a:r>
                      <a:r>
                        <a:rPr lang="en-US" sz="1400" dirty="0"/>
                        <a:t> router yang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terhubung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pada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link yang </a:t>
                      </a:r>
                      <a:r>
                        <a:rPr lang="en-US" sz="1400" baseline="0" dirty="0" err="1">
                          <a:solidFill>
                            <a:srgbClr val="C00000"/>
                          </a:solidFill>
                        </a:rPr>
                        <a:t>sama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dalam</a:t>
                      </a:r>
                      <a:r>
                        <a:rPr lang="en-US" sz="1400" baseline="0" dirty="0"/>
                        <a:t> network.</a:t>
                      </a:r>
                    </a:p>
                    <a:p>
                      <a:pPr marL="342900" indent="-342900">
                        <a:buFont typeface="Wingdings" pitchFamily="2" charset="2"/>
                        <a:buChar char="q"/>
                      </a:pPr>
                      <a:endParaRPr lang="en-US" sz="1400" baseline="0" dirty="0"/>
                    </a:p>
                    <a:p>
                      <a:pPr marL="342900" indent="-342900">
                        <a:buFont typeface="Wingdings" pitchFamily="2" charset="2"/>
                        <a:buChar char="q"/>
                      </a:pPr>
                      <a:r>
                        <a:rPr lang="en-US" sz="1400" baseline="0" dirty="0" err="1"/>
                        <a:t>Tidak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semua</a:t>
                      </a:r>
                      <a:r>
                        <a:rPr lang="en-US" sz="1400" baseline="0" dirty="0"/>
                        <a:t> neighbor </a:t>
                      </a:r>
                      <a:r>
                        <a:rPr lang="en-US" sz="1400" baseline="0" dirty="0" err="1"/>
                        <a:t>sukses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ber</a:t>
                      </a:r>
                      <a:r>
                        <a:rPr lang="en-US" sz="1400" baseline="0" dirty="0"/>
                        <a:t>-”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adjacency</a:t>
                      </a:r>
                      <a:r>
                        <a:rPr lang="en-US" sz="1400" baseline="0" dirty="0"/>
                        <a:t>”</a:t>
                      </a:r>
                    </a:p>
                    <a:p>
                      <a:pPr marL="342900" indent="-342900">
                        <a:buFont typeface="Wingdings" pitchFamily="2" charset="2"/>
                        <a:buChar char="q"/>
                      </a:pPr>
                      <a:endParaRPr lang="en-US" sz="1400" baseline="0" dirty="0"/>
                    </a:p>
                    <a:p>
                      <a:pPr marL="342900" indent="-342900">
                        <a:buFont typeface="Wingdings" pitchFamily="2" charset="2"/>
                        <a:buChar char="q"/>
                      </a:pPr>
                      <a:r>
                        <a:rPr lang="en-US" sz="1400" baseline="0" dirty="0"/>
                        <a:t>Update LSA </a:t>
                      </a:r>
                      <a:r>
                        <a:rPr lang="en-US" sz="1400" baseline="0" dirty="0" err="1"/>
                        <a:t>akan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dikirimkan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setelah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sukses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ber</a:t>
                      </a:r>
                      <a:r>
                        <a:rPr lang="en-US" sz="1400" baseline="0" dirty="0"/>
                        <a:t>-”adjacency”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987451"/>
              </p:ext>
            </p:extLst>
          </p:nvPr>
        </p:nvGraphicFramePr>
        <p:xfrm>
          <a:off x="4173682" y="3411256"/>
          <a:ext cx="2774373" cy="3413760"/>
        </p:xfrm>
        <a:graphic>
          <a:graphicData uri="http://schemas.openxmlformats.org/drawingml/2006/table">
            <a:tbl>
              <a:tblPr/>
              <a:tblGrid>
                <a:gridCol w="2774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58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Topologi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60C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863">
                <a:tc>
                  <a:txBody>
                    <a:bodyPr/>
                    <a:lstStyle/>
                    <a:p>
                      <a:pPr marL="342900" indent="-342900">
                        <a:buFont typeface="Wingdings" pitchFamily="2" charset="2"/>
                        <a:buChar char="q"/>
                      </a:pPr>
                      <a:r>
                        <a:rPr lang="en-US" sz="1400" dirty="0" err="1"/>
                        <a:t>Berisi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informasi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tentang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semua</a:t>
                      </a:r>
                      <a:r>
                        <a:rPr lang="en-US" sz="1400" dirty="0"/>
                        <a:t> network </a:t>
                      </a:r>
                      <a:r>
                        <a:rPr lang="en-US" sz="1400" dirty="0" err="1"/>
                        <a:t>dan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kemungkinan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jalur</a:t>
                      </a:r>
                      <a:r>
                        <a:rPr lang="en-US" sz="1400" dirty="0"/>
                        <a:t> (path) </a:t>
                      </a:r>
                      <a:r>
                        <a:rPr lang="en-US" sz="1400" dirty="0" err="1"/>
                        <a:t>untuk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mencapai</a:t>
                      </a:r>
                      <a:r>
                        <a:rPr lang="en-US" sz="1400" dirty="0"/>
                        <a:t> network-network </a:t>
                      </a:r>
                      <a:r>
                        <a:rPr lang="en-US" sz="1400" dirty="0" err="1"/>
                        <a:t>tersebut</a:t>
                      </a:r>
                      <a:r>
                        <a:rPr lang="en-US" sz="1400" dirty="0"/>
                        <a:t>.</a:t>
                      </a:r>
                    </a:p>
                    <a:p>
                      <a:pPr marL="342900" indent="-342900">
                        <a:buFont typeface="Wingdings" pitchFamily="2" charset="2"/>
                        <a:buChar char="q"/>
                      </a:pPr>
                      <a:endParaRPr lang="en-US" sz="1400" dirty="0"/>
                    </a:p>
                    <a:p>
                      <a:pPr marL="342900" indent="-342900">
                        <a:buFont typeface="Wingdings" pitchFamily="2" charset="2"/>
                        <a:buChar char="q"/>
                      </a:pPr>
                      <a:r>
                        <a:rPr lang="en-US" sz="1400" dirty="0" err="1"/>
                        <a:t>Ketika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terjadi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perubahan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topologi</a:t>
                      </a:r>
                      <a:r>
                        <a:rPr lang="en-US" sz="1400" dirty="0"/>
                        <a:t> network, router </a:t>
                      </a:r>
                      <a:r>
                        <a:rPr lang="en-US" sz="1400" dirty="0" err="1"/>
                        <a:t>akan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meng</a:t>
                      </a:r>
                      <a:r>
                        <a:rPr lang="en-US" sz="1400" dirty="0"/>
                        <a:t>-generate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dan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mengirimkan</a:t>
                      </a:r>
                      <a:r>
                        <a:rPr lang="en-US" sz="1400" baseline="0" dirty="0"/>
                        <a:t> LSA </a:t>
                      </a:r>
                      <a:r>
                        <a:rPr lang="en-US" sz="1400" baseline="0" dirty="0" err="1"/>
                        <a:t>baru</a:t>
                      </a:r>
                      <a:r>
                        <a:rPr lang="en-US" sz="1400" baseline="0" dirty="0"/>
                        <a:t>.</a:t>
                      </a:r>
                    </a:p>
                    <a:p>
                      <a:pPr marL="342900" indent="-342900">
                        <a:buFont typeface="Wingdings" pitchFamily="2" charset="2"/>
                        <a:buChar char="q"/>
                      </a:pPr>
                      <a:endParaRPr lang="en-US" sz="1400" baseline="0" dirty="0"/>
                    </a:p>
                    <a:p>
                      <a:pPr marL="342900" indent="-342900">
                        <a:buFont typeface="Wingdings" pitchFamily="2" charset="2"/>
                        <a:buChar char="q"/>
                      </a:pPr>
                      <a:r>
                        <a:rPr lang="en-US" sz="1400" baseline="0" dirty="0" err="1">
                          <a:solidFill>
                            <a:srgbClr val="C00000"/>
                          </a:solidFill>
                        </a:rPr>
                        <a:t>Algoritma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C00000"/>
                          </a:solidFill>
                        </a:rPr>
                        <a:t>Dijkstra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400" baseline="0" dirty="0"/>
                        <a:t>(SPF) </a:t>
                      </a:r>
                      <a:r>
                        <a:rPr lang="en-US" sz="1400" baseline="0" dirty="0" err="1"/>
                        <a:t>dijalankan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terhadap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tabel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ini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untuk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menghasilkan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tabel</a:t>
                      </a:r>
                      <a:r>
                        <a:rPr lang="en-US" sz="1400" baseline="0" dirty="0"/>
                        <a:t> routing.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237220"/>
              </p:ext>
            </p:extLst>
          </p:nvPr>
        </p:nvGraphicFramePr>
        <p:xfrm>
          <a:off x="7172263" y="3432513"/>
          <a:ext cx="2774373" cy="2346960"/>
        </p:xfrm>
        <a:graphic>
          <a:graphicData uri="http://schemas.openxmlformats.org/drawingml/2006/table">
            <a:tbl>
              <a:tblPr/>
              <a:tblGrid>
                <a:gridCol w="2774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58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Routing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863">
                <a:tc>
                  <a:txBody>
                    <a:bodyPr/>
                    <a:lstStyle/>
                    <a:p>
                      <a:pPr marL="342900" indent="-342900">
                        <a:buFont typeface="Wingdings" pitchFamily="2" charset="2"/>
                        <a:buChar char="q"/>
                      </a:pPr>
                      <a:r>
                        <a:rPr lang="en-US" sz="1400" dirty="0" err="1"/>
                        <a:t>Disebut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juga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forwarding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database</a:t>
                      </a:r>
                      <a:r>
                        <a:rPr lang="en-US" sz="1400" baseline="0" dirty="0"/>
                        <a:t>.</a:t>
                      </a:r>
                    </a:p>
                    <a:p>
                      <a:pPr marL="342900" indent="-342900">
                        <a:buFont typeface="Wingdings" pitchFamily="2" charset="2"/>
                        <a:buChar char="q"/>
                      </a:pPr>
                      <a:endParaRPr lang="en-US" sz="1400" baseline="0" dirty="0"/>
                    </a:p>
                    <a:p>
                      <a:pPr marL="342900" indent="-342900">
                        <a:buFont typeface="Wingdings" pitchFamily="2" charset="2"/>
                        <a:buChar char="q"/>
                      </a:pPr>
                      <a:r>
                        <a:rPr lang="en-US" sz="1400" baseline="0" dirty="0" err="1"/>
                        <a:t>Hasil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dari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algoritma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dijkstra</a:t>
                      </a:r>
                      <a:r>
                        <a:rPr lang="en-US" sz="1400" baseline="0" dirty="0"/>
                        <a:t> yang </a:t>
                      </a:r>
                      <a:r>
                        <a:rPr lang="en-US" sz="1400" baseline="0" dirty="0" err="1"/>
                        <a:t>dijalankan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atas</a:t>
                      </a:r>
                      <a:r>
                        <a:rPr lang="en-US" sz="1400" baseline="0" dirty="0"/>
                        <a:t> database </a:t>
                      </a:r>
                      <a:r>
                        <a:rPr lang="en-US" sz="1400" baseline="0" dirty="0" err="1"/>
                        <a:t>topologi</a:t>
                      </a:r>
                      <a:r>
                        <a:rPr lang="en-US" sz="1400" baseline="0" dirty="0"/>
                        <a:t>.</a:t>
                      </a:r>
                    </a:p>
                    <a:p>
                      <a:pPr marL="342900" indent="-342900">
                        <a:buFont typeface="Wingdings" pitchFamily="2" charset="2"/>
                        <a:buChar char="q"/>
                      </a:pPr>
                      <a:endParaRPr lang="en-US" sz="1400" baseline="0" dirty="0"/>
                    </a:p>
                    <a:p>
                      <a:pPr marL="342900" indent="-342900">
                        <a:buFont typeface="Wingdings" pitchFamily="2" charset="2"/>
                        <a:buChar char="q"/>
                      </a:pPr>
                      <a:r>
                        <a:rPr lang="en-US" sz="1400" baseline="0" dirty="0" err="1"/>
                        <a:t>Tabel</a:t>
                      </a:r>
                      <a:r>
                        <a:rPr lang="en-US" sz="1400" baseline="0" dirty="0"/>
                        <a:t> routing </a:t>
                      </a:r>
                      <a:r>
                        <a:rPr lang="en-US" sz="1400" baseline="0" dirty="0" err="1"/>
                        <a:t>untuk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setiap</a:t>
                      </a:r>
                      <a:r>
                        <a:rPr lang="en-US" sz="1400" baseline="0" dirty="0"/>
                        <a:t> router </a:t>
                      </a:r>
                      <a:r>
                        <a:rPr lang="en-US" sz="1400" baseline="0" dirty="0" err="1"/>
                        <a:t>unik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satu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sama</a:t>
                      </a:r>
                      <a:r>
                        <a:rPr lang="en-US" sz="1400" baseline="0" dirty="0"/>
                        <a:t> lain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>
            <a:cxnSpLocks/>
            <a:stCxn id="4" idx="2"/>
            <a:endCxn id="11" idx="0"/>
          </p:cNvCxnSpPr>
          <p:nvPr/>
        </p:nvCxnSpPr>
        <p:spPr>
          <a:xfrm flipH="1">
            <a:off x="2575213" y="2954476"/>
            <a:ext cx="2985655" cy="474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4" idx="2"/>
            <a:endCxn id="12" idx="0"/>
          </p:cNvCxnSpPr>
          <p:nvPr/>
        </p:nvCxnSpPr>
        <p:spPr>
          <a:xfrm>
            <a:off x="5560868" y="2954476"/>
            <a:ext cx="0" cy="456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" idx="2"/>
            <a:endCxn id="13" idx="0"/>
          </p:cNvCxnSpPr>
          <p:nvPr/>
        </p:nvCxnSpPr>
        <p:spPr>
          <a:xfrm>
            <a:off x="5560868" y="2954476"/>
            <a:ext cx="2998581" cy="4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1925</Words>
  <Application>Microsoft Office PowerPoint</Application>
  <PresentationFormat>Widescreen</PresentationFormat>
  <Paragraphs>307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Black</vt:lpstr>
      <vt:lpstr>Calibri</vt:lpstr>
      <vt:lpstr>Courier New</vt:lpstr>
      <vt:lpstr>Signika</vt:lpstr>
      <vt:lpstr>Wingdings</vt:lpstr>
      <vt:lpstr>1_Custom Design</vt:lpstr>
      <vt:lpstr>Routing Dinamik Link-State</vt:lpstr>
      <vt:lpstr>Topik Bahasan </vt:lpstr>
      <vt:lpstr>Distance Vector vs Link State</vt:lpstr>
      <vt:lpstr>Distance Vector vs Link State</vt:lpstr>
      <vt:lpstr>Link State</vt:lpstr>
      <vt:lpstr>OSPF</vt:lpstr>
      <vt:lpstr>OSPF  Hello</vt:lpstr>
      <vt:lpstr>OSPF  Link State Advertisement (LSA)</vt:lpstr>
      <vt:lpstr>OSPF  Tabel</vt:lpstr>
      <vt:lpstr>OSPF  Metric</vt:lpstr>
      <vt:lpstr>OSPF  Terms </vt:lpstr>
      <vt:lpstr>OSPF  Link</vt:lpstr>
      <vt:lpstr>OSPF  Router ID</vt:lpstr>
      <vt:lpstr>OSPF  Neighbors &amp; Adjacency</vt:lpstr>
      <vt:lpstr>OSPF  Desain Area</vt:lpstr>
      <vt:lpstr>OSPF  Desain Area</vt:lpstr>
      <vt:lpstr>OSPF  Tipe Network</vt:lpstr>
      <vt:lpstr>OSPF  Point-to-Point</vt:lpstr>
      <vt:lpstr>OSPF  Broadcast</vt:lpstr>
      <vt:lpstr>OSPF  Broadcast  Pemilihan DR dan BDR</vt:lpstr>
      <vt:lpstr>OSPF  Broadcast  Pemilihan DR dan BDR</vt:lpstr>
      <vt:lpstr>OSPF  Config</vt:lpstr>
      <vt:lpstr>OSPF  Config</vt:lpstr>
      <vt:lpstr>OSPF  Config</vt:lpstr>
      <vt:lpstr>OSPF  Verifikasi</vt:lpstr>
      <vt:lpstr>OSPF  Verifikasi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Application, Presentation, Session Layer </dc:title>
  <dc:creator>365 Pro Plus</dc:creator>
  <cp:lastModifiedBy>Adhitya Nugraha</cp:lastModifiedBy>
  <cp:revision>23</cp:revision>
  <dcterms:created xsi:type="dcterms:W3CDTF">2020-10-22T04:31:56Z</dcterms:created>
  <dcterms:modified xsi:type="dcterms:W3CDTF">2022-12-06T07:52:19Z</dcterms:modified>
</cp:coreProperties>
</file>