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9"/>
  </p:notesMasterIdLst>
  <p:sldIdLst>
    <p:sldId id="257" r:id="rId2"/>
    <p:sldId id="27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8" autoAdjust="0"/>
    <p:restoredTop sz="95276" autoAdjust="0"/>
  </p:normalViewPr>
  <p:slideViewPr>
    <p:cSldViewPr snapToGrid="0">
      <p:cViewPr varScale="1">
        <p:scale>
          <a:sx n="99" d="100"/>
          <a:sy n="99" d="100"/>
        </p:scale>
        <p:origin x="21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04/01/21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CD730-7E67-458E-BEA3-83AFCDDA194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4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Throughput</a:t>
            </a:r>
            <a:r>
              <a:rPr lang="en-US" baseline="0" dirty="0"/>
              <a:t> 800mb/s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CD730-7E67-458E-BEA3-83AFCDDA194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74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ada</a:t>
            </a:r>
            <a:r>
              <a:rPr lang="en-US" baseline="0" dirty="0"/>
              <a:t> </a:t>
            </a:r>
            <a:r>
              <a:rPr lang="en-US" baseline="0" dirty="0" err="1"/>
              <a:t>pembahasan</a:t>
            </a:r>
            <a:r>
              <a:rPr lang="en-US" baseline="0" dirty="0"/>
              <a:t> </a:t>
            </a:r>
            <a:r>
              <a:rPr lang="en-US" baseline="0" dirty="0" err="1"/>
              <a:t>tersendiri</a:t>
            </a:r>
            <a:r>
              <a:rPr lang="en-US" baseline="0" dirty="0"/>
              <a:t> </a:t>
            </a:r>
            <a:r>
              <a:rPr lang="en-US" baseline="0" dirty="0" err="1"/>
              <a:t>mengenai</a:t>
            </a:r>
            <a:r>
              <a:rPr lang="en-US" baseline="0" dirty="0"/>
              <a:t> port security </a:t>
            </a:r>
            <a:r>
              <a:rPr lang="en-US" baseline="0" dirty="0" err="1"/>
              <a:t>dan</a:t>
            </a:r>
            <a:r>
              <a:rPr lang="en-US" baseline="0" dirty="0"/>
              <a:t> VLAN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CD730-7E67-458E-BEA3-83AFCDDA194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396940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  <a:lvl2pPr>
              <a:lnSpc>
                <a:spcPct val="100000"/>
              </a:lnSpc>
              <a:spcBef>
                <a:spcPts val="0"/>
              </a:spcBef>
              <a:defRPr sz="20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5" r:id="rId2"/>
    <p:sldLayoutId id="2147483688" r:id="rId3"/>
    <p:sldLayoutId id="2147483686" r:id="rId4"/>
    <p:sldLayoutId id="2147483697" r:id="rId5"/>
    <p:sldLayoutId id="2147483699" r:id="rId6"/>
    <p:sldLayoutId id="2147483700" r:id="rId7"/>
    <p:sldLayoutId id="214748370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97E6857-ED21-8642-939C-9880F88A9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Jaringan</a:t>
            </a:r>
            <a:r>
              <a:rPr lang="en-US" sz="2400" b="1" dirty="0"/>
              <a:t> </a:t>
            </a:r>
            <a:r>
              <a:rPr lang="en-US" sz="2400" b="1" dirty="0" err="1"/>
              <a:t>Komputer</a:t>
            </a:r>
            <a:endParaRPr lang="en-US" sz="2400" b="1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A1F59FE-2EB0-734E-BC95-0A6B646AA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6576956" cy="2364628"/>
          </a:xfrm>
        </p:spPr>
        <p:txBody>
          <a:bodyPr>
            <a:normAutofit/>
          </a:bodyPr>
          <a:lstStyle/>
          <a:p>
            <a:r>
              <a:rPr lang="id-ID" dirty="0"/>
              <a:t>Desain </a:t>
            </a:r>
            <a:r>
              <a:rPr lang="id-ID" dirty="0" err="1"/>
              <a:t>Topologi</a:t>
            </a:r>
            <a:r>
              <a:rPr lang="id-ID"/>
              <a:t> Jaringan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Fitur-fitur</a:t>
            </a:r>
            <a:r>
              <a:rPr lang="en-US" dirty="0"/>
              <a:t>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Link Aggregation</a:t>
            </a:r>
          </a:p>
          <a:p>
            <a:pPr lvl="1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bandwidth aggregation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ports </a:t>
            </a:r>
            <a:r>
              <a:rPr lang="en-US" dirty="0" err="1"/>
              <a:t>pada</a:t>
            </a:r>
            <a:r>
              <a:rPr lang="en-US" dirty="0"/>
              <a:t> switch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diagregasi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bandwidth yang </a:t>
            </a:r>
            <a:r>
              <a:rPr lang="en-US" dirty="0" err="1"/>
              <a:t>diperlukan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Misal</a:t>
            </a:r>
            <a:r>
              <a:rPr lang="en-US" dirty="0"/>
              <a:t> :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mengaggregasi</a:t>
            </a:r>
            <a:r>
              <a:rPr lang="en-US" dirty="0"/>
              <a:t> 4 link </a:t>
            </a:r>
            <a:r>
              <a:rPr lang="en-US" dirty="0" err="1"/>
              <a:t>fastethernet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bandwidth 400mb/s </a:t>
            </a:r>
            <a:r>
              <a:rPr lang="en-US" dirty="0" err="1"/>
              <a:t>pada</a:t>
            </a:r>
            <a:r>
              <a:rPr lang="en-US" dirty="0"/>
              <a:t> link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/>
              <a:t>Power over Ethernet (</a:t>
            </a:r>
            <a:r>
              <a:rPr lang="en-US" dirty="0" err="1"/>
              <a:t>PoE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Kemampuan</a:t>
            </a:r>
            <a:r>
              <a:rPr lang="en-US" dirty="0"/>
              <a:t> switch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power (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)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</a:t>
            </a:r>
            <a:r>
              <a:rPr lang="en-US" dirty="0" err="1"/>
              <a:t>ethernet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IP phone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WAP.</a:t>
            </a:r>
          </a:p>
          <a:p>
            <a:r>
              <a:rPr lang="en-US" dirty="0" err="1"/>
              <a:t>Fungsi</a:t>
            </a:r>
            <a:r>
              <a:rPr lang="en-US" dirty="0"/>
              <a:t> layer 3 (Routing)</a:t>
            </a:r>
          </a:p>
          <a:p>
            <a:pPr lvl="1"/>
            <a:r>
              <a:rPr lang="en-US" dirty="0" err="1"/>
              <a:t>Umumnya</a:t>
            </a:r>
            <a:r>
              <a:rPr lang="en-US" dirty="0"/>
              <a:t> switch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layer 2, </a:t>
            </a:r>
            <a:r>
              <a:rPr lang="en-US" dirty="0" err="1"/>
              <a:t>namun</a:t>
            </a:r>
            <a:r>
              <a:rPr lang="en-US" dirty="0"/>
              <a:t> switch layer 3 </a:t>
            </a:r>
            <a:r>
              <a:rPr lang="en-US" dirty="0" err="1"/>
              <a:t>atau</a:t>
            </a:r>
            <a:r>
              <a:rPr lang="en-US" dirty="0"/>
              <a:t> multilayer switch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layer 3 </a:t>
            </a:r>
            <a:r>
              <a:rPr lang="en-US" dirty="0" err="1"/>
              <a:t>seperti</a:t>
            </a:r>
            <a:r>
              <a:rPr lang="en-US" dirty="0"/>
              <a:t> routing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kebijakan-kebijakan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layer 3 </a:t>
            </a:r>
            <a:r>
              <a:rPr lang="en-US" dirty="0" err="1"/>
              <a:t>dengan</a:t>
            </a:r>
            <a:r>
              <a:rPr lang="en-US" dirty="0"/>
              <a:t> access-list.</a:t>
            </a:r>
          </a:p>
        </p:txBody>
      </p:sp>
    </p:spTree>
    <p:extLst>
      <p:ext uri="{BB962C8B-B14F-4D97-AF65-F5344CB8AC3E}">
        <p14:creationId xmlns:p14="http://schemas.microsoft.com/office/powerpoint/2010/main" val="141491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Fitur-fitur</a:t>
            </a:r>
            <a:r>
              <a:rPr lang="en-US" dirty="0"/>
              <a:t> Switch Access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38282" y="2849217"/>
            <a:ext cx="8715436" cy="35087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Port security</a:t>
            </a:r>
          </a:p>
          <a:p>
            <a:pPr lvl="1"/>
            <a:r>
              <a:rPr lang="en-US" dirty="0" err="1"/>
              <a:t>Memungkinkan</a:t>
            </a:r>
            <a:r>
              <a:rPr lang="en-US" dirty="0"/>
              <a:t> switch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security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device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lain-lain.</a:t>
            </a:r>
          </a:p>
          <a:p>
            <a:pPr lvl="1"/>
            <a:endParaRPr lang="en-US" dirty="0"/>
          </a:p>
          <a:p>
            <a:r>
              <a:rPr lang="en-US" dirty="0"/>
              <a:t>VLAN</a:t>
            </a:r>
          </a:p>
          <a:p>
            <a:pPr lvl="1"/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network. </a:t>
            </a:r>
            <a:r>
              <a:rPr lang="en-US" dirty="0" err="1"/>
              <a:t>Trafik</a:t>
            </a:r>
            <a:r>
              <a:rPr lang="en-US" dirty="0"/>
              <a:t> voice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ditaruh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VLAN </a:t>
            </a:r>
            <a:r>
              <a:rPr lang="en-US" dirty="0" err="1"/>
              <a:t>tersendiri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Port speed</a:t>
            </a:r>
          </a:p>
          <a:p>
            <a:pPr lvl="1"/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fastethernet</a:t>
            </a:r>
            <a:r>
              <a:rPr lang="en-US" dirty="0"/>
              <a:t> (100 </a:t>
            </a:r>
            <a:r>
              <a:rPr lang="en-US" dirty="0" err="1"/>
              <a:t>mb</a:t>
            </a:r>
            <a:r>
              <a:rPr lang="en-US" dirty="0"/>
              <a:t>/s) </a:t>
            </a:r>
            <a:r>
              <a:rPr lang="en-US" dirty="0" err="1"/>
              <a:t>atau</a:t>
            </a:r>
            <a:r>
              <a:rPr lang="en-US" dirty="0"/>
              <a:t> gigabit </a:t>
            </a:r>
            <a:r>
              <a:rPr lang="en-US" dirty="0" err="1"/>
              <a:t>ethernet</a:t>
            </a:r>
            <a:r>
              <a:rPr lang="en-US" dirty="0"/>
              <a:t> (1000 </a:t>
            </a:r>
            <a:r>
              <a:rPr lang="en-US" dirty="0" err="1"/>
              <a:t>mb</a:t>
            </a:r>
            <a:r>
              <a:rPr lang="en-US" dirty="0"/>
              <a:t>/s).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1928" y="2140793"/>
            <a:ext cx="8534400" cy="40011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layer switch Access Layer.</a:t>
            </a:r>
          </a:p>
        </p:txBody>
      </p:sp>
    </p:spTree>
    <p:extLst>
      <p:ext uri="{BB962C8B-B14F-4D97-AF65-F5344CB8AC3E}">
        <p14:creationId xmlns:p14="http://schemas.microsoft.com/office/powerpoint/2010/main" val="361065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Fitur-fitur</a:t>
            </a:r>
            <a:r>
              <a:rPr lang="en-US" dirty="0"/>
              <a:t> Switch Access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Power over Ethernet (</a:t>
            </a:r>
            <a:r>
              <a:rPr lang="en-US" dirty="0" err="1"/>
              <a:t>PoE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memasang</a:t>
            </a:r>
            <a:r>
              <a:rPr lang="en-US" dirty="0"/>
              <a:t> end device wireless </a:t>
            </a:r>
            <a:r>
              <a:rPr lang="en-US" dirty="0" err="1"/>
              <a:t>atau</a:t>
            </a:r>
            <a:r>
              <a:rPr lang="en-US" dirty="0"/>
              <a:t> voice.</a:t>
            </a:r>
          </a:p>
          <a:p>
            <a:endParaRPr lang="en-US" dirty="0"/>
          </a:p>
          <a:p>
            <a:r>
              <a:rPr lang="en-US" dirty="0"/>
              <a:t>Link Aggregation</a:t>
            </a:r>
          </a:p>
          <a:p>
            <a:pPr lvl="1"/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total </a:t>
            </a:r>
            <a:r>
              <a:rPr lang="en-US" dirty="0" err="1"/>
              <a:t>agregasi</a:t>
            </a:r>
            <a:r>
              <a:rPr lang="en-US" dirty="0"/>
              <a:t> bandwidth </a:t>
            </a:r>
            <a:r>
              <a:rPr lang="en-US" dirty="0" err="1"/>
              <a:t>menuju</a:t>
            </a:r>
            <a:r>
              <a:rPr lang="en-US" dirty="0"/>
              <a:t> switch-switch </a:t>
            </a:r>
            <a:r>
              <a:rPr lang="en-US" dirty="0" err="1"/>
              <a:t>pada</a:t>
            </a:r>
            <a:r>
              <a:rPr lang="en-US" dirty="0"/>
              <a:t> distribution layer.</a:t>
            </a:r>
          </a:p>
          <a:p>
            <a:pPr lvl="1"/>
            <a:endParaRPr lang="en-US" dirty="0"/>
          </a:p>
          <a:p>
            <a:r>
              <a:rPr lang="en-US" dirty="0"/>
              <a:t>Quality of Service (</a:t>
            </a:r>
            <a:r>
              <a:rPr lang="en-US" dirty="0" err="1"/>
              <a:t>QoS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Dalam</a:t>
            </a:r>
            <a:r>
              <a:rPr lang="en-US" dirty="0"/>
              <a:t> network yang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trafik</a:t>
            </a:r>
            <a:r>
              <a:rPr lang="en-US" dirty="0"/>
              <a:t> voice </a:t>
            </a:r>
            <a:r>
              <a:rPr lang="en-US" dirty="0" err="1"/>
              <a:t>dan</a:t>
            </a:r>
            <a:r>
              <a:rPr lang="en-US" dirty="0"/>
              <a:t> video, switch access layer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QoS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perlakuan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trafik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47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Fitur-fitur</a:t>
            </a:r>
            <a:r>
              <a:rPr lang="en-US" dirty="0"/>
              <a:t> Switch Distribution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Layer 3 </a:t>
            </a:r>
          </a:p>
          <a:p>
            <a:pPr lvl="1"/>
            <a:r>
              <a:rPr lang="en-US" dirty="0" err="1"/>
              <a:t>Pada</a:t>
            </a:r>
            <a:r>
              <a:rPr lang="en-US" dirty="0"/>
              <a:t> layer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routing </a:t>
            </a:r>
            <a:r>
              <a:rPr lang="en-US" dirty="0" err="1"/>
              <a:t>antar</a:t>
            </a:r>
            <a:r>
              <a:rPr lang="en-US" dirty="0"/>
              <a:t> VLAN </a:t>
            </a:r>
            <a:r>
              <a:rPr lang="en-US" dirty="0" err="1"/>
              <a:t>sehingga</a:t>
            </a:r>
            <a:r>
              <a:rPr lang="en-US" dirty="0"/>
              <a:t> VLAN-VLAN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Fungsi</a:t>
            </a:r>
            <a:r>
              <a:rPr lang="en-US" dirty="0"/>
              <a:t> routing </a:t>
            </a:r>
            <a:r>
              <a:rPr lang="en-US" dirty="0" err="1"/>
              <a:t>diemban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distribution layer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switch </a:t>
            </a:r>
            <a:r>
              <a:rPr lang="en-US" dirty="0" err="1"/>
              <a:t>pada</a:t>
            </a:r>
            <a:r>
              <a:rPr lang="en-US" dirty="0"/>
              <a:t> core layer.</a:t>
            </a:r>
          </a:p>
          <a:p>
            <a:r>
              <a:rPr lang="en-US" dirty="0"/>
              <a:t>High Forwarding Rate</a:t>
            </a:r>
          </a:p>
          <a:p>
            <a:pPr lvl="1"/>
            <a:r>
              <a:rPr lang="en-US" dirty="0"/>
              <a:t>Switch </a:t>
            </a:r>
            <a:r>
              <a:rPr lang="en-US" dirty="0" err="1"/>
              <a:t>pada</a:t>
            </a:r>
            <a:r>
              <a:rPr lang="en-US" dirty="0"/>
              <a:t> layer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trafik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switch </a:t>
            </a:r>
            <a:r>
              <a:rPr lang="en-US" dirty="0" err="1"/>
              <a:t>pada</a:t>
            </a:r>
            <a:r>
              <a:rPr lang="en-US" dirty="0"/>
              <a:t> access layer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memforward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network </a:t>
            </a:r>
            <a:r>
              <a:rPr lang="en-US" dirty="0" err="1"/>
              <a:t>tujuan</a:t>
            </a:r>
            <a:r>
              <a:rPr lang="en-US" dirty="0"/>
              <a:t>.</a:t>
            </a:r>
          </a:p>
          <a:p>
            <a:r>
              <a:rPr lang="en-US" dirty="0"/>
              <a:t>Security Policy</a:t>
            </a:r>
          </a:p>
          <a:p>
            <a:pPr lvl="1"/>
            <a:r>
              <a:rPr lang="en-US" dirty="0" err="1"/>
              <a:t>Pada</a:t>
            </a:r>
            <a:r>
              <a:rPr lang="en-US" dirty="0"/>
              <a:t> layer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security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Access Control List (ACL).</a:t>
            </a:r>
          </a:p>
          <a:p>
            <a:pPr lvl="1"/>
            <a:r>
              <a:rPr lang="en-US" dirty="0" err="1"/>
              <a:t>Penggunaan</a:t>
            </a:r>
            <a:r>
              <a:rPr lang="en-US" dirty="0"/>
              <a:t> ACL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pemakain</a:t>
            </a:r>
            <a:r>
              <a:rPr lang="en-US" dirty="0"/>
              <a:t> CPU </a:t>
            </a:r>
            <a:r>
              <a:rPr lang="en-US" dirty="0" err="1"/>
              <a:t>lebih</a:t>
            </a:r>
            <a:r>
              <a:rPr lang="en-US" dirty="0"/>
              <a:t> intensive.</a:t>
            </a:r>
          </a:p>
        </p:txBody>
      </p:sp>
    </p:spTree>
    <p:extLst>
      <p:ext uri="{BB962C8B-B14F-4D97-AF65-F5344CB8AC3E}">
        <p14:creationId xmlns:p14="http://schemas.microsoft.com/office/powerpoint/2010/main" val="20946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Fitur-fitur</a:t>
            </a:r>
            <a:r>
              <a:rPr lang="en-US" dirty="0"/>
              <a:t> Switch Distribution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Port speed</a:t>
            </a:r>
          </a:p>
          <a:p>
            <a:pPr lvl="1"/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trafik</a:t>
            </a:r>
            <a:r>
              <a:rPr lang="en-US" dirty="0"/>
              <a:t> data yang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port </a:t>
            </a:r>
            <a:r>
              <a:rPr lang="en-US" dirty="0" err="1"/>
              <a:t>dengan</a:t>
            </a:r>
            <a:r>
              <a:rPr lang="en-US" dirty="0"/>
              <a:t> support bandwidth yang </a:t>
            </a:r>
            <a:r>
              <a:rPr lang="en-US" dirty="0" err="1"/>
              <a:t>besar</a:t>
            </a:r>
            <a:r>
              <a:rPr lang="en-US" dirty="0"/>
              <a:t>, minimal Gigabit.</a:t>
            </a:r>
          </a:p>
          <a:p>
            <a:r>
              <a:rPr lang="en-US" dirty="0"/>
              <a:t>Redundancy</a:t>
            </a:r>
          </a:p>
          <a:p>
            <a:pPr lvl="1"/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penghubung</a:t>
            </a:r>
            <a:r>
              <a:rPr lang="en-US" dirty="0"/>
              <a:t> access layer </a:t>
            </a:r>
            <a:r>
              <a:rPr lang="en-US" dirty="0" err="1"/>
              <a:t>dan</a:t>
            </a:r>
            <a:r>
              <a:rPr lang="en-US" dirty="0"/>
              <a:t> core layer, </a:t>
            </a:r>
            <a:r>
              <a:rPr lang="en-US" dirty="0" err="1"/>
              <a:t>ketersediaan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layer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inter-</a:t>
            </a:r>
            <a:r>
              <a:rPr lang="en-US" dirty="0" err="1"/>
              <a:t>vlan</a:t>
            </a:r>
            <a:r>
              <a:rPr lang="en-US" dirty="0"/>
              <a:t> routing.</a:t>
            </a:r>
          </a:p>
          <a:p>
            <a:r>
              <a:rPr lang="en-US" dirty="0" err="1"/>
              <a:t>QoS</a:t>
            </a:r>
            <a:endParaRPr lang="en-US" dirty="0"/>
          </a:p>
          <a:p>
            <a:pPr lvl="1"/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network yang support voice </a:t>
            </a:r>
            <a:r>
              <a:rPr lang="en-US" dirty="0" err="1"/>
              <a:t>dan</a:t>
            </a:r>
            <a:r>
              <a:rPr lang="en-US" dirty="0"/>
              <a:t> video, </a:t>
            </a:r>
            <a:r>
              <a:rPr lang="en-US" dirty="0" err="1"/>
              <a:t>trafik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QoS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access layer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QoS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layer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r>
              <a:rPr lang="en-US" dirty="0"/>
              <a:t>Link Aggregation</a:t>
            </a:r>
          </a:p>
          <a:p>
            <a:pPr lvl="1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trafik</a:t>
            </a:r>
            <a:r>
              <a:rPr lang="en-US" dirty="0"/>
              <a:t> data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switch access layer, </a:t>
            </a:r>
            <a:r>
              <a:rPr lang="en-US" dirty="0" err="1"/>
              <a:t>maka</a:t>
            </a:r>
            <a:r>
              <a:rPr lang="en-US" dirty="0"/>
              <a:t> switch </a:t>
            </a:r>
            <a:r>
              <a:rPr lang="en-US" dirty="0" err="1"/>
              <a:t>pada</a:t>
            </a:r>
            <a:r>
              <a:rPr lang="en-US" dirty="0"/>
              <a:t> layer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memforward</a:t>
            </a:r>
            <a:r>
              <a:rPr lang="en-US" dirty="0"/>
              <a:t> </a:t>
            </a:r>
            <a:r>
              <a:rPr lang="en-US" dirty="0" err="1"/>
              <a:t>secepat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core layer.</a:t>
            </a:r>
          </a:p>
        </p:txBody>
      </p:sp>
    </p:spTree>
    <p:extLst>
      <p:ext uri="{BB962C8B-B14F-4D97-AF65-F5344CB8AC3E}">
        <p14:creationId xmlns:p14="http://schemas.microsoft.com/office/powerpoint/2010/main" val="390162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Fitur-fitur</a:t>
            </a:r>
            <a:r>
              <a:rPr lang="en-US" dirty="0"/>
              <a:t> Switch Core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38282" y="2961925"/>
            <a:ext cx="8715436" cy="3396033"/>
          </a:xfrm>
        </p:spPr>
        <p:txBody>
          <a:bodyPr>
            <a:normAutofit/>
          </a:bodyPr>
          <a:lstStyle/>
          <a:p>
            <a:r>
              <a:rPr lang="en-US" dirty="0" err="1"/>
              <a:t>Fungsi</a:t>
            </a:r>
            <a:r>
              <a:rPr lang="en-US" dirty="0"/>
              <a:t> layer 3</a:t>
            </a:r>
          </a:p>
          <a:p>
            <a:pPr lvl="1"/>
            <a:r>
              <a:rPr lang="en-US" dirty="0"/>
              <a:t>Routing</a:t>
            </a:r>
          </a:p>
          <a:p>
            <a:r>
              <a:rPr lang="en-US" dirty="0"/>
              <a:t>High Forwarding Rate</a:t>
            </a:r>
          </a:p>
          <a:p>
            <a:pPr lvl="1"/>
            <a:r>
              <a:rPr lang="en-US" dirty="0"/>
              <a:t>Very </a:t>
            </a:r>
          </a:p>
          <a:p>
            <a:r>
              <a:rPr lang="en-US" dirty="0"/>
              <a:t>Port Speed</a:t>
            </a:r>
          </a:p>
          <a:p>
            <a:pPr lvl="1"/>
            <a:r>
              <a:rPr lang="en-US" dirty="0"/>
              <a:t>Gigabit Ethernet/ 10Gigabit</a:t>
            </a:r>
          </a:p>
          <a:p>
            <a:r>
              <a:rPr lang="en-US" dirty="0"/>
              <a:t>Link Aggregation</a:t>
            </a:r>
          </a:p>
          <a:p>
            <a:r>
              <a:rPr lang="en-US" dirty="0"/>
              <a:t>Redundancy</a:t>
            </a:r>
          </a:p>
          <a:p>
            <a:r>
              <a:rPr lang="en-US" dirty="0" err="1"/>
              <a:t>QoS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8282" y="2153478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switch </a:t>
            </a:r>
            <a:r>
              <a:rPr lang="en-US" sz="2000" dirty="0" err="1"/>
              <a:t>pada</a:t>
            </a:r>
            <a:r>
              <a:rPr lang="en-US" sz="2000" dirty="0"/>
              <a:t> layer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menyebabkan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bottleneck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menurunkan</a:t>
            </a:r>
            <a:r>
              <a:rPr lang="en-US" sz="2000" dirty="0"/>
              <a:t> </a:t>
            </a:r>
            <a:r>
              <a:rPr lang="en-US" sz="2000" dirty="0" err="1"/>
              <a:t>performa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network.</a:t>
            </a:r>
          </a:p>
        </p:txBody>
      </p:sp>
    </p:spTree>
    <p:extLst>
      <p:ext uri="{BB962C8B-B14F-4D97-AF65-F5344CB8AC3E}">
        <p14:creationId xmlns:p14="http://schemas.microsoft.com/office/powerpoint/2010/main" val="329914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57556498"/>
              </p:ext>
            </p:extLst>
          </p:nvPr>
        </p:nvGraphicFramePr>
        <p:xfrm>
          <a:off x="1541928" y="2052917"/>
          <a:ext cx="871537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4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Fast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Very High Forwarding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Fungsi</a:t>
                      </a:r>
                      <a:r>
                        <a:rPr lang="en-US" baseline="0" dirty="0"/>
                        <a:t> Layer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 over Ethernet (</a:t>
                      </a:r>
                      <a:r>
                        <a:rPr lang="en-US" dirty="0" err="1"/>
                        <a:t>PoE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Quality of Service (</a:t>
                      </a:r>
                      <a:r>
                        <a:rPr lang="en-US" dirty="0" err="1"/>
                        <a:t>QoS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Redundancy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Security Policies</a:t>
                      </a:r>
                      <a:r>
                        <a:rPr lang="en-US" baseline="0" dirty="0"/>
                        <a:t> / ACL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2015" y="2486304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4615" y="2486304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4815" y="2486304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2015" y="2867304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4815" y="3248304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4615" y="3629304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4815" y="3629304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2015" y="4010304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2015" y="4391304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2015" y="4772304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4615" y="4772304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4815" y="4772304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4615" y="5153304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4815" y="5153304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4615" y="5534304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5815" y="5839104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53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Bahasan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network </a:t>
            </a:r>
            <a:r>
              <a:rPr lang="en-US" dirty="0" err="1"/>
              <a:t>hirarkis</a:t>
            </a:r>
            <a:r>
              <a:rPr lang="en-US" dirty="0"/>
              <a:t> </a:t>
            </a:r>
            <a:r>
              <a:rPr lang="en-US" dirty="0" err="1"/>
              <a:t>mensupport</a:t>
            </a:r>
            <a:r>
              <a:rPr lang="en-US" dirty="0"/>
              <a:t> voice, video, </a:t>
            </a:r>
            <a:r>
              <a:rPr lang="en-US" dirty="0" err="1"/>
              <a:t>dan</a:t>
            </a:r>
            <a:r>
              <a:rPr lang="en-US" dirty="0"/>
              <a:t> data.</a:t>
            </a:r>
          </a:p>
          <a:p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level model </a:t>
            </a:r>
            <a:r>
              <a:rPr lang="en-US" dirty="0" err="1"/>
              <a:t>desain</a:t>
            </a:r>
            <a:r>
              <a:rPr lang="en-US" dirty="0"/>
              <a:t> network </a:t>
            </a:r>
            <a:r>
              <a:rPr lang="en-US" dirty="0" err="1"/>
              <a:t>hirarki</a:t>
            </a:r>
            <a:r>
              <a:rPr lang="en-US" dirty="0"/>
              <a:t>,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network </a:t>
            </a:r>
            <a:r>
              <a:rPr lang="en-US" dirty="0" err="1"/>
              <a:t>hirarki</a:t>
            </a:r>
            <a:r>
              <a:rPr lang="en-US" dirty="0"/>
              <a:t>, dan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converged network.</a:t>
            </a:r>
          </a:p>
          <a:p>
            <a:r>
              <a:rPr lang="en-US" dirty="0" err="1"/>
              <a:t>Memilih</a:t>
            </a:r>
            <a:r>
              <a:rPr lang="en-US" dirty="0"/>
              <a:t> device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level </a:t>
            </a:r>
            <a:r>
              <a:rPr lang="en-US" dirty="0" err="1"/>
              <a:t>hirarki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84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Network </a:t>
            </a:r>
            <a:r>
              <a:rPr lang="en-US" dirty="0" err="1"/>
              <a:t>Hirarki</a:t>
            </a:r>
            <a:endParaRPr lang="en-US" dirty="0"/>
          </a:p>
        </p:txBody>
      </p:sp>
      <p:pic>
        <p:nvPicPr>
          <p:cNvPr id="4" name="Content Placeholder 3" descr="Model-Hirarki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822713" y="2052917"/>
            <a:ext cx="5221477" cy="2293178"/>
          </a:xfrm>
        </p:spPr>
      </p:pic>
      <p:sp>
        <p:nvSpPr>
          <p:cNvPr id="5" name="TextBox 4"/>
          <p:cNvSpPr txBox="1"/>
          <p:nvPr/>
        </p:nvSpPr>
        <p:spPr>
          <a:xfrm>
            <a:off x="1444487" y="4694872"/>
            <a:ext cx="899491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network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3 layer </a:t>
            </a:r>
            <a:r>
              <a:rPr lang="en-US" dirty="0"/>
              <a:t>yang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network. Desain network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modular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model </a:t>
            </a:r>
            <a:r>
              <a:rPr lang="en-US" dirty="0" err="1"/>
              <a:t>hirarki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LAN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proses</a:t>
            </a:r>
            <a:r>
              <a:rPr lang="en-US" dirty="0">
                <a:solidFill>
                  <a:srgbClr val="0070C0"/>
                </a:solidFill>
              </a:rPr>
              <a:t> management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proses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expansi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mendatang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314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Network </a:t>
            </a:r>
            <a:r>
              <a:rPr lang="en-US" dirty="0" err="1"/>
              <a:t>Hirarki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1928" y="2067756"/>
            <a:ext cx="8859372" cy="9233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Access Layer </a:t>
            </a:r>
            <a:r>
              <a:rPr lang="en-US" dirty="0" err="1">
                <a:effectLst>
                  <a:outerShdw sx="1000" sy="1000" algn="ctr" rotWithShape="0">
                    <a:srgbClr val="000000"/>
                  </a:outerShdw>
                </a:effectLst>
              </a:rPr>
              <a:t>berfungsi</a:t>
            </a:r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1000" sy="1000" algn="ctr" rotWithShape="0">
                    <a:srgbClr val="000000"/>
                  </a:outerShdw>
                </a:effectLst>
              </a:rPr>
              <a:t>menghubungkan</a:t>
            </a:r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</a:rPr>
              <a:t> end device </a:t>
            </a:r>
            <a:r>
              <a:rPr lang="en-US" dirty="0" err="1">
                <a:effectLst>
                  <a:outerShdw sx="1000" sy="1000" algn="ctr" rotWithShape="0">
                    <a:srgbClr val="000000"/>
                  </a:outerShdw>
                </a:effectLst>
              </a:rPr>
              <a:t>seperti</a:t>
            </a:r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</a:rPr>
              <a:t> PC, printer, dan WAP </a:t>
            </a:r>
            <a:r>
              <a:rPr lang="en-US" dirty="0" err="1">
                <a:effectLst>
                  <a:outerShdw sx="1000" sy="1000" algn="ctr" rotWithShape="0">
                    <a:srgbClr val="000000"/>
                  </a:outerShdw>
                </a:effectLst>
              </a:rPr>
              <a:t>ke</a:t>
            </a:r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1000" sy="1000" algn="ctr" rotWithShape="0">
                    <a:srgbClr val="000000"/>
                  </a:outerShdw>
                </a:effectLst>
              </a:rPr>
              <a:t>dalam</a:t>
            </a:r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</a:rPr>
              <a:t> network.</a:t>
            </a:r>
          </a:p>
          <a:p>
            <a:r>
              <a:rPr lang="en-US" dirty="0" err="1">
                <a:effectLst>
                  <a:outerShdw sx="1000" sy="1000" algn="ctr" rotWithShape="0">
                    <a:srgbClr val="000000"/>
                  </a:outerShdw>
                </a:effectLst>
              </a:rPr>
              <a:t>Implementasi</a:t>
            </a:r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1000" sy="1000" algn="ctr" rotWithShape="0">
                    <a:srgbClr val="000000"/>
                  </a:outerShdw>
                </a:effectLst>
              </a:rPr>
              <a:t>dan</a:t>
            </a:r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1000" sy="1000" algn="ctr" rotWithShape="0">
                    <a:srgbClr val="000000"/>
                  </a:outerShdw>
                </a:effectLst>
              </a:rPr>
              <a:t>definisi</a:t>
            </a:r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rgbClr val="0070C0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VLAN</a:t>
            </a:r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1000" sy="1000" algn="ctr" rotWithShape="0">
                    <a:srgbClr val="000000"/>
                  </a:outerShdw>
                </a:effectLst>
              </a:rPr>
              <a:t>mulai</a:t>
            </a:r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1000" sy="1000" algn="ctr" rotWithShape="0">
                    <a:srgbClr val="000000"/>
                  </a:outerShdw>
                </a:effectLst>
              </a:rPr>
              <a:t>dari</a:t>
            </a:r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</a:rPr>
              <a:t> layer </a:t>
            </a:r>
            <a:r>
              <a:rPr lang="en-US" dirty="0" err="1">
                <a:effectLst>
                  <a:outerShdw sx="1000" sy="1000" algn="ctr" rotWithShape="0">
                    <a:srgbClr val="000000"/>
                  </a:outerShdw>
                </a:effectLst>
              </a:rPr>
              <a:t>ini</a:t>
            </a:r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1928" y="3220334"/>
            <a:ext cx="8859372" cy="120032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Distribution Layer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agregasi</a:t>
            </a:r>
            <a:r>
              <a:rPr lang="en-US" dirty="0"/>
              <a:t> data-data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Access Layer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forward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Core Layer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network </a:t>
            </a:r>
            <a:r>
              <a:rPr lang="en-US" dirty="0" err="1"/>
              <a:t>tujuan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trafik</a:t>
            </a:r>
            <a:r>
              <a:rPr lang="en-US" dirty="0"/>
              <a:t> network </a:t>
            </a:r>
            <a:r>
              <a:rPr lang="en-US" dirty="0" err="1"/>
              <a:t>serta</a:t>
            </a:r>
            <a:r>
              <a:rPr lang="en-US" dirty="0"/>
              <a:t> routing </a:t>
            </a:r>
            <a:r>
              <a:rPr lang="en-US" dirty="0" err="1"/>
              <a:t>antar</a:t>
            </a:r>
            <a:r>
              <a:rPr lang="en-US" dirty="0"/>
              <a:t> VLAN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layer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0028" y="4648200"/>
            <a:ext cx="8859372" cy="147732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Core Layer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backbone </a:t>
            </a:r>
            <a:r>
              <a:rPr lang="en-US" dirty="0" err="1"/>
              <a:t>antar</a:t>
            </a:r>
            <a:r>
              <a:rPr lang="en-US" dirty="0"/>
              <a:t>-network </a:t>
            </a:r>
            <a:r>
              <a:rPr lang="en-US" dirty="0" err="1"/>
              <a:t>berkecepatan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 Core Layer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penghubung</a:t>
            </a:r>
            <a:r>
              <a:rPr lang="en-US" dirty="0"/>
              <a:t> device-device Distribution Layer, </a:t>
            </a:r>
            <a:r>
              <a:rPr lang="en-US" dirty="0" err="1"/>
              <a:t>karenanya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High-Availability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Redudancy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layer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(Internet )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layer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19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Network </a:t>
            </a:r>
            <a:r>
              <a:rPr lang="en-US" dirty="0" err="1"/>
              <a:t>Hirarki</a:t>
            </a:r>
            <a:r>
              <a:rPr lang="en-US" dirty="0"/>
              <a:t> -&gt; </a:t>
            </a:r>
            <a:r>
              <a:rPr lang="en-US" dirty="0" err="1"/>
              <a:t>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Scalability</a:t>
            </a:r>
          </a:p>
          <a:p>
            <a:pPr lvl="1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memperluas</a:t>
            </a:r>
            <a:r>
              <a:rPr lang="en-US" dirty="0"/>
              <a:t> network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Redundancy</a:t>
            </a:r>
          </a:p>
          <a:p>
            <a:pPr lvl="1"/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ketersediaan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Aggregasi</a:t>
            </a:r>
            <a:r>
              <a:rPr lang="en-US" dirty="0"/>
              <a:t> link </a:t>
            </a:r>
            <a:r>
              <a:rPr lang="en-US" dirty="0" err="1"/>
              <a:t>antar</a:t>
            </a:r>
            <a:r>
              <a:rPr lang="en-US" dirty="0"/>
              <a:t> layer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pemakaian</a:t>
            </a:r>
            <a:r>
              <a:rPr lang="en-US" dirty="0"/>
              <a:t> switch-switch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level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core </a:t>
            </a:r>
            <a:r>
              <a:rPr lang="en-US" dirty="0" err="1"/>
              <a:t>memungkinkan</a:t>
            </a:r>
            <a:r>
              <a:rPr lang="en-US" dirty="0"/>
              <a:t> network </a:t>
            </a:r>
            <a:r>
              <a:rPr lang="en-US" dirty="0" err="1"/>
              <a:t>berkecepatan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3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Network </a:t>
            </a:r>
            <a:r>
              <a:rPr lang="en-US" dirty="0" err="1"/>
              <a:t>Hirarki</a:t>
            </a:r>
            <a:r>
              <a:rPr lang="en-US" dirty="0"/>
              <a:t> -&gt; </a:t>
            </a:r>
            <a:r>
              <a:rPr lang="en-US" dirty="0" err="1"/>
              <a:t>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 err="1"/>
              <a:t>Dengan</a:t>
            </a:r>
            <a:r>
              <a:rPr lang="en-US" dirty="0"/>
              <a:t> port-security </a:t>
            </a:r>
            <a:r>
              <a:rPr lang="en-US" dirty="0" err="1"/>
              <a:t>pada</a:t>
            </a:r>
            <a:r>
              <a:rPr lang="en-US" dirty="0"/>
              <a:t> level access </a:t>
            </a:r>
            <a:r>
              <a:rPr lang="en-US" dirty="0" err="1"/>
              <a:t>dan</a:t>
            </a:r>
            <a:r>
              <a:rPr lang="en-US" dirty="0"/>
              <a:t> policy-policy </a:t>
            </a:r>
            <a:r>
              <a:rPr lang="en-US" dirty="0" err="1"/>
              <a:t>pada</a:t>
            </a:r>
            <a:r>
              <a:rPr lang="en-US" dirty="0"/>
              <a:t> level distribution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network.</a:t>
            </a:r>
          </a:p>
          <a:p>
            <a:pPr lvl="1"/>
            <a:endParaRPr lang="en-US" dirty="0"/>
          </a:p>
          <a:p>
            <a:r>
              <a:rPr lang="en-US" dirty="0"/>
              <a:t>Manageability</a:t>
            </a:r>
          </a:p>
          <a:p>
            <a:pPr lvl="1"/>
            <a:r>
              <a:rPr lang="en-US" dirty="0" err="1"/>
              <a:t>Kejelasan</a:t>
            </a:r>
            <a:r>
              <a:rPr lang="en-US" dirty="0"/>
              <a:t> 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pemisahan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device-device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level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switch-switch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Maintainability</a:t>
            </a:r>
          </a:p>
          <a:p>
            <a:pPr lvl="1"/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modular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hirarki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network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diperluas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820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Network </a:t>
            </a:r>
            <a:r>
              <a:rPr lang="en-US" dirty="0" err="1"/>
              <a:t>Hirarki</a:t>
            </a:r>
            <a:r>
              <a:rPr lang="en-US" dirty="0"/>
              <a:t> -&gt; </a:t>
            </a:r>
            <a:r>
              <a:rPr lang="en-US" dirty="0" err="1"/>
              <a:t>Prinsip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38282" y="3233530"/>
            <a:ext cx="8715436" cy="31244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Network Diameter</a:t>
            </a:r>
          </a:p>
          <a:p>
            <a:pPr lvl="1"/>
            <a:r>
              <a:rPr lang="en-US" dirty="0" err="1"/>
              <a:t>Jumlah</a:t>
            </a:r>
            <a:r>
              <a:rPr lang="en-US" dirty="0"/>
              <a:t> device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dilalui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Network Diameter yang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minimal.</a:t>
            </a:r>
          </a:p>
          <a:p>
            <a:pPr lvl="1"/>
            <a:endParaRPr lang="en-US" dirty="0"/>
          </a:p>
          <a:p>
            <a:r>
              <a:rPr lang="en-US" dirty="0"/>
              <a:t>Bandwidth Aggregation</a:t>
            </a:r>
          </a:p>
          <a:p>
            <a:pPr lvl="1"/>
            <a:r>
              <a:rPr lang="en-US" dirty="0"/>
              <a:t>Bandwidth Aggregation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layer </a:t>
            </a:r>
            <a:r>
              <a:rPr lang="en-US" dirty="0" err="1"/>
              <a:t>manapun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Perkirakan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traffik</a:t>
            </a:r>
            <a:r>
              <a:rPr lang="en-US" dirty="0"/>
              <a:t> data yang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Link Aggregation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Link Aggregation (</a:t>
            </a:r>
            <a:r>
              <a:rPr lang="en-US" dirty="0" err="1"/>
              <a:t>EtherChannel</a:t>
            </a:r>
            <a:r>
              <a:rPr lang="en-US" dirty="0"/>
              <a:t>) </a:t>
            </a:r>
            <a:r>
              <a:rPr lang="en-US" dirty="0" err="1"/>
              <a:t>mengkombinasikan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port link </a:t>
            </a:r>
            <a:r>
              <a:rPr lang="en-US" dirty="0" err="1"/>
              <a:t>antara</a:t>
            </a:r>
            <a:r>
              <a:rPr lang="en-US" dirty="0"/>
              <a:t> 2 switch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throughput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1928" y="2236434"/>
            <a:ext cx="8686800" cy="73866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dirty="0"/>
              <a:t>Network yang </a:t>
            </a:r>
            <a:r>
              <a:rPr lang="en-US" sz="2100" dirty="0" err="1"/>
              <a:t>di</a:t>
            </a:r>
            <a:r>
              <a:rPr lang="en-US" sz="2100" dirty="0"/>
              <a:t> </a:t>
            </a:r>
            <a:r>
              <a:rPr lang="en-US" sz="2100" dirty="0" err="1"/>
              <a:t>desain</a:t>
            </a:r>
            <a:r>
              <a:rPr lang="en-US" sz="2100" dirty="0"/>
              <a:t> </a:t>
            </a:r>
            <a:r>
              <a:rPr lang="en-US" sz="2100" dirty="0" err="1"/>
              <a:t>hirarkis</a:t>
            </a:r>
            <a:r>
              <a:rPr lang="en-US" sz="2100" dirty="0"/>
              <a:t> </a:t>
            </a:r>
            <a:r>
              <a:rPr lang="en-US" sz="2100" dirty="0" err="1"/>
              <a:t>bukan</a:t>
            </a:r>
            <a:r>
              <a:rPr lang="en-US" sz="2100" dirty="0"/>
              <a:t> </a:t>
            </a:r>
            <a:r>
              <a:rPr lang="en-US" sz="2100" dirty="0" err="1"/>
              <a:t>berarti</a:t>
            </a:r>
            <a:r>
              <a:rPr lang="en-US" sz="2100" dirty="0"/>
              <a:t> </a:t>
            </a:r>
            <a:r>
              <a:rPr lang="en-US" sz="2100" dirty="0" err="1"/>
              <a:t>sudah</a:t>
            </a:r>
            <a:r>
              <a:rPr lang="en-US" sz="2100" dirty="0"/>
              <a:t> </a:t>
            </a:r>
            <a:r>
              <a:rPr lang="en-US" sz="2100" dirty="0" err="1"/>
              <a:t>terdesain</a:t>
            </a:r>
            <a:r>
              <a:rPr lang="en-US" sz="2100" dirty="0"/>
              <a:t> </a:t>
            </a:r>
            <a:r>
              <a:rPr lang="en-US" sz="2100" dirty="0" err="1"/>
              <a:t>secara</a:t>
            </a:r>
            <a:r>
              <a:rPr lang="en-US" sz="2100" dirty="0"/>
              <a:t> </a:t>
            </a:r>
            <a:r>
              <a:rPr lang="en-US" sz="2100" dirty="0" err="1"/>
              <a:t>baik</a:t>
            </a:r>
            <a:r>
              <a:rPr lang="en-US" sz="2100" dirty="0"/>
              <a:t>. </a:t>
            </a:r>
            <a:r>
              <a:rPr lang="en-US" sz="2100" dirty="0" err="1"/>
              <a:t>Ada</a:t>
            </a:r>
            <a:r>
              <a:rPr lang="en-US" sz="2100" dirty="0"/>
              <a:t> </a:t>
            </a:r>
            <a:r>
              <a:rPr lang="en-US" sz="2100" dirty="0" err="1"/>
              <a:t>beberapa</a:t>
            </a:r>
            <a:r>
              <a:rPr lang="en-US" sz="2100" dirty="0"/>
              <a:t> </a:t>
            </a:r>
            <a:r>
              <a:rPr lang="en-US" sz="2100" dirty="0" err="1"/>
              <a:t>prinsip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panduan</a:t>
            </a:r>
            <a:r>
              <a:rPr lang="en-US" sz="2100" dirty="0"/>
              <a:t> yang </a:t>
            </a:r>
            <a:r>
              <a:rPr lang="en-US" sz="2100" dirty="0" err="1"/>
              <a:t>perlu</a:t>
            </a:r>
            <a:r>
              <a:rPr lang="en-US" sz="2100" dirty="0"/>
              <a:t> </a:t>
            </a:r>
            <a:r>
              <a:rPr lang="en-US" sz="2100" dirty="0" err="1"/>
              <a:t>kita</a:t>
            </a:r>
            <a:r>
              <a:rPr lang="en-US" sz="2100" dirty="0"/>
              <a:t> </a:t>
            </a:r>
            <a:r>
              <a:rPr lang="en-US" sz="2100" dirty="0" err="1"/>
              <a:t>perhatikan</a:t>
            </a:r>
            <a:r>
              <a:rPr 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132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Network </a:t>
            </a:r>
            <a:r>
              <a:rPr lang="en-US" dirty="0" err="1"/>
              <a:t>Hirarki</a:t>
            </a:r>
            <a:r>
              <a:rPr lang="en-US" dirty="0"/>
              <a:t> -&gt; </a:t>
            </a:r>
            <a:r>
              <a:rPr lang="en-US" dirty="0" err="1"/>
              <a:t>Prinsip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Redundancy</a:t>
            </a:r>
          </a:p>
          <a:p>
            <a:pPr lvl="1"/>
            <a:r>
              <a:rPr lang="en-US" dirty="0" err="1"/>
              <a:t>Tersedianya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dilewati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network </a:t>
            </a:r>
            <a:r>
              <a:rPr lang="en-US" dirty="0" err="1"/>
              <a:t>tujuan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Redundancy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ketersediaan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network.</a:t>
            </a:r>
          </a:p>
          <a:p>
            <a:pPr lvl="1"/>
            <a:endParaRPr lang="en-US" dirty="0"/>
          </a:p>
          <a:p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access layer</a:t>
            </a:r>
          </a:p>
          <a:p>
            <a:pPr lvl="1"/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equipment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access layer,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device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network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switch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access layer.</a:t>
            </a:r>
          </a:p>
          <a:p>
            <a:pPr lvl="1"/>
            <a:r>
              <a:rPr lang="en-US" dirty="0"/>
              <a:t>Dari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device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butuhkan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layer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core.</a:t>
            </a:r>
          </a:p>
        </p:txBody>
      </p:sp>
    </p:spTree>
    <p:extLst>
      <p:ext uri="{BB962C8B-B14F-4D97-AF65-F5344CB8AC3E}">
        <p14:creationId xmlns:p14="http://schemas.microsoft.com/office/powerpoint/2010/main" val="139941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Fitur-fitur</a:t>
            </a:r>
            <a:r>
              <a:rPr lang="en-US" dirty="0"/>
              <a:t>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38282" y="3429000"/>
            <a:ext cx="8715436" cy="29289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Port Density</a:t>
            </a:r>
          </a:p>
          <a:p>
            <a:pPr lvl="1"/>
            <a:r>
              <a:rPr lang="en-US" dirty="0" err="1"/>
              <a:t>Jumlah</a:t>
            </a:r>
            <a:r>
              <a:rPr lang="en-US" dirty="0"/>
              <a:t> port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switch.</a:t>
            </a:r>
          </a:p>
          <a:p>
            <a:pPr lvl="1"/>
            <a:r>
              <a:rPr lang="en-US" dirty="0" err="1"/>
              <a:t>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end device </a:t>
            </a: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switch.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perluasan</a:t>
            </a:r>
            <a:r>
              <a:rPr lang="en-US" dirty="0"/>
              <a:t> </a:t>
            </a:r>
            <a:r>
              <a:rPr lang="en-US" dirty="0" err="1"/>
              <a:t>dimasa</a:t>
            </a:r>
            <a:r>
              <a:rPr lang="en-US" dirty="0"/>
              <a:t> </a:t>
            </a:r>
            <a:r>
              <a:rPr lang="en-US" dirty="0" err="1"/>
              <a:t>mendatang</a:t>
            </a:r>
            <a:r>
              <a:rPr lang="en-US" dirty="0"/>
              <a:t>.</a:t>
            </a:r>
          </a:p>
          <a:p>
            <a:r>
              <a:rPr lang="en-US" dirty="0"/>
              <a:t>Forwarding Rates</a:t>
            </a:r>
          </a:p>
          <a:p>
            <a:pPr lvl="1"/>
            <a:r>
              <a:rPr lang="en-US" dirty="0" err="1"/>
              <a:t>Kemampuan</a:t>
            </a:r>
            <a:r>
              <a:rPr lang="en-US" dirty="0"/>
              <a:t> switch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data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switch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detiknya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Misal</a:t>
            </a:r>
            <a:r>
              <a:rPr lang="en-US" dirty="0"/>
              <a:t> : switch </a:t>
            </a:r>
            <a:r>
              <a:rPr lang="en-US" dirty="0" err="1"/>
              <a:t>dengan</a:t>
            </a:r>
            <a:r>
              <a:rPr lang="en-US" dirty="0"/>
              <a:t> 24 ports </a:t>
            </a:r>
            <a:r>
              <a:rPr lang="en-US" dirty="0" err="1"/>
              <a:t>fastethernet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trafik</a:t>
            </a:r>
            <a:r>
              <a:rPr lang="en-US" dirty="0"/>
              <a:t> data </a:t>
            </a:r>
            <a:r>
              <a:rPr lang="en-US" dirty="0" err="1"/>
              <a:t>sebesar</a:t>
            </a:r>
            <a:r>
              <a:rPr lang="en-US" dirty="0"/>
              <a:t> 2.4 </a:t>
            </a:r>
            <a:r>
              <a:rPr lang="en-US" dirty="0" err="1"/>
              <a:t>Gb</a:t>
            </a:r>
            <a:r>
              <a:rPr lang="en-US" dirty="0"/>
              <a:t>/s. </a:t>
            </a:r>
            <a:r>
              <a:rPr lang="en-US" dirty="0" err="1"/>
              <a:t>Jika</a:t>
            </a:r>
            <a:r>
              <a:rPr lang="en-US" dirty="0"/>
              <a:t> forwarding rate switch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switch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(wire-speed).</a:t>
            </a:r>
          </a:p>
          <a:p>
            <a:pPr lvl="1"/>
            <a:r>
              <a:rPr lang="en-US" dirty="0"/>
              <a:t>Switch </a:t>
            </a:r>
            <a:r>
              <a:rPr lang="en-US" dirty="0" err="1"/>
              <a:t>pada</a:t>
            </a:r>
            <a:r>
              <a:rPr lang="en-US" dirty="0"/>
              <a:t> access layer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3118" y="2052917"/>
            <a:ext cx="86106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switch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install </a:t>
            </a:r>
            <a:r>
              <a:rPr lang="en-US" sz="2000" dirty="0" err="1"/>
              <a:t>pada</a:t>
            </a:r>
            <a:r>
              <a:rPr lang="en-US" sz="2000" dirty="0"/>
              <a:t> layer access, distribution, </a:t>
            </a:r>
            <a:r>
              <a:rPr lang="en-US" sz="2000" dirty="0" err="1"/>
              <a:t>atau</a:t>
            </a:r>
            <a:r>
              <a:rPr lang="en-US" sz="2000" dirty="0"/>
              <a:t> core,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switch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diperhatikan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disesuaikan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376272887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1153</Words>
  <Application>Microsoft Macintosh PowerPoint</Application>
  <PresentationFormat>Widescreen</PresentationFormat>
  <Paragraphs>142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Signika</vt:lpstr>
      <vt:lpstr>1_Custom Design</vt:lpstr>
      <vt:lpstr>Desain Topologi Jaringan</vt:lpstr>
      <vt:lpstr>Topik Bahasan </vt:lpstr>
      <vt:lpstr>Model Network Hirarki</vt:lpstr>
      <vt:lpstr>Model Network Hirarki</vt:lpstr>
      <vt:lpstr>Model Network Hirarki -&gt; Manfaat</vt:lpstr>
      <vt:lpstr>Model Network Hirarki -&gt; Manfaat</vt:lpstr>
      <vt:lpstr>Model Network Hirarki -&gt; Prinsip</vt:lpstr>
      <vt:lpstr>Model Network Hirarki -&gt; Prinsip</vt:lpstr>
      <vt:lpstr>Fitur-fitur Switch</vt:lpstr>
      <vt:lpstr>Fitur-fitur Switch</vt:lpstr>
      <vt:lpstr>Fitur-fitur Switch Access Layer</vt:lpstr>
      <vt:lpstr>Fitur-fitur Switch Access Layer</vt:lpstr>
      <vt:lpstr>Fitur-fitur Switch Distribution Layer</vt:lpstr>
      <vt:lpstr>Fitur-fitur Switch Distribution Layer</vt:lpstr>
      <vt:lpstr>Fitur-fitur Switch Core Layer</vt:lpstr>
      <vt:lpstr>Exercise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Application, Presentation, Session Layer </dc:title>
  <dc:creator>365 Pro Plus</dc:creator>
  <cp:lastModifiedBy>365 Pro Plus</cp:lastModifiedBy>
  <cp:revision>11</cp:revision>
  <dcterms:created xsi:type="dcterms:W3CDTF">2020-10-22T04:31:56Z</dcterms:created>
  <dcterms:modified xsi:type="dcterms:W3CDTF">2021-01-04T02:05:28Z</dcterms:modified>
</cp:coreProperties>
</file>