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83" r:id="rId7"/>
    <p:sldId id="284" r:id="rId8"/>
    <p:sldId id="285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68" r:id="rId18"/>
    <p:sldId id="270" r:id="rId19"/>
    <p:sldId id="286" r:id="rId20"/>
    <p:sldId id="271" r:id="rId21"/>
    <p:sldId id="272" r:id="rId22"/>
    <p:sldId id="273" r:id="rId23"/>
    <p:sldId id="274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188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D2859-69D4-41D1-82BA-76A61E6DD048}" type="datetimeFigureOut">
              <a:rPr lang="id-ID" smtClean="0"/>
              <a:t>24/08/2020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E1D6C-4B41-4D8E-AEB8-F592535902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723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E1D6C-4B41-4D8E-AEB8-F59253590218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476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9890-6EA6-43C0-95DE-B4E8F20F545D}" type="datetimeFigureOut">
              <a:rPr lang="id-ID" smtClean="0"/>
              <a:t>24/08/2020</a:t>
            </a:fld>
            <a:endParaRPr lang="id-ID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3DB1-94B9-4A60-AC65-8EACF4D693F4}" type="slidenum">
              <a:rPr lang="id-ID" smtClean="0"/>
              <a:t>‹#›</a:t>
            </a:fld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9890-6EA6-43C0-95DE-B4E8F20F545D}" type="datetimeFigureOut">
              <a:rPr lang="id-ID" smtClean="0"/>
              <a:t>24/08/2020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3DB1-94B9-4A60-AC65-8EACF4D693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9890-6EA6-43C0-95DE-B4E8F20F545D}" type="datetimeFigureOut">
              <a:rPr lang="id-ID" smtClean="0"/>
              <a:t>24/08/2020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3DB1-94B9-4A60-AC65-8EACF4D693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9890-6EA6-43C0-95DE-B4E8F20F545D}" type="datetimeFigureOut">
              <a:rPr lang="id-ID" smtClean="0"/>
              <a:t>24/08/2020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3DB1-94B9-4A60-AC65-8EACF4D693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9890-6EA6-43C0-95DE-B4E8F20F545D}" type="datetimeFigureOut">
              <a:rPr lang="id-ID" smtClean="0"/>
              <a:t>24/08/2020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3DB1-94B9-4A60-AC65-8EACF4D693F4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9890-6EA6-43C0-95DE-B4E8F20F545D}" type="datetimeFigureOut">
              <a:rPr lang="id-ID" smtClean="0"/>
              <a:t>24/08/2020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3DB1-94B9-4A60-AC65-8EACF4D693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9890-6EA6-43C0-95DE-B4E8F20F545D}" type="datetimeFigureOut">
              <a:rPr lang="id-ID" smtClean="0"/>
              <a:t>24/08/2020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3DB1-94B9-4A60-AC65-8EACF4D693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9890-6EA6-43C0-95DE-B4E8F20F545D}" type="datetimeFigureOut">
              <a:rPr lang="id-ID" smtClean="0"/>
              <a:t>24/08/2020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3DB1-94B9-4A60-AC65-8EACF4D693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9890-6EA6-43C0-95DE-B4E8F20F545D}" type="datetimeFigureOut">
              <a:rPr lang="id-ID" smtClean="0"/>
              <a:t>24/08/2020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3DB1-94B9-4A60-AC65-8EACF4D693F4}" type="slidenum">
              <a:rPr lang="id-ID" smtClean="0"/>
              <a:t>‹#›</a:t>
            </a:fld>
            <a:endParaRPr lang="id-ID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9890-6EA6-43C0-95DE-B4E8F20F545D}" type="datetimeFigureOut">
              <a:rPr lang="id-ID" smtClean="0"/>
              <a:t>24/08/2020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3DB1-94B9-4A60-AC65-8EACF4D693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9890-6EA6-43C0-95DE-B4E8F20F545D}" type="datetimeFigureOut">
              <a:rPr lang="id-ID" smtClean="0"/>
              <a:t>24/08/2020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3DB1-94B9-4A60-AC65-8EACF4D693F4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CC99890-6EA6-43C0-95DE-B4E8F20F545D}" type="datetimeFigureOut">
              <a:rPr lang="id-ID" smtClean="0"/>
              <a:t>24/08/2020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0493DB1-94B9-4A60-AC65-8EACF4D693F4}" type="slidenum">
              <a:rPr lang="id-ID" smtClean="0"/>
              <a:t>‹#›</a:t>
            </a:fld>
            <a:endParaRPr lang="id-ID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8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9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672" y="1052736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id-ID" sz="5400" dirty="0" smtClean="0"/>
              <a:t>TRANSFORMASI LINIER</a:t>
            </a:r>
            <a:endParaRPr lang="id-ID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188640"/>
            <a:ext cx="7406640" cy="1752600"/>
          </a:xfrm>
        </p:spPr>
        <p:txBody>
          <a:bodyPr>
            <a:normAutofit/>
          </a:bodyPr>
          <a:lstStyle/>
          <a:p>
            <a:pPr algn="ctr"/>
            <a:r>
              <a:rPr lang="id-ID" sz="4800" dirty="0" smtClean="0">
                <a:solidFill>
                  <a:srgbClr val="7030A0"/>
                </a:solidFill>
              </a:rPr>
              <a:t>PERTEMUAN KE 14</a:t>
            </a:r>
            <a:endParaRPr lang="id-ID" sz="4800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749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99592" y="-27384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id-ID" dirty="0" smtClean="0">
                <a:latin typeface="Arial" pitchFamily="34" charset="0"/>
                <a:cs typeface="Arial" pitchFamily="34" charset="0"/>
              </a:rPr>
              <a:t>Contoh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4</a:t>
            </a:r>
            <a:endParaRPr lang="id-ID" dirty="0"/>
          </a:p>
        </p:txBody>
      </p:sp>
      <p:pic>
        <p:nvPicPr>
          <p:cNvPr id="7" name="Picture 6"/>
          <p:cNvPicPr/>
          <p:nvPr/>
        </p:nvPicPr>
        <p:blipFill rotWithShape="1">
          <a:blip r:embed="rId3"/>
          <a:srcRect l="19861" t="29630" r="17778" b="9595"/>
          <a:stretch/>
        </p:blipFill>
        <p:spPr bwMode="auto">
          <a:xfrm>
            <a:off x="1043608" y="980728"/>
            <a:ext cx="8100392" cy="52565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84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l="19722" t="23703" r="23056" b="50850"/>
          <a:stretch/>
        </p:blipFill>
        <p:spPr bwMode="auto">
          <a:xfrm>
            <a:off x="1043608" y="980728"/>
            <a:ext cx="8100392" cy="27226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99592" y="-27384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id-ID" dirty="0" smtClean="0">
                <a:latin typeface="Arial" pitchFamily="34" charset="0"/>
                <a:cs typeface="Arial" pitchFamily="34" charset="0"/>
              </a:rPr>
              <a:t>Contoh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4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3933056"/>
            <a:ext cx="69847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>Tampak bahwa:</a:t>
            </a:r>
          </a:p>
          <a:p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>L(u+v) = L(u) + L(v)    	syarat (i) </a:t>
            </a:r>
          </a:p>
          <a:p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>L(ku) = kL(u)		syarat (ii)</a:t>
            </a:r>
          </a:p>
          <a:p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id-ID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Jadi, L  adalah transformasi linier</a:t>
            </a:r>
          </a:p>
          <a:p>
            <a:endParaRPr lang="id-ID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84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3200" dirty="0" smtClean="0"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MATRIK PENYAJIAN</a:t>
            </a:r>
            <a:endParaRPr lang="id-ID" sz="32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2392" y="1591816"/>
            <a:ext cx="7498080" cy="3781400"/>
          </a:xfrm>
        </p:spPr>
        <p:txBody>
          <a:bodyPr/>
          <a:lstStyle/>
          <a:p>
            <a:pPr marL="82296" indent="0">
              <a:buNone/>
            </a:pPr>
            <a:r>
              <a:rPr lang="es-ES" dirty="0" err="1"/>
              <a:t>Misalkan</a:t>
            </a:r>
            <a:r>
              <a:rPr lang="es-ES" dirty="0"/>
              <a:t> </a:t>
            </a:r>
            <a:r>
              <a:rPr lang="es-ES" b="1" dirty="0"/>
              <a:t>T: R</a:t>
            </a:r>
            <a:r>
              <a:rPr lang="es-ES" b="1" baseline="30000" dirty="0"/>
              <a:t>n</a:t>
            </a:r>
            <a:r>
              <a:rPr lang="es-ES" b="1" dirty="0"/>
              <a:t> </a:t>
            </a:r>
            <a:r>
              <a:rPr lang="id-ID" b="1" dirty="0">
                <a:sym typeface="Wingdings"/>
              </a:rPr>
              <a:t></a:t>
            </a:r>
            <a:r>
              <a:rPr lang="es-ES" b="1" dirty="0"/>
              <a:t> </a:t>
            </a:r>
            <a:r>
              <a:rPr lang="es-ES" b="1" dirty="0" err="1"/>
              <a:t>R</a:t>
            </a:r>
            <a:r>
              <a:rPr lang="es-ES" b="1" baseline="30000" dirty="0" err="1"/>
              <a:t>m</a:t>
            </a:r>
            <a:r>
              <a:rPr lang="es-ES" b="1" dirty="0"/>
              <a:t> </a:t>
            </a:r>
            <a:r>
              <a:rPr lang="id-ID" dirty="0"/>
              <a:t>adalah transformasi linier dari ruang vektor real </a:t>
            </a:r>
            <a:r>
              <a:rPr lang="id-ID" b="1" dirty="0"/>
              <a:t>V</a:t>
            </a:r>
            <a:r>
              <a:rPr lang="id-ID" dirty="0"/>
              <a:t> ke ruang vektor real </a:t>
            </a:r>
            <a:r>
              <a:rPr lang="id-ID" b="1" dirty="0"/>
              <a:t>W</a:t>
            </a:r>
            <a:r>
              <a:rPr lang="id-ID" dirty="0"/>
              <a:t>, bila V dan W berdimensi berhingga, maka transformasi linier tersebut dapat dinyatakan dengan suatu matrik, yang disebut matriks penyajian (representasi matriks). </a:t>
            </a:r>
          </a:p>
          <a:p>
            <a:pPr marL="82296" indent="0">
              <a:buNone/>
            </a:pP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173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349352"/>
          </a:xfrm>
        </p:spPr>
        <p:txBody>
          <a:bodyPr/>
          <a:lstStyle/>
          <a:p>
            <a:pPr marL="82296" indent="0">
              <a:buNone/>
            </a:pPr>
            <a:r>
              <a:rPr lang="id-ID" dirty="0"/>
              <a:t>Misalkan </a:t>
            </a:r>
            <a:r>
              <a:rPr lang="id-ID" b="1" dirty="0"/>
              <a:t>e</a:t>
            </a:r>
            <a:r>
              <a:rPr lang="id-ID" b="1" baseline="-25000" dirty="0"/>
              <a:t>1</a:t>
            </a:r>
            <a:r>
              <a:rPr lang="id-ID" b="1" dirty="0"/>
              <a:t>, e</a:t>
            </a:r>
            <a:r>
              <a:rPr lang="id-ID" b="1" baseline="-25000" dirty="0"/>
              <a:t>2</a:t>
            </a:r>
            <a:r>
              <a:rPr lang="id-ID" b="1" dirty="0"/>
              <a:t>, . . . , e</a:t>
            </a:r>
            <a:r>
              <a:rPr lang="id-ID" b="1" baseline="-25000" dirty="0"/>
              <a:t>n</a:t>
            </a:r>
            <a:r>
              <a:rPr lang="id-ID" dirty="0"/>
              <a:t> adalah basis baku untuk</a:t>
            </a:r>
            <a:r>
              <a:rPr lang="id-ID" i="1" dirty="0"/>
              <a:t> </a:t>
            </a:r>
            <a:r>
              <a:rPr lang="id-ID" b="1" i="1" dirty="0"/>
              <a:t>R</a:t>
            </a:r>
            <a:r>
              <a:rPr lang="id-ID" b="1" i="1" baseline="30000" dirty="0"/>
              <a:t>n</a:t>
            </a:r>
            <a:r>
              <a:rPr lang="id-ID" dirty="0"/>
              <a:t> dan misalkan </a:t>
            </a:r>
            <a:r>
              <a:rPr lang="id-ID" b="1" dirty="0"/>
              <a:t>A</a:t>
            </a:r>
            <a:r>
              <a:rPr lang="id-ID" dirty="0"/>
              <a:t> adalah sebuah matrik </a:t>
            </a:r>
            <a:r>
              <a:rPr lang="id-ID" i="1" dirty="0"/>
              <a:t>m x n</a:t>
            </a:r>
            <a:r>
              <a:rPr lang="id-ID" dirty="0"/>
              <a:t> yang dibentuk oleh  </a:t>
            </a:r>
            <a:r>
              <a:rPr lang="id-ID" b="1" dirty="0"/>
              <a:t>T(e</a:t>
            </a:r>
            <a:r>
              <a:rPr lang="id-ID" b="1" baseline="-25000" dirty="0"/>
              <a:t>1</a:t>
            </a:r>
            <a:r>
              <a:rPr lang="id-ID" b="1" dirty="0"/>
              <a:t>), T(e</a:t>
            </a:r>
            <a:r>
              <a:rPr lang="id-ID" b="1" baseline="-25000" dirty="0"/>
              <a:t>2</a:t>
            </a:r>
            <a:r>
              <a:rPr lang="id-ID" b="1" dirty="0"/>
              <a:t>), . . . , T(e</a:t>
            </a:r>
            <a:r>
              <a:rPr lang="id-ID" b="1" baseline="-25000" dirty="0"/>
              <a:t>n</a:t>
            </a:r>
            <a:r>
              <a:rPr lang="id-ID" b="1" dirty="0"/>
              <a:t>) </a:t>
            </a:r>
            <a:r>
              <a:rPr lang="id-ID" dirty="0"/>
              <a:t>sebagai vektor – vektor kolomnya, maka </a:t>
            </a:r>
            <a:r>
              <a:rPr lang="id-ID" b="1" dirty="0"/>
              <a:t>A</a:t>
            </a:r>
            <a:r>
              <a:rPr lang="id-ID" dirty="0"/>
              <a:t> disebut sebagai matriks penyajian atau matriks baku. </a:t>
            </a:r>
          </a:p>
          <a:p>
            <a:pPr marL="82296" indent="0">
              <a:buNone/>
            </a:pPr>
            <a:endParaRPr lang="id-ID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id-ID" sz="3200" dirty="0" smtClean="0"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MATRIK PENYAJIAN</a:t>
            </a:r>
            <a:endParaRPr lang="id-ID" sz="32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981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620688"/>
            <a:ext cx="7498080" cy="864096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id-ID" sz="2400" dirty="0" smtClean="0"/>
              <a:t>Contoh 4</a:t>
            </a:r>
          </a:p>
          <a:p>
            <a:pPr marL="82296" indent="0">
              <a:buNone/>
            </a:pPr>
            <a:r>
              <a:rPr lang="id-ID" sz="2400" dirty="0" smtClean="0"/>
              <a:t>Misalkan T:R</a:t>
            </a:r>
            <a:r>
              <a:rPr lang="id-ID" sz="2400" baseline="30000" dirty="0" smtClean="0"/>
              <a:t>2</a:t>
            </a:r>
            <a:r>
              <a:rPr lang="id-ID" sz="2400" dirty="0" smtClean="0"/>
              <a:t> </a:t>
            </a:r>
            <a:r>
              <a:rPr lang="id-ID" sz="2400" dirty="0">
                <a:sym typeface="Wingdings"/>
              </a:rPr>
              <a:t></a:t>
            </a:r>
            <a:r>
              <a:rPr lang="id-ID" sz="2400" dirty="0"/>
              <a:t> R</a:t>
            </a:r>
            <a:r>
              <a:rPr lang="id-ID" sz="2400" baseline="30000" dirty="0"/>
              <a:t>2</a:t>
            </a:r>
            <a:r>
              <a:rPr lang="id-ID" sz="2400" dirty="0"/>
              <a:t> diberikan oleh :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35608" y="-17140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id-ID" sz="3200" dirty="0" smtClean="0"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MATRIK PENYAJIAN</a:t>
            </a:r>
            <a:endParaRPr lang="id-ID" sz="32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687739"/>
              </p:ext>
            </p:extLst>
          </p:nvPr>
        </p:nvGraphicFramePr>
        <p:xfrm>
          <a:off x="2915816" y="1484784"/>
          <a:ext cx="3134072" cy="1145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Equation" r:id="rId3" imgW="1384300" imgH="508000" progId="Equation.3">
                  <p:embed/>
                </p:oleObj>
              </mc:Choice>
              <mc:Fallback>
                <p:oleObj name="Equation" r:id="rId3" imgW="1384300" imgH="508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484784"/>
                        <a:ext cx="3134072" cy="11455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1619672" y="2636912"/>
            <a:ext cx="42068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lphaLcParenR"/>
            </a:pPr>
            <a:r>
              <a:rPr lang="en-US" sz="2400" dirty="0" err="1" smtClean="0"/>
              <a:t>Tentukan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matrik</a:t>
            </a:r>
            <a:r>
              <a:rPr lang="en-US" sz="2400" dirty="0" smtClean="0"/>
              <a:t> </a:t>
            </a:r>
            <a:r>
              <a:rPr lang="en-US" sz="2400" dirty="0" err="1" smtClean="0"/>
              <a:t>penyajian</a:t>
            </a:r>
            <a:r>
              <a:rPr lang="en-US" sz="2400" dirty="0" smtClean="0"/>
              <a:t> A</a:t>
            </a:r>
          </a:p>
          <a:p>
            <a:pPr marL="514350" indent="-514350">
              <a:buAutoNum type="alphaLcParenR"/>
            </a:pP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transformasi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titik</a:t>
            </a:r>
            <a:r>
              <a:rPr lang="en-US" sz="2400" dirty="0" smtClean="0"/>
              <a:t>(3, 4)</a:t>
            </a:r>
            <a:endParaRPr lang="id-ID" sz="240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957177"/>
              </p:ext>
            </p:extLst>
          </p:nvPr>
        </p:nvGraphicFramePr>
        <p:xfrm>
          <a:off x="1520491" y="3645024"/>
          <a:ext cx="7227973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Equation" r:id="rId5" imgW="3619500" imgH="508000" progId="Equation.3">
                  <p:embed/>
                </p:oleObj>
              </mc:Choice>
              <mc:Fallback>
                <p:oleObj name="Equation" r:id="rId5" imgW="3619500" imgH="508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491" y="3645024"/>
                        <a:ext cx="7227973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849721"/>
              </p:ext>
            </p:extLst>
          </p:nvPr>
        </p:nvGraphicFramePr>
        <p:xfrm>
          <a:off x="1536700" y="4653137"/>
          <a:ext cx="1552651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Equation" r:id="rId7" imgW="825480" imgH="457200" progId="Equation.3">
                  <p:embed/>
                </p:oleObj>
              </mc:Choice>
              <mc:Fallback>
                <p:oleObj name="Equation" r:id="rId7" imgW="82548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4653137"/>
                        <a:ext cx="1552651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131840" y="4839543"/>
            <a:ext cx="51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/>
              <a:t>adalah matrik penyajian untuk </a:t>
            </a:r>
            <a:r>
              <a:rPr lang="id-ID" sz="2400" dirty="0" smtClean="0"/>
              <a:t>T</a:t>
            </a:r>
            <a:endParaRPr lang="id-ID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971600" y="3861048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5616" y="5715891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78895"/>
              </p:ext>
            </p:extLst>
          </p:nvPr>
        </p:nvGraphicFramePr>
        <p:xfrm>
          <a:off x="1691680" y="5508326"/>
          <a:ext cx="3678238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Equation" r:id="rId9" imgW="1841400" imgH="482400" progId="Equation.3">
                  <p:embed/>
                </p:oleObj>
              </mc:Choice>
              <mc:Fallback>
                <p:oleObj name="Equation" r:id="rId9" imgW="1841400" imgH="482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508326"/>
                        <a:ext cx="3678238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649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608" y="-17140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id-ID" sz="3200" dirty="0" smtClean="0"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MATRIK PENYAJIAN</a:t>
            </a:r>
            <a:endParaRPr lang="id-ID" sz="32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31640" y="908720"/>
            <a:ext cx="7498080" cy="613048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id-ID" sz="2800" dirty="0" smtClean="0"/>
              <a:t>Contoh 5</a:t>
            </a:r>
          </a:p>
          <a:p>
            <a:pPr marL="82296" indent="0">
              <a:buNone/>
            </a:pPr>
            <a:r>
              <a:rPr lang="id-ID" sz="2800" dirty="0" smtClean="0"/>
              <a:t>Misalkan </a:t>
            </a:r>
            <a:r>
              <a:rPr lang="id-ID" sz="2800" dirty="0"/>
              <a:t>jika T:R</a:t>
            </a:r>
            <a:r>
              <a:rPr lang="id-ID" sz="2800" baseline="30000" dirty="0"/>
              <a:t>2</a:t>
            </a:r>
            <a:r>
              <a:rPr lang="id-ID" sz="2800" dirty="0"/>
              <a:t> </a:t>
            </a:r>
            <a:r>
              <a:rPr lang="id-ID" sz="2800" dirty="0">
                <a:sym typeface="Wingdings"/>
              </a:rPr>
              <a:t></a:t>
            </a:r>
            <a:r>
              <a:rPr lang="id-ID" sz="2800" dirty="0"/>
              <a:t> </a:t>
            </a:r>
            <a:r>
              <a:rPr lang="id-ID" sz="2800" dirty="0" smtClean="0"/>
              <a:t>R</a:t>
            </a:r>
            <a:r>
              <a:rPr lang="id-ID" sz="2800" baseline="30000" dirty="0" smtClean="0"/>
              <a:t>3</a:t>
            </a:r>
            <a:r>
              <a:rPr lang="id-ID" sz="2800" dirty="0" smtClean="0"/>
              <a:t> </a:t>
            </a:r>
            <a:r>
              <a:rPr lang="id-ID" sz="2800" dirty="0"/>
              <a:t>diberikan oleh :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754845"/>
              </p:ext>
            </p:extLst>
          </p:nvPr>
        </p:nvGraphicFramePr>
        <p:xfrm>
          <a:off x="2916238" y="1917700"/>
          <a:ext cx="3940175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Equation" r:id="rId3" imgW="1384200" imgH="711000" progId="Equation.3">
                  <p:embed/>
                </p:oleObj>
              </mc:Choice>
              <mc:Fallback>
                <p:oleObj name="Equation" r:id="rId3" imgW="1384200" imgH="711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917700"/>
                        <a:ext cx="3940175" cy="201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1679922" y="3370748"/>
            <a:ext cx="9444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800" dirty="0"/>
              <a:t>Maka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991335"/>
              </p:ext>
            </p:extLst>
          </p:nvPr>
        </p:nvGraphicFramePr>
        <p:xfrm>
          <a:off x="1790625" y="3817729"/>
          <a:ext cx="6950075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Equation" r:id="rId5" imgW="3479760" imgH="711000" progId="Equation.3">
                  <p:embed/>
                </p:oleObj>
              </mc:Choice>
              <mc:Fallback>
                <p:oleObj name="Equation" r:id="rId5" imgW="3479760" imgH="711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625" y="3817729"/>
                        <a:ext cx="6950075" cy="1411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075259"/>
              </p:ext>
            </p:extLst>
          </p:nvPr>
        </p:nvGraphicFramePr>
        <p:xfrm>
          <a:off x="2039962" y="4952337"/>
          <a:ext cx="1504950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Equation" r:id="rId7" imgW="685800" imgH="711000" progId="Equation.3">
                  <p:embed/>
                </p:oleObj>
              </mc:Choice>
              <mc:Fallback>
                <p:oleObj name="Equation" r:id="rId7" imgW="685800" imgH="711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62" y="4952337"/>
                        <a:ext cx="1504950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52130" y="5530988"/>
            <a:ext cx="5116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/>
              <a:t>adalah matrik penyajian untuk </a:t>
            </a:r>
            <a:r>
              <a:rPr lang="id-ID" sz="2800" dirty="0" smtClean="0"/>
              <a:t>T</a:t>
            </a:r>
            <a:endParaRPr lang="id-ID" sz="2800" dirty="0"/>
          </a:p>
        </p:txBody>
      </p:sp>
      <p:sp>
        <p:nvSpPr>
          <p:cNvPr id="13" name="Rectangle 12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298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608" y="-17140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id-ID" sz="3200" dirty="0" smtClean="0"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MATRIK PENYAJIAN</a:t>
            </a:r>
            <a:endParaRPr lang="id-ID" sz="32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31640" y="692696"/>
            <a:ext cx="7498080" cy="613048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id-ID" sz="2800" dirty="0" smtClean="0"/>
              <a:t>Contoh 6</a:t>
            </a:r>
          </a:p>
          <a:p>
            <a:pPr marL="82296" indent="0">
              <a:buNone/>
            </a:pPr>
            <a:r>
              <a:rPr lang="id-ID" sz="2800" dirty="0" smtClean="0"/>
              <a:t>Misalkan </a:t>
            </a:r>
            <a:r>
              <a:rPr lang="id-ID" sz="2800" dirty="0"/>
              <a:t>jika </a:t>
            </a:r>
            <a:r>
              <a:rPr lang="id-ID" sz="2800" dirty="0" smtClean="0"/>
              <a:t>T:R</a:t>
            </a:r>
            <a:r>
              <a:rPr lang="id-ID" sz="2800" baseline="30000" dirty="0" smtClean="0"/>
              <a:t>3</a:t>
            </a:r>
            <a:r>
              <a:rPr lang="id-ID" sz="2800" dirty="0" smtClean="0"/>
              <a:t> </a:t>
            </a:r>
            <a:r>
              <a:rPr lang="id-ID" sz="2800" dirty="0">
                <a:sym typeface="Wingdings"/>
              </a:rPr>
              <a:t></a:t>
            </a:r>
            <a:r>
              <a:rPr lang="id-ID" sz="2800" dirty="0"/>
              <a:t> </a:t>
            </a:r>
            <a:r>
              <a:rPr lang="id-ID" sz="2800" dirty="0" smtClean="0"/>
              <a:t>R</a:t>
            </a:r>
            <a:r>
              <a:rPr lang="id-ID" sz="2800" baseline="30000" dirty="0" smtClean="0"/>
              <a:t>2</a:t>
            </a:r>
            <a:r>
              <a:rPr lang="id-ID" sz="2800" dirty="0" smtClean="0"/>
              <a:t> </a:t>
            </a:r>
            <a:r>
              <a:rPr lang="id-ID" sz="2800" dirty="0"/>
              <a:t>diberikan oleh :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292475"/>
              </p:ext>
            </p:extLst>
          </p:nvPr>
        </p:nvGraphicFramePr>
        <p:xfrm>
          <a:off x="2933700" y="1628800"/>
          <a:ext cx="3903663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Equation" r:id="rId3" imgW="1371600" imgH="736560" progId="Equation.3">
                  <p:embed/>
                </p:oleObj>
              </mc:Choice>
              <mc:Fallback>
                <p:oleObj name="Equation" r:id="rId3" imgW="137160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1628800"/>
                        <a:ext cx="3903663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1619672" y="3246585"/>
            <a:ext cx="9444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800" dirty="0"/>
              <a:t>Maka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984039"/>
              </p:ext>
            </p:extLst>
          </p:nvPr>
        </p:nvGraphicFramePr>
        <p:xfrm>
          <a:off x="154707" y="3633709"/>
          <a:ext cx="9001000" cy="1381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Equation" r:id="rId5" imgW="4762440" imgH="736560" progId="Equation.3">
                  <p:embed/>
                </p:oleObj>
              </mc:Choice>
              <mc:Fallback>
                <p:oleObj name="Equation" r:id="rId5" imgW="476244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07" y="3633709"/>
                        <a:ext cx="9001000" cy="13819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611091" y="5433909"/>
            <a:ext cx="5116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/>
              <a:t>adalah matrik penyajian untuk </a:t>
            </a:r>
            <a:r>
              <a:rPr lang="id-ID" sz="2800" dirty="0" smtClean="0"/>
              <a:t>T</a:t>
            </a:r>
            <a:endParaRPr lang="id-ID" sz="2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269117"/>
              </p:ext>
            </p:extLst>
          </p:nvPr>
        </p:nvGraphicFramePr>
        <p:xfrm>
          <a:off x="1248234" y="5063470"/>
          <a:ext cx="2386496" cy="1160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Equation" r:id="rId7" imgW="939600" imgH="457200" progId="Equation.3">
                  <p:embed/>
                </p:oleObj>
              </mc:Choice>
              <mc:Fallback>
                <p:oleObj name="Equation" r:id="rId7" imgW="9396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8234" y="5063470"/>
                        <a:ext cx="2386496" cy="11609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293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d-ID" b="1" dirty="0">
                <a:effectLst/>
              </a:rPr>
              <a:t>Vektor Koordinat dan Perubahan Basis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701280"/>
          </a:xfrm>
        </p:spPr>
        <p:txBody>
          <a:bodyPr/>
          <a:lstStyle/>
          <a:p>
            <a:pPr marL="82296" indent="0">
              <a:buNone/>
            </a:pPr>
            <a:r>
              <a:rPr lang="id-ID" dirty="0"/>
              <a:t>Selama ini kita sering menggunakan  basis baku sebagai basis semua vektor. Padahal selain basis baku, ada basis-basis lain yang bisa digunakan untuk menyatakan sebuah vektor. Beberapa contoh basis baku :</a:t>
            </a:r>
          </a:p>
          <a:p>
            <a:pPr marL="82296" indent="0">
              <a:buNone/>
            </a:pP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4273932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/>
              <a:t>Basis baku di ruang R</a:t>
            </a:r>
            <a:r>
              <a:rPr lang="id-ID" sz="2800" baseline="30000" dirty="0"/>
              <a:t>2</a:t>
            </a:r>
            <a:r>
              <a:rPr lang="id-ID" sz="2800" dirty="0"/>
              <a:t>: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255446"/>
              </p:ext>
            </p:extLst>
          </p:nvPr>
        </p:nvGraphicFramePr>
        <p:xfrm>
          <a:off x="5148064" y="4098923"/>
          <a:ext cx="1018777" cy="8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" name="Equation" r:id="rId3" imgW="533169" imgH="457002" progId="Equation.3">
                  <p:embed/>
                </p:oleObj>
              </mc:Choice>
              <mc:Fallback>
                <p:oleObj name="Equation" r:id="rId3" imgW="533169" imgH="45700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4098923"/>
                        <a:ext cx="1018777" cy="873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938266"/>
              </p:ext>
            </p:extLst>
          </p:nvPr>
        </p:nvGraphicFramePr>
        <p:xfrm>
          <a:off x="6516216" y="4104782"/>
          <a:ext cx="1037493" cy="873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" name="Equation" r:id="rId5" imgW="545863" imgH="457002" progId="Equation.3">
                  <p:embed/>
                </p:oleObj>
              </mc:Choice>
              <mc:Fallback>
                <p:oleObj name="Equation" r:id="rId5" imgW="545863" imgH="45700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4104782"/>
                        <a:ext cx="1037493" cy="8736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12996" y="5517232"/>
            <a:ext cx="3635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/>
              <a:t>Basis baku di ruang </a:t>
            </a:r>
            <a:r>
              <a:rPr lang="id-ID" sz="2800" dirty="0" smtClean="0"/>
              <a:t>R</a:t>
            </a:r>
            <a:r>
              <a:rPr lang="id-ID" sz="2800" baseline="30000" dirty="0" smtClean="0"/>
              <a:t>3</a:t>
            </a:r>
            <a:r>
              <a:rPr lang="id-ID" sz="2800" dirty="0" smtClean="0"/>
              <a:t>: </a:t>
            </a:r>
            <a:endParaRPr lang="id-ID" sz="2800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850513"/>
              </p:ext>
            </p:extLst>
          </p:nvPr>
        </p:nvGraphicFramePr>
        <p:xfrm>
          <a:off x="5148064" y="5085184"/>
          <a:ext cx="968495" cy="1361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" name="Equation" r:id="rId7" imgW="507960" imgH="711000" progId="Equation.3">
                  <p:embed/>
                </p:oleObj>
              </mc:Choice>
              <mc:Fallback>
                <p:oleObj name="Equation" r:id="rId7" imgW="50796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5085184"/>
                        <a:ext cx="968495" cy="13619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326973"/>
              </p:ext>
            </p:extLst>
          </p:nvPr>
        </p:nvGraphicFramePr>
        <p:xfrm>
          <a:off x="6588224" y="5085184"/>
          <a:ext cx="1008112" cy="132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" name="Equation" r:id="rId9" imgW="545863" imgH="710891" progId="Equation.3">
                  <p:embed/>
                </p:oleObj>
              </mc:Choice>
              <mc:Fallback>
                <p:oleObj name="Equation" r:id="rId9" imgW="545863" imgH="71089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5085184"/>
                        <a:ext cx="1008112" cy="1326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086319"/>
              </p:ext>
            </p:extLst>
          </p:nvPr>
        </p:nvGraphicFramePr>
        <p:xfrm>
          <a:off x="7996701" y="5043619"/>
          <a:ext cx="1039795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" name="Equation" r:id="rId11" imgW="545863" imgH="710891" progId="Equation.3">
                  <p:embed/>
                </p:oleObj>
              </mc:Choice>
              <mc:Fallback>
                <p:oleObj name="Equation" r:id="rId11" imgW="545863" imgH="71089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6701" y="5043619"/>
                        <a:ext cx="1039795" cy="13681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92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27384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id-ID" sz="2800" b="1" dirty="0">
                <a:solidFill>
                  <a:srgbClr val="FF0000"/>
                </a:solidFill>
                <a:effectLst/>
              </a:rPr>
              <a:t>Vektor Koordinat dan Perubahan Basis</a:t>
            </a:r>
            <a:endParaRPr lang="id-ID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015752"/>
            <a:ext cx="8100392" cy="5653608"/>
          </a:xfrm>
        </p:spPr>
        <p:txBody>
          <a:bodyPr>
            <a:noAutofit/>
          </a:bodyPr>
          <a:lstStyle/>
          <a:p>
            <a:pPr marL="82296" indent="0" algn="just">
              <a:buNone/>
            </a:pPr>
            <a:r>
              <a:rPr lang="en-US" sz="2400" dirty="0" err="1" smtClean="0"/>
              <a:t>Vektor</a:t>
            </a:r>
            <a:r>
              <a:rPr lang="en-US" sz="2400" dirty="0" smtClean="0"/>
              <a:t> </a:t>
            </a:r>
            <a:r>
              <a:rPr lang="en-US" sz="2400" dirty="0" err="1" smtClean="0"/>
              <a:t>posisi</a:t>
            </a:r>
            <a:r>
              <a:rPr lang="en-US" sz="2400" dirty="0" smtClean="0"/>
              <a:t> </a:t>
            </a:r>
            <a:r>
              <a:rPr lang="en-US" sz="2400" dirty="0" err="1" smtClean="0"/>
              <a:t>titik</a:t>
            </a:r>
            <a:r>
              <a:rPr lang="en-US" sz="2400" dirty="0" smtClean="0"/>
              <a:t> X, </a:t>
            </a:r>
            <a:r>
              <a:rPr lang="en-US" sz="2400" dirty="0" err="1" smtClean="0"/>
              <a:t>bila</a:t>
            </a:r>
            <a:r>
              <a:rPr lang="en-US" sz="2400" dirty="0" smtClean="0"/>
              <a:t> </a:t>
            </a:r>
            <a:r>
              <a:rPr lang="en-US" sz="2400" dirty="0" err="1" smtClean="0"/>
              <a:t>dilihat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basis </a:t>
            </a:r>
            <a:r>
              <a:rPr lang="id-ID" sz="2400" dirty="0" smtClean="0"/>
              <a:t>B </a:t>
            </a:r>
            <a:r>
              <a:rPr lang="id-ID" sz="2400" dirty="0"/>
              <a:t>= {</a:t>
            </a:r>
            <a:r>
              <a:rPr lang="id-ID" sz="2400" b="1" dirty="0"/>
              <a:t>e</a:t>
            </a:r>
            <a:r>
              <a:rPr lang="id-ID" sz="2400" b="1" baseline="-25000" dirty="0"/>
              <a:t>1</a:t>
            </a:r>
            <a:r>
              <a:rPr lang="id-ID" sz="2400" b="1" dirty="0"/>
              <a:t>, e</a:t>
            </a:r>
            <a:r>
              <a:rPr lang="id-ID" sz="2400" b="1" baseline="-25000" dirty="0"/>
              <a:t>2</a:t>
            </a:r>
            <a:r>
              <a:rPr lang="id-ID" sz="2400" b="1" dirty="0"/>
              <a:t>, . . . , e</a:t>
            </a:r>
            <a:r>
              <a:rPr lang="id-ID" sz="2400" b="1" baseline="-25000" dirty="0"/>
              <a:t>n</a:t>
            </a:r>
            <a:r>
              <a:rPr lang="id-ID" sz="2400" dirty="0"/>
              <a:t> } adalah  </a:t>
            </a:r>
          </a:p>
          <a:p>
            <a:pPr marL="82296" indent="0">
              <a:buNone/>
            </a:pPr>
            <a:r>
              <a:rPr lang="id-ID" sz="2400" dirty="0"/>
              <a:t>		</a:t>
            </a:r>
            <a:r>
              <a:rPr lang="id-ID" sz="2400" i="1" dirty="0"/>
              <a:t>X </a:t>
            </a:r>
            <a:r>
              <a:rPr lang="id-ID" sz="2400" dirty="0"/>
              <a:t>= </a:t>
            </a:r>
            <a:r>
              <a:rPr lang="id-ID" sz="2400" i="1" dirty="0"/>
              <a:t>x</a:t>
            </a:r>
            <a:r>
              <a:rPr lang="id-ID" sz="2400" baseline="-25000" dirty="0"/>
              <a:t>1</a:t>
            </a:r>
            <a:r>
              <a:rPr lang="id-ID" sz="2400" dirty="0"/>
              <a:t>e</a:t>
            </a:r>
            <a:r>
              <a:rPr lang="id-ID" sz="2400" baseline="-25000" dirty="0"/>
              <a:t>1</a:t>
            </a:r>
            <a:r>
              <a:rPr lang="id-ID" sz="2400" dirty="0"/>
              <a:t> +  </a:t>
            </a:r>
            <a:r>
              <a:rPr lang="id-ID" sz="2400" i="1" dirty="0"/>
              <a:t>x</a:t>
            </a:r>
            <a:r>
              <a:rPr lang="id-ID" sz="2400" baseline="-25000" dirty="0"/>
              <a:t>2</a:t>
            </a:r>
            <a:r>
              <a:rPr lang="id-ID" sz="2400" dirty="0"/>
              <a:t>e</a:t>
            </a:r>
            <a:r>
              <a:rPr lang="id-ID" sz="2400" baseline="-25000" dirty="0"/>
              <a:t>2</a:t>
            </a:r>
            <a:r>
              <a:rPr lang="id-ID" sz="2400" dirty="0"/>
              <a:t> + ..........+ </a:t>
            </a:r>
            <a:r>
              <a:rPr lang="id-ID" sz="2400" i="1" dirty="0"/>
              <a:t>x</a:t>
            </a:r>
            <a:r>
              <a:rPr lang="id-ID" sz="2400" baseline="-25000" dirty="0"/>
              <a:t>n</a:t>
            </a:r>
            <a:r>
              <a:rPr lang="id-ID" sz="2400" dirty="0"/>
              <a:t>e</a:t>
            </a:r>
            <a:r>
              <a:rPr lang="id-ID" sz="2400" baseline="-25000" dirty="0"/>
              <a:t>n</a:t>
            </a:r>
            <a:r>
              <a:rPr lang="id-ID" sz="2400" dirty="0"/>
              <a:t> </a:t>
            </a:r>
          </a:p>
          <a:p>
            <a:pPr marL="82296" indent="0">
              <a:buNone/>
            </a:pPr>
            <a:r>
              <a:rPr lang="id-ID" sz="2400" dirty="0"/>
              <a:t> </a:t>
            </a:r>
            <a:endParaRPr lang="en-US" sz="2400" dirty="0" smtClean="0"/>
          </a:p>
          <a:p>
            <a:pPr marL="82296" indent="0">
              <a:buNone/>
            </a:pPr>
            <a:r>
              <a:rPr lang="en-US" sz="2400" dirty="0" err="1" smtClean="0"/>
              <a:t>Vektor</a:t>
            </a:r>
            <a:r>
              <a:rPr lang="en-US" sz="2400" dirty="0" smtClean="0"/>
              <a:t> </a:t>
            </a:r>
            <a:r>
              <a:rPr lang="en-US" sz="2400" dirty="0" err="1"/>
              <a:t>posisi</a:t>
            </a:r>
            <a:r>
              <a:rPr lang="en-US" sz="2400" dirty="0"/>
              <a:t> </a:t>
            </a:r>
            <a:r>
              <a:rPr lang="en-US" sz="2400" dirty="0" err="1"/>
              <a:t>titik</a:t>
            </a:r>
            <a:r>
              <a:rPr lang="en-US" sz="2400" dirty="0"/>
              <a:t> X, </a:t>
            </a: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dilihat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basis </a:t>
            </a:r>
            <a:r>
              <a:rPr lang="id-ID" sz="2400" dirty="0" smtClean="0"/>
              <a:t>B</a:t>
            </a:r>
            <a:r>
              <a:rPr lang="en-US" sz="2400" dirty="0" smtClean="0"/>
              <a:t>’</a:t>
            </a:r>
            <a:r>
              <a:rPr lang="id-ID" sz="2400" dirty="0" smtClean="0"/>
              <a:t> </a:t>
            </a:r>
            <a:r>
              <a:rPr lang="id-ID" sz="2400" dirty="0"/>
              <a:t>= </a:t>
            </a:r>
            <a:r>
              <a:rPr lang="id-ID" sz="2400" dirty="0" smtClean="0"/>
              <a:t>{</a:t>
            </a:r>
            <a:r>
              <a:rPr lang="en-US" sz="2400" b="1" dirty="0" smtClean="0"/>
              <a:t>E</a:t>
            </a:r>
            <a:r>
              <a:rPr lang="id-ID" sz="2400" b="1" baseline="-25000" dirty="0" smtClean="0"/>
              <a:t>1</a:t>
            </a:r>
            <a:r>
              <a:rPr lang="id-ID" sz="2400" b="1" dirty="0"/>
              <a:t>, </a:t>
            </a:r>
            <a:r>
              <a:rPr lang="en-US" sz="2400" b="1" dirty="0" smtClean="0"/>
              <a:t>E</a:t>
            </a:r>
            <a:r>
              <a:rPr lang="id-ID" sz="2400" b="1" baseline="-25000" dirty="0" smtClean="0"/>
              <a:t>2</a:t>
            </a:r>
            <a:r>
              <a:rPr lang="id-ID" sz="2400" b="1" dirty="0"/>
              <a:t>, . . . , </a:t>
            </a:r>
            <a:r>
              <a:rPr lang="en-US" sz="2400" b="1" dirty="0" smtClean="0"/>
              <a:t>E</a:t>
            </a:r>
            <a:r>
              <a:rPr lang="id-ID" sz="2400" b="1" baseline="-25000" dirty="0" smtClean="0"/>
              <a:t>n</a:t>
            </a:r>
            <a:r>
              <a:rPr lang="id-ID" sz="2400" dirty="0" smtClean="0"/>
              <a:t> </a:t>
            </a:r>
            <a:r>
              <a:rPr lang="id-ID" sz="2400" dirty="0"/>
              <a:t>} adalah  </a:t>
            </a:r>
          </a:p>
          <a:p>
            <a:pPr marL="82296" indent="0">
              <a:buNone/>
            </a:pPr>
            <a:r>
              <a:rPr lang="id-ID" sz="2400" dirty="0"/>
              <a:t>		</a:t>
            </a:r>
            <a:r>
              <a:rPr lang="id-ID" sz="2400" i="1" dirty="0"/>
              <a:t>X </a:t>
            </a:r>
            <a:r>
              <a:rPr lang="id-ID" sz="2400" dirty="0"/>
              <a:t>= </a:t>
            </a:r>
            <a:r>
              <a:rPr lang="en-US" sz="2400" i="1" dirty="0" smtClean="0"/>
              <a:t>y</a:t>
            </a:r>
            <a:r>
              <a:rPr lang="id-ID" sz="2400" baseline="-25000" dirty="0" smtClean="0"/>
              <a:t>1</a:t>
            </a:r>
            <a:r>
              <a:rPr lang="en-US" sz="2400" dirty="0" smtClean="0"/>
              <a:t>E</a:t>
            </a:r>
            <a:r>
              <a:rPr lang="id-ID" sz="2400" baseline="-25000" dirty="0" smtClean="0"/>
              <a:t>1</a:t>
            </a:r>
            <a:r>
              <a:rPr lang="id-ID" sz="2400" dirty="0" smtClean="0"/>
              <a:t> </a:t>
            </a:r>
            <a:r>
              <a:rPr lang="id-ID" sz="2400" dirty="0"/>
              <a:t>+  </a:t>
            </a:r>
            <a:r>
              <a:rPr lang="en-US" sz="2400" i="1" dirty="0" smtClean="0"/>
              <a:t>y</a:t>
            </a:r>
            <a:r>
              <a:rPr lang="id-ID" sz="2400" baseline="-25000" dirty="0" smtClean="0"/>
              <a:t>2</a:t>
            </a:r>
            <a:r>
              <a:rPr lang="en-US" sz="2400" dirty="0" smtClean="0"/>
              <a:t>E</a:t>
            </a:r>
            <a:r>
              <a:rPr lang="id-ID" sz="2400" baseline="-25000" dirty="0" smtClean="0"/>
              <a:t>2</a:t>
            </a:r>
            <a:r>
              <a:rPr lang="id-ID" sz="2400" dirty="0" smtClean="0"/>
              <a:t> </a:t>
            </a:r>
            <a:r>
              <a:rPr lang="id-ID" sz="2400" dirty="0"/>
              <a:t>+ ..........+ </a:t>
            </a:r>
            <a:r>
              <a:rPr lang="en-US" sz="2400" i="1" dirty="0" smtClean="0"/>
              <a:t>y</a:t>
            </a:r>
            <a:r>
              <a:rPr lang="id-ID" sz="2400" baseline="-25000" dirty="0" smtClean="0"/>
              <a:t>n</a:t>
            </a:r>
            <a:r>
              <a:rPr lang="en-US" sz="2400" dirty="0" smtClean="0"/>
              <a:t>E</a:t>
            </a:r>
            <a:r>
              <a:rPr lang="id-ID" sz="2400" baseline="-25000" dirty="0" smtClean="0"/>
              <a:t>n</a:t>
            </a:r>
            <a:endParaRPr lang="en-US" sz="2400" baseline="-25000" dirty="0" smtClean="0"/>
          </a:p>
          <a:p>
            <a:pPr marL="82296" indent="0">
              <a:buNone/>
            </a:pPr>
            <a:endParaRPr lang="en-US" sz="2800" baseline="-25000" dirty="0" smtClean="0"/>
          </a:p>
          <a:p>
            <a:pPr marL="82296" indent="0">
              <a:buNone/>
            </a:pPr>
            <a:r>
              <a:rPr lang="en-US" sz="2800" baseline="-25000" dirty="0" err="1" smtClean="0"/>
              <a:t>Karena</a:t>
            </a:r>
            <a:r>
              <a:rPr lang="en-US" sz="2800" baseline="-25000" dirty="0" smtClean="0"/>
              <a:t> </a:t>
            </a:r>
            <a:r>
              <a:rPr lang="en-US" sz="2800" baseline="-25000" dirty="0" err="1" smtClean="0"/>
              <a:t>titik</a:t>
            </a:r>
            <a:r>
              <a:rPr lang="en-US" sz="2800" baseline="-25000" dirty="0" smtClean="0"/>
              <a:t> X </a:t>
            </a:r>
            <a:r>
              <a:rPr lang="en-US" sz="2800" baseline="-25000" dirty="0" err="1" smtClean="0"/>
              <a:t>tidak</a:t>
            </a:r>
            <a:r>
              <a:rPr lang="en-US" sz="2800" baseline="-25000" dirty="0" smtClean="0"/>
              <a:t> </a:t>
            </a:r>
            <a:r>
              <a:rPr lang="en-US" sz="2800" baseline="-25000" dirty="0" err="1" smtClean="0"/>
              <a:t>berubah</a:t>
            </a:r>
            <a:r>
              <a:rPr lang="en-US" sz="2800" baseline="-25000" dirty="0" smtClean="0"/>
              <a:t>, </a:t>
            </a:r>
            <a:r>
              <a:rPr lang="en-US" sz="2800" baseline="-25000" dirty="0" err="1" smtClean="0"/>
              <a:t>maka</a:t>
            </a:r>
            <a:r>
              <a:rPr lang="en-US" sz="2800" baseline="-25000" dirty="0" smtClean="0"/>
              <a:t> :</a:t>
            </a:r>
          </a:p>
          <a:p>
            <a:pPr marL="82296" indent="0">
              <a:buNone/>
            </a:pPr>
            <a:r>
              <a:rPr lang="id-ID" sz="2400" i="1" dirty="0"/>
              <a:t>x</a:t>
            </a:r>
            <a:r>
              <a:rPr lang="id-ID" sz="2400" baseline="-25000" dirty="0"/>
              <a:t>1</a:t>
            </a:r>
            <a:r>
              <a:rPr lang="id-ID" sz="2400" dirty="0"/>
              <a:t>e</a:t>
            </a:r>
            <a:r>
              <a:rPr lang="id-ID" sz="2400" baseline="-25000" dirty="0"/>
              <a:t>1</a:t>
            </a:r>
            <a:r>
              <a:rPr lang="id-ID" sz="2400" dirty="0"/>
              <a:t> +  </a:t>
            </a:r>
            <a:r>
              <a:rPr lang="id-ID" sz="2400" i="1" dirty="0"/>
              <a:t>x</a:t>
            </a:r>
            <a:r>
              <a:rPr lang="id-ID" sz="2400" baseline="-25000" dirty="0"/>
              <a:t>2</a:t>
            </a:r>
            <a:r>
              <a:rPr lang="id-ID" sz="2400" dirty="0"/>
              <a:t>e</a:t>
            </a:r>
            <a:r>
              <a:rPr lang="id-ID" sz="2400" baseline="-25000" dirty="0"/>
              <a:t>2</a:t>
            </a:r>
            <a:r>
              <a:rPr lang="id-ID" sz="2400" dirty="0"/>
              <a:t> + ..........+ </a:t>
            </a:r>
            <a:r>
              <a:rPr lang="id-ID" sz="2400" i="1" dirty="0"/>
              <a:t>x</a:t>
            </a:r>
            <a:r>
              <a:rPr lang="id-ID" sz="2400" baseline="-25000" dirty="0"/>
              <a:t>n</a:t>
            </a:r>
            <a:r>
              <a:rPr lang="id-ID" sz="2400" dirty="0"/>
              <a:t>e</a:t>
            </a:r>
            <a:r>
              <a:rPr lang="id-ID" sz="2400" baseline="-25000" dirty="0"/>
              <a:t>n</a:t>
            </a:r>
            <a:r>
              <a:rPr lang="id-ID" sz="2400" dirty="0"/>
              <a:t> </a:t>
            </a:r>
            <a:r>
              <a:rPr lang="en-US" sz="2400" dirty="0" smtClean="0"/>
              <a:t>= </a:t>
            </a:r>
            <a:r>
              <a:rPr lang="id-ID" sz="2400" dirty="0" smtClean="0"/>
              <a:t> </a:t>
            </a:r>
            <a:r>
              <a:rPr lang="en-US" sz="2400" i="1" dirty="0"/>
              <a:t>y</a:t>
            </a:r>
            <a:r>
              <a:rPr lang="id-ID" sz="2400" baseline="-25000" dirty="0" smtClean="0"/>
              <a:t>1</a:t>
            </a:r>
            <a:r>
              <a:rPr lang="en-US" sz="2400" dirty="0" smtClean="0"/>
              <a:t>E</a:t>
            </a:r>
            <a:r>
              <a:rPr lang="id-ID" sz="2400" baseline="-25000" dirty="0" smtClean="0"/>
              <a:t>1</a:t>
            </a:r>
            <a:r>
              <a:rPr lang="id-ID" sz="2400" dirty="0" smtClean="0"/>
              <a:t> </a:t>
            </a:r>
            <a:r>
              <a:rPr lang="id-ID" sz="2400" dirty="0"/>
              <a:t>+  </a:t>
            </a:r>
            <a:r>
              <a:rPr lang="en-US" sz="2400" i="1" dirty="0"/>
              <a:t>y</a:t>
            </a:r>
            <a:r>
              <a:rPr lang="id-ID" sz="2400" baseline="-25000" dirty="0" smtClean="0"/>
              <a:t>2</a:t>
            </a:r>
            <a:r>
              <a:rPr lang="en-US" sz="2400" dirty="0" smtClean="0"/>
              <a:t>E</a:t>
            </a:r>
            <a:r>
              <a:rPr lang="id-ID" sz="2400" baseline="-25000" dirty="0" smtClean="0"/>
              <a:t>2</a:t>
            </a:r>
            <a:r>
              <a:rPr lang="id-ID" sz="2400" dirty="0" smtClean="0"/>
              <a:t> </a:t>
            </a:r>
            <a:r>
              <a:rPr lang="id-ID" sz="2400" dirty="0"/>
              <a:t>+ ..........+ </a:t>
            </a:r>
            <a:r>
              <a:rPr lang="en-US" sz="2400" i="1" dirty="0"/>
              <a:t>y</a:t>
            </a:r>
            <a:r>
              <a:rPr lang="id-ID" sz="2400" baseline="-25000" dirty="0" smtClean="0"/>
              <a:t>n</a:t>
            </a:r>
            <a:r>
              <a:rPr lang="en-US" sz="2400" dirty="0" smtClean="0"/>
              <a:t>E</a:t>
            </a:r>
            <a:r>
              <a:rPr lang="id-ID" sz="2400" baseline="-25000" dirty="0" smtClean="0"/>
              <a:t>n</a:t>
            </a:r>
            <a:endParaRPr lang="en-US" sz="2400" baseline="-25000" dirty="0"/>
          </a:p>
          <a:p>
            <a:pPr marL="82296" indent="0">
              <a:buNone/>
            </a:pPr>
            <a:endParaRPr lang="en-US" sz="2800" dirty="0" smtClean="0"/>
          </a:p>
          <a:p>
            <a:pPr marL="82296" indent="0">
              <a:buNone/>
            </a:pP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bentuk</a:t>
            </a:r>
            <a:r>
              <a:rPr lang="en-US" sz="2800" dirty="0" smtClean="0"/>
              <a:t> </a:t>
            </a:r>
            <a:r>
              <a:rPr lang="en-US" sz="2800" dirty="0" err="1" smtClean="0"/>
              <a:t>matrik</a:t>
            </a:r>
            <a:r>
              <a:rPr lang="en-US" sz="2800" dirty="0" smtClean="0"/>
              <a:t> :</a:t>
            </a:r>
            <a:endParaRPr lang="id-ID" sz="2800" dirty="0"/>
          </a:p>
          <a:p>
            <a:pPr marL="82296" indent="0">
              <a:buNone/>
            </a:pPr>
            <a:endParaRPr lang="id-ID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76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27384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id-ID" sz="2800" b="1" dirty="0">
                <a:solidFill>
                  <a:srgbClr val="FF0000"/>
                </a:solidFill>
                <a:effectLst/>
              </a:rPr>
              <a:t>Vektor Koordinat dan Perubahan Basis</a:t>
            </a:r>
            <a:endParaRPr lang="id-ID" sz="2800" dirty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21053"/>
              </p:ext>
            </p:extLst>
          </p:nvPr>
        </p:nvGraphicFramePr>
        <p:xfrm>
          <a:off x="2267744" y="1124744"/>
          <a:ext cx="5480099" cy="1907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3" imgW="3047760" imgH="1066680" progId="Equation.3">
                  <p:embed/>
                </p:oleObj>
              </mc:Choice>
              <mc:Fallback>
                <p:oleObj name="Equation" r:id="rId3" imgW="3047760" imgH="10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124744"/>
                        <a:ext cx="5480099" cy="1907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164855"/>
              </p:ext>
            </p:extLst>
          </p:nvPr>
        </p:nvGraphicFramePr>
        <p:xfrm>
          <a:off x="3923928" y="3322638"/>
          <a:ext cx="1804988" cy="190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5" imgW="1002960" imgH="1066680" progId="Equation.3">
                  <p:embed/>
                </p:oleObj>
              </mc:Choice>
              <mc:Fallback>
                <p:oleObj name="Equation" r:id="rId5" imgW="1002960" imgH="1066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3322638"/>
                        <a:ext cx="1804988" cy="190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979712" y="5530006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 err="1" smtClean="0">
                <a:solidFill>
                  <a:srgbClr val="FF0000"/>
                </a:solidFill>
              </a:rPr>
              <a:t>adalah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matrik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penyajian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transformasi</a:t>
            </a:r>
            <a:r>
              <a:rPr lang="en-US" dirty="0" smtClean="0">
                <a:solidFill>
                  <a:srgbClr val="FF0000"/>
                </a:solidFill>
              </a:rPr>
              <a:t> T </a:t>
            </a:r>
            <a:r>
              <a:rPr lang="en-US" dirty="0" err="1" smtClean="0">
                <a:solidFill>
                  <a:srgbClr val="FF0000"/>
                </a:solidFill>
              </a:rPr>
              <a:t>pada</a:t>
            </a:r>
            <a:r>
              <a:rPr lang="en-US" dirty="0" smtClean="0">
                <a:solidFill>
                  <a:srgbClr val="FF0000"/>
                </a:solidFill>
              </a:rPr>
              <a:t> basis  B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A’ </a:t>
            </a:r>
            <a:r>
              <a:rPr lang="en-US" dirty="0" err="1">
                <a:solidFill>
                  <a:srgbClr val="FF0000"/>
                </a:solidFill>
              </a:rPr>
              <a:t>adalah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matrik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penyajian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transformasi</a:t>
            </a:r>
            <a:r>
              <a:rPr lang="en-US" dirty="0">
                <a:solidFill>
                  <a:srgbClr val="FF0000"/>
                </a:solidFill>
              </a:rPr>
              <a:t> T </a:t>
            </a:r>
            <a:r>
              <a:rPr lang="en-US" dirty="0" err="1">
                <a:solidFill>
                  <a:srgbClr val="FF0000"/>
                </a:solidFill>
              </a:rPr>
              <a:t>pada</a:t>
            </a:r>
            <a:r>
              <a:rPr lang="en-US" dirty="0">
                <a:solidFill>
                  <a:srgbClr val="FF0000"/>
                </a:solidFill>
              </a:rPr>
              <a:t> basis  </a:t>
            </a:r>
            <a:r>
              <a:rPr lang="en-US" dirty="0" smtClean="0">
                <a:solidFill>
                  <a:srgbClr val="FF0000"/>
                </a:solidFill>
              </a:rPr>
              <a:t>B’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1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Definisi 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id-ID" dirty="0"/>
              <a:t>Jika </a:t>
            </a:r>
            <a:r>
              <a:rPr lang="id-ID" i="1" dirty="0"/>
              <a:t>F:V </a:t>
            </a:r>
            <a:r>
              <a:rPr lang="id-ID" i="1" dirty="0">
                <a:sym typeface="Wingdings"/>
              </a:rPr>
              <a:t></a:t>
            </a:r>
            <a:r>
              <a:rPr lang="id-ID" i="1" dirty="0"/>
              <a:t> W</a:t>
            </a:r>
            <a:r>
              <a:rPr lang="id-ID" dirty="0"/>
              <a:t> adalah sebuah fungsi dari ruang vektor </a:t>
            </a:r>
            <a:r>
              <a:rPr lang="id-ID" i="1" dirty="0"/>
              <a:t>V</a:t>
            </a:r>
            <a:r>
              <a:rPr lang="id-ID" dirty="0"/>
              <a:t> ke dalam ruang vektor </a:t>
            </a:r>
            <a:r>
              <a:rPr lang="id-ID" i="1" dirty="0"/>
              <a:t>W</a:t>
            </a:r>
            <a:r>
              <a:rPr lang="id-ID" dirty="0"/>
              <a:t>, maka F disebut transformasi linier (pemetaan linier), jika :</a:t>
            </a:r>
          </a:p>
          <a:p>
            <a:r>
              <a:rPr lang="id-ID" dirty="0"/>
              <a:t>(i).	F(</a:t>
            </a:r>
            <a:r>
              <a:rPr lang="id-ID" b="1" i="1" dirty="0"/>
              <a:t>u+v</a:t>
            </a:r>
            <a:r>
              <a:rPr lang="id-ID" dirty="0"/>
              <a:t>) = F(</a:t>
            </a:r>
            <a:r>
              <a:rPr lang="id-ID" b="1" i="1" dirty="0"/>
              <a:t>u</a:t>
            </a:r>
            <a:r>
              <a:rPr lang="id-ID" dirty="0"/>
              <a:t>) + F(</a:t>
            </a:r>
            <a:r>
              <a:rPr lang="id-ID" b="1" i="1" dirty="0"/>
              <a:t>v</a:t>
            </a:r>
            <a:r>
              <a:rPr lang="id-ID" dirty="0"/>
              <a:t>), untuk semua vektor </a:t>
            </a:r>
            <a:r>
              <a:rPr lang="id-ID" b="1" i="1" dirty="0"/>
              <a:t>u</a:t>
            </a:r>
            <a:r>
              <a:rPr lang="id-ID" dirty="0"/>
              <a:t> dan </a:t>
            </a:r>
            <a:r>
              <a:rPr lang="id-ID" b="1" i="1" dirty="0"/>
              <a:t>v</a:t>
            </a:r>
            <a:r>
              <a:rPr lang="id-ID" dirty="0"/>
              <a:t> di V</a:t>
            </a:r>
          </a:p>
          <a:p>
            <a:r>
              <a:rPr lang="id-ID" dirty="0"/>
              <a:t>(ii).	F(</a:t>
            </a:r>
            <a:r>
              <a:rPr lang="id-ID" i="1" dirty="0"/>
              <a:t>k</a:t>
            </a:r>
            <a:r>
              <a:rPr lang="id-ID" b="1" i="1" dirty="0"/>
              <a:t>u</a:t>
            </a:r>
            <a:r>
              <a:rPr lang="id-ID" dirty="0"/>
              <a:t>) = </a:t>
            </a:r>
            <a:r>
              <a:rPr lang="id-ID" i="1" dirty="0"/>
              <a:t>k</a:t>
            </a:r>
            <a:r>
              <a:rPr lang="id-ID" dirty="0"/>
              <a:t>F(</a:t>
            </a:r>
            <a:r>
              <a:rPr lang="id-ID" b="1" i="1" dirty="0"/>
              <a:t>u</a:t>
            </a:r>
            <a:r>
              <a:rPr lang="id-ID" dirty="0"/>
              <a:t>)  untuk semua vektor </a:t>
            </a:r>
            <a:r>
              <a:rPr lang="id-ID" b="1" i="1" dirty="0"/>
              <a:t>u</a:t>
            </a:r>
            <a:r>
              <a:rPr lang="id-ID" dirty="0"/>
              <a:t> di dalam </a:t>
            </a:r>
            <a:r>
              <a:rPr lang="id-ID" i="1" dirty="0"/>
              <a:t>V</a:t>
            </a:r>
            <a:r>
              <a:rPr lang="id-ID" dirty="0"/>
              <a:t> dan semua skalar </a:t>
            </a:r>
            <a:r>
              <a:rPr lang="id-ID" i="1" dirty="0"/>
              <a:t>k</a:t>
            </a:r>
            <a:endParaRPr lang="id-ID" dirty="0"/>
          </a:p>
          <a:p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878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d-ID" b="1" dirty="0">
                <a:effectLst/>
              </a:rPr>
              <a:t>Vektor Koordinat dan Perubahan Basis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663824"/>
            <a:ext cx="8100392" cy="3205336"/>
          </a:xfrm>
        </p:spPr>
        <p:txBody>
          <a:bodyPr>
            <a:noAutofit/>
          </a:bodyPr>
          <a:lstStyle/>
          <a:p>
            <a:pPr marL="82296" indent="0" algn="just">
              <a:buNone/>
            </a:pPr>
            <a:r>
              <a:rPr lang="id-ID" sz="2800" dirty="0"/>
              <a:t>Bagaimana bila titik </a:t>
            </a:r>
            <a:r>
              <a:rPr lang="id-ID" sz="2800" i="1" dirty="0"/>
              <a:t>X </a:t>
            </a:r>
            <a:r>
              <a:rPr lang="id-ID" sz="2800" dirty="0"/>
              <a:t>tersebut dilihat dari basis lain, (basis B’ misalnya) ? Cara pandang sebuah titik vektor </a:t>
            </a:r>
            <a:r>
              <a:rPr lang="id-ID" sz="2800" i="1" dirty="0"/>
              <a:t>X </a:t>
            </a:r>
            <a:r>
              <a:rPr lang="id-ID" sz="2800" dirty="0"/>
              <a:t>dari basis B ke basis lain B’ ini disebut perubahan basis. Artinya bila kita berada diacuan basis B, kemudian memandang titik </a:t>
            </a:r>
            <a:r>
              <a:rPr lang="id-ID" sz="2800" i="1" dirty="0"/>
              <a:t>X, </a:t>
            </a:r>
            <a:r>
              <a:rPr lang="id-ID" sz="2800" dirty="0"/>
              <a:t>tentu saja hasilnya akan berbeda dengan bila kita berada pada acuan basis B’, kemudian memandang titik </a:t>
            </a:r>
            <a:r>
              <a:rPr lang="id-ID" sz="2800" i="1" dirty="0"/>
              <a:t>X. </a:t>
            </a:r>
            <a:endParaRPr lang="id-ID" sz="28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523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d-ID" b="1" dirty="0">
                <a:effectLst/>
              </a:rPr>
              <a:t>Vektor Koordinat dan Perubahan Basis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663824"/>
            <a:ext cx="8100392" cy="1909192"/>
          </a:xfrm>
        </p:spPr>
        <p:txBody>
          <a:bodyPr>
            <a:noAutofit/>
          </a:bodyPr>
          <a:lstStyle/>
          <a:p>
            <a:pPr marL="82296" indent="0" algn="just">
              <a:buNone/>
            </a:pPr>
            <a:r>
              <a:rPr lang="id-ID" sz="2800" dirty="0"/>
              <a:t>Perhatikan gambar 7.1. Titik </a:t>
            </a:r>
            <a:r>
              <a:rPr lang="id-ID" sz="2800" i="1" dirty="0"/>
              <a:t>X</a:t>
            </a:r>
            <a:r>
              <a:rPr lang="id-ID" sz="2800" dirty="0"/>
              <a:t> bila dipandang dari basis B mempunyai koordinat (6,3), tetapi bila dilihat dari basis B’ berada di koordinat (4,1). Hal ini terjadi karena perubahan basis.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9" name="Picture 8"/>
          <p:cNvPicPr/>
          <p:nvPr/>
        </p:nvPicPr>
        <p:blipFill rotWithShape="1">
          <a:blip r:embed="rId2"/>
          <a:srcRect l="39333" t="31356" r="30632" b="28785"/>
          <a:stretch/>
        </p:blipFill>
        <p:spPr bwMode="auto">
          <a:xfrm>
            <a:off x="1691680" y="3501008"/>
            <a:ext cx="6048672" cy="27363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211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d-ID" b="1" dirty="0">
                <a:effectLst/>
              </a:rPr>
              <a:t>Vektor Koordinat dan Perubahan Basis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663824"/>
            <a:ext cx="8100392" cy="3853408"/>
          </a:xfrm>
        </p:spPr>
        <p:txBody>
          <a:bodyPr>
            <a:noAutofit/>
          </a:bodyPr>
          <a:lstStyle/>
          <a:p>
            <a:pPr marL="82296" indent="0" algn="just">
              <a:buNone/>
            </a:pPr>
            <a:r>
              <a:rPr lang="id-ID" sz="2800" dirty="0" smtClean="0"/>
              <a:t>Contoh 7</a:t>
            </a:r>
          </a:p>
          <a:p>
            <a:pPr marL="82296" indent="0" algn="just">
              <a:buNone/>
            </a:pPr>
            <a:r>
              <a:rPr lang="id-ID" sz="2800" dirty="0" smtClean="0"/>
              <a:t>Tinjau </a:t>
            </a:r>
            <a:r>
              <a:rPr lang="id-ID" sz="2800" dirty="0"/>
              <a:t>R</a:t>
            </a:r>
            <a:r>
              <a:rPr lang="id-ID" sz="2800" baseline="30000" dirty="0"/>
              <a:t>3</a:t>
            </a:r>
            <a:r>
              <a:rPr lang="id-ID" sz="2800" dirty="0"/>
              <a:t> dengan basis </a:t>
            </a:r>
            <a:r>
              <a:rPr lang="id-ID" sz="2800" dirty="0">
                <a:solidFill>
                  <a:srgbClr val="FF0000"/>
                </a:solidFill>
              </a:rPr>
              <a:t>B = {</a:t>
            </a:r>
            <a:r>
              <a:rPr lang="id-ID" sz="2800" b="1" dirty="0">
                <a:solidFill>
                  <a:srgbClr val="FF0000"/>
                </a:solidFill>
              </a:rPr>
              <a:t>e</a:t>
            </a:r>
            <a:r>
              <a:rPr lang="id-ID" sz="2800" b="1" baseline="-25000" dirty="0">
                <a:solidFill>
                  <a:srgbClr val="FF0000"/>
                </a:solidFill>
              </a:rPr>
              <a:t>1</a:t>
            </a:r>
            <a:r>
              <a:rPr lang="id-ID" sz="2800" b="1" dirty="0">
                <a:solidFill>
                  <a:srgbClr val="FF0000"/>
                </a:solidFill>
              </a:rPr>
              <a:t>, e</a:t>
            </a:r>
            <a:r>
              <a:rPr lang="id-ID" sz="2800" b="1" baseline="-25000" dirty="0">
                <a:solidFill>
                  <a:srgbClr val="FF0000"/>
                </a:solidFill>
              </a:rPr>
              <a:t>2</a:t>
            </a:r>
            <a:r>
              <a:rPr lang="id-ID" sz="2800" b="1" dirty="0">
                <a:solidFill>
                  <a:srgbClr val="FF0000"/>
                </a:solidFill>
              </a:rPr>
              <a:t>, e</a:t>
            </a:r>
            <a:r>
              <a:rPr lang="id-ID" sz="2800" b="1" baseline="-25000" dirty="0">
                <a:solidFill>
                  <a:srgbClr val="FF0000"/>
                </a:solidFill>
              </a:rPr>
              <a:t>3</a:t>
            </a:r>
            <a:r>
              <a:rPr lang="id-ID" sz="2800" dirty="0">
                <a:solidFill>
                  <a:srgbClr val="FF0000"/>
                </a:solidFill>
              </a:rPr>
              <a:t> } </a:t>
            </a:r>
            <a:r>
              <a:rPr lang="id-ID" sz="2800" dirty="0"/>
              <a:t>dan basis </a:t>
            </a:r>
            <a:r>
              <a:rPr lang="id-ID" sz="2800" dirty="0">
                <a:solidFill>
                  <a:srgbClr val="7030A0"/>
                </a:solidFill>
              </a:rPr>
              <a:t>B</a:t>
            </a:r>
            <a:r>
              <a:rPr lang="id-ID" sz="2800" dirty="0" smtClean="0">
                <a:solidFill>
                  <a:srgbClr val="7030A0"/>
                </a:solidFill>
              </a:rPr>
              <a:t>’={</a:t>
            </a:r>
            <a:r>
              <a:rPr lang="id-ID" sz="2800" b="1" dirty="0">
                <a:solidFill>
                  <a:srgbClr val="7030A0"/>
                </a:solidFill>
              </a:rPr>
              <a:t>E</a:t>
            </a:r>
            <a:r>
              <a:rPr lang="id-ID" sz="2800" b="1" baseline="-25000" dirty="0">
                <a:solidFill>
                  <a:srgbClr val="7030A0"/>
                </a:solidFill>
              </a:rPr>
              <a:t>1</a:t>
            </a:r>
            <a:r>
              <a:rPr lang="id-ID" sz="2800" b="1" dirty="0">
                <a:solidFill>
                  <a:srgbClr val="7030A0"/>
                </a:solidFill>
              </a:rPr>
              <a:t>, E</a:t>
            </a:r>
            <a:r>
              <a:rPr lang="id-ID" sz="2800" b="1" baseline="-25000" dirty="0">
                <a:solidFill>
                  <a:srgbClr val="7030A0"/>
                </a:solidFill>
              </a:rPr>
              <a:t>2</a:t>
            </a:r>
            <a:r>
              <a:rPr lang="id-ID" sz="2800" b="1" dirty="0">
                <a:solidFill>
                  <a:srgbClr val="7030A0"/>
                </a:solidFill>
              </a:rPr>
              <a:t>,E</a:t>
            </a:r>
            <a:r>
              <a:rPr lang="id-ID" sz="2800" b="1" baseline="-25000" dirty="0">
                <a:solidFill>
                  <a:srgbClr val="7030A0"/>
                </a:solidFill>
              </a:rPr>
              <a:t>3</a:t>
            </a:r>
            <a:r>
              <a:rPr lang="id-ID" sz="2800" dirty="0" smtClean="0">
                <a:solidFill>
                  <a:srgbClr val="7030A0"/>
                </a:solidFill>
              </a:rPr>
              <a:t>} </a:t>
            </a:r>
            <a:r>
              <a:rPr lang="id-ID" sz="2800" dirty="0" smtClean="0"/>
              <a:t>dengan </a:t>
            </a:r>
            <a:r>
              <a:rPr lang="id-ID" sz="2800" dirty="0"/>
              <a:t>E</a:t>
            </a:r>
            <a:r>
              <a:rPr lang="id-ID" sz="2800" baseline="-25000" dirty="0"/>
              <a:t>1</a:t>
            </a:r>
            <a:r>
              <a:rPr lang="id-ID" sz="2800" dirty="0"/>
              <a:t>= (1,0,1), E</a:t>
            </a:r>
            <a:r>
              <a:rPr lang="id-ID" sz="2800" baseline="-25000" dirty="0"/>
              <a:t>2</a:t>
            </a:r>
            <a:r>
              <a:rPr lang="id-ID" sz="2800" dirty="0"/>
              <a:t>= (1,1,−1) dan E</a:t>
            </a:r>
            <a:r>
              <a:rPr lang="id-ID" sz="2800" baseline="-25000" dirty="0"/>
              <a:t>3</a:t>
            </a:r>
            <a:r>
              <a:rPr lang="id-ID" sz="2800" dirty="0"/>
              <a:t>=(0,1,2). (a) Sebuah titik X terhadap basis B mempunyai vektor koordinat (2,7,0). Tentukan vektor koordinat X terhadap basis B’. (b) Bila titik X mempunyai vektor koordinat (1, −2, 3) terhadap basis B’, tentukan vektor koordinat X terhadap basis B.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039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0"/>
            <a:ext cx="576064" cy="541040"/>
          </a:xfrm>
        </p:spPr>
        <p:txBody>
          <a:bodyPr>
            <a:noAutofit/>
          </a:bodyPr>
          <a:lstStyle/>
          <a:p>
            <a:pPr marL="82296" indent="0" algn="just">
              <a:buNone/>
            </a:pPr>
            <a:r>
              <a:rPr lang="en-US" sz="2800" dirty="0" smtClean="0"/>
              <a:t>a)</a:t>
            </a:r>
            <a:endParaRPr lang="id-ID" sz="2800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177787"/>
              </p:ext>
            </p:extLst>
          </p:nvPr>
        </p:nvGraphicFramePr>
        <p:xfrm>
          <a:off x="1619672" y="116632"/>
          <a:ext cx="4154488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Equation" r:id="rId3" imgW="2311200" imgH="711000" progId="Equation.3">
                  <p:embed/>
                </p:oleObj>
              </mc:Choice>
              <mc:Fallback>
                <p:oleObj name="Equation" r:id="rId3" imgW="2311200" imgH="71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16632"/>
                        <a:ext cx="4154488" cy="127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033089"/>
              </p:ext>
            </p:extLst>
          </p:nvPr>
        </p:nvGraphicFramePr>
        <p:xfrm>
          <a:off x="1043608" y="1484784"/>
          <a:ext cx="3721100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Equation" r:id="rId5" imgW="2070000" imgH="711000" progId="Equation.3">
                  <p:embed/>
                </p:oleObj>
              </mc:Choice>
              <mc:Fallback>
                <p:oleObj name="Equation" r:id="rId5" imgW="2070000" imgH="711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484784"/>
                        <a:ext cx="3721100" cy="127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731516"/>
              </p:ext>
            </p:extLst>
          </p:nvPr>
        </p:nvGraphicFramePr>
        <p:xfrm>
          <a:off x="5940152" y="1484784"/>
          <a:ext cx="2557463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Equation" r:id="rId7" imgW="1422360" imgH="711000" progId="Equation.3">
                  <p:embed/>
                </p:oleObj>
              </mc:Choice>
              <mc:Fallback>
                <p:oleObj name="Equation" r:id="rId7" imgW="1422360" imgH="711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1484784"/>
                        <a:ext cx="2557463" cy="127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4841"/>
              </p:ext>
            </p:extLst>
          </p:nvPr>
        </p:nvGraphicFramePr>
        <p:xfrm>
          <a:off x="1115616" y="2924944"/>
          <a:ext cx="675957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Equation" r:id="rId9" imgW="3759120" imgH="736560" progId="Equation.3">
                  <p:embed/>
                </p:oleObj>
              </mc:Choice>
              <mc:Fallback>
                <p:oleObj name="Equation" r:id="rId9" imgW="3759120" imgH="7365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924944"/>
                        <a:ext cx="6759575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004048" y="19168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atau</a:t>
            </a:r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827584" y="5048200"/>
            <a:ext cx="576064" cy="54104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just">
              <a:buFont typeface="Wingdings 2"/>
              <a:buNone/>
            </a:pPr>
            <a:r>
              <a:rPr lang="en-US" sz="2800" dirty="0"/>
              <a:t>b</a:t>
            </a:r>
            <a:r>
              <a:rPr lang="en-US" sz="2800" dirty="0" smtClean="0"/>
              <a:t>)</a:t>
            </a:r>
            <a:endParaRPr lang="id-ID" sz="2800" dirty="0" smtClean="0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770177"/>
              </p:ext>
            </p:extLst>
          </p:nvPr>
        </p:nvGraphicFramePr>
        <p:xfrm>
          <a:off x="1475656" y="5037733"/>
          <a:ext cx="3903662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Equation" r:id="rId11" imgW="2171520" imgH="711000" progId="Equation.3">
                  <p:embed/>
                </p:oleObj>
              </mc:Choice>
              <mc:Fallback>
                <p:oleObj name="Equation" r:id="rId11" imgW="2171520" imgH="711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5037733"/>
                        <a:ext cx="3903662" cy="127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014489"/>
              </p:ext>
            </p:extLst>
          </p:nvPr>
        </p:nvGraphicFramePr>
        <p:xfrm>
          <a:off x="6128556" y="5066104"/>
          <a:ext cx="1370013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Equation" r:id="rId13" imgW="761760" imgH="711000" progId="Equation.3">
                  <p:embed/>
                </p:oleObj>
              </mc:Choice>
              <mc:Fallback>
                <p:oleObj name="Equation" r:id="rId13" imgW="761760" imgH="7110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8556" y="5066104"/>
                        <a:ext cx="1370013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480484" y="55172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atau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033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d-ID" b="1" dirty="0">
                <a:effectLst/>
              </a:rPr>
              <a:t>Vektor Koordinat dan Perubahan Basis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663824"/>
            <a:ext cx="8100392" cy="4285456"/>
          </a:xfrm>
        </p:spPr>
        <p:txBody>
          <a:bodyPr>
            <a:noAutofit/>
          </a:bodyPr>
          <a:lstStyle/>
          <a:p>
            <a:pPr marL="82296" indent="0" algn="just">
              <a:buNone/>
            </a:pPr>
            <a:r>
              <a:rPr lang="id-ID" sz="2800" dirty="0" smtClean="0"/>
              <a:t>Contoh 8</a:t>
            </a:r>
          </a:p>
          <a:p>
            <a:pPr marL="82296" indent="0">
              <a:buNone/>
            </a:pPr>
            <a:r>
              <a:rPr lang="id-ID" sz="2800" dirty="0"/>
              <a:t>Di ketahui dua buah basis di R</a:t>
            </a:r>
            <a:r>
              <a:rPr lang="id-ID" sz="2800" baseline="30000" dirty="0"/>
              <a:t>3</a:t>
            </a:r>
            <a:r>
              <a:rPr lang="id-ID" sz="2800" dirty="0"/>
              <a:t> berikut :</a:t>
            </a:r>
          </a:p>
          <a:p>
            <a:pPr marL="82296" indent="0">
              <a:buNone/>
            </a:pPr>
            <a:r>
              <a:rPr lang="id-ID" sz="2800" dirty="0"/>
              <a:t> </a:t>
            </a:r>
          </a:p>
          <a:p>
            <a:pPr marL="82296" indent="0">
              <a:buNone/>
            </a:pPr>
            <a:r>
              <a:rPr lang="id-ID" sz="2800" dirty="0"/>
              <a:t>	</a:t>
            </a:r>
            <a:r>
              <a:rPr lang="id-ID" sz="2800" dirty="0" smtClean="0"/>
              <a:t>B  </a:t>
            </a:r>
            <a:r>
              <a:rPr lang="id-ID" sz="2800" dirty="0"/>
              <a:t>= {(1,0,1), (0,1, −1), (1,2,0)}</a:t>
            </a:r>
          </a:p>
          <a:p>
            <a:pPr marL="82296" indent="0">
              <a:buNone/>
            </a:pPr>
            <a:r>
              <a:rPr lang="id-ID" sz="2800" dirty="0"/>
              <a:t>	</a:t>
            </a:r>
            <a:r>
              <a:rPr lang="id-ID" sz="2800" dirty="0" smtClean="0"/>
              <a:t>B</a:t>
            </a:r>
            <a:r>
              <a:rPr lang="id-ID" sz="2800" dirty="0"/>
              <a:t>’ = {(1,0,0), (−1,1, 0), (1, −1, −1)}</a:t>
            </a:r>
          </a:p>
          <a:p>
            <a:pPr marL="82296" indent="0">
              <a:buNone/>
            </a:pPr>
            <a:r>
              <a:rPr lang="id-ID" sz="2800" dirty="0"/>
              <a:t> </a:t>
            </a:r>
          </a:p>
          <a:p>
            <a:pPr marL="82296" indent="0">
              <a:buNone/>
            </a:pPr>
            <a:r>
              <a:rPr lang="id-ID" sz="2800" dirty="0"/>
              <a:t>Bila vektor koordinat X = (2, 4, 1) terhadap B, tentukan vektor koordinat X terhadap B’.</a:t>
            </a:r>
          </a:p>
          <a:p>
            <a:pPr marL="82296" indent="0" algn="just">
              <a:buNone/>
            </a:pPr>
            <a:endParaRPr lang="id-ID" sz="2800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976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d-ID" b="1" dirty="0">
                <a:effectLst/>
              </a:rPr>
              <a:t>Vektor Koordinat dan Perubahan Basis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375792"/>
            <a:ext cx="8100392" cy="1909192"/>
          </a:xfrm>
        </p:spPr>
        <p:txBody>
          <a:bodyPr>
            <a:noAutofit/>
          </a:bodyPr>
          <a:lstStyle/>
          <a:p>
            <a:pPr marL="82296" indent="0" algn="just">
              <a:buNone/>
            </a:pPr>
            <a:r>
              <a:rPr lang="id-ID" sz="2800" dirty="0" smtClean="0"/>
              <a:t>Contoh 8: (jawab)</a:t>
            </a:r>
          </a:p>
          <a:p>
            <a:pPr marL="82296" indent="0" algn="just">
              <a:buNone/>
            </a:pPr>
            <a:r>
              <a:rPr lang="id-ID" sz="2800" dirty="0"/>
              <a:t>Kombinasi linier vektor koordinat X terhadap basis B’ harus sama dengan kombinasi linier Vektor koordinat X terhadap basis B.</a:t>
            </a:r>
          </a:p>
          <a:p>
            <a:pPr marL="82296" indent="0" algn="just">
              <a:buNone/>
            </a:pPr>
            <a:endParaRPr lang="id-ID" sz="2800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1403648" y="3645024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i="1" dirty="0">
                <a:latin typeface="Cambria Math" pitchFamily="18" charset="0"/>
                <a:ea typeface="Cambria Math" pitchFamily="18" charset="0"/>
              </a:rPr>
              <a:t>x</a:t>
            </a:r>
            <a:r>
              <a:rPr lang="id-ID" sz="28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id-ID" sz="28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id-ID" sz="2800" b="1" dirty="0">
                <a:latin typeface="Cambria Math" pitchFamily="18" charset="0"/>
                <a:ea typeface="Cambria Math" pitchFamily="18" charset="0"/>
              </a:rPr>
              <a:t>e</a:t>
            </a:r>
            <a:r>
              <a:rPr lang="id-ID" sz="2800" b="1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id-ID" sz="2800" b="1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id-ID" sz="2800" i="1" dirty="0">
                <a:latin typeface="Cambria Math" pitchFamily="18" charset="0"/>
                <a:ea typeface="Cambria Math" pitchFamily="18" charset="0"/>
              </a:rPr>
              <a:t>x</a:t>
            </a:r>
            <a:r>
              <a:rPr lang="id-ID" sz="28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id-ID" sz="2800" b="1" dirty="0">
                <a:latin typeface="Cambria Math" pitchFamily="18" charset="0"/>
                <a:ea typeface="Cambria Math" pitchFamily="18" charset="0"/>
              </a:rPr>
              <a:t>e</a:t>
            </a:r>
            <a:r>
              <a:rPr lang="id-ID" sz="2800" b="1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id-ID" sz="2800" b="1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id-ID" sz="2800" i="1" dirty="0">
                <a:latin typeface="Cambria Math" pitchFamily="18" charset="0"/>
                <a:ea typeface="Cambria Math" pitchFamily="18" charset="0"/>
              </a:rPr>
              <a:t>x</a:t>
            </a:r>
            <a:r>
              <a:rPr lang="id-ID" sz="28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id-ID" sz="2800" b="1" dirty="0">
                <a:latin typeface="Cambria Math" pitchFamily="18" charset="0"/>
                <a:ea typeface="Cambria Math" pitchFamily="18" charset="0"/>
              </a:rPr>
              <a:t>e</a:t>
            </a:r>
            <a:r>
              <a:rPr lang="id-ID" sz="2800" b="1" baseline="-25000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id-ID" sz="2800" b="1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id-ID" sz="28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id-ID" sz="2800" b="1" dirty="0">
                <a:latin typeface="Cambria Math" pitchFamily="18" charset="0"/>
                <a:ea typeface="Cambria Math" pitchFamily="18" charset="0"/>
              </a:rPr>
              <a:t>.</a:t>
            </a:r>
            <a:r>
              <a:rPr lang="id-ID" sz="2800" dirty="0">
                <a:latin typeface="Cambria Math" pitchFamily="18" charset="0"/>
                <a:ea typeface="Cambria Math" pitchFamily="18" charset="0"/>
              </a:rPr>
              <a:t>E</a:t>
            </a:r>
            <a:r>
              <a:rPr lang="id-ID" sz="28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id-ID" sz="2800" dirty="0">
                <a:latin typeface="Cambria Math" pitchFamily="18" charset="0"/>
                <a:ea typeface="Cambria Math" pitchFamily="18" charset="0"/>
              </a:rPr>
              <a:t>  + 4.E</a:t>
            </a:r>
            <a:r>
              <a:rPr lang="id-ID" sz="28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id-ID" sz="2800" dirty="0">
                <a:latin typeface="Cambria Math" pitchFamily="18" charset="0"/>
                <a:ea typeface="Cambria Math" pitchFamily="18" charset="0"/>
              </a:rPr>
              <a:t> + 1.E</a:t>
            </a:r>
            <a:r>
              <a:rPr lang="id-ID" sz="2800" baseline="-25000" dirty="0">
                <a:latin typeface="Cambria Math" pitchFamily="18" charset="0"/>
                <a:ea typeface="Cambria Math" pitchFamily="18" charset="0"/>
              </a:rPr>
              <a:t>3 </a:t>
            </a:r>
            <a:endParaRPr lang="id-ID" sz="2800" dirty="0"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43608" y="4645525"/>
                <a:ext cx="7926465" cy="1231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d-ID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sz="2800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sz="28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800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800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sz="2800" b="0" i="1" smtClean="0">
                          <a:latin typeface="Cambria Math"/>
                        </a:rPr>
                        <m:t>=2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sz="28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8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sz="2800" i="1">
                          <a:latin typeface="Cambria Math"/>
                        </a:rPr>
                        <m:t>+</m:t>
                      </m:r>
                      <m:r>
                        <a:rPr lang="id-ID" sz="2800" b="0" i="1" smtClean="0">
                          <a:latin typeface="Cambria Math"/>
                        </a:rPr>
                        <m:t>4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8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800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sz="2800" i="1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sz="28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8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645525"/>
                <a:ext cx="7926465" cy="123174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d-ID" b="1" dirty="0">
                <a:effectLst/>
              </a:rPr>
              <a:t>Vektor Koordinat dan Perubahan Basis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375792"/>
            <a:ext cx="8100392" cy="613048"/>
          </a:xfrm>
        </p:spPr>
        <p:txBody>
          <a:bodyPr>
            <a:noAutofit/>
          </a:bodyPr>
          <a:lstStyle/>
          <a:p>
            <a:pPr marL="82296" indent="0" algn="just">
              <a:buNone/>
            </a:pPr>
            <a:r>
              <a:rPr lang="id-ID" sz="2800" dirty="0" smtClean="0"/>
              <a:t>Contoh 8: (jawab)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43608" y="2060848"/>
                <a:ext cx="7926465" cy="1231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d-ID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sz="2800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sz="28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800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800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sz="2800" b="0" i="1" smtClean="0">
                          <a:latin typeface="Cambria Math"/>
                        </a:rPr>
                        <m:t>=2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sz="28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8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sz="2800" i="1">
                          <a:latin typeface="Cambria Math"/>
                        </a:rPr>
                        <m:t>+</m:t>
                      </m:r>
                      <m:r>
                        <a:rPr lang="id-ID" sz="2800" b="0" i="1" smtClean="0">
                          <a:latin typeface="Cambria Math"/>
                        </a:rPr>
                        <m:t>4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8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800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sz="2800" i="1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sz="28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8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060848"/>
                <a:ext cx="7926465" cy="123174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331640" y="3501008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/>
              <a:t>Maka </a:t>
            </a:r>
            <a:r>
              <a:rPr lang="id-ID" sz="2400" i="1" dirty="0"/>
              <a:t>x</a:t>
            </a:r>
            <a:r>
              <a:rPr lang="id-ID" sz="2400" baseline="-25000" dirty="0"/>
              <a:t>1, </a:t>
            </a:r>
            <a:r>
              <a:rPr lang="id-ID" sz="2400" i="1" dirty="0"/>
              <a:t>x</a:t>
            </a:r>
            <a:r>
              <a:rPr lang="id-ID" sz="2400" baseline="-25000" dirty="0"/>
              <a:t>2 , </a:t>
            </a:r>
            <a:r>
              <a:rPr lang="id-ID" sz="2400" i="1" dirty="0"/>
              <a:t>x</a:t>
            </a:r>
            <a:r>
              <a:rPr lang="id-ID" sz="2400" baseline="-25000" dirty="0"/>
              <a:t>3  </a:t>
            </a:r>
            <a:r>
              <a:rPr lang="id-ID" sz="2400" dirty="0"/>
              <a:t>memenuhi sistem persamaan </a:t>
            </a:r>
            <a:r>
              <a:rPr lang="id-ID" sz="2400" dirty="0" smtClean="0"/>
              <a:t>linier berikut:</a:t>
            </a:r>
            <a:endParaRPr lang="id-ID" sz="24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485514"/>
              </p:ext>
            </p:extLst>
          </p:nvPr>
        </p:nvGraphicFramePr>
        <p:xfrm>
          <a:off x="2519362" y="4149080"/>
          <a:ext cx="4105275" cy="183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4" imgW="1587240" imgH="711000" progId="Equation.3">
                  <p:embed/>
                </p:oleObj>
              </mc:Choice>
              <mc:Fallback>
                <p:oleObj name="Equation" r:id="rId4" imgW="1587240" imgH="711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2" y="4149080"/>
                        <a:ext cx="4105275" cy="1839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150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d-ID" b="1" dirty="0">
                <a:effectLst/>
              </a:rPr>
              <a:t>Vektor Koordinat dan Perubahan Basis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375792"/>
            <a:ext cx="8100392" cy="613048"/>
          </a:xfrm>
        </p:spPr>
        <p:txBody>
          <a:bodyPr>
            <a:noAutofit/>
          </a:bodyPr>
          <a:lstStyle/>
          <a:p>
            <a:pPr marL="82296" indent="0" algn="just">
              <a:buNone/>
            </a:pPr>
            <a:r>
              <a:rPr lang="id-ID" sz="2800" dirty="0" smtClean="0"/>
              <a:t>Contoh 8: (jawab)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053790"/>
              </p:ext>
            </p:extLst>
          </p:nvPr>
        </p:nvGraphicFramePr>
        <p:xfrm>
          <a:off x="1331640" y="2132856"/>
          <a:ext cx="4105275" cy="183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3" imgW="1587240" imgH="711000" progId="Equation.3">
                  <p:embed/>
                </p:oleObj>
              </mc:Choice>
              <mc:Fallback>
                <p:oleObj name="Equation" r:id="rId3" imgW="15872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132856"/>
                        <a:ext cx="4105275" cy="1839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75656" y="4581128"/>
            <a:ext cx="5112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 smtClean="0"/>
              <a:t>Bila diselesaikan diperoleh :   </a:t>
            </a:r>
            <a:endParaRPr lang="id-ID" sz="2800" dirty="0"/>
          </a:p>
          <a:p>
            <a:endParaRPr lang="id-ID" sz="28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50260"/>
              </p:ext>
            </p:extLst>
          </p:nvPr>
        </p:nvGraphicFramePr>
        <p:xfrm>
          <a:off x="5868144" y="3933056"/>
          <a:ext cx="1739900" cy="183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5" imgW="672840" imgH="711000" progId="Equation.3">
                  <p:embed/>
                </p:oleObj>
              </mc:Choice>
              <mc:Fallback>
                <p:oleObj name="Equation" r:id="rId5" imgW="672840" imgH="711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3933056"/>
                        <a:ext cx="1739900" cy="183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54432" y="5741866"/>
            <a:ext cx="8460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/>
              <a:t>jadi vektor koordinat X terhadap basis B’ adalah (9, 8, 2)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067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TERIMAKASIH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41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-27384"/>
            <a:ext cx="7498080" cy="1143000"/>
          </a:xfrm>
        </p:spPr>
        <p:txBody>
          <a:bodyPr/>
          <a:lstStyle/>
          <a:p>
            <a:r>
              <a:rPr lang="id-ID" dirty="0" smtClean="0">
                <a:latin typeface="Arial" pitchFamily="34" charset="0"/>
                <a:cs typeface="Arial" pitchFamily="34" charset="0"/>
              </a:rPr>
              <a:t>Contoh 1</a:t>
            </a:r>
            <a:endParaRPr lang="id-ID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375792"/>
            <a:ext cx="7498080" cy="2629272"/>
          </a:xfrm>
        </p:spPr>
        <p:txBody>
          <a:bodyPr/>
          <a:lstStyle/>
          <a:p>
            <a:pPr marL="82296" indent="0">
              <a:buNone/>
            </a:pPr>
            <a:r>
              <a:rPr lang="id-ID" dirty="0"/>
              <a:t>Misal </a:t>
            </a:r>
            <a:r>
              <a:rPr lang="id-ID" i="1" dirty="0"/>
              <a:t>F:R</a:t>
            </a:r>
            <a:r>
              <a:rPr lang="id-ID" i="1" baseline="30000" dirty="0"/>
              <a:t>2</a:t>
            </a:r>
            <a:r>
              <a:rPr lang="id-ID" i="1" dirty="0"/>
              <a:t> </a:t>
            </a:r>
            <a:r>
              <a:rPr lang="id-ID" i="1" dirty="0">
                <a:sym typeface="Wingdings"/>
              </a:rPr>
              <a:t></a:t>
            </a:r>
            <a:r>
              <a:rPr lang="id-ID" i="1" dirty="0"/>
              <a:t> R</a:t>
            </a:r>
            <a:r>
              <a:rPr lang="id-ID" i="1" baseline="30000" dirty="0"/>
              <a:t>3</a:t>
            </a:r>
            <a:r>
              <a:rPr lang="id-ID" dirty="0"/>
              <a:t> adalah sebuah fungsi yang didefinisikan oleh :</a:t>
            </a:r>
          </a:p>
          <a:p>
            <a:pPr marL="82296" indent="0">
              <a:buNone/>
            </a:pPr>
            <a:r>
              <a:rPr lang="id-ID" dirty="0"/>
              <a:t>		</a:t>
            </a:r>
            <a:r>
              <a:rPr lang="id-ID" i="1" dirty="0"/>
              <a:t>F</a:t>
            </a:r>
            <a:r>
              <a:rPr lang="id-ID" dirty="0"/>
              <a:t>(</a:t>
            </a:r>
            <a:r>
              <a:rPr lang="id-ID" b="1" i="1" dirty="0"/>
              <a:t>x,y</a:t>
            </a:r>
            <a:r>
              <a:rPr lang="id-ID" dirty="0"/>
              <a:t>) = (</a:t>
            </a:r>
            <a:r>
              <a:rPr lang="id-ID" i="1" dirty="0"/>
              <a:t>x, x+y, x-y</a:t>
            </a:r>
            <a:r>
              <a:rPr lang="id-ID" dirty="0"/>
              <a:t>)</a:t>
            </a:r>
          </a:p>
          <a:p>
            <a:pPr marL="82296" indent="0">
              <a:buNone/>
            </a:pPr>
            <a:r>
              <a:rPr lang="id-ID" dirty="0"/>
              <a:t>Buktikan bahwa </a:t>
            </a:r>
            <a:r>
              <a:rPr lang="id-ID" i="1" dirty="0"/>
              <a:t>F </a:t>
            </a:r>
            <a:r>
              <a:rPr lang="id-ID" dirty="0"/>
              <a:t>adalah transformasi linier.</a:t>
            </a:r>
          </a:p>
          <a:p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53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-162272"/>
            <a:ext cx="7498080" cy="1143000"/>
          </a:xfrm>
        </p:spPr>
        <p:txBody>
          <a:bodyPr>
            <a:normAutofit/>
          </a:bodyPr>
          <a:lstStyle/>
          <a:p>
            <a:r>
              <a:rPr lang="id-ID" dirty="0">
                <a:latin typeface="Arial" pitchFamily="34" charset="0"/>
                <a:cs typeface="Arial" pitchFamily="34" charset="0"/>
              </a:rPr>
              <a:t>Contoh </a:t>
            </a:r>
            <a:r>
              <a:rPr lang="id-ID" dirty="0" smtClean="0">
                <a:latin typeface="Arial" pitchFamily="34" charset="0"/>
                <a:cs typeface="Arial" pitchFamily="34" charset="0"/>
              </a:rPr>
              <a:t>1: </a:t>
            </a:r>
            <a:r>
              <a:rPr lang="id-ID" i="1" dirty="0"/>
              <a:t>F</a:t>
            </a:r>
            <a:r>
              <a:rPr lang="id-ID" dirty="0"/>
              <a:t>(</a:t>
            </a:r>
            <a:r>
              <a:rPr lang="id-ID" b="1" i="1" dirty="0"/>
              <a:t>x,y</a:t>
            </a:r>
            <a:r>
              <a:rPr lang="id-ID" dirty="0"/>
              <a:t>) = (</a:t>
            </a:r>
            <a:r>
              <a:rPr lang="id-ID" i="1" dirty="0"/>
              <a:t>x, x+y, x-y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00" y="980728"/>
            <a:ext cx="8933688" cy="334935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id-ID" sz="2800" dirty="0"/>
              <a:t>Misalkan </a:t>
            </a:r>
            <a:r>
              <a:rPr lang="id-ID" sz="2800" i="1" dirty="0"/>
              <a:t>u</a:t>
            </a:r>
            <a:r>
              <a:rPr lang="id-ID" sz="2800" dirty="0"/>
              <a:t> = (</a:t>
            </a:r>
            <a:r>
              <a:rPr lang="id-ID" sz="2800" i="1" dirty="0"/>
              <a:t>x</a:t>
            </a:r>
            <a:r>
              <a:rPr lang="id-ID" sz="2800" baseline="-25000" dirty="0"/>
              <a:t>1</a:t>
            </a:r>
            <a:r>
              <a:rPr lang="id-ID" sz="2800" i="1" dirty="0"/>
              <a:t>, y</a:t>
            </a:r>
            <a:r>
              <a:rPr lang="id-ID" sz="2800" baseline="-25000" dirty="0"/>
              <a:t>1</a:t>
            </a:r>
            <a:r>
              <a:rPr lang="id-ID" sz="2800" dirty="0"/>
              <a:t>)  dan  </a:t>
            </a:r>
            <a:r>
              <a:rPr lang="id-ID" sz="2800" i="1" dirty="0"/>
              <a:t>v</a:t>
            </a:r>
            <a:r>
              <a:rPr lang="id-ID" sz="2800" dirty="0"/>
              <a:t> = (</a:t>
            </a:r>
            <a:r>
              <a:rPr lang="id-ID" sz="2800" i="1" dirty="0"/>
              <a:t>x</a:t>
            </a:r>
            <a:r>
              <a:rPr lang="id-ID" sz="2800" baseline="-25000" dirty="0"/>
              <a:t>2</a:t>
            </a:r>
            <a:r>
              <a:rPr lang="id-ID" sz="2800" i="1" dirty="0"/>
              <a:t>, y</a:t>
            </a:r>
            <a:r>
              <a:rPr lang="id-ID" sz="2800" baseline="-25000" dirty="0"/>
              <a:t>2</a:t>
            </a:r>
            <a:r>
              <a:rPr lang="id-ID" sz="2800" dirty="0" smtClean="0"/>
              <a:t>),   maka </a:t>
            </a:r>
          </a:p>
          <a:p>
            <a:pPr marL="82296" indent="0">
              <a:buNone/>
            </a:pPr>
            <a:r>
              <a:rPr lang="id-ID" sz="2800" b="1" i="1" dirty="0" smtClean="0"/>
              <a:t>u </a:t>
            </a:r>
            <a:r>
              <a:rPr lang="id-ID" sz="2800" b="1" i="1" dirty="0"/>
              <a:t>+ v</a:t>
            </a:r>
            <a:r>
              <a:rPr lang="id-ID" sz="2800" dirty="0"/>
              <a:t> </a:t>
            </a:r>
            <a:r>
              <a:rPr lang="id-ID" sz="2800" dirty="0" smtClean="0"/>
              <a:t>		= </a:t>
            </a:r>
            <a:r>
              <a:rPr lang="id-ID" sz="2800" dirty="0"/>
              <a:t>(</a:t>
            </a:r>
            <a:r>
              <a:rPr lang="id-ID" sz="2800" i="1" dirty="0"/>
              <a:t>x</a:t>
            </a:r>
            <a:r>
              <a:rPr lang="id-ID" sz="2800" baseline="-25000" dirty="0"/>
              <a:t>1</a:t>
            </a:r>
            <a:r>
              <a:rPr lang="id-ID" sz="2800" dirty="0"/>
              <a:t> + </a:t>
            </a:r>
            <a:r>
              <a:rPr lang="id-ID" sz="2800" i="1" dirty="0"/>
              <a:t>x</a:t>
            </a:r>
            <a:r>
              <a:rPr lang="id-ID" sz="2800" baseline="-25000" dirty="0"/>
              <a:t>2</a:t>
            </a:r>
            <a:r>
              <a:rPr lang="id-ID" sz="2800" dirty="0"/>
              <a:t> , </a:t>
            </a:r>
            <a:r>
              <a:rPr lang="id-ID" sz="2800" i="1" dirty="0"/>
              <a:t>y</a:t>
            </a:r>
            <a:r>
              <a:rPr lang="id-ID" sz="2800" baseline="-25000" dirty="0"/>
              <a:t>1</a:t>
            </a:r>
            <a:r>
              <a:rPr lang="id-ID" sz="2800" dirty="0"/>
              <a:t> + </a:t>
            </a:r>
            <a:r>
              <a:rPr lang="id-ID" sz="2800" i="1" dirty="0"/>
              <a:t>y</a:t>
            </a:r>
            <a:r>
              <a:rPr lang="id-ID" sz="2800" baseline="-25000" dirty="0"/>
              <a:t>2</a:t>
            </a:r>
            <a:r>
              <a:rPr lang="id-ID" sz="2800" dirty="0" smtClean="0"/>
              <a:t>)</a:t>
            </a:r>
            <a:endParaRPr lang="id-ID" sz="2800" dirty="0"/>
          </a:p>
          <a:p>
            <a:pPr marL="82296" indent="0">
              <a:buNone/>
            </a:pPr>
            <a:r>
              <a:rPr lang="id-ID" sz="2800" i="1" dirty="0"/>
              <a:t>F</a:t>
            </a:r>
            <a:r>
              <a:rPr lang="id-ID" sz="2800" dirty="0"/>
              <a:t>(</a:t>
            </a:r>
            <a:r>
              <a:rPr lang="id-ID" sz="2800" b="1" i="1" dirty="0"/>
              <a:t>u</a:t>
            </a:r>
            <a:r>
              <a:rPr lang="id-ID" sz="2800" dirty="0"/>
              <a:t>) = </a:t>
            </a:r>
            <a:r>
              <a:rPr lang="id-ID" sz="2800" i="1" dirty="0"/>
              <a:t>F</a:t>
            </a:r>
            <a:r>
              <a:rPr lang="id-ID" sz="2800" dirty="0"/>
              <a:t>(</a:t>
            </a:r>
            <a:r>
              <a:rPr lang="id-ID" sz="2800" i="1" dirty="0"/>
              <a:t>x</a:t>
            </a:r>
            <a:r>
              <a:rPr lang="id-ID" sz="2800" baseline="-25000" dirty="0"/>
              <a:t>1</a:t>
            </a:r>
            <a:r>
              <a:rPr lang="id-ID" sz="2800" i="1" dirty="0"/>
              <a:t>, y</a:t>
            </a:r>
            <a:r>
              <a:rPr lang="id-ID" sz="2800" baseline="-25000" dirty="0"/>
              <a:t>1</a:t>
            </a:r>
            <a:r>
              <a:rPr lang="id-ID" sz="2800" dirty="0"/>
              <a:t>) </a:t>
            </a:r>
            <a:r>
              <a:rPr lang="id-ID" sz="2800" dirty="0" smtClean="0"/>
              <a:t>	= </a:t>
            </a:r>
            <a:r>
              <a:rPr lang="id-ID" sz="2800" dirty="0"/>
              <a:t>(</a:t>
            </a:r>
            <a:r>
              <a:rPr lang="id-ID" sz="2800" i="1" dirty="0"/>
              <a:t>x</a:t>
            </a:r>
            <a:r>
              <a:rPr lang="id-ID" sz="2800" baseline="-25000" dirty="0"/>
              <a:t>1</a:t>
            </a:r>
            <a:r>
              <a:rPr lang="id-ID" sz="2800" i="1" dirty="0"/>
              <a:t>, x</a:t>
            </a:r>
            <a:r>
              <a:rPr lang="id-ID" sz="2800" baseline="-25000" dirty="0"/>
              <a:t>1</a:t>
            </a:r>
            <a:r>
              <a:rPr lang="id-ID" sz="2800" i="1" dirty="0"/>
              <a:t>+ y</a:t>
            </a:r>
            <a:r>
              <a:rPr lang="id-ID" sz="2800" baseline="-25000" dirty="0"/>
              <a:t>1</a:t>
            </a:r>
            <a:r>
              <a:rPr lang="id-ID" sz="2800" i="1" dirty="0"/>
              <a:t>, x</a:t>
            </a:r>
            <a:r>
              <a:rPr lang="id-ID" sz="2800" baseline="-25000" dirty="0"/>
              <a:t>1</a:t>
            </a:r>
            <a:r>
              <a:rPr lang="id-ID" sz="2800" i="1" dirty="0"/>
              <a:t>-y</a:t>
            </a:r>
            <a:r>
              <a:rPr lang="id-ID" sz="2800" baseline="-25000" dirty="0"/>
              <a:t>1</a:t>
            </a:r>
            <a:r>
              <a:rPr lang="id-ID" sz="2800" dirty="0"/>
              <a:t>)</a:t>
            </a:r>
          </a:p>
          <a:p>
            <a:pPr marL="82296" indent="0">
              <a:buNone/>
            </a:pPr>
            <a:r>
              <a:rPr lang="id-ID" sz="2800" i="1" dirty="0"/>
              <a:t>F</a:t>
            </a:r>
            <a:r>
              <a:rPr lang="id-ID" sz="2800" dirty="0"/>
              <a:t>(</a:t>
            </a:r>
            <a:r>
              <a:rPr lang="id-ID" sz="2800" b="1" i="1" dirty="0"/>
              <a:t>v</a:t>
            </a:r>
            <a:r>
              <a:rPr lang="id-ID" sz="2800" dirty="0"/>
              <a:t>) = </a:t>
            </a:r>
            <a:r>
              <a:rPr lang="id-ID" sz="2800" i="1" dirty="0"/>
              <a:t>F</a:t>
            </a:r>
            <a:r>
              <a:rPr lang="id-ID" sz="2800" dirty="0"/>
              <a:t>(</a:t>
            </a:r>
            <a:r>
              <a:rPr lang="id-ID" sz="2800" i="1" dirty="0"/>
              <a:t>x</a:t>
            </a:r>
            <a:r>
              <a:rPr lang="id-ID" sz="2800" baseline="-25000" dirty="0"/>
              <a:t>2</a:t>
            </a:r>
            <a:r>
              <a:rPr lang="id-ID" sz="2800" i="1" dirty="0"/>
              <a:t>, y</a:t>
            </a:r>
            <a:r>
              <a:rPr lang="id-ID" sz="2800" baseline="-25000" dirty="0"/>
              <a:t>2</a:t>
            </a:r>
            <a:r>
              <a:rPr lang="id-ID" sz="2800" dirty="0"/>
              <a:t>) </a:t>
            </a:r>
            <a:r>
              <a:rPr lang="id-ID" sz="2800" dirty="0" smtClean="0"/>
              <a:t>	= </a:t>
            </a:r>
            <a:r>
              <a:rPr lang="id-ID" sz="2800" dirty="0"/>
              <a:t>(</a:t>
            </a:r>
            <a:r>
              <a:rPr lang="id-ID" sz="2800" i="1" dirty="0"/>
              <a:t>x</a:t>
            </a:r>
            <a:r>
              <a:rPr lang="id-ID" sz="2800" baseline="-25000" dirty="0"/>
              <a:t>2</a:t>
            </a:r>
            <a:r>
              <a:rPr lang="id-ID" sz="2800" i="1" dirty="0"/>
              <a:t>, x</a:t>
            </a:r>
            <a:r>
              <a:rPr lang="id-ID" sz="2800" baseline="-25000" dirty="0"/>
              <a:t>2</a:t>
            </a:r>
            <a:r>
              <a:rPr lang="id-ID" sz="2800" i="1" dirty="0"/>
              <a:t>+ y</a:t>
            </a:r>
            <a:r>
              <a:rPr lang="id-ID" sz="2800" baseline="-25000" dirty="0"/>
              <a:t>2</a:t>
            </a:r>
            <a:r>
              <a:rPr lang="id-ID" sz="2800" i="1" dirty="0"/>
              <a:t>, x</a:t>
            </a:r>
            <a:r>
              <a:rPr lang="id-ID" sz="2800" baseline="-25000" dirty="0"/>
              <a:t>2</a:t>
            </a:r>
            <a:r>
              <a:rPr lang="id-ID" sz="2800" i="1" dirty="0"/>
              <a:t>-y</a:t>
            </a:r>
            <a:r>
              <a:rPr lang="id-ID" sz="2800" baseline="-25000" dirty="0"/>
              <a:t>2</a:t>
            </a:r>
            <a:r>
              <a:rPr lang="id-ID" sz="2800" dirty="0"/>
              <a:t>)</a:t>
            </a:r>
          </a:p>
          <a:p>
            <a:pPr marL="82296" indent="0">
              <a:buNone/>
            </a:pPr>
            <a:r>
              <a:rPr lang="id-ID" sz="2800" i="1" dirty="0" smtClean="0"/>
              <a:t>F</a:t>
            </a:r>
            <a:r>
              <a:rPr lang="id-ID" sz="2800" dirty="0" smtClean="0"/>
              <a:t>(</a:t>
            </a:r>
            <a:r>
              <a:rPr lang="id-ID" sz="2800" b="1" i="1" dirty="0" smtClean="0"/>
              <a:t>u</a:t>
            </a:r>
            <a:r>
              <a:rPr lang="id-ID" sz="2800" dirty="0"/>
              <a:t>) + </a:t>
            </a:r>
            <a:r>
              <a:rPr lang="id-ID" sz="2800" i="1" dirty="0"/>
              <a:t>F</a:t>
            </a:r>
            <a:r>
              <a:rPr lang="id-ID" sz="2800" dirty="0"/>
              <a:t>(</a:t>
            </a:r>
            <a:r>
              <a:rPr lang="id-ID" sz="2800" b="1" i="1" dirty="0"/>
              <a:t>v</a:t>
            </a:r>
            <a:r>
              <a:rPr lang="id-ID" sz="2800" dirty="0"/>
              <a:t>) 	</a:t>
            </a:r>
            <a:r>
              <a:rPr lang="id-ID" sz="2800" dirty="0" smtClean="0"/>
              <a:t>	= </a:t>
            </a:r>
            <a:r>
              <a:rPr lang="id-ID" sz="2800" dirty="0"/>
              <a:t>(</a:t>
            </a:r>
            <a:r>
              <a:rPr lang="id-ID" sz="2800" i="1" dirty="0"/>
              <a:t>x</a:t>
            </a:r>
            <a:r>
              <a:rPr lang="id-ID" sz="2800" baseline="-25000" dirty="0"/>
              <a:t>1</a:t>
            </a:r>
            <a:r>
              <a:rPr lang="id-ID" sz="2800" i="1" dirty="0"/>
              <a:t>, x</a:t>
            </a:r>
            <a:r>
              <a:rPr lang="id-ID" sz="2800" baseline="-25000" dirty="0"/>
              <a:t>1</a:t>
            </a:r>
            <a:r>
              <a:rPr lang="id-ID" sz="2800" i="1" dirty="0"/>
              <a:t>+ y</a:t>
            </a:r>
            <a:r>
              <a:rPr lang="id-ID" sz="2800" baseline="-25000" dirty="0"/>
              <a:t>1</a:t>
            </a:r>
            <a:r>
              <a:rPr lang="id-ID" sz="2800" i="1" dirty="0"/>
              <a:t>, x</a:t>
            </a:r>
            <a:r>
              <a:rPr lang="id-ID" sz="2800" baseline="-25000" dirty="0"/>
              <a:t>1</a:t>
            </a:r>
            <a:r>
              <a:rPr lang="id-ID" sz="2800" i="1" dirty="0"/>
              <a:t>-y</a:t>
            </a:r>
            <a:r>
              <a:rPr lang="id-ID" sz="2800" baseline="-25000" dirty="0"/>
              <a:t>1</a:t>
            </a:r>
            <a:r>
              <a:rPr lang="id-ID" sz="2800" dirty="0"/>
              <a:t>) + (</a:t>
            </a:r>
            <a:r>
              <a:rPr lang="id-ID" sz="2800" i="1" dirty="0"/>
              <a:t>x</a:t>
            </a:r>
            <a:r>
              <a:rPr lang="id-ID" sz="2800" baseline="-25000" dirty="0"/>
              <a:t>2</a:t>
            </a:r>
            <a:r>
              <a:rPr lang="id-ID" sz="2800" i="1" dirty="0"/>
              <a:t>, x</a:t>
            </a:r>
            <a:r>
              <a:rPr lang="id-ID" sz="2800" baseline="-25000" dirty="0"/>
              <a:t>2</a:t>
            </a:r>
            <a:r>
              <a:rPr lang="id-ID" sz="2800" i="1" dirty="0"/>
              <a:t>+ y</a:t>
            </a:r>
            <a:r>
              <a:rPr lang="id-ID" sz="2800" baseline="-25000" dirty="0"/>
              <a:t>2</a:t>
            </a:r>
            <a:r>
              <a:rPr lang="id-ID" sz="2800" i="1" dirty="0"/>
              <a:t>, x</a:t>
            </a:r>
            <a:r>
              <a:rPr lang="id-ID" sz="2800" baseline="-25000" dirty="0"/>
              <a:t>2</a:t>
            </a:r>
            <a:r>
              <a:rPr lang="id-ID" sz="2800" i="1" dirty="0"/>
              <a:t>-y</a:t>
            </a:r>
            <a:r>
              <a:rPr lang="id-ID" sz="2800" baseline="-25000" dirty="0"/>
              <a:t>2</a:t>
            </a:r>
            <a:r>
              <a:rPr lang="id-ID" sz="2800" dirty="0"/>
              <a:t>) </a:t>
            </a:r>
          </a:p>
          <a:p>
            <a:pPr marL="82296" indent="0">
              <a:buNone/>
            </a:pPr>
            <a:r>
              <a:rPr lang="id-ID" sz="2800" dirty="0"/>
              <a:t>	</a:t>
            </a:r>
            <a:r>
              <a:rPr lang="id-ID" sz="2800" dirty="0" smtClean="0"/>
              <a:t>		= </a:t>
            </a:r>
            <a:r>
              <a:rPr lang="id-ID" sz="2800" dirty="0"/>
              <a:t>(</a:t>
            </a:r>
            <a:r>
              <a:rPr lang="id-ID" sz="2800" i="1" dirty="0"/>
              <a:t>x</a:t>
            </a:r>
            <a:r>
              <a:rPr lang="id-ID" sz="2800" baseline="-25000" dirty="0"/>
              <a:t>1 </a:t>
            </a:r>
            <a:r>
              <a:rPr lang="id-ID" sz="2800" dirty="0"/>
              <a:t>+ </a:t>
            </a:r>
            <a:r>
              <a:rPr lang="id-ID" sz="2800" i="1" dirty="0"/>
              <a:t>x</a:t>
            </a:r>
            <a:r>
              <a:rPr lang="id-ID" sz="2800" baseline="-25000" dirty="0"/>
              <a:t>2</a:t>
            </a:r>
            <a:r>
              <a:rPr lang="id-ID" sz="2800" dirty="0"/>
              <a:t> </a:t>
            </a:r>
            <a:r>
              <a:rPr lang="id-ID" sz="2800" i="1" dirty="0"/>
              <a:t>, x</a:t>
            </a:r>
            <a:r>
              <a:rPr lang="id-ID" sz="2800" baseline="-25000" dirty="0"/>
              <a:t>1</a:t>
            </a:r>
            <a:r>
              <a:rPr lang="id-ID" sz="2800" dirty="0"/>
              <a:t>+ </a:t>
            </a:r>
            <a:r>
              <a:rPr lang="id-ID" sz="2800" i="1" dirty="0"/>
              <a:t>x</a:t>
            </a:r>
            <a:r>
              <a:rPr lang="id-ID" sz="2800" baseline="-25000" dirty="0"/>
              <a:t>2</a:t>
            </a:r>
            <a:r>
              <a:rPr lang="id-ID" sz="2800" dirty="0"/>
              <a:t> </a:t>
            </a:r>
            <a:r>
              <a:rPr lang="id-ID" sz="2800" i="1" dirty="0"/>
              <a:t>+ y</a:t>
            </a:r>
            <a:r>
              <a:rPr lang="id-ID" sz="2800" baseline="-25000" dirty="0"/>
              <a:t>1</a:t>
            </a:r>
            <a:r>
              <a:rPr lang="id-ID" sz="2800" dirty="0"/>
              <a:t>+ </a:t>
            </a:r>
            <a:r>
              <a:rPr lang="id-ID" sz="2800" i="1" dirty="0"/>
              <a:t>y</a:t>
            </a:r>
            <a:r>
              <a:rPr lang="id-ID" sz="2800" baseline="-25000" dirty="0"/>
              <a:t>2</a:t>
            </a:r>
            <a:r>
              <a:rPr lang="id-ID" sz="2800" i="1" dirty="0"/>
              <a:t>, x</a:t>
            </a:r>
            <a:r>
              <a:rPr lang="id-ID" sz="2800" baseline="-25000" dirty="0"/>
              <a:t>1</a:t>
            </a:r>
            <a:r>
              <a:rPr lang="id-ID" sz="2800" dirty="0"/>
              <a:t>+ </a:t>
            </a:r>
            <a:r>
              <a:rPr lang="id-ID" sz="2800" i="1" dirty="0"/>
              <a:t>x</a:t>
            </a:r>
            <a:r>
              <a:rPr lang="id-ID" sz="2800" baseline="-25000" dirty="0"/>
              <a:t>2</a:t>
            </a:r>
            <a:r>
              <a:rPr lang="id-ID" sz="2800" dirty="0"/>
              <a:t> </a:t>
            </a:r>
            <a:r>
              <a:rPr lang="id-ID" sz="2800" i="1" dirty="0"/>
              <a:t>-y</a:t>
            </a:r>
            <a:r>
              <a:rPr lang="id-ID" sz="2800" baseline="-25000" dirty="0"/>
              <a:t>1</a:t>
            </a:r>
            <a:r>
              <a:rPr lang="id-ID" sz="2800" i="1" dirty="0"/>
              <a:t>-y</a:t>
            </a:r>
            <a:r>
              <a:rPr lang="id-ID" sz="2800" baseline="-25000" dirty="0"/>
              <a:t>2</a:t>
            </a:r>
            <a:r>
              <a:rPr lang="id-ID" sz="2800" dirty="0"/>
              <a:t>) </a:t>
            </a:r>
          </a:p>
          <a:p>
            <a:pPr marL="82296" indent="0">
              <a:buNone/>
            </a:pPr>
            <a:endParaRPr lang="id-ID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4276253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i="1" dirty="0"/>
              <a:t>F</a:t>
            </a:r>
            <a:r>
              <a:rPr lang="id-ID" sz="2800" dirty="0"/>
              <a:t>(</a:t>
            </a:r>
            <a:r>
              <a:rPr lang="id-ID" sz="2800" b="1" i="1" dirty="0"/>
              <a:t>u + v</a:t>
            </a:r>
            <a:r>
              <a:rPr lang="id-ID" sz="2800" dirty="0"/>
              <a:t>) </a:t>
            </a:r>
            <a:r>
              <a:rPr lang="id-ID" sz="2800" dirty="0" smtClean="0"/>
              <a:t>= </a:t>
            </a:r>
            <a:r>
              <a:rPr lang="id-ID" sz="2800" dirty="0"/>
              <a:t>(</a:t>
            </a:r>
            <a:r>
              <a:rPr lang="id-ID" sz="2800" i="1" dirty="0"/>
              <a:t>x</a:t>
            </a:r>
            <a:r>
              <a:rPr lang="id-ID" sz="2800" i="1" baseline="-25000" dirty="0"/>
              <a:t>1</a:t>
            </a:r>
            <a:r>
              <a:rPr lang="id-ID" sz="2800" dirty="0"/>
              <a:t> + </a:t>
            </a:r>
            <a:r>
              <a:rPr lang="id-ID" sz="2800" i="1" dirty="0"/>
              <a:t>x</a:t>
            </a:r>
            <a:r>
              <a:rPr lang="id-ID" sz="2800" i="1" baseline="-25000" dirty="0"/>
              <a:t>2</a:t>
            </a:r>
            <a:r>
              <a:rPr lang="id-ID" sz="2800" i="1" dirty="0"/>
              <a:t>, </a:t>
            </a:r>
            <a:r>
              <a:rPr lang="id-ID" sz="2800" dirty="0"/>
              <a:t>[</a:t>
            </a:r>
            <a:r>
              <a:rPr lang="id-ID" sz="2800" i="1" dirty="0"/>
              <a:t>x</a:t>
            </a:r>
            <a:r>
              <a:rPr lang="id-ID" sz="2800" i="1" baseline="-25000" dirty="0"/>
              <a:t>1</a:t>
            </a:r>
            <a:r>
              <a:rPr lang="id-ID" sz="2800" dirty="0"/>
              <a:t> + </a:t>
            </a:r>
            <a:r>
              <a:rPr lang="id-ID" sz="2800" i="1" dirty="0"/>
              <a:t>x</a:t>
            </a:r>
            <a:r>
              <a:rPr lang="id-ID" sz="2800" i="1" baseline="-25000" dirty="0"/>
              <a:t>2</a:t>
            </a:r>
            <a:r>
              <a:rPr lang="id-ID" sz="2800" dirty="0"/>
              <a:t>]+[</a:t>
            </a:r>
            <a:r>
              <a:rPr lang="id-ID" sz="2800" i="1" dirty="0"/>
              <a:t> y</a:t>
            </a:r>
            <a:r>
              <a:rPr lang="id-ID" sz="2800" i="1" baseline="-25000" dirty="0"/>
              <a:t>1</a:t>
            </a:r>
            <a:r>
              <a:rPr lang="id-ID" sz="2800" dirty="0"/>
              <a:t> + y</a:t>
            </a:r>
            <a:r>
              <a:rPr lang="id-ID" sz="2800" i="1" baseline="-25000" dirty="0"/>
              <a:t>2</a:t>
            </a:r>
            <a:r>
              <a:rPr lang="id-ID" sz="2800" dirty="0"/>
              <a:t>], [</a:t>
            </a:r>
            <a:r>
              <a:rPr lang="id-ID" sz="2800" i="1" dirty="0"/>
              <a:t>x</a:t>
            </a:r>
            <a:r>
              <a:rPr lang="id-ID" sz="2800" i="1" baseline="-25000" dirty="0"/>
              <a:t>1</a:t>
            </a:r>
            <a:r>
              <a:rPr lang="id-ID" sz="2800" dirty="0"/>
              <a:t> + </a:t>
            </a:r>
            <a:r>
              <a:rPr lang="id-ID" sz="2800" i="1" dirty="0"/>
              <a:t>x</a:t>
            </a:r>
            <a:r>
              <a:rPr lang="id-ID" sz="2800" i="1" baseline="-25000" dirty="0"/>
              <a:t>2</a:t>
            </a:r>
            <a:r>
              <a:rPr lang="id-ID" sz="2800" dirty="0"/>
              <a:t>]-[</a:t>
            </a:r>
            <a:r>
              <a:rPr lang="id-ID" sz="2800" i="1" dirty="0"/>
              <a:t> y</a:t>
            </a:r>
            <a:r>
              <a:rPr lang="id-ID" sz="2800" i="1" baseline="-25000" dirty="0"/>
              <a:t>1</a:t>
            </a:r>
            <a:r>
              <a:rPr lang="id-ID" sz="2800" dirty="0"/>
              <a:t> + </a:t>
            </a:r>
            <a:r>
              <a:rPr lang="id-ID" sz="2800" i="1" dirty="0"/>
              <a:t>y</a:t>
            </a:r>
            <a:r>
              <a:rPr lang="id-ID" sz="2800" i="1" baseline="-25000" dirty="0"/>
              <a:t>2</a:t>
            </a:r>
            <a:r>
              <a:rPr lang="id-ID" sz="2800" dirty="0"/>
              <a:t>])</a:t>
            </a:r>
          </a:p>
          <a:p>
            <a:r>
              <a:rPr lang="id-ID" sz="2800" dirty="0"/>
              <a:t>	</a:t>
            </a:r>
            <a:r>
              <a:rPr lang="id-ID" sz="2800" dirty="0" smtClean="0"/>
              <a:t>    = </a:t>
            </a:r>
            <a:r>
              <a:rPr lang="id-ID" sz="2800" dirty="0"/>
              <a:t>(</a:t>
            </a:r>
            <a:r>
              <a:rPr lang="id-ID" sz="2800" i="1" dirty="0"/>
              <a:t>x</a:t>
            </a:r>
            <a:r>
              <a:rPr lang="id-ID" sz="2800" i="1" baseline="-25000" dirty="0"/>
              <a:t>1</a:t>
            </a:r>
            <a:r>
              <a:rPr lang="id-ID" sz="2800" i="1" dirty="0"/>
              <a:t>, x</a:t>
            </a:r>
            <a:r>
              <a:rPr lang="id-ID" sz="2800" i="1" baseline="-25000" dirty="0"/>
              <a:t>1</a:t>
            </a:r>
            <a:r>
              <a:rPr lang="id-ID" sz="2800" i="1" dirty="0"/>
              <a:t> + y</a:t>
            </a:r>
            <a:r>
              <a:rPr lang="id-ID" sz="2800" i="1" baseline="-25000" dirty="0"/>
              <a:t>1</a:t>
            </a:r>
            <a:r>
              <a:rPr lang="id-ID" sz="2800" i="1" dirty="0"/>
              <a:t>, x</a:t>
            </a:r>
            <a:r>
              <a:rPr lang="id-ID" sz="2800" i="1" baseline="-25000" dirty="0"/>
              <a:t>1</a:t>
            </a:r>
            <a:r>
              <a:rPr lang="id-ID" sz="2800" i="1" dirty="0"/>
              <a:t> - y</a:t>
            </a:r>
            <a:r>
              <a:rPr lang="id-ID" sz="2800" i="1" baseline="-25000" dirty="0"/>
              <a:t>1</a:t>
            </a:r>
            <a:r>
              <a:rPr lang="id-ID" sz="2800" dirty="0"/>
              <a:t>)</a:t>
            </a:r>
            <a:r>
              <a:rPr lang="id-ID" sz="2800" i="1" dirty="0"/>
              <a:t> </a:t>
            </a:r>
            <a:r>
              <a:rPr lang="id-ID" sz="2800" dirty="0"/>
              <a:t>+ (</a:t>
            </a:r>
            <a:r>
              <a:rPr lang="id-ID" sz="2800" i="1" dirty="0"/>
              <a:t>x</a:t>
            </a:r>
            <a:r>
              <a:rPr lang="id-ID" sz="2800" i="1" baseline="-25000" dirty="0"/>
              <a:t>2</a:t>
            </a:r>
            <a:r>
              <a:rPr lang="id-ID" sz="2800" i="1" dirty="0"/>
              <a:t>, x</a:t>
            </a:r>
            <a:r>
              <a:rPr lang="id-ID" sz="2800" i="1" baseline="-25000" dirty="0"/>
              <a:t>2</a:t>
            </a:r>
            <a:r>
              <a:rPr lang="id-ID" sz="2800" i="1" dirty="0"/>
              <a:t> + y</a:t>
            </a:r>
            <a:r>
              <a:rPr lang="id-ID" sz="2800" i="1" baseline="-25000" dirty="0"/>
              <a:t>2</a:t>
            </a:r>
            <a:r>
              <a:rPr lang="id-ID" sz="2800" i="1" dirty="0"/>
              <a:t>, x</a:t>
            </a:r>
            <a:r>
              <a:rPr lang="id-ID" sz="2800" i="1" baseline="-25000" dirty="0"/>
              <a:t>2</a:t>
            </a:r>
            <a:r>
              <a:rPr lang="id-ID" sz="2800" i="1" dirty="0"/>
              <a:t> – y</a:t>
            </a:r>
            <a:r>
              <a:rPr lang="id-ID" sz="2800" i="1" baseline="-25000" dirty="0"/>
              <a:t>2</a:t>
            </a:r>
            <a:r>
              <a:rPr lang="id-ID" sz="2800" dirty="0"/>
              <a:t>)</a:t>
            </a:r>
          </a:p>
          <a:p>
            <a:r>
              <a:rPr lang="id-ID" sz="2800" dirty="0"/>
              <a:t>	</a:t>
            </a:r>
            <a:r>
              <a:rPr lang="id-ID" sz="2800" dirty="0" smtClean="0"/>
              <a:t>    = </a:t>
            </a:r>
            <a:r>
              <a:rPr lang="id-ID" sz="2800" dirty="0"/>
              <a:t>(</a:t>
            </a:r>
            <a:r>
              <a:rPr lang="id-ID" sz="2800" i="1" dirty="0"/>
              <a:t>x</a:t>
            </a:r>
            <a:r>
              <a:rPr lang="id-ID" sz="2800" baseline="-25000" dirty="0"/>
              <a:t>1 </a:t>
            </a:r>
            <a:r>
              <a:rPr lang="id-ID" sz="2800" dirty="0"/>
              <a:t>+ </a:t>
            </a:r>
            <a:r>
              <a:rPr lang="id-ID" sz="2800" i="1" dirty="0"/>
              <a:t>x</a:t>
            </a:r>
            <a:r>
              <a:rPr lang="id-ID" sz="2800" baseline="-25000" dirty="0"/>
              <a:t>2</a:t>
            </a:r>
            <a:r>
              <a:rPr lang="id-ID" sz="2800" dirty="0"/>
              <a:t> </a:t>
            </a:r>
            <a:r>
              <a:rPr lang="id-ID" sz="2800" i="1" dirty="0"/>
              <a:t>, x</a:t>
            </a:r>
            <a:r>
              <a:rPr lang="id-ID" sz="2800" baseline="-25000" dirty="0"/>
              <a:t>1</a:t>
            </a:r>
            <a:r>
              <a:rPr lang="id-ID" sz="2800" dirty="0"/>
              <a:t>+ </a:t>
            </a:r>
            <a:r>
              <a:rPr lang="id-ID" sz="2800" i="1" dirty="0"/>
              <a:t>x</a:t>
            </a:r>
            <a:r>
              <a:rPr lang="id-ID" sz="2800" baseline="-25000" dirty="0"/>
              <a:t>2</a:t>
            </a:r>
            <a:r>
              <a:rPr lang="id-ID" sz="2800" dirty="0"/>
              <a:t> </a:t>
            </a:r>
            <a:r>
              <a:rPr lang="id-ID" sz="2800" i="1" dirty="0"/>
              <a:t>+ y</a:t>
            </a:r>
            <a:r>
              <a:rPr lang="id-ID" sz="2800" baseline="-25000" dirty="0"/>
              <a:t>1</a:t>
            </a:r>
            <a:r>
              <a:rPr lang="id-ID" sz="2800" dirty="0"/>
              <a:t>+ </a:t>
            </a:r>
            <a:r>
              <a:rPr lang="id-ID" sz="2800" i="1" dirty="0"/>
              <a:t>y</a:t>
            </a:r>
            <a:r>
              <a:rPr lang="id-ID" sz="2800" baseline="-25000" dirty="0"/>
              <a:t>2</a:t>
            </a:r>
            <a:r>
              <a:rPr lang="id-ID" sz="2800" i="1" dirty="0"/>
              <a:t>, x</a:t>
            </a:r>
            <a:r>
              <a:rPr lang="id-ID" sz="2800" baseline="-25000" dirty="0"/>
              <a:t>1</a:t>
            </a:r>
            <a:r>
              <a:rPr lang="id-ID" sz="2800" dirty="0"/>
              <a:t>+ </a:t>
            </a:r>
            <a:r>
              <a:rPr lang="id-ID" sz="2800" i="1" dirty="0"/>
              <a:t>x</a:t>
            </a:r>
            <a:r>
              <a:rPr lang="id-ID" sz="2800" baseline="-25000" dirty="0"/>
              <a:t>2</a:t>
            </a:r>
            <a:r>
              <a:rPr lang="id-ID" sz="2800" dirty="0"/>
              <a:t> </a:t>
            </a:r>
            <a:r>
              <a:rPr lang="id-ID" sz="2800" i="1" dirty="0"/>
              <a:t>-y</a:t>
            </a:r>
            <a:r>
              <a:rPr lang="id-ID" sz="2800" baseline="-25000" dirty="0"/>
              <a:t>1</a:t>
            </a:r>
            <a:r>
              <a:rPr lang="id-ID" sz="2800" i="1" dirty="0"/>
              <a:t>-y</a:t>
            </a:r>
            <a:r>
              <a:rPr lang="id-ID" sz="2800" baseline="-25000" dirty="0"/>
              <a:t>2</a:t>
            </a:r>
            <a:r>
              <a:rPr lang="id-ID" sz="2800" dirty="0"/>
              <a:t>) </a:t>
            </a:r>
          </a:p>
        </p:txBody>
      </p:sp>
      <p:sp>
        <p:nvSpPr>
          <p:cNvPr id="5" name="Rectangle 4"/>
          <p:cNvSpPr/>
          <p:nvPr/>
        </p:nvSpPr>
        <p:spPr>
          <a:xfrm>
            <a:off x="130384" y="5516910"/>
            <a:ext cx="9036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i="1" dirty="0" smtClean="0">
                <a:solidFill>
                  <a:srgbClr val="FF0000"/>
                </a:solidFill>
              </a:rPr>
              <a:t>Tampak bahwa :</a:t>
            </a:r>
          </a:p>
          <a:p>
            <a:r>
              <a:rPr lang="id-ID" sz="2400" i="1" dirty="0" smtClean="0">
                <a:solidFill>
                  <a:srgbClr val="FF0000"/>
                </a:solidFill>
              </a:rPr>
              <a:t>F</a:t>
            </a:r>
            <a:r>
              <a:rPr lang="id-ID" sz="2400" dirty="0" smtClean="0">
                <a:solidFill>
                  <a:srgbClr val="FF0000"/>
                </a:solidFill>
              </a:rPr>
              <a:t>(</a:t>
            </a:r>
            <a:r>
              <a:rPr lang="id-ID" sz="2400" b="1" i="1" dirty="0" smtClean="0">
                <a:solidFill>
                  <a:srgbClr val="FF0000"/>
                </a:solidFill>
              </a:rPr>
              <a:t>u + v</a:t>
            </a:r>
            <a:r>
              <a:rPr lang="id-ID" sz="2400" dirty="0" smtClean="0">
                <a:solidFill>
                  <a:srgbClr val="FF0000"/>
                </a:solidFill>
              </a:rPr>
              <a:t>) </a:t>
            </a:r>
            <a:r>
              <a:rPr lang="id-ID" sz="2400" i="1" dirty="0" smtClean="0">
                <a:solidFill>
                  <a:srgbClr val="FF0000"/>
                </a:solidFill>
              </a:rPr>
              <a:t>= </a:t>
            </a:r>
            <a:r>
              <a:rPr lang="id-ID" sz="2400" i="1" dirty="0">
                <a:solidFill>
                  <a:srgbClr val="FF0000"/>
                </a:solidFill>
              </a:rPr>
              <a:t>F</a:t>
            </a:r>
            <a:r>
              <a:rPr lang="id-ID" sz="2400" dirty="0">
                <a:solidFill>
                  <a:srgbClr val="FF0000"/>
                </a:solidFill>
              </a:rPr>
              <a:t>(</a:t>
            </a:r>
            <a:r>
              <a:rPr lang="id-ID" sz="2400" b="1" i="1" dirty="0">
                <a:solidFill>
                  <a:srgbClr val="FF0000"/>
                </a:solidFill>
              </a:rPr>
              <a:t>u</a:t>
            </a:r>
            <a:r>
              <a:rPr lang="id-ID" sz="2400" dirty="0">
                <a:solidFill>
                  <a:srgbClr val="FF0000"/>
                </a:solidFill>
              </a:rPr>
              <a:t>)</a:t>
            </a:r>
            <a:r>
              <a:rPr lang="id-ID" sz="2400" i="1" dirty="0">
                <a:solidFill>
                  <a:srgbClr val="FF0000"/>
                </a:solidFill>
              </a:rPr>
              <a:t> + F</a:t>
            </a:r>
            <a:r>
              <a:rPr lang="id-ID" sz="2400" dirty="0">
                <a:solidFill>
                  <a:srgbClr val="FF0000"/>
                </a:solidFill>
              </a:rPr>
              <a:t>(</a:t>
            </a:r>
            <a:r>
              <a:rPr lang="id-ID" sz="2400" b="1" i="1" dirty="0">
                <a:solidFill>
                  <a:srgbClr val="FF0000"/>
                </a:solidFill>
              </a:rPr>
              <a:t>v</a:t>
            </a:r>
            <a:r>
              <a:rPr lang="id-ID" sz="2400" dirty="0">
                <a:solidFill>
                  <a:srgbClr val="FF0000"/>
                </a:solidFill>
              </a:rPr>
              <a:t>)		Syarat (i) dipenuhi.</a:t>
            </a:r>
          </a:p>
        </p:txBody>
      </p:sp>
      <p:sp>
        <p:nvSpPr>
          <p:cNvPr id="6" name="Rectangle 5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96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99592" y="-27384"/>
            <a:ext cx="7498080" cy="1143000"/>
          </a:xfrm>
        </p:spPr>
        <p:txBody>
          <a:bodyPr>
            <a:normAutofit/>
          </a:bodyPr>
          <a:lstStyle/>
          <a:p>
            <a:r>
              <a:rPr lang="id-ID" dirty="0">
                <a:latin typeface="Arial" pitchFamily="34" charset="0"/>
                <a:cs typeface="Arial" pitchFamily="34" charset="0"/>
              </a:rPr>
              <a:t>Contoh </a:t>
            </a:r>
            <a:r>
              <a:rPr lang="id-ID" dirty="0" smtClean="0">
                <a:latin typeface="Arial" pitchFamily="34" charset="0"/>
                <a:cs typeface="Arial" pitchFamily="34" charset="0"/>
              </a:rPr>
              <a:t>1: </a:t>
            </a:r>
            <a:r>
              <a:rPr lang="id-ID" i="1" dirty="0"/>
              <a:t>F</a:t>
            </a:r>
            <a:r>
              <a:rPr lang="id-ID" dirty="0"/>
              <a:t>(</a:t>
            </a:r>
            <a:r>
              <a:rPr lang="id-ID" b="1" i="1" dirty="0"/>
              <a:t>x,y</a:t>
            </a:r>
            <a:r>
              <a:rPr lang="id-ID" dirty="0"/>
              <a:t>) = (</a:t>
            </a:r>
            <a:r>
              <a:rPr lang="id-ID" i="1" dirty="0"/>
              <a:t>x, x+y, x-y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971600" y="1268760"/>
            <a:ext cx="80648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dirty="0"/>
              <a:t>Misalkan </a:t>
            </a:r>
            <a:r>
              <a:rPr lang="id-ID" sz="2800" i="1" dirty="0"/>
              <a:t>k</a:t>
            </a:r>
            <a:r>
              <a:rPr lang="id-ID" sz="2800" dirty="0"/>
              <a:t> adalah sebuah skalar, </a:t>
            </a:r>
            <a:endParaRPr lang="id-ID" sz="2800" dirty="0" smtClean="0"/>
          </a:p>
          <a:p>
            <a:endParaRPr lang="id-ID" sz="2800" i="1" dirty="0"/>
          </a:p>
          <a:p>
            <a:r>
              <a:rPr lang="id-ID" sz="2800" i="1" dirty="0" smtClean="0"/>
              <a:t>k</a:t>
            </a:r>
            <a:r>
              <a:rPr lang="id-ID" sz="2800" b="1" i="1" dirty="0" smtClean="0"/>
              <a:t>u</a:t>
            </a:r>
            <a:r>
              <a:rPr lang="id-ID" sz="2800" dirty="0" smtClean="0"/>
              <a:t> </a:t>
            </a:r>
            <a:r>
              <a:rPr lang="id-ID" sz="2800" dirty="0"/>
              <a:t>= (</a:t>
            </a:r>
            <a:r>
              <a:rPr lang="id-ID" sz="2800" i="1" dirty="0"/>
              <a:t>kx</a:t>
            </a:r>
            <a:r>
              <a:rPr lang="id-ID" sz="2800" i="1" baseline="-25000" dirty="0"/>
              <a:t>1</a:t>
            </a:r>
            <a:r>
              <a:rPr lang="id-ID" sz="2800" dirty="0"/>
              <a:t>, </a:t>
            </a:r>
            <a:r>
              <a:rPr lang="id-ID" sz="2800" i="1" dirty="0"/>
              <a:t>ky</a:t>
            </a:r>
            <a:r>
              <a:rPr lang="id-ID" sz="2800" i="1" baseline="-25000" dirty="0"/>
              <a:t>1</a:t>
            </a:r>
            <a:r>
              <a:rPr lang="id-ID" sz="2800" dirty="0"/>
              <a:t>), maka</a:t>
            </a:r>
          </a:p>
          <a:p>
            <a:endParaRPr lang="id-ID" sz="2800" i="1" dirty="0" smtClean="0"/>
          </a:p>
          <a:p>
            <a:r>
              <a:rPr lang="id-ID" sz="2800" i="1" dirty="0" smtClean="0"/>
              <a:t>F</a:t>
            </a:r>
            <a:r>
              <a:rPr lang="id-ID" sz="2800" dirty="0" smtClean="0"/>
              <a:t>(</a:t>
            </a:r>
            <a:r>
              <a:rPr lang="id-ID" sz="2800" i="1" dirty="0" smtClean="0"/>
              <a:t>k</a:t>
            </a:r>
            <a:r>
              <a:rPr lang="id-ID" sz="2800" b="1" i="1" dirty="0" smtClean="0"/>
              <a:t>u</a:t>
            </a:r>
            <a:r>
              <a:rPr lang="id-ID" sz="2800" dirty="0"/>
              <a:t>)	= (</a:t>
            </a:r>
            <a:r>
              <a:rPr lang="id-ID" sz="2800" i="1" dirty="0"/>
              <a:t>kx</a:t>
            </a:r>
            <a:r>
              <a:rPr lang="id-ID" sz="2800" i="1" baseline="-25000" dirty="0"/>
              <a:t>1</a:t>
            </a:r>
            <a:r>
              <a:rPr lang="id-ID" sz="2800" i="1" dirty="0"/>
              <a:t>, kx</a:t>
            </a:r>
            <a:r>
              <a:rPr lang="id-ID" sz="2800" i="1" baseline="-25000" dirty="0"/>
              <a:t>1</a:t>
            </a:r>
            <a:r>
              <a:rPr lang="id-ID" sz="2800" i="1" dirty="0"/>
              <a:t> + ky</a:t>
            </a:r>
            <a:r>
              <a:rPr lang="id-ID" sz="2800" i="1" baseline="-25000" dirty="0"/>
              <a:t>1</a:t>
            </a:r>
            <a:r>
              <a:rPr lang="id-ID" sz="2800" i="1" dirty="0"/>
              <a:t>, kx</a:t>
            </a:r>
            <a:r>
              <a:rPr lang="id-ID" sz="2800" i="1" baseline="-25000" dirty="0"/>
              <a:t>1</a:t>
            </a:r>
            <a:r>
              <a:rPr lang="id-ID" sz="2800" i="1" dirty="0"/>
              <a:t> - ky</a:t>
            </a:r>
            <a:r>
              <a:rPr lang="id-ID" sz="2800" i="1" baseline="-25000" dirty="0"/>
              <a:t>1</a:t>
            </a:r>
            <a:r>
              <a:rPr lang="id-ID" sz="2800" dirty="0"/>
              <a:t>)</a:t>
            </a:r>
          </a:p>
          <a:p>
            <a:r>
              <a:rPr lang="id-ID" sz="2800" i="1" dirty="0"/>
              <a:t>	= k</a:t>
            </a:r>
            <a:r>
              <a:rPr lang="id-ID" sz="2800" dirty="0"/>
              <a:t>(</a:t>
            </a:r>
            <a:r>
              <a:rPr lang="id-ID" sz="2800" i="1" dirty="0"/>
              <a:t>x</a:t>
            </a:r>
            <a:r>
              <a:rPr lang="id-ID" sz="2800" i="1" baseline="-25000" dirty="0"/>
              <a:t>1</a:t>
            </a:r>
            <a:r>
              <a:rPr lang="id-ID" sz="2800" i="1" dirty="0"/>
              <a:t>, x</a:t>
            </a:r>
            <a:r>
              <a:rPr lang="id-ID" sz="2800" i="1" baseline="-25000" dirty="0"/>
              <a:t>1</a:t>
            </a:r>
            <a:r>
              <a:rPr lang="id-ID" sz="2800" i="1" dirty="0"/>
              <a:t> + y</a:t>
            </a:r>
            <a:r>
              <a:rPr lang="id-ID" sz="2800" i="1" baseline="-25000" dirty="0"/>
              <a:t>1</a:t>
            </a:r>
            <a:r>
              <a:rPr lang="id-ID" sz="2800" i="1" dirty="0"/>
              <a:t>, x</a:t>
            </a:r>
            <a:r>
              <a:rPr lang="id-ID" sz="2800" i="1" baseline="-25000" dirty="0"/>
              <a:t>1</a:t>
            </a:r>
            <a:r>
              <a:rPr lang="id-ID" sz="2800" i="1" dirty="0"/>
              <a:t> - y</a:t>
            </a:r>
            <a:r>
              <a:rPr lang="id-ID" sz="2800" i="1" baseline="-25000" dirty="0"/>
              <a:t>1</a:t>
            </a:r>
            <a:r>
              <a:rPr lang="id-ID" sz="2800" dirty="0"/>
              <a:t>)</a:t>
            </a:r>
          </a:p>
          <a:p>
            <a:r>
              <a:rPr lang="id-ID" sz="2800" dirty="0"/>
              <a:t>	= </a:t>
            </a:r>
            <a:r>
              <a:rPr lang="id-ID" sz="2800" i="1" dirty="0"/>
              <a:t>k</a:t>
            </a:r>
            <a:r>
              <a:rPr lang="id-ID" sz="2800" dirty="0"/>
              <a:t> </a:t>
            </a:r>
            <a:r>
              <a:rPr lang="id-ID" sz="2800" i="1" dirty="0"/>
              <a:t>F</a:t>
            </a:r>
            <a:r>
              <a:rPr lang="id-ID" sz="2800" dirty="0"/>
              <a:t>(</a:t>
            </a:r>
            <a:r>
              <a:rPr lang="id-ID" sz="2800" b="1" i="1" dirty="0"/>
              <a:t>u</a:t>
            </a:r>
            <a:r>
              <a:rPr lang="id-ID" sz="2800" dirty="0"/>
              <a:t>)		Syarat (ii) dipenuhi.</a:t>
            </a:r>
          </a:p>
          <a:p>
            <a:endParaRPr lang="id-ID" sz="2800" dirty="0" smtClean="0"/>
          </a:p>
          <a:p>
            <a:r>
              <a:rPr lang="id-ID" sz="2800" dirty="0" smtClean="0">
                <a:solidFill>
                  <a:srgbClr val="FF0000"/>
                </a:solidFill>
              </a:rPr>
              <a:t>Jadi </a:t>
            </a:r>
            <a:r>
              <a:rPr lang="id-ID" sz="2800" dirty="0">
                <a:solidFill>
                  <a:srgbClr val="FF0000"/>
                </a:solidFill>
              </a:rPr>
              <a:t>F adalah sebuah transformasi linier</a:t>
            </a:r>
          </a:p>
        </p:txBody>
      </p:sp>
      <p:sp>
        <p:nvSpPr>
          <p:cNvPr id="4" name="Rectangle 3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9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99592" y="-99392"/>
            <a:ext cx="7498080" cy="782960"/>
          </a:xfrm>
        </p:spPr>
        <p:txBody>
          <a:bodyPr>
            <a:normAutofit/>
          </a:bodyPr>
          <a:lstStyle/>
          <a:p>
            <a:r>
              <a:rPr lang="id-ID" sz="2800" dirty="0">
                <a:latin typeface="Arial" pitchFamily="34" charset="0"/>
                <a:cs typeface="Arial" pitchFamily="34" charset="0"/>
              </a:rPr>
              <a:t>Contoh </a:t>
            </a:r>
            <a:r>
              <a:rPr lang="id-ID" sz="2800" dirty="0" smtClean="0">
                <a:latin typeface="Arial" pitchFamily="34" charset="0"/>
                <a:cs typeface="Arial" pitchFamily="34" charset="0"/>
              </a:rPr>
              <a:t>1: </a:t>
            </a:r>
            <a:r>
              <a:rPr lang="id-ID" sz="2800" i="1" dirty="0"/>
              <a:t>F</a:t>
            </a:r>
            <a:r>
              <a:rPr lang="id-ID" sz="2800" dirty="0"/>
              <a:t>(</a:t>
            </a:r>
            <a:r>
              <a:rPr lang="id-ID" sz="2800" b="1" i="1" dirty="0"/>
              <a:t>x,y</a:t>
            </a:r>
            <a:r>
              <a:rPr lang="id-ID" sz="2800" dirty="0"/>
              <a:t>) = (</a:t>
            </a:r>
            <a:r>
              <a:rPr lang="id-ID" sz="2800" i="1" dirty="0"/>
              <a:t>x, x+y, x-y</a:t>
            </a:r>
            <a:r>
              <a:rPr lang="id-ID" sz="2800" dirty="0" smtClean="0"/>
              <a:t>)</a:t>
            </a:r>
            <a:endParaRPr lang="id-ID" sz="2800" dirty="0"/>
          </a:p>
        </p:txBody>
      </p:sp>
      <p:sp>
        <p:nvSpPr>
          <p:cNvPr id="6" name="Rectangle 5"/>
          <p:cNvSpPr/>
          <p:nvPr/>
        </p:nvSpPr>
        <p:spPr>
          <a:xfrm>
            <a:off x="971600" y="644495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Pembuktian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Numerik</a:t>
            </a:r>
            <a:r>
              <a:rPr lang="id-ID" sz="2400" dirty="0" smtClean="0"/>
              <a:t>, </a:t>
            </a:r>
            <a:r>
              <a:rPr lang="en-US" sz="2400" dirty="0" err="1" smtClean="0"/>
              <a:t>misalkan</a:t>
            </a:r>
            <a:r>
              <a:rPr lang="en-US" sz="2400" dirty="0" smtClean="0"/>
              <a:t> :</a:t>
            </a:r>
          </a:p>
          <a:p>
            <a:r>
              <a:rPr lang="en-US" sz="2400" dirty="0"/>
              <a:t>k</a:t>
            </a:r>
            <a:r>
              <a:rPr lang="en-US" sz="2400" dirty="0" smtClean="0"/>
              <a:t> = 2,  u = (2,3) </a:t>
            </a:r>
            <a:r>
              <a:rPr lang="en-US" sz="2400" dirty="0" err="1" smtClean="0"/>
              <a:t>dan</a:t>
            </a:r>
            <a:r>
              <a:rPr lang="en-US" sz="2400" dirty="0" smtClean="0"/>
              <a:t> v = (4,5)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</a:p>
          <a:p>
            <a:r>
              <a:rPr lang="en-US" sz="2400" dirty="0" err="1"/>
              <a:t>k</a:t>
            </a:r>
            <a:r>
              <a:rPr lang="en-US" sz="2400" dirty="0" err="1" smtClean="0"/>
              <a:t>u</a:t>
            </a:r>
            <a:r>
              <a:rPr lang="en-US" sz="2400" dirty="0" smtClean="0"/>
              <a:t> = 2(2,3) = (4,6),  </a:t>
            </a:r>
            <a:r>
              <a:rPr lang="en-US" sz="2400" dirty="0" err="1" smtClean="0"/>
              <a:t>dan</a:t>
            </a:r>
            <a:r>
              <a:rPr lang="en-US" sz="2400" dirty="0" smtClean="0"/>
              <a:t>  </a:t>
            </a:r>
            <a:r>
              <a:rPr lang="en-US" sz="2400" dirty="0" err="1" smtClean="0"/>
              <a:t>u+v</a:t>
            </a:r>
            <a:r>
              <a:rPr lang="en-US" sz="2400" dirty="0" smtClean="0"/>
              <a:t> = (6,8)</a:t>
            </a:r>
            <a:endParaRPr lang="id-ID" sz="2400" dirty="0" smtClean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99592" y="2204864"/>
            <a:ext cx="8933688" cy="2376264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id-ID" sz="2400" i="1" dirty="0" smtClean="0"/>
              <a:t>F</a:t>
            </a:r>
            <a:r>
              <a:rPr lang="id-ID" sz="2400" dirty="0" smtClean="0"/>
              <a:t>(</a:t>
            </a:r>
            <a:r>
              <a:rPr lang="id-ID" sz="2400" b="1" i="1" dirty="0" smtClean="0"/>
              <a:t>u</a:t>
            </a:r>
            <a:r>
              <a:rPr lang="id-ID" sz="2400" dirty="0"/>
              <a:t>) = </a:t>
            </a:r>
            <a:r>
              <a:rPr lang="en-US" sz="2400" dirty="0" smtClean="0"/>
              <a:t>F(</a:t>
            </a:r>
            <a:r>
              <a:rPr lang="en-US" sz="2400" i="1" dirty="0" smtClean="0"/>
              <a:t>2,3</a:t>
            </a:r>
            <a:r>
              <a:rPr lang="id-ID" sz="2400" dirty="0" smtClean="0"/>
              <a:t>) = (</a:t>
            </a:r>
            <a:r>
              <a:rPr lang="en-US" sz="2400" dirty="0" smtClean="0"/>
              <a:t>2, 2+3, 2-3) = (2, 5, -1</a:t>
            </a:r>
            <a:r>
              <a:rPr lang="id-ID" sz="2400" dirty="0" smtClean="0"/>
              <a:t>)</a:t>
            </a:r>
            <a:endParaRPr lang="id-ID" sz="2400" dirty="0"/>
          </a:p>
          <a:p>
            <a:pPr marL="82296" indent="0">
              <a:buNone/>
            </a:pPr>
            <a:r>
              <a:rPr lang="id-ID" sz="2400" i="1" dirty="0"/>
              <a:t>F</a:t>
            </a:r>
            <a:r>
              <a:rPr lang="id-ID" sz="2400" dirty="0"/>
              <a:t>(</a:t>
            </a:r>
            <a:r>
              <a:rPr lang="id-ID" sz="2400" b="1" i="1" dirty="0"/>
              <a:t>v</a:t>
            </a:r>
            <a:r>
              <a:rPr lang="id-ID" sz="2400" dirty="0"/>
              <a:t>) = </a:t>
            </a:r>
            <a:r>
              <a:rPr lang="en-US" sz="2400" dirty="0" smtClean="0"/>
              <a:t>F(</a:t>
            </a:r>
            <a:r>
              <a:rPr lang="en-US" sz="2400" i="1" dirty="0" smtClean="0"/>
              <a:t>4,5</a:t>
            </a:r>
            <a:r>
              <a:rPr lang="id-ID" sz="2400" dirty="0" smtClean="0"/>
              <a:t>)</a:t>
            </a:r>
            <a:r>
              <a:rPr lang="en-US" sz="2400" dirty="0" smtClean="0"/>
              <a:t> </a:t>
            </a:r>
            <a:r>
              <a:rPr lang="id-ID" sz="2400" dirty="0" smtClean="0"/>
              <a:t>= (</a:t>
            </a:r>
            <a:r>
              <a:rPr lang="en-US" sz="2400" i="1" dirty="0" smtClean="0"/>
              <a:t>4, 4+5, 4-5</a:t>
            </a:r>
            <a:r>
              <a:rPr lang="id-ID" sz="2400" dirty="0" smtClean="0"/>
              <a:t>)</a:t>
            </a:r>
            <a:r>
              <a:rPr lang="en-US" sz="2400" dirty="0" smtClean="0"/>
              <a:t> = (4, 9,-1)</a:t>
            </a:r>
            <a:endParaRPr lang="id-ID" sz="2400" dirty="0"/>
          </a:p>
          <a:p>
            <a:pPr marL="82296" indent="0">
              <a:buNone/>
            </a:pPr>
            <a:r>
              <a:rPr lang="id-ID" sz="2400" i="1" dirty="0" smtClean="0"/>
              <a:t>F</a:t>
            </a:r>
            <a:r>
              <a:rPr lang="id-ID" sz="2400" dirty="0" smtClean="0"/>
              <a:t>(</a:t>
            </a:r>
            <a:r>
              <a:rPr lang="id-ID" sz="2400" b="1" i="1" dirty="0" smtClean="0"/>
              <a:t>u</a:t>
            </a:r>
            <a:r>
              <a:rPr lang="id-ID" sz="2400" dirty="0"/>
              <a:t>) + </a:t>
            </a:r>
            <a:r>
              <a:rPr lang="id-ID" sz="2400" i="1" dirty="0"/>
              <a:t>F</a:t>
            </a:r>
            <a:r>
              <a:rPr lang="id-ID" sz="2400" dirty="0"/>
              <a:t>(</a:t>
            </a:r>
            <a:r>
              <a:rPr lang="id-ID" sz="2400" b="1" i="1" dirty="0"/>
              <a:t>v</a:t>
            </a:r>
            <a:r>
              <a:rPr lang="id-ID" sz="2400" dirty="0"/>
              <a:t>) 	</a:t>
            </a:r>
            <a:r>
              <a:rPr lang="en-US" sz="2400" dirty="0" smtClean="0"/>
              <a:t> </a:t>
            </a:r>
            <a:r>
              <a:rPr lang="id-ID" sz="2400" dirty="0" smtClean="0"/>
              <a:t>= (</a:t>
            </a:r>
            <a:r>
              <a:rPr lang="en-US" sz="2400" i="1" dirty="0" smtClean="0"/>
              <a:t>2, 5, -1</a:t>
            </a:r>
            <a:r>
              <a:rPr lang="id-ID" sz="2400" dirty="0" smtClean="0"/>
              <a:t>) </a:t>
            </a:r>
            <a:r>
              <a:rPr lang="id-ID" sz="2400" dirty="0"/>
              <a:t>+ </a:t>
            </a:r>
            <a:r>
              <a:rPr lang="id-ID" sz="2400" dirty="0" smtClean="0"/>
              <a:t>(</a:t>
            </a:r>
            <a:r>
              <a:rPr lang="en-US" sz="2400" i="1" dirty="0" smtClean="0"/>
              <a:t>4, 9, -1</a:t>
            </a:r>
            <a:r>
              <a:rPr lang="id-ID" sz="2400" dirty="0" smtClean="0"/>
              <a:t>)</a:t>
            </a:r>
            <a:r>
              <a:rPr lang="en-US" sz="2400" dirty="0" smtClean="0"/>
              <a:t> = (6, 14, -2)</a:t>
            </a:r>
            <a:r>
              <a:rPr lang="id-ID" sz="2400" dirty="0" smtClean="0"/>
              <a:t> </a:t>
            </a:r>
            <a:endParaRPr lang="id-ID" sz="2400" dirty="0"/>
          </a:p>
          <a:p>
            <a:pPr marL="82296" indent="0">
              <a:buNone/>
            </a:pPr>
            <a:r>
              <a:rPr lang="en-US" sz="2400" dirty="0" smtClean="0"/>
              <a:t>F(</a:t>
            </a:r>
            <a:r>
              <a:rPr lang="en-US" sz="2400" dirty="0" err="1" smtClean="0"/>
              <a:t>u+v</a:t>
            </a:r>
            <a:r>
              <a:rPr lang="en-US" sz="2400" dirty="0" smtClean="0"/>
              <a:t>) = F(6,8) = (6, 6+8, 6-8) = (6, 14, -2)</a:t>
            </a:r>
          </a:p>
          <a:p>
            <a:pPr marL="82296" indent="0">
              <a:buNone/>
            </a:pPr>
            <a:r>
              <a:rPr lang="en-US" sz="2400" dirty="0" err="1" smtClean="0"/>
              <a:t>Tampak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</a:t>
            </a:r>
            <a:r>
              <a:rPr lang="id-ID" sz="2400" i="1" dirty="0"/>
              <a:t>F</a:t>
            </a:r>
            <a:r>
              <a:rPr lang="id-ID" sz="2400" dirty="0"/>
              <a:t>(</a:t>
            </a:r>
            <a:r>
              <a:rPr lang="id-ID" sz="2400" b="1" i="1" dirty="0"/>
              <a:t>u</a:t>
            </a:r>
            <a:r>
              <a:rPr lang="id-ID" sz="2400" dirty="0"/>
              <a:t>) + </a:t>
            </a:r>
            <a:r>
              <a:rPr lang="id-ID" sz="2400" i="1" dirty="0"/>
              <a:t>F</a:t>
            </a:r>
            <a:r>
              <a:rPr lang="id-ID" sz="2400" dirty="0"/>
              <a:t>(</a:t>
            </a:r>
            <a:r>
              <a:rPr lang="id-ID" sz="2400" b="1" i="1" dirty="0"/>
              <a:t>v</a:t>
            </a:r>
            <a:r>
              <a:rPr lang="id-ID" sz="2400" dirty="0"/>
              <a:t>) </a:t>
            </a:r>
            <a:r>
              <a:rPr lang="en-US" sz="2400" dirty="0" smtClean="0"/>
              <a:t>= </a:t>
            </a:r>
            <a:r>
              <a:rPr lang="en-US" sz="2400" dirty="0"/>
              <a:t>F(</a:t>
            </a:r>
            <a:r>
              <a:rPr lang="en-US" sz="2400" dirty="0" err="1"/>
              <a:t>u+v</a:t>
            </a:r>
            <a:r>
              <a:rPr lang="en-US" sz="2400" dirty="0" smtClean="0"/>
              <a:t>)….. </a:t>
            </a:r>
            <a:r>
              <a:rPr lang="en-US" sz="2400" dirty="0" err="1" smtClean="0"/>
              <a:t>Syarat</a:t>
            </a:r>
            <a:r>
              <a:rPr lang="en-US" sz="2400" dirty="0" smtClean="0"/>
              <a:t> (i) </a:t>
            </a:r>
            <a:r>
              <a:rPr lang="en-US" sz="2400" dirty="0" err="1" smtClean="0"/>
              <a:t>terpenuhi</a:t>
            </a:r>
            <a:endParaRPr lang="id-ID" sz="2400" dirty="0"/>
          </a:p>
          <a:p>
            <a:pPr marL="82296" indent="0">
              <a:buNone/>
            </a:pPr>
            <a:endParaRPr lang="id-ID" sz="2400" dirty="0"/>
          </a:p>
        </p:txBody>
      </p:sp>
      <p:sp>
        <p:nvSpPr>
          <p:cNvPr id="7" name="Rectangle 6"/>
          <p:cNvSpPr/>
          <p:nvPr/>
        </p:nvSpPr>
        <p:spPr>
          <a:xfrm>
            <a:off x="977727" y="4492601"/>
            <a:ext cx="8064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i="1" dirty="0" smtClean="0"/>
              <a:t>F</a:t>
            </a:r>
            <a:r>
              <a:rPr lang="id-ID" sz="2400" dirty="0" smtClean="0"/>
              <a:t>(</a:t>
            </a:r>
            <a:r>
              <a:rPr lang="id-ID" sz="2400" i="1" dirty="0" smtClean="0"/>
              <a:t>k</a:t>
            </a:r>
            <a:r>
              <a:rPr lang="id-ID" sz="2400" b="1" i="1" dirty="0" smtClean="0"/>
              <a:t>u</a:t>
            </a:r>
            <a:r>
              <a:rPr lang="id-ID" sz="2400" dirty="0"/>
              <a:t>)	= </a:t>
            </a:r>
            <a:r>
              <a:rPr lang="en-US" sz="2400" dirty="0" smtClean="0"/>
              <a:t>F</a:t>
            </a:r>
            <a:r>
              <a:rPr lang="id-ID" sz="2400" dirty="0" smtClean="0"/>
              <a:t>(</a:t>
            </a:r>
            <a:r>
              <a:rPr lang="en-US" sz="2400" dirty="0" smtClean="0"/>
              <a:t>4,6</a:t>
            </a:r>
            <a:r>
              <a:rPr lang="id-ID" sz="2400" dirty="0" smtClean="0"/>
              <a:t>)</a:t>
            </a:r>
            <a:r>
              <a:rPr lang="en-US" sz="2400" dirty="0" smtClean="0"/>
              <a:t> = (4, 4+6, 4-6) = (4, 10, -2)</a:t>
            </a:r>
          </a:p>
          <a:p>
            <a:r>
              <a:rPr lang="en-US" sz="2400" dirty="0" err="1" smtClean="0"/>
              <a:t>kF</a:t>
            </a:r>
            <a:r>
              <a:rPr lang="en-US" sz="2400" dirty="0" smtClean="0"/>
              <a:t>(u)   = 2 (2, 5, -1) = (4, 10, -2)</a:t>
            </a:r>
            <a:endParaRPr lang="id-ID" sz="2400" dirty="0"/>
          </a:p>
          <a:p>
            <a:r>
              <a:rPr lang="en-US" sz="2400" dirty="0" err="1" smtClean="0"/>
              <a:t>Tampak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F(</a:t>
            </a:r>
            <a:r>
              <a:rPr lang="en-US" sz="2400" dirty="0" err="1" smtClean="0"/>
              <a:t>ku</a:t>
            </a:r>
            <a:r>
              <a:rPr lang="en-US" sz="2400" dirty="0" smtClean="0"/>
              <a:t>) = k F(u) 	</a:t>
            </a:r>
            <a:r>
              <a:rPr lang="en-US" sz="2400" i="1" dirty="0" smtClean="0"/>
              <a:t>…….   </a:t>
            </a:r>
            <a:r>
              <a:rPr lang="id-ID" sz="2400" dirty="0" smtClean="0"/>
              <a:t>Syarat </a:t>
            </a:r>
            <a:r>
              <a:rPr lang="id-ID" sz="2400" dirty="0"/>
              <a:t>(ii) dipenuhi.</a:t>
            </a:r>
          </a:p>
          <a:p>
            <a:endParaRPr lang="id-ID" sz="2400" dirty="0" smtClean="0"/>
          </a:p>
          <a:p>
            <a:r>
              <a:rPr lang="id-ID" sz="2400" dirty="0" smtClean="0">
                <a:solidFill>
                  <a:srgbClr val="FF0000"/>
                </a:solidFill>
              </a:rPr>
              <a:t>Jadi </a:t>
            </a:r>
            <a:r>
              <a:rPr lang="id-ID" sz="2400" dirty="0">
                <a:solidFill>
                  <a:srgbClr val="FF0000"/>
                </a:solidFill>
              </a:rPr>
              <a:t>F adalah sebuah transformasi linier</a:t>
            </a:r>
          </a:p>
        </p:txBody>
      </p:sp>
      <p:sp>
        <p:nvSpPr>
          <p:cNvPr id="8" name="Rectangle 7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319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5744"/>
            <a:ext cx="7498080" cy="219912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dirty="0" err="1" smtClean="0"/>
              <a:t>Contoh</a:t>
            </a:r>
            <a:r>
              <a:rPr lang="en-US" sz="2400" dirty="0" smtClean="0"/>
              <a:t> 2:</a:t>
            </a:r>
          </a:p>
          <a:p>
            <a:pPr marL="82296" indent="0">
              <a:buNone/>
            </a:pPr>
            <a:r>
              <a:rPr lang="id-ID" sz="2400" dirty="0" smtClean="0"/>
              <a:t>Misal </a:t>
            </a:r>
            <a:r>
              <a:rPr lang="id-ID" sz="2400" i="1" dirty="0" smtClean="0"/>
              <a:t>F:R</a:t>
            </a:r>
            <a:r>
              <a:rPr lang="en-US" sz="2400" i="1" baseline="30000" dirty="0" smtClean="0"/>
              <a:t>3</a:t>
            </a:r>
            <a:r>
              <a:rPr lang="id-ID" sz="2400" i="1" dirty="0" smtClean="0"/>
              <a:t> </a:t>
            </a:r>
            <a:r>
              <a:rPr lang="id-ID" sz="2400" i="1" dirty="0">
                <a:sym typeface="Wingdings"/>
              </a:rPr>
              <a:t></a:t>
            </a:r>
            <a:r>
              <a:rPr lang="id-ID" sz="2400" i="1" dirty="0"/>
              <a:t> </a:t>
            </a:r>
            <a:r>
              <a:rPr lang="id-ID" sz="2400" i="1" dirty="0" smtClean="0"/>
              <a:t>R</a:t>
            </a:r>
            <a:r>
              <a:rPr lang="en-US" sz="2400" i="1" baseline="30000" dirty="0" smtClean="0"/>
              <a:t>2</a:t>
            </a:r>
            <a:r>
              <a:rPr lang="id-ID" sz="2400" dirty="0" smtClean="0"/>
              <a:t> </a:t>
            </a:r>
            <a:r>
              <a:rPr lang="id-ID" sz="2400" dirty="0"/>
              <a:t>adalah sebuah fungsi yang didefinisikan oleh :</a:t>
            </a:r>
          </a:p>
          <a:p>
            <a:pPr marL="82296" indent="0">
              <a:buNone/>
            </a:pPr>
            <a:r>
              <a:rPr lang="id-ID" sz="2400" dirty="0"/>
              <a:t>		</a:t>
            </a:r>
            <a:r>
              <a:rPr lang="id-ID" sz="2400" i="1" dirty="0" smtClean="0"/>
              <a:t>F</a:t>
            </a:r>
            <a:r>
              <a:rPr lang="id-ID" sz="2400" dirty="0" smtClean="0"/>
              <a:t>(</a:t>
            </a:r>
            <a:r>
              <a:rPr lang="id-ID" sz="2400" b="1" i="1" dirty="0" smtClean="0"/>
              <a:t>x,y</a:t>
            </a:r>
            <a:r>
              <a:rPr lang="en-US" sz="2400" b="1" i="1" dirty="0" smtClean="0"/>
              <a:t>,z</a:t>
            </a:r>
            <a:r>
              <a:rPr lang="id-ID" sz="2400" dirty="0" smtClean="0"/>
              <a:t>) </a:t>
            </a:r>
            <a:r>
              <a:rPr lang="id-ID" sz="2400" dirty="0"/>
              <a:t>= </a:t>
            </a:r>
            <a:r>
              <a:rPr lang="id-ID" sz="2400" dirty="0" smtClean="0"/>
              <a:t>(</a:t>
            </a:r>
            <a:r>
              <a:rPr lang="en-US" sz="2400" i="1" dirty="0" smtClean="0"/>
              <a:t>3</a:t>
            </a:r>
            <a:r>
              <a:rPr lang="id-ID" sz="2400" i="1" dirty="0" smtClean="0"/>
              <a:t>x</a:t>
            </a:r>
            <a:r>
              <a:rPr lang="en-US" sz="2400" i="1" dirty="0" smtClean="0"/>
              <a:t> </a:t>
            </a:r>
            <a:r>
              <a:rPr lang="id-ID" sz="2400" i="1" dirty="0" smtClean="0"/>
              <a:t>+</a:t>
            </a:r>
            <a:r>
              <a:rPr lang="en-US" sz="2400" i="1" dirty="0" smtClean="0"/>
              <a:t> </a:t>
            </a:r>
            <a:r>
              <a:rPr lang="id-ID" sz="2400" i="1" dirty="0" smtClean="0"/>
              <a:t>y</a:t>
            </a:r>
            <a:r>
              <a:rPr lang="en-US" sz="2400" i="1" dirty="0" smtClean="0"/>
              <a:t>z</a:t>
            </a:r>
            <a:r>
              <a:rPr lang="id-ID" sz="2400" i="1" dirty="0" smtClean="0"/>
              <a:t>, </a:t>
            </a:r>
            <a:r>
              <a:rPr lang="en-US" sz="2400" i="1" dirty="0" smtClean="0"/>
              <a:t>2</a:t>
            </a:r>
            <a:r>
              <a:rPr lang="id-ID" sz="2400" i="1" dirty="0" smtClean="0"/>
              <a:t>x</a:t>
            </a:r>
            <a:r>
              <a:rPr lang="en-US" sz="2400" i="1" dirty="0" smtClean="0"/>
              <a:t> </a:t>
            </a:r>
            <a:r>
              <a:rPr lang="id-ID" sz="2400" i="1" dirty="0"/>
              <a:t>–</a:t>
            </a:r>
            <a:r>
              <a:rPr lang="en-US" sz="2400" i="1" dirty="0" smtClean="0"/>
              <a:t> z</a:t>
            </a:r>
            <a:r>
              <a:rPr lang="id-ID" sz="2400" dirty="0" smtClean="0"/>
              <a:t>)</a:t>
            </a:r>
            <a:endParaRPr lang="id-ID" sz="2400" dirty="0"/>
          </a:p>
          <a:p>
            <a:pPr marL="82296" indent="0">
              <a:buNone/>
            </a:pP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id-ID" sz="2400" i="1" dirty="0" smtClean="0"/>
              <a:t>F </a:t>
            </a:r>
            <a:r>
              <a:rPr lang="id-ID" sz="2400" dirty="0"/>
              <a:t>adalah transformasi </a:t>
            </a:r>
            <a:r>
              <a:rPr lang="id-ID" sz="2400" dirty="0" smtClean="0"/>
              <a:t>linier</a:t>
            </a:r>
            <a:r>
              <a:rPr lang="en-US" sz="2400" dirty="0" smtClean="0"/>
              <a:t> ?</a:t>
            </a:r>
            <a:endParaRPr lang="id-ID" sz="2400" dirty="0"/>
          </a:p>
          <a:p>
            <a:endParaRPr lang="id-ID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71600" y="2276872"/>
            <a:ext cx="7272808" cy="446449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id-ID" sz="2400" dirty="0" smtClean="0"/>
              <a:t>Misalkan </a:t>
            </a:r>
            <a:r>
              <a:rPr lang="id-ID" sz="2400" i="1" dirty="0" smtClean="0"/>
              <a:t>u</a:t>
            </a:r>
            <a:r>
              <a:rPr lang="id-ID" sz="2400" dirty="0" smtClean="0"/>
              <a:t> = (</a:t>
            </a:r>
            <a:r>
              <a:rPr lang="id-ID" sz="2400" i="1" dirty="0" smtClean="0"/>
              <a:t>x</a:t>
            </a:r>
            <a:r>
              <a:rPr lang="id-ID" sz="2400" baseline="-25000" dirty="0" smtClean="0"/>
              <a:t>1</a:t>
            </a:r>
            <a:r>
              <a:rPr lang="id-ID" sz="2400" i="1" dirty="0" smtClean="0"/>
              <a:t>, y</a:t>
            </a:r>
            <a:r>
              <a:rPr lang="id-ID" sz="2400" baseline="-25000" dirty="0" smtClean="0"/>
              <a:t>1</a:t>
            </a:r>
            <a:r>
              <a:rPr lang="en-US" sz="2400" dirty="0" smtClean="0"/>
              <a:t>, z</a:t>
            </a:r>
            <a:r>
              <a:rPr lang="en-US" sz="2400" baseline="-25000" dirty="0" smtClean="0"/>
              <a:t>1</a:t>
            </a:r>
            <a:r>
              <a:rPr lang="id-ID" sz="2400" dirty="0" smtClean="0"/>
              <a:t>)  dan  </a:t>
            </a:r>
            <a:r>
              <a:rPr lang="id-ID" sz="2400" i="1" dirty="0" smtClean="0"/>
              <a:t>v</a:t>
            </a:r>
            <a:r>
              <a:rPr lang="id-ID" sz="2400" dirty="0" smtClean="0"/>
              <a:t> = (</a:t>
            </a:r>
            <a:r>
              <a:rPr lang="id-ID" sz="2400" i="1" dirty="0" smtClean="0"/>
              <a:t>x</a:t>
            </a:r>
            <a:r>
              <a:rPr lang="id-ID" sz="2400" baseline="-25000" dirty="0" smtClean="0"/>
              <a:t>2</a:t>
            </a:r>
            <a:r>
              <a:rPr lang="id-ID" sz="2400" i="1" dirty="0" smtClean="0"/>
              <a:t>, y</a:t>
            </a:r>
            <a:r>
              <a:rPr lang="id-ID" sz="2400" baseline="-25000" dirty="0" smtClean="0"/>
              <a:t>2</a:t>
            </a:r>
            <a:r>
              <a:rPr lang="en-US" sz="2400" dirty="0" smtClean="0"/>
              <a:t>, z</a:t>
            </a:r>
            <a:r>
              <a:rPr lang="en-US" sz="2400" baseline="-25000" dirty="0" smtClean="0"/>
              <a:t>2</a:t>
            </a:r>
            <a:r>
              <a:rPr lang="id-ID" sz="2400" dirty="0" smtClean="0"/>
              <a:t>),   maka </a:t>
            </a:r>
          </a:p>
          <a:p>
            <a:pPr marL="82296" indent="0">
              <a:buNone/>
            </a:pPr>
            <a:r>
              <a:rPr lang="id-ID" sz="2400" b="1" i="1" dirty="0" smtClean="0"/>
              <a:t>u + v</a:t>
            </a:r>
            <a:r>
              <a:rPr lang="id-ID" sz="2400" dirty="0" smtClean="0"/>
              <a:t> 	= (</a:t>
            </a:r>
            <a:r>
              <a:rPr lang="id-ID" sz="2400" i="1" dirty="0" smtClean="0"/>
              <a:t>x</a:t>
            </a:r>
            <a:r>
              <a:rPr lang="id-ID" sz="2400" baseline="-25000" dirty="0" smtClean="0"/>
              <a:t>1</a:t>
            </a:r>
            <a:r>
              <a:rPr lang="id-ID" sz="2400" dirty="0" smtClean="0"/>
              <a:t> + </a:t>
            </a:r>
            <a:r>
              <a:rPr lang="id-ID" sz="2400" i="1" dirty="0" smtClean="0"/>
              <a:t>x</a:t>
            </a:r>
            <a:r>
              <a:rPr lang="id-ID" sz="2400" baseline="-25000" dirty="0" smtClean="0"/>
              <a:t>2</a:t>
            </a:r>
            <a:r>
              <a:rPr lang="id-ID" sz="2400" dirty="0" smtClean="0"/>
              <a:t> , </a:t>
            </a:r>
            <a:r>
              <a:rPr lang="id-ID" sz="2400" i="1" dirty="0" smtClean="0"/>
              <a:t>y</a:t>
            </a:r>
            <a:r>
              <a:rPr lang="id-ID" sz="2400" baseline="-25000" dirty="0" smtClean="0"/>
              <a:t>1</a:t>
            </a:r>
            <a:r>
              <a:rPr lang="id-ID" sz="2400" dirty="0" smtClean="0"/>
              <a:t> + </a:t>
            </a:r>
            <a:r>
              <a:rPr lang="id-ID" sz="2400" i="1" dirty="0" smtClean="0"/>
              <a:t>y</a:t>
            </a:r>
            <a:r>
              <a:rPr lang="id-ID" sz="2400" baseline="-25000" dirty="0" smtClean="0"/>
              <a:t>2</a:t>
            </a:r>
            <a:r>
              <a:rPr lang="en-US" sz="2400" dirty="0" smtClean="0"/>
              <a:t>, </a:t>
            </a:r>
            <a:r>
              <a:rPr lang="en-US" sz="2400" i="1" dirty="0" smtClean="0"/>
              <a:t>z</a:t>
            </a:r>
            <a:r>
              <a:rPr lang="id-ID" sz="2400" baseline="-25000" dirty="0" smtClean="0"/>
              <a:t>1</a:t>
            </a:r>
            <a:r>
              <a:rPr lang="id-ID" sz="2400" dirty="0" smtClean="0"/>
              <a:t> </a:t>
            </a:r>
            <a:r>
              <a:rPr lang="id-ID" sz="2400" dirty="0"/>
              <a:t>+ </a:t>
            </a:r>
            <a:r>
              <a:rPr lang="en-US" sz="2400" i="1" dirty="0" smtClean="0"/>
              <a:t>z</a:t>
            </a:r>
            <a:r>
              <a:rPr lang="id-ID" sz="2400" baseline="-25000" dirty="0" smtClean="0"/>
              <a:t>2</a:t>
            </a:r>
            <a:r>
              <a:rPr lang="id-ID" sz="2400" dirty="0" smtClean="0"/>
              <a:t> )</a:t>
            </a:r>
          </a:p>
          <a:p>
            <a:pPr marL="82296" indent="0">
              <a:buNone/>
            </a:pPr>
            <a:endParaRPr lang="en-US" sz="2400" i="1" dirty="0" smtClean="0"/>
          </a:p>
          <a:p>
            <a:pPr marL="82296" indent="0">
              <a:buNone/>
            </a:pPr>
            <a:r>
              <a:rPr lang="id-ID" sz="2400" i="1" dirty="0" smtClean="0"/>
              <a:t>F</a:t>
            </a:r>
            <a:r>
              <a:rPr lang="id-ID" sz="2400" dirty="0" smtClean="0"/>
              <a:t>(</a:t>
            </a:r>
            <a:r>
              <a:rPr lang="id-ID" sz="2400" b="1" i="1" dirty="0" smtClean="0"/>
              <a:t>u</a:t>
            </a:r>
            <a:r>
              <a:rPr lang="id-ID" sz="2400" dirty="0" smtClean="0"/>
              <a:t>) = </a:t>
            </a:r>
            <a:r>
              <a:rPr lang="id-ID" sz="2400" i="1" dirty="0" smtClean="0"/>
              <a:t>F</a:t>
            </a:r>
            <a:r>
              <a:rPr lang="id-ID" sz="2400" dirty="0" smtClean="0"/>
              <a:t>(</a:t>
            </a:r>
            <a:r>
              <a:rPr lang="id-ID" sz="2400" i="1" dirty="0" smtClean="0"/>
              <a:t>x</a:t>
            </a:r>
            <a:r>
              <a:rPr lang="id-ID" sz="2400" baseline="-25000" dirty="0" smtClean="0"/>
              <a:t>1</a:t>
            </a:r>
            <a:r>
              <a:rPr lang="id-ID" sz="2400" i="1" dirty="0" smtClean="0"/>
              <a:t>, y</a:t>
            </a:r>
            <a:r>
              <a:rPr lang="id-ID" sz="2400" baseline="-25000" dirty="0" smtClean="0"/>
              <a:t>1</a:t>
            </a:r>
            <a:r>
              <a:rPr lang="en-US" sz="2400" baseline="-25000" dirty="0" smtClean="0"/>
              <a:t>, </a:t>
            </a:r>
            <a:r>
              <a:rPr lang="en-US" sz="2400" dirty="0" smtClean="0"/>
              <a:t>z</a:t>
            </a:r>
            <a:r>
              <a:rPr lang="en-US" sz="2400" baseline="-25000" dirty="0" smtClean="0"/>
              <a:t>1</a:t>
            </a:r>
            <a:r>
              <a:rPr lang="id-ID" sz="2400" dirty="0" smtClean="0"/>
              <a:t>) = (</a:t>
            </a:r>
            <a:r>
              <a:rPr lang="en-US" sz="2400" dirty="0" smtClean="0"/>
              <a:t>3</a:t>
            </a:r>
            <a:r>
              <a:rPr lang="id-ID" sz="2400" i="1" dirty="0" smtClean="0"/>
              <a:t>x</a:t>
            </a:r>
            <a:r>
              <a:rPr lang="id-ID" sz="2400" baseline="-25000" dirty="0" smtClean="0"/>
              <a:t>1</a:t>
            </a:r>
            <a:r>
              <a:rPr lang="en-US" sz="2400" i="1" dirty="0"/>
              <a:t> </a:t>
            </a:r>
            <a:r>
              <a:rPr lang="en-US" sz="2400" i="1" dirty="0" smtClean="0"/>
              <a:t>+ y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z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</a:t>
            </a:r>
            <a:r>
              <a:rPr lang="id-ID" sz="2400" i="1" dirty="0" smtClean="0"/>
              <a:t> </a:t>
            </a:r>
            <a:r>
              <a:rPr lang="en-US" sz="2400" i="1" dirty="0" smtClean="0"/>
              <a:t>2</a:t>
            </a:r>
            <a:r>
              <a:rPr lang="id-ID" sz="2400" i="1" dirty="0" smtClean="0"/>
              <a:t>x</a:t>
            </a:r>
            <a:r>
              <a:rPr lang="id-ID" sz="2400" baseline="-25000" dirty="0" smtClean="0"/>
              <a:t>1</a:t>
            </a:r>
            <a:r>
              <a:rPr lang="en-US" sz="2400" baseline="-25000" dirty="0" smtClean="0"/>
              <a:t> </a:t>
            </a:r>
            <a:r>
              <a:rPr lang="id-ID" sz="2400" i="1" dirty="0"/>
              <a:t>–</a:t>
            </a:r>
            <a:r>
              <a:rPr lang="en-US" sz="2400" i="1" dirty="0" smtClean="0"/>
              <a:t> z</a:t>
            </a:r>
            <a:r>
              <a:rPr lang="id-ID" sz="2400" baseline="-25000" dirty="0" smtClean="0"/>
              <a:t>1</a:t>
            </a:r>
            <a:r>
              <a:rPr lang="id-ID" sz="2400" dirty="0" smtClean="0"/>
              <a:t>)</a:t>
            </a:r>
          </a:p>
          <a:p>
            <a:pPr marL="82296" indent="0">
              <a:buNone/>
            </a:pPr>
            <a:r>
              <a:rPr lang="id-ID" sz="2400" i="1" dirty="0" smtClean="0"/>
              <a:t>F</a:t>
            </a:r>
            <a:r>
              <a:rPr lang="id-ID" sz="2400" dirty="0" smtClean="0"/>
              <a:t>(</a:t>
            </a:r>
            <a:r>
              <a:rPr lang="id-ID" sz="2400" b="1" i="1" dirty="0" smtClean="0"/>
              <a:t>v</a:t>
            </a:r>
            <a:r>
              <a:rPr lang="id-ID" sz="2400" dirty="0" smtClean="0"/>
              <a:t>) = </a:t>
            </a:r>
            <a:r>
              <a:rPr lang="id-ID" sz="2400" i="1" dirty="0" smtClean="0"/>
              <a:t>F</a:t>
            </a:r>
            <a:r>
              <a:rPr lang="id-ID" sz="2400" dirty="0" smtClean="0"/>
              <a:t>(</a:t>
            </a:r>
            <a:r>
              <a:rPr lang="id-ID" sz="2400" i="1" dirty="0" smtClean="0"/>
              <a:t>x</a:t>
            </a:r>
            <a:r>
              <a:rPr lang="id-ID" sz="2400" baseline="-25000" dirty="0" smtClean="0"/>
              <a:t>2</a:t>
            </a:r>
            <a:r>
              <a:rPr lang="id-ID" sz="2400" i="1" dirty="0" smtClean="0"/>
              <a:t>, y</a:t>
            </a:r>
            <a:r>
              <a:rPr lang="id-ID" sz="2400" baseline="-25000" dirty="0" smtClean="0"/>
              <a:t>2</a:t>
            </a:r>
            <a:r>
              <a:rPr lang="en-US" sz="2400" dirty="0" smtClean="0"/>
              <a:t>, z</a:t>
            </a:r>
            <a:r>
              <a:rPr lang="en-US" sz="2400" baseline="-25000" dirty="0" smtClean="0"/>
              <a:t>2</a:t>
            </a:r>
            <a:r>
              <a:rPr lang="id-ID" sz="2400" dirty="0" smtClean="0"/>
              <a:t>) = (</a:t>
            </a:r>
            <a:r>
              <a:rPr lang="en-US" sz="2400" dirty="0"/>
              <a:t>3</a:t>
            </a:r>
            <a:r>
              <a:rPr lang="id-ID" sz="2400" i="1" dirty="0" smtClean="0"/>
              <a:t>x</a:t>
            </a:r>
            <a:r>
              <a:rPr lang="en-US" sz="2400" baseline="-25000" dirty="0" smtClean="0"/>
              <a:t>2</a:t>
            </a:r>
            <a:r>
              <a:rPr lang="en-US" sz="2400" i="1" dirty="0" smtClean="0"/>
              <a:t> </a:t>
            </a:r>
            <a:r>
              <a:rPr lang="en-US" sz="2400" i="1" dirty="0"/>
              <a:t>+ </a:t>
            </a:r>
            <a:r>
              <a:rPr lang="en-US" sz="2400" i="1" dirty="0" smtClean="0"/>
              <a:t>y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z</a:t>
            </a:r>
            <a:r>
              <a:rPr lang="en-US" sz="2400" i="1" baseline="-25000" dirty="0"/>
              <a:t>2</a:t>
            </a:r>
            <a:r>
              <a:rPr lang="en-US" sz="2400" i="1" dirty="0" smtClean="0"/>
              <a:t>, </a:t>
            </a:r>
            <a:r>
              <a:rPr lang="id-ID" sz="2400" i="1" dirty="0" smtClean="0"/>
              <a:t> </a:t>
            </a:r>
            <a:r>
              <a:rPr lang="en-US" sz="2400" i="1" dirty="0"/>
              <a:t>2</a:t>
            </a:r>
            <a:r>
              <a:rPr lang="id-ID" sz="2400" i="1" dirty="0" smtClean="0"/>
              <a:t>x</a:t>
            </a:r>
            <a:r>
              <a:rPr lang="en-US" sz="2400" baseline="-25000" dirty="0" smtClean="0"/>
              <a:t>2 </a:t>
            </a:r>
            <a:r>
              <a:rPr lang="id-ID" sz="2400" i="1" dirty="0" smtClean="0"/>
              <a:t>–</a:t>
            </a:r>
            <a:r>
              <a:rPr lang="en-US" sz="2400" i="1" dirty="0" smtClean="0"/>
              <a:t> z</a:t>
            </a:r>
            <a:r>
              <a:rPr lang="en-US" sz="2400" baseline="-25000" dirty="0" smtClean="0"/>
              <a:t>2</a:t>
            </a:r>
            <a:r>
              <a:rPr lang="id-ID" sz="2400" dirty="0" smtClean="0"/>
              <a:t>)</a:t>
            </a:r>
          </a:p>
          <a:p>
            <a:pPr marL="82296" indent="0">
              <a:buNone/>
            </a:pPr>
            <a:r>
              <a:rPr lang="id-ID" sz="2400" i="1" dirty="0" smtClean="0"/>
              <a:t>F</a:t>
            </a:r>
            <a:r>
              <a:rPr lang="id-ID" sz="2400" dirty="0" smtClean="0"/>
              <a:t>(</a:t>
            </a:r>
            <a:r>
              <a:rPr lang="id-ID" sz="2400" b="1" i="1" dirty="0" smtClean="0"/>
              <a:t>u</a:t>
            </a:r>
            <a:r>
              <a:rPr lang="id-ID" sz="2400" dirty="0" smtClean="0"/>
              <a:t>) + </a:t>
            </a:r>
            <a:r>
              <a:rPr lang="id-ID" sz="2400" i="1" dirty="0" smtClean="0"/>
              <a:t>F</a:t>
            </a:r>
            <a:r>
              <a:rPr lang="id-ID" sz="2400" dirty="0" smtClean="0"/>
              <a:t>(</a:t>
            </a:r>
            <a:r>
              <a:rPr lang="id-ID" sz="2400" b="1" i="1" dirty="0" smtClean="0"/>
              <a:t>v</a:t>
            </a:r>
            <a:r>
              <a:rPr lang="id-ID" sz="2400" dirty="0" smtClean="0"/>
              <a:t>) 	= (</a:t>
            </a:r>
            <a:r>
              <a:rPr lang="en-US" sz="2400" dirty="0" smtClean="0"/>
              <a:t>3(</a:t>
            </a:r>
            <a:r>
              <a:rPr lang="id-ID" sz="2400" i="1" dirty="0" smtClean="0"/>
              <a:t>x</a:t>
            </a:r>
            <a:r>
              <a:rPr lang="id-ID" sz="2400" baseline="-25000" dirty="0" smtClean="0"/>
              <a:t>1</a:t>
            </a:r>
            <a:r>
              <a:rPr lang="en-US" sz="2400" i="1" dirty="0" smtClean="0"/>
              <a:t>+</a:t>
            </a:r>
            <a:r>
              <a:rPr lang="id-ID" sz="2400" i="1" dirty="0" smtClean="0"/>
              <a:t>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</a:t>
            </a:r>
            <a:r>
              <a:rPr lang="en-US" sz="2400" i="1" dirty="0"/>
              <a:t> + </a:t>
            </a:r>
            <a:r>
              <a:rPr lang="en-US" sz="2400" dirty="0" smtClean="0"/>
              <a:t>(y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z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+ </a:t>
            </a:r>
            <a:r>
              <a:rPr lang="en-US" sz="2400" dirty="0" smtClean="0"/>
              <a:t>y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z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),  2(</a:t>
            </a:r>
            <a:r>
              <a:rPr lang="id-ID" sz="2400" i="1" dirty="0"/>
              <a:t>x</a:t>
            </a:r>
            <a:r>
              <a:rPr lang="id-ID" sz="2400" baseline="-25000" dirty="0"/>
              <a:t>1</a:t>
            </a:r>
            <a:r>
              <a:rPr lang="en-US" sz="2400" i="1" dirty="0"/>
              <a:t>+</a:t>
            </a:r>
            <a:r>
              <a:rPr lang="id-ID" sz="2400" i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)</a:t>
            </a:r>
            <a:r>
              <a:rPr lang="en-US" sz="2400" i="1" dirty="0"/>
              <a:t> </a:t>
            </a:r>
            <a:r>
              <a:rPr lang="id-ID" sz="2400" i="1" dirty="0" smtClean="0"/>
              <a:t>–</a:t>
            </a:r>
            <a:r>
              <a:rPr lang="en-US" sz="2400" i="1" dirty="0" smtClean="0"/>
              <a:t> (</a:t>
            </a:r>
            <a:r>
              <a:rPr lang="en-US" sz="2400" i="1" dirty="0"/>
              <a:t>z</a:t>
            </a:r>
            <a:r>
              <a:rPr lang="id-ID" sz="2400" baseline="-25000" dirty="0" smtClean="0"/>
              <a:t>1</a:t>
            </a:r>
            <a:r>
              <a:rPr lang="en-US" sz="2400" dirty="0" smtClean="0"/>
              <a:t>+</a:t>
            </a:r>
            <a:r>
              <a:rPr lang="en-US" sz="2400" i="1" dirty="0"/>
              <a:t> </a:t>
            </a:r>
            <a:r>
              <a:rPr lang="en-US" sz="2400" i="1" dirty="0" smtClean="0"/>
              <a:t>z</a:t>
            </a:r>
            <a:r>
              <a:rPr lang="en-US" sz="2400" baseline="-25000" dirty="0" smtClean="0"/>
              <a:t>2</a:t>
            </a:r>
            <a:r>
              <a:rPr lang="id-ID" sz="2400" dirty="0" smtClean="0"/>
              <a:t>)</a:t>
            </a:r>
            <a:r>
              <a:rPr lang="en-US" sz="2400" dirty="0" smtClean="0"/>
              <a:t>)</a:t>
            </a:r>
            <a:endParaRPr lang="id-ID" sz="2400" dirty="0" smtClean="0"/>
          </a:p>
          <a:p>
            <a:pPr marL="82296" indent="0">
              <a:buNone/>
            </a:pPr>
            <a:endParaRPr lang="en-US" sz="2400" dirty="0" smtClean="0"/>
          </a:p>
          <a:p>
            <a:pPr marL="82296" indent="0">
              <a:buNone/>
            </a:pPr>
            <a:r>
              <a:rPr lang="en-US" sz="2400" dirty="0" smtClean="0"/>
              <a:t>F(</a:t>
            </a:r>
            <a:r>
              <a:rPr lang="en-US" sz="2400" dirty="0" err="1" smtClean="0"/>
              <a:t>u+v</a:t>
            </a:r>
            <a:r>
              <a:rPr lang="en-US" sz="2400" dirty="0" smtClean="0"/>
              <a:t>) 		</a:t>
            </a:r>
            <a:r>
              <a:rPr lang="id-ID" sz="2400" dirty="0" smtClean="0"/>
              <a:t>= </a:t>
            </a:r>
            <a:r>
              <a:rPr lang="en-US" sz="2400" dirty="0" smtClean="0"/>
              <a:t>F </a:t>
            </a:r>
            <a:r>
              <a:rPr lang="id-ID" sz="2400" dirty="0" smtClean="0"/>
              <a:t>(</a:t>
            </a:r>
            <a:r>
              <a:rPr lang="id-ID" sz="2400" i="1" dirty="0"/>
              <a:t>x</a:t>
            </a:r>
            <a:r>
              <a:rPr lang="id-ID" sz="2400" baseline="-25000" dirty="0"/>
              <a:t>1</a:t>
            </a:r>
            <a:r>
              <a:rPr lang="id-ID" sz="2400" dirty="0"/>
              <a:t> + </a:t>
            </a:r>
            <a:r>
              <a:rPr lang="id-ID" sz="2400" i="1" dirty="0"/>
              <a:t>x</a:t>
            </a:r>
            <a:r>
              <a:rPr lang="id-ID" sz="2400" baseline="-25000" dirty="0"/>
              <a:t>2</a:t>
            </a:r>
            <a:r>
              <a:rPr lang="id-ID" sz="2400" dirty="0"/>
              <a:t> , </a:t>
            </a:r>
            <a:r>
              <a:rPr lang="id-ID" sz="2400" i="1" dirty="0"/>
              <a:t>y</a:t>
            </a:r>
            <a:r>
              <a:rPr lang="id-ID" sz="2400" baseline="-25000" dirty="0"/>
              <a:t>1</a:t>
            </a:r>
            <a:r>
              <a:rPr lang="id-ID" sz="2400" dirty="0"/>
              <a:t> + </a:t>
            </a:r>
            <a:r>
              <a:rPr lang="id-ID" sz="2400" i="1" dirty="0"/>
              <a:t>y</a:t>
            </a:r>
            <a:r>
              <a:rPr lang="id-ID" sz="2400" baseline="-25000" dirty="0"/>
              <a:t>2</a:t>
            </a:r>
            <a:r>
              <a:rPr lang="en-US" sz="2400" dirty="0"/>
              <a:t>, </a:t>
            </a:r>
            <a:r>
              <a:rPr lang="en-US" sz="2400" i="1" dirty="0"/>
              <a:t>z</a:t>
            </a:r>
            <a:r>
              <a:rPr lang="id-ID" sz="2400" baseline="-25000" dirty="0"/>
              <a:t>1</a:t>
            </a:r>
            <a:r>
              <a:rPr lang="id-ID" sz="2400" dirty="0"/>
              <a:t> + </a:t>
            </a:r>
            <a:r>
              <a:rPr lang="en-US" sz="2400" i="1" dirty="0"/>
              <a:t>z</a:t>
            </a:r>
            <a:r>
              <a:rPr lang="id-ID" sz="2400" baseline="-25000" dirty="0" smtClean="0"/>
              <a:t>2</a:t>
            </a:r>
            <a:r>
              <a:rPr lang="id-ID" sz="2400" dirty="0" smtClean="0"/>
              <a:t>) </a:t>
            </a:r>
            <a:endParaRPr lang="en-US" sz="2400" dirty="0" smtClean="0"/>
          </a:p>
          <a:p>
            <a:pPr marL="82296" indent="0">
              <a:buNone/>
            </a:pPr>
            <a:r>
              <a:rPr lang="en-US" sz="2400" dirty="0" smtClean="0"/>
              <a:t>		= </a:t>
            </a:r>
            <a:r>
              <a:rPr lang="id-ID" sz="2400" dirty="0"/>
              <a:t>(</a:t>
            </a:r>
            <a:r>
              <a:rPr lang="en-US" sz="2400" dirty="0"/>
              <a:t>3(</a:t>
            </a:r>
            <a:r>
              <a:rPr lang="id-ID" sz="2400" i="1" dirty="0"/>
              <a:t>x</a:t>
            </a:r>
            <a:r>
              <a:rPr lang="id-ID" sz="2400" baseline="-25000" dirty="0"/>
              <a:t>1</a:t>
            </a:r>
            <a:r>
              <a:rPr lang="en-US" sz="2400" i="1" dirty="0"/>
              <a:t>+</a:t>
            </a:r>
            <a:r>
              <a:rPr lang="id-ID" sz="2400" i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)</a:t>
            </a:r>
            <a:r>
              <a:rPr lang="en-US" sz="2400" i="1" dirty="0"/>
              <a:t> + </a:t>
            </a:r>
            <a:r>
              <a:rPr lang="en-US" sz="2400" i="1" dirty="0" smtClean="0"/>
              <a:t>(</a:t>
            </a:r>
            <a:r>
              <a:rPr lang="id-ID" sz="2400" i="1" dirty="0" smtClean="0"/>
              <a:t>y</a:t>
            </a:r>
            <a:r>
              <a:rPr lang="id-ID" sz="2400" baseline="-25000" dirty="0" smtClean="0"/>
              <a:t>1</a:t>
            </a:r>
            <a:r>
              <a:rPr lang="id-ID" sz="2400" dirty="0" smtClean="0"/>
              <a:t>+</a:t>
            </a:r>
            <a:r>
              <a:rPr lang="id-ID" sz="2400" i="1" dirty="0" smtClean="0"/>
              <a:t>y</a:t>
            </a:r>
            <a:r>
              <a:rPr lang="id-ID" sz="2400" baseline="-25000" dirty="0" smtClean="0"/>
              <a:t>2</a:t>
            </a:r>
            <a:r>
              <a:rPr lang="en-US" sz="2400" dirty="0" smtClean="0"/>
              <a:t>)(</a:t>
            </a:r>
            <a:r>
              <a:rPr lang="en-US" sz="2400" i="1" dirty="0" smtClean="0"/>
              <a:t>z</a:t>
            </a:r>
            <a:r>
              <a:rPr lang="id-ID" sz="2400" baseline="-25000" dirty="0" smtClean="0"/>
              <a:t>1</a:t>
            </a:r>
            <a:r>
              <a:rPr lang="id-ID" sz="2400" dirty="0" smtClean="0"/>
              <a:t>+</a:t>
            </a:r>
            <a:r>
              <a:rPr lang="en-US" sz="2400" i="1" dirty="0" smtClean="0"/>
              <a:t>z</a:t>
            </a:r>
            <a:r>
              <a:rPr lang="id-ID" sz="2400" baseline="-25000" dirty="0"/>
              <a:t>2</a:t>
            </a:r>
            <a:r>
              <a:rPr lang="id-ID" sz="2400" dirty="0" smtClean="0"/>
              <a:t>)</a:t>
            </a:r>
            <a:r>
              <a:rPr lang="en-US" sz="2400" dirty="0" smtClean="0"/>
              <a:t>, 2(</a:t>
            </a:r>
            <a:r>
              <a:rPr lang="id-ID" sz="2400" i="1" dirty="0"/>
              <a:t>x</a:t>
            </a:r>
            <a:r>
              <a:rPr lang="id-ID" sz="2400" baseline="-25000" dirty="0"/>
              <a:t>1</a:t>
            </a:r>
            <a:r>
              <a:rPr lang="en-US" sz="2400" i="1" dirty="0"/>
              <a:t>+</a:t>
            </a:r>
            <a:r>
              <a:rPr lang="id-ID" sz="2400" i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)</a:t>
            </a:r>
            <a:r>
              <a:rPr lang="en-US" sz="2400" i="1" dirty="0"/>
              <a:t> </a:t>
            </a:r>
            <a:r>
              <a:rPr lang="id-ID" sz="2400" i="1" dirty="0"/>
              <a:t>–</a:t>
            </a:r>
            <a:r>
              <a:rPr lang="en-US" sz="2400" i="1" dirty="0"/>
              <a:t> (z</a:t>
            </a:r>
            <a:r>
              <a:rPr lang="id-ID" sz="2400" baseline="-25000" dirty="0"/>
              <a:t>1</a:t>
            </a:r>
            <a:r>
              <a:rPr lang="en-US" sz="2400" dirty="0"/>
              <a:t>+</a:t>
            </a:r>
            <a:r>
              <a:rPr lang="en-US" sz="2400" i="1" dirty="0"/>
              <a:t> z</a:t>
            </a:r>
            <a:r>
              <a:rPr lang="en-US" sz="2400" baseline="-25000" dirty="0"/>
              <a:t>2</a:t>
            </a:r>
            <a:r>
              <a:rPr lang="id-ID" sz="2400" dirty="0"/>
              <a:t>)</a:t>
            </a:r>
            <a:r>
              <a:rPr lang="en-US" sz="2400" dirty="0"/>
              <a:t>)</a:t>
            </a:r>
            <a:endParaRPr lang="id-ID" sz="2400" dirty="0"/>
          </a:p>
          <a:p>
            <a:pPr marL="82296" indent="0">
              <a:buNone/>
            </a:pPr>
            <a:endParaRPr lang="id-ID" sz="2400" dirty="0" smtClean="0"/>
          </a:p>
          <a:p>
            <a:pPr marL="82296" indent="0">
              <a:buNone/>
            </a:pPr>
            <a:r>
              <a:rPr lang="en-US" sz="2400" dirty="0" err="1" smtClean="0"/>
              <a:t>Tampak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:  </a:t>
            </a:r>
            <a:r>
              <a:rPr lang="id-ID" sz="2400" i="1" dirty="0" smtClean="0"/>
              <a:t>F</a:t>
            </a:r>
            <a:r>
              <a:rPr lang="id-ID" sz="2400" dirty="0" smtClean="0"/>
              <a:t>(</a:t>
            </a:r>
            <a:r>
              <a:rPr lang="id-ID" sz="2400" b="1" i="1" dirty="0" smtClean="0"/>
              <a:t>u</a:t>
            </a:r>
            <a:r>
              <a:rPr lang="id-ID" sz="2400" dirty="0"/>
              <a:t>) + </a:t>
            </a:r>
            <a:r>
              <a:rPr lang="id-ID" sz="2400" i="1" dirty="0"/>
              <a:t>F</a:t>
            </a:r>
            <a:r>
              <a:rPr lang="id-ID" sz="2400" dirty="0"/>
              <a:t>(</a:t>
            </a:r>
            <a:r>
              <a:rPr lang="id-ID" sz="2400" b="1" i="1" dirty="0"/>
              <a:t>v</a:t>
            </a:r>
            <a:r>
              <a:rPr lang="id-ID" sz="2400" dirty="0"/>
              <a:t>) </a:t>
            </a:r>
            <a:r>
              <a:rPr lang="id-ID" sz="2400" dirty="0" smtClean="0"/>
              <a:t>≠</a:t>
            </a:r>
            <a:r>
              <a:rPr lang="en-US" sz="2400" dirty="0" smtClean="0"/>
              <a:t> </a:t>
            </a:r>
            <a:r>
              <a:rPr lang="en-US" sz="2400" dirty="0"/>
              <a:t>F(</a:t>
            </a:r>
            <a:r>
              <a:rPr lang="en-US" sz="2400" dirty="0" err="1"/>
              <a:t>u+v</a:t>
            </a:r>
            <a:r>
              <a:rPr lang="en-US" sz="2400" dirty="0" smtClean="0"/>
              <a:t>)</a:t>
            </a:r>
          </a:p>
          <a:p>
            <a:pPr marL="82296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82296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F </a:t>
            </a:r>
            <a:r>
              <a:rPr lang="en-US" sz="2400" dirty="0" err="1" smtClean="0">
                <a:solidFill>
                  <a:srgbClr val="FF0000"/>
                </a:solidFill>
              </a:rPr>
              <a:t>bukan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transformasi</a:t>
            </a:r>
            <a:r>
              <a:rPr lang="en-US" sz="2400" dirty="0" smtClean="0">
                <a:solidFill>
                  <a:srgbClr val="FF0000"/>
                </a:solidFill>
              </a:rPr>
              <a:t> Linier.</a:t>
            </a:r>
            <a:endParaRPr lang="id-ID" sz="2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31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5744"/>
            <a:ext cx="7498080" cy="219912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dirty="0" err="1" smtClean="0"/>
              <a:t>Contoh</a:t>
            </a:r>
            <a:r>
              <a:rPr lang="en-US" sz="2400" dirty="0" smtClean="0"/>
              <a:t> 2: </a:t>
            </a:r>
            <a:r>
              <a:rPr lang="en-US" sz="2400" dirty="0" err="1" smtClean="0"/>
              <a:t>Pembuktian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numerik</a:t>
            </a:r>
            <a:endParaRPr lang="en-US" sz="2400" dirty="0" smtClean="0"/>
          </a:p>
          <a:p>
            <a:pPr marL="82296" indent="0">
              <a:buNone/>
            </a:pPr>
            <a:r>
              <a:rPr lang="id-ID" sz="2400" dirty="0" smtClean="0"/>
              <a:t>Misal </a:t>
            </a:r>
            <a:r>
              <a:rPr lang="id-ID" sz="2400" i="1" dirty="0" smtClean="0"/>
              <a:t>F:R</a:t>
            </a:r>
            <a:r>
              <a:rPr lang="en-US" sz="2400" i="1" baseline="30000" dirty="0" smtClean="0"/>
              <a:t>3</a:t>
            </a:r>
            <a:r>
              <a:rPr lang="id-ID" sz="2400" i="1" dirty="0" smtClean="0"/>
              <a:t> </a:t>
            </a:r>
            <a:r>
              <a:rPr lang="id-ID" sz="2400" i="1" dirty="0">
                <a:sym typeface="Wingdings"/>
              </a:rPr>
              <a:t></a:t>
            </a:r>
            <a:r>
              <a:rPr lang="id-ID" sz="2400" i="1" dirty="0"/>
              <a:t> </a:t>
            </a:r>
            <a:r>
              <a:rPr lang="id-ID" sz="2400" i="1" dirty="0" smtClean="0"/>
              <a:t>R</a:t>
            </a:r>
            <a:r>
              <a:rPr lang="en-US" sz="2400" i="1" baseline="30000" dirty="0" smtClean="0"/>
              <a:t>2</a:t>
            </a:r>
            <a:r>
              <a:rPr lang="id-ID" sz="2400" dirty="0" smtClean="0"/>
              <a:t> </a:t>
            </a:r>
            <a:r>
              <a:rPr lang="id-ID" sz="2400" dirty="0"/>
              <a:t>adalah sebuah fungsi yang didefinisikan oleh :</a:t>
            </a:r>
          </a:p>
          <a:p>
            <a:pPr marL="82296" indent="0">
              <a:buNone/>
            </a:pPr>
            <a:r>
              <a:rPr lang="id-ID" sz="2400" dirty="0"/>
              <a:t>		</a:t>
            </a:r>
            <a:r>
              <a:rPr lang="id-ID" sz="2400" i="1" dirty="0" smtClean="0"/>
              <a:t>F</a:t>
            </a:r>
            <a:r>
              <a:rPr lang="id-ID" sz="2400" dirty="0" smtClean="0"/>
              <a:t>(</a:t>
            </a:r>
            <a:r>
              <a:rPr lang="id-ID" sz="2400" b="1" i="1" dirty="0" smtClean="0"/>
              <a:t>x,y</a:t>
            </a:r>
            <a:r>
              <a:rPr lang="en-US" sz="2400" b="1" i="1" dirty="0" smtClean="0"/>
              <a:t>,z</a:t>
            </a:r>
            <a:r>
              <a:rPr lang="id-ID" sz="2400" dirty="0" smtClean="0"/>
              <a:t>) </a:t>
            </a:r>
            <a:r>
              <a:rPr lang="id-ID" sz="2400" dirty="0"/>
              <a:t>= </a:t>
            </a:r>
            <a:r>
              <a:rPr lang="id-ID" sz="2400" dirty="0" smtClean="0"/>
              <a:t>(</a:t>
            </a:r>
            <a:r>
              <a:rPr lang="en-US" sz="2400" i="1" dirty="0" smtClean="0"/>
              <a:t>3</a:t>
            </a:r>
            <a:r>
              <a:rPr lang="id-ID" sz="2400" i="1" dirty="0" smtClean="0"/>
              <a:t>x</a:t>
            </a:r>
            <a:r>
              <a:rPr lang="en-US" sz="2400" i="1" dirty="0" smtClean="0"/>
              <a:t> </a:t>
            </a:r>
            <a:r>
              <a:rPr lang="id-ID" sz="2400" i="1" dirty="0" smtClean="0"/>
              <a:t>+</a:t>
            </a:r>
            <a:r>
              <a:rPr lang="en-US" sz="2400" i="1" dirty="0" smtClean="0"/>
              <a:t> </a:t>
            </a:r>
            <a:r>
              <a:rPr lang="id-ID" sz="2400" i="1" dirty="0" smtClean="0"/>
              <a:t>y</a:t>
            </a:r>
            <a:r>
              <a:rPr lang="en-US" sz="2400" i="1" dirty="0" smtClean="0"/>
              <a:t>z</a:t>
            </a:r>
            <a:r>
              <a:rPr lang="id-ID" sz="2400" i="1" dirty="0" smtClean="0"/>
              <a:t>, </a:t>
            </a:r>
            <a:r>
              <a:rPr lang="en-US" sz="2400" i="1" dirty="0" smtClean="0"/>
              <a:t>2</a:t>
            </a:r>
            <a:r>
              <a:rPr lang="id-ID" sz="2400" i="1" dirty="0" smtClean="0"/>
              <a:t>x</a:t>
            </a:r>
            <a:r>
              <a:rPr lang="en-US" sz="2400" i="1" dirty="0" smtClean="0"/>
              <a:t> </a:t>
            </a:r>
            <a:r>
              <a:rPr lang="id-ID" sz="2400" i="1" dirty="0"/>
              <a:t>–</a:t>
            </a:r>
            <a:r>
              <a:rPr lang="en-US" sz="2400" i="1" dirty="0" smtClean="0"/>
              <a:t> z</a:t>
            </a:r>
            <a:r>
              <a:rPr lang="id-ID" sz="2400" dirty="0" smtClean="0"/>
              <a:t>)</a:t>
            </a:r>
            <a:endParaRPr lang="id-ID" sz="2400" dirty="0"/>
          </a:p>
          <a:p>
            <a:pPr marL="82296" indent="0">
              <a:buNone/>
            </a:pP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id-ID" sz="2400" i="1" dirty="0" smtClean="0"/>
              <a:t>F </a:t>
            </a:r>
            <a:r>
              <a:rPr lang="id-ID" sz="2400" dirty="0"/>
              <a:t>adalah transformasi </a:t>
            </a:r>
            <a:r>
              <a:rPr lang="id-ID" sz="2400" dirty="0" smtClean="0"/>
              <a:t>linier</a:t>
            </a:r>
            <a:r>
              <a:rPr lang="en-US" sz="2400" dirty="0" smtClean="0"/>
              <a:t> ?</a:t>
            </a:r>
            <a:endParaRPr lang="id-ID" sz="2400" dirty="0"/>
          </a:p>
          <a:p>
            <a:endParaRPr lang="id-ID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71600" y="2276872"/>
            <a:ext cx="7272808" cy="446449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id-ID" sz="2400" dirty="0" smtClean="0"/>
              <a:t>Misalkan </a:t>
            </a:r>
            <a:r>
              <a:rPr lang="id-ID" sz="2400" i="1" dirty="0" smtClean="0"/>
              <a:t>u</a:t>
            </a:r>
            <a:r>
              <a:rPr lang="id-ID" sz="2400" dirty="0" smtClean="0"/>
              <a:t> = (</a:t>
            </a:r>
            <a:r>
              <a:rPr lang="en-US" sz="2400" dirty="0" smtClean="0"/>
              <a:t>2, 2, 2</a:t>
            </a:r>
            <a:r>
              <a:rPr lang="id-ID" sz="2400" dirty="0" smtClean="0"/>
              <a:t>)  dan  </a:t>
            </a:r>
            <a:r>
              <a:rPr lang="id-ID" sz="2400" i="1" dirty="0" smtClean="0"/>
              <a:t>v</a:t>
            </a:r>
            <a:r>
              <a:rPr lang="id-ID" sz="2400" dirty="0" smtClean="0"/>
              <a:t> = (</a:t>
            </a:r>
            <a:r>
              <a:rPr lang="en-US" sz="2400" i="1" dirty="0" smtClean="0"/>
              <a:t>3, 3, 3</a:t>
            </a:r>
            <a:r>
              <a:rPr lang="id-ID" sz="2400" dirty="0" smtClean="0"/>
              <a:t>),   </a:t>
            </a:r>
            <a:r>
              <a:rPr lang="en-US" sz="2400" dirty="0" err="1" smtClean="0"/>
              <a:t>dan</a:t>
            </a:r>
            <a:r>
              <a:rPr lang="en-US" sz="2400" dirty="0" smtClean="0"/>
              <a:t> k = 2, </a:t>
            </a:r>
            <a:r>
              <a:rPr lang="id-ID" sz="2400" dirty="0" smtClean="0"/>
              <a:t>maka </a:t>
            </a:r>
          </a:p>
          <a:p>
            <a:pPr marL="82296" indent="0">
              <a:buNone/>
            </a:pPr>
            <a:r>
              <a:rPr lang="id-ID" sz="2400" b="1" i="1" dirty="0" smtClean="0"/>
              <a:t>u + v</a:t>
            </a:r>
            <a:r>
              <a:rPr lang="id-ID" sz="2400" dirty="0" smtClean="0"/>
              <a:t> 	= (</a:t>
            </a:r>
            <a:r>
              <a:rPr lang="en-US" sz="2400" i="1" dirty="0" smtClean="0"/>
              <a:t>5, 5, 5</a:t>
            </a:r>
            <a:r>
              <a:rPr lang="id-ID" sz="2400" dirty="0" smtClean="0"/>
              <a:t>)</a:t>
            </a:r>
            <a:r>
              <a:rPr lang="en-US" sz="2400" dirty="0" smtClean="0"/>
              <a:t>	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ku</a:t>
            </a:r>
            <a:r>
              <a:rPr lang="en-US" sz="2400" dirty="0" smtClean="0"/>
              <a:t> = 2(2, 2, 2) = (4, 4, 4)</a:t>
            </a:r>
            <a:endParaRPr lang="id-ID" sz="2400" dirty="0" smtClean="0"/>
          </a:p>
          <a:p>
            <a:pPr marL="82296" indent="0">
              <a:buNone/>
            </a:pPr>
            <a:endParaRPr lang="en-US" sz="2400" i="1" dirty="0" smtClean="0"/>
          </a:p>
          <a:p>
            <a:pPr marL="82296" indent="0">
              <a:buNone/>
            </a:pPr>
            <a:r>
              <a:rPr lang="id-ID" sz="2400" i="1" dirty="0" smtClean="0"/>
              <a:t>F</a:t>
            </a:r>
            <a:r>
              <a:rPr lang="id-ID" sz="2400" dirty="0" smtClean="0"/>
              <a:t>(</a:t>
            </a:r>
            <a:r>
              <a:rPr lang="id-ID" sz="2400" b="1" i="1" dirty="0" smtClean="0"/>
              <a:t>u</a:t>
            </a:r>
            <a:r>
              <a:rPr lang="id-ID" sz="2400" dirty="0" smtClean="0"/>
              <a:t>) = </a:t>
            </a:r>
            <a:r>
              <a:rPr lang="id-ID" sz="2400" i="1" dirty="0" smtClean="0"/>
              <a:t>F</a:t>
            </a:r>
            <a:r>
              <a:rPr lang="id-ID" sz="2400" dirty="0" smtClean="0"/>
              <a:t>(</a:t>
            </a:r>
            <a:r>
              <a:rPr lang="en-US" sz="2400" dirty="0"/>
              <a:t>2, 2, 2</a:t>
            </a:r>
            <a:r>
              <a:rPr lang="id-ID" sz="2400" dirty="0" smtClean="0"/>
              <a:t>) </a:t>
            </a:r>
            <a:r>
              <a:rPr lang="en-US" sz="2400" dirty="0" smtClean="0"/>
              <a:t>	</a:t>
            </a:r>
            <a:r>
              <a:rPr lang="id-ID" sz="2400" dirty="0" smtClean="0"/>
              <a:t>= (</a:t>
            </a:r>
            <a:r>
              <a:rPr lang="en-US" sz="2400" dirty="0" smtClean="0"/>
              <a:t>3.2</a:t>
            </a:r>
            <a:r>
              <a:rPr lang="en-US" sz="2400" i="1" dirty="0" smtClean="0"/>
              <a:t> + 2.2, </a:t>
            </a:r>
            <a:r>
              <a:rPr lang="id-ID" sz="2400" i="1" dirty="0" smtClean="0"/>
              <a:t> </a:t>
            </a:r>
            <a:r>
              <a:rPr lang="en-US" sz="2400" i="1" dirty="0" smtClean="0"/>
              <a:t>2.2 </a:t>
            </a:r>
            <a:r>
              <a:rPr lang="en-US" sz="2400" baseline="-25000" dirty="0" smtClean="0"/>
              <a:t> </a:t>
            </a:r>
            <a:r>
              <a:rPr lang="id-ID" sz="2400" i="1" dirty="0"/>
              <a:t>–</a:t>
            </a:r>
            <a:r>
              <a:rPr lang="en-US" sz="2400" i="1" dirty="0" smtClean="0"/>
              <a:t> 2</a:t>
            </a:r>
            <a:r>
              <a:rPr lang="id-ID" sz="2400" dirty="0" smtClean="0"/>
              <a:t>)</a:t>
            </a:r>
            <a:r>
              <a:rPr lang="en-US" sz="2400" dirty="0" smtClean="0"/>
              <a:t> 	= (10, 2)</a:t>
            </a:r>
            <a:endParaRPr lang="id-ID" sz="2400" dirty="0" smtClean="0"/>
          </a:p>
          <a:p>
            <a:pPr marL="82296" indent="0">
              <a:buNone/>
            </a:pPr>
            <a:r>
              <a:rPr lang="id-ID" sz="2400" i="1" dirty="0" smtClean="0"/>
              <a:t>F</a:t>
            </a:r>
            <a:r>
              <a:rPr lang="id-ID" sz="2400" dirty="0" smtClean="0"/>
              <a:t>(</a:t>
            </a:r>
            <a:r>
              <a:rPr lang="id-ID" sz="2400" b="1" i="1" dirty="0" smtClean="0"/>
              <a:t>v</a:t>
            </a:r>
            <a:r>
              <a:rPr lang="id-ID" sz="2400" dirty="0" smtClean="0"/>
              <a:t>) = </a:t>
            </a:r>
            <a:r>
              <a:rPr lang="id-ID" sz="2400" i="1" dirty="0" smtClean="0"/>
              <a:t>F</a:t>
            </a:r>
            <a:r>
              <a:rPr lang="id-ID" sz="2400" dirty="0" smtClean="0"/>
              <a:t>(</a:t>
            </a:r>
            <a:r>
              <a:rPr lang="en-US" sz="2400" dirty="0" smtClean="0"/>
              <a:t>3, 3, 3</a:t>
            </a:r>
            <a:r>
              <a:rPr lang="id-ID" sz="2400" dirty="0" smtClean="0"/>
              <a:t>) </a:t>
            </a:r>
            <a:r>
              <a:rPr lang="en-US" sz="2400" dirty="0" smtClean="0"/>
              <a:t>	</a:t>
            </a:r>
            <a:r>
              <a:rPr lang="id-ID" sz="2400" dirty="0" smtClean="0"/>
              <a:t>= </a:t>
            </a:r>
            <a:r>
              <a:rPr lang="id-ID" sz="2400" dirty="0"/>
              <a:t>(</a:t>
            </a:r>
            <a:r>
              <a:rPr lang="en-US" sz="2400" dirty="0" smtClean="0"/>
              <a:t>3.3</a:t>
            </a:r>
            <a:r>
              <a:rPr lang="en-US" sz="2400" i="1" dirty="0" smtClean="0"/>
              <a:t> </a:t>
            </a:r>
            <a:r>
              <a:rPr lang="en-US" sz="2400" i="1" dirty="0"/>
              <a:t>+ </a:t>
            </a:r>
            <a:r>
              <a:rPr lang="en-US" sz="2400" i="1" dirty="0" smtClean="0"/>
              <a:t>3.3, </a:t>
            </a:r>
            <a:r>
              <a:rPr lang="id-ID" sz="2400" i="1" dirty="0" smtClean="0"/>
              <a:t> </a:t>
            </a:r>
            <a:r>
              <a:rPr lang="en-US" sz="2400" i="1" dirty="0" smtClean="0"/>
              <a:t>2.3 </a:t>
            </a:r>
            <a:r>
              <a:rPr lang="en-US" sz="2400" baseline="-25000" dirty="0" smtClean="0"/>
              <a:t> </a:t>
            </a:r>
            <a:r>
              <a:rPr lang="id-ID" sz="2400" i="1" dirty="0"/>
              <a:t>–</a:t>
            </a:r>
            <a:r>
              <a:rPr lang="en-US" sz="2400" i="1" dirty="0"/>
              <a:t> </a:t>
            </a:r>
            <a:r>
              <a:rPr lang="en-US" sz="2400" i="1" dirty="0" smtClean="0"/>
              <a:t>3</a:t>
            </a:r>
            <a:r>
              <a:rPr lang="id-ID" sz="2400" dirty="0" smtClean="0"/>
              <a:t>)</a:t>
            </a:r>
            <a:r>
              <a:rPr lang="en-US" sz="2400" dirty="0" smtClean="0"/>
              <a:t> 	= </a:t>
            </a:r>
            <a:r>
              <a:rPr lang="en-US" sz="2400" dirty="0"/>
              <a:t>(</a:t>
            </a:r>
            <a:r>
              <a:rPr lang="en-US" sz="2400" dirty="0" smtClean="0"/>
              <a:t>18, 3)</a:t>
            </a:r>
            <a:endParaRPr lang="id-ID" sz="2400" dirty="0"/>
          </a:p>
          <a:p>
            <a:pPr marL="82296" indent="0">
              <a:buNone/>
            </a:pPr>
            <a:r>
              <a:rPr lang="id-ID" sz="2400" i="1" dirty="0" smtClean="0"/>
              <a:t>F</a:t>
            </a:r>
            <a:r>
              <a:rPr lang="id-ID" sz="2400" dirty="0" smtClean="0"/>
              <a:t>(</a:t>
            </a:r>
            <a:r>
              <a:rPr lang="id-ID" sz="2400" b="1" i="1" dirty="0" smtClean="0"/>
              <a:t>u</a:t>
            </a:r>
            <a:r>
              <a:rPr lang="id-ID" sz="2400" dirty="0" smtClean="0"/>
              <a:t>) + </a:t>
            </a:r>
            <a:r>
              <a:rPr lang="id-ID" sz="2400" i="1" dirty="0" smtClean="0"/>
              <a:t>F</a:t>
            </a:r>
            <a:r>
              <a:rPr lang="id-ID" sz="2400" dirty="0" smtClean="0"/>
              <a:t>(</a:t>
            </a:r>
            <a:r>
              <a:rPr lang="id-ID" sz="2400" b="1" i="1" dirty="0" smtClean="0"/>
              <a:t>v</a:t>
            </a:r>
            <a:r>
              <a:rPr lang="id-ID" sz="2400" dirty="0" smtClean="0"/>
              <a:t>) </a:t>
            </a:r>
            <a:r>
              <a:rPr lang="en-US" sz="2400" dirty="0" smtClean="0"/>
              <a:t>		</a:t>
            </a:r>
            <a:r>
              <a:rPr lang="id-ID" sz="2400" dirty="0" smtClean="0"/>
              <a:t>= </a:t>
            </a:r>
            <a:r>
              <a:rPr lang="en-US" sz="2400" dirty="0"/>
              <a:t>(10, 2</a:t>
            </a:r>
            <a:r>
              <a:rPr lang="en-US" sz="2400" dirty="0" smtClean="0"/>
              <a:t>) + </a:t>
            </a:r>
            <a:r>
              <a:rPr lang="en-US" sz="2400" dirty="0"/>
              <a:t>(</a:t>
            </a:r>
            <a:r>
              <a:rPr lang="en-US" sz="2400" dirty="0" smtClean="0"/>
              <a:t>18, 3) 	= ( 28, 5)</a:t>
            </a:r>
            <a:endParaRPr lang="id-ID" sz="2400" dirty="0"/>
          </a:p>
          <a:p>
            <a:pPr marL="82296" indent="0">
              <a:buNone/>
            </a:pPr>
            <a:endParaRPr lang="id-ID" sz="2400" dirty="0"/>
          </a:p>
          <a:p>
            <a:pPr marL="82296" indent="0">
              <a:buNone/>
            </a:pPr>
            <a:r>
              <a:rPr lang="en-US" sz="2400" dirty="0" smtClean="0"/>
              <a:t>F(</a:t>
            </a:r>
            <a:r>
              <a:rPr lang="en-US" sz="2400" dirty="0" err="1" smtClean="0"/>
              <a:t>u+v</a:t>
            </a:r>
            <a:r>
              <a:rPr lang="en-US" sz="2400" dirty="0" smtClean="0"/>
              <a:t>) = F(5, 5, 5)	</a:t>
            </a:r>
            <a:r>
              <a:rPr lang="id-ID" sz="2400" dirty="0" smtClean="0"/>
              <a:t>= </a:t>
            </a:r>
            <a:r>
              <a:rPr lang="en-US" sz="2400" dirty="0" smtClean="0"/>
              <a:t>(3.5 + 5.5,  2.5 </a:t>
            </a:r>
            <a:r>
              <a:rPr lang="id-ID" sz="2400" i="1" dirty="0"/>
              <a:t>–</a:t>
            </a:r>
            <a:r>
              <a:rPr lang="en-US" sz="2400" dirty="0" smtClean="0"/>
              <a:t> 5) 	= (40, 5)</a:t>
            </a:r>
          </a:p>
          <a:p>
            <a:pPr marL="82296" indent="0">
              <a:buNone/>
            </a:pPr>
            <a:r>
              <a:rPr lang="en-US" sz="2400" dirty="0" smtClean="0"/>
              <a:t>		</a:t>
            </a:r>
            <a:endParaRPr lang="id-ID" sz="2400" dirty="0" smtClean="0"/>
          </a:p>
          <a:p>
            <a:pPr marL="82296" indent="0">
              <a:buNone/>
            </a:pPr>
            <a:r>
              <a:rPr lang="en-US" sz="2400" dirty="0" err="1" smtClean="0"/>
              <a:t>Tampak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:  </a:t>
            </a:r>
            <a:r>
              <a:rPr lang="id-ID" sz="2400" i="1" dirty="0" smtClean="0"/>
              <a:t>F</a:t>
            </a:r>
            <a:r>
              <a:rPr lang="id-ID" sz="2400" dirty="0" smtClean="0"/>
              <a:t>(</a:t>
            </a:r>
            <a:r>
              <a:rPr lang="id-ID" sz="2400" b="1" i="1" dirty="0" smtClean="0"/>
              <a:t>u</a:t>
            </a:r>
            <a:r>
              <a:rPr lang="id-ID" sz="2400" dirty="0"/>
              <a:t>) + </a:t>
            </a:r>
            <a:r>
              <a:rPr lang="id-ID" sz="2400" i="1" dirty="0"/>
              <a:t>F</a:t>
            </a:r>
            <a:r>
              <a:rPr lang="id-ID" sz="2400" dirty="0"/>
              <a:t>(</a:t>
            </a:r>
            <a:r>
              <a:rPr lang="id-ID" sz="2400" b="1" i="1" dirty="0"/>
              <a:t>v</a:t>
            </a:r>
            <a:r>
              <a:rPr lang="id-ID" sz="2400" dirty="0"/>
              <a:t>) </a:t>
            </a:r>
            <a:r>
              <a:rPr lang="id-ID" sz="2400" dirty="0" smtClean="0"/>
              <a:t>≠</a:t>
            </a:r>
            <a:r>
              <a:rPr lang="en-US" sz="2400" dirty="0" smtClean="0"/>
              <a:t> </a:t>
            </a:r>
            <a:r>
              <a:rPr lang="en-US" sz="2400" dirty="0"/>
              <a:t>F(</a:t>
            </a:r>
            <a:r>
              <a:rPr lang="en-US" sz="2400" dirty="0" err="1"/>
              <a:t>u+v</a:t>
            </a:r>
            <a:r>
              <a:rPr lang="en-US" sz="2400" dirty="0" smtClean="0"/>
              <a:t>)</a:t>
            </a:r>
          </a:p>
          <a:p>
            <a:pPr marL="82296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82296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F </a:t>
            </a:r>
            <a:r>
              <a:rPr lang="en-US" sz="2400" dirty="0" err="1" smtClean="0">
                <a:solidFill>
                  <a:srgbClr val="FF0000"/>
                </a:solidFill>
              </a:rPr>
              <a:t>bukan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transformasi</a:t>
            </a:r>
            <a:r>
              <a:rPr lang="en-US" sz="2400" dirty="0" smtClean="0">
                <a:solidFill>
                  <a:srgbClr val="FF0000"/>
                </a:solidFill>
              </a:rPr>
              <a:t> Linier.</a:t>
            </a:r>
            <a:endParaRPr lang="id-ID" sz="2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959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99592" y="-27384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id-ID" dirty="0" smtClean="0">
                <a:latin typeface="Arial" pitchFamily="34" charset="0"/>
                <a:cs typeface="Arial" pitchFamily="34" charset="0"/>
              </a:rPr>
              <a:t>Contoh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3</a:t>
            </a:r>
            <a:endParaRPr lang="id-ID" dirty="0"/>
          </a:p>
        </p:txBody>
      </p:sp>
      <p:pic>
        <p:nvPicPr>
          <p:cNvPr id="11" name="Picture 10"/>
          <p:cNvPicPr/>
          <p:nvPr/>
        </p:nvPicPr>
        <p:blipFill rotWithShape="1">
          <a:blip r:embed="rId2"/>
          <a:srcRect l="28334" t="24691" r="28193" b="15275"/>
          <a:stretch/>
        </p:blipFill>
        <p:spPr bwMode="auto">
          <a:xfrm>
            <a:off x="1043609" y="908720"/>
            <a:ext cx="7560840" cy="5400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-8965" y="6491807"/>
            <a:ext cx="9152966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6581001"/>
            <a:ext cx="896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1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03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333</TotalTime>
  <Words>2419</Words>
  <Application>Microsoft Office PowerPoint</Application>
  <PresentationFormat>On-screen Show (4:3)</PresentationFormat>
  <Paragraphs>190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Arial Unicode MS</vt:lpstr>
      <vt:lpstr>Calibri</vt:lpstr>
      <vt:lpstr>Cambria Math</vt:lpstr>
      <vt:lpstr>Gill Sans MT</vt:lpstr>
      <vt:lpstr>Times New Roman</vt:lpstr>
      <vt:lpstr>Verdana</vt:lpstr>
      <vt:lpstr>Wingdings</vt:lpstr>
      <vt:lpstr>Wingdings 2</vt:lpstr>
      <vt:lpstr>Solstice</vt:lpstr>
      <vt:lpstr>Equation</vt:lpstr>
      <vt:lpstr>TRANSFORMASI LINIER</vt:lpstr>
      <vt:lpstr>Definisi :</vt:lpstr>
      <vt:lpstr>Contoh 1</vt:lpstr>
      <vt:lpstr>Contoh 1: F(x,y) = (x, x+y, x-y)</vt:lpstr>
      <vt:lpstr>Contoh 1: F(x,y) = (x, x+y, x-y)</vt:lpstr>
      <vt:lpstr>Contoh 1: F(x,y) = (x, x+y, x-y)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MATRIK PENYAJIAN</vt:lpstr>
      <vt:lpstr>MATRIK PENYAJIAN</vt:lpstr>
      <vt:lpstr>MATRIK PENYAJIAN</vt:lpstr>
      <vt:lpstr>MATRIK PENYAJIAN</vt:lpstr>
      <vt:lpstr>MATRIK PENYAJIAN</vt:lpstr>
      <vt:lpstr>Vektor Koordinat dan Perubahan Basis</vt:lpstr>
      <vt:lpstr>Vektor Koordinat dan Perubahan Basis</vt:lpstr>
      <vt:lpstr>Vektor Koordinat dan Perubahan Basis</vt:lpstr>
      <vt:lpstr>Vektor Koordinat dan Perubahan Basis</vt:lpstr>
      <vt:lpstr>Vektor Koordinat dan Perubahan Basis</vt:lpstr>
      <vt:lpstr>Vektor Koordinat dan Perubahan Basis</vt:lpstr>
      <vt:lpstr>PowerPoint Presentation</vt:lpstr>
      <vt:lpstr>Vektor Koordinat dan Perubahan Basis</vt:lpstr>
      <vt:lpstr>Vektor Koordinat dan Perubahan Basis</vt:lpstr>
      <vt:lpstr>Vektor Koordinat dan Perubahan Basis</vt:lpstr>
      <vt:lpstr>Vektor Koordinat dan Perubahan Basis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TRANSFORMASI LINIER</dc:title>
  <dc:creator>Asus</dc:creator>
  <cp:lastModifiedBy>HP</cp:lastModifiedBy>
  <cp:revision>30</cp:revision>
  <dcterms:created xsi:type="dcterms:W3CDTF">2020-08-04T22:51:02Z</dcterms:created>
  <dcterms:modified xsi:type="dcterms:W3CDTF">2020-08-24T03:46:10Z</dcterms:modified>
</cp:coreProperties>
</file>