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8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60" r:id="rId13"/>
    <p:sldId id="265" r:id="rId14"/>
    <p:sldId id="266" r:id="rId15"/>
    <p:sldId id="268" r:id="rId16"/>
    <p:sldId id="267" r:id="rId17"/>
    <p:sldId id="270" r:id="rId18"/>
    <p:sldId id="271" r:id="rId19"/>
    <p:sldId id="273" r:id="rId20"/>
    <p:sldId id="272" r:id="rId21"/>
    <p:sldId id="274" r:id="rId22"/>
    <p:sldId id="275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6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#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97169-108D-4CE3-A3F4-6AE82FFD809F}" type="doc">
      <dgm:prSet loTypeId="urn:microsoft.com/office/officeart/2005/8/layout/hProcess9#1" loCatId="process" qsTypeId="urn:microsoft.com/office/officeart/2005/8/quickstyle/simple1#1" qsCatId="simple" csTypeId="urn:microsoft.com/office/officeart/2005/8/colors/colorful1#1" csCatId="colorful" phldr="1"/>
      <dgm:spPr/>
    </dgm:pt>
    <dgm:pt modelId="{3C77B1FC-4EF4-4FDF-8DD9-B97DEDD1D7EB}">
      <dgm:prSet phldrT="[Text]" custT="1"/>
      <dgm:spPr/>
      <dgm:t>
        <a:bodyPr/>
        <a:lstStyle/>
        <a:p>
          <a:r>
            <a:rPr lang="en-US" sz="2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Sistem</a:t>
          </a:r>
          <a:r>
            <a:rPr lang="en-US" sz="2200" dirty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Informasi</a:t>
          </a:r>
          <a:r>
            <a:rPr lang="en-US" sz="2200" dirty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</a:p>
      </dgm:t>
    </dgm:pt>
    <dgm:pt modelId="{40B1D3D6-BD4B-4898-85E9-7F57926510A8}" type="parTrans" cxnId="{AE8C3F35-C59E-4993-AB0C-A9BE3D7CBBB8}">
      <dgm:prSet/>
      <dgm:spPr/>
      <dgm:t>
        <a:bodyPr/>
        <a:lstStyle/>
        <a:p>
          <a:endParaRPr lang="en-US" sz="2200"/>
        </a:p>
      </dgm:t>
    </dgm:pt>
    <dgm:pt modelId="{E1418864-4DF5-4E64-B555-4BDA5124146B}" type="sibTrans" cxnId="{AE8C3F35-C59E-4993-AB0C-A9BE3D7CBBB8}">
      <dgm:prSet/>
      <dgm:spPr/>
      <dgm:t>
        <a:bodyPr/>
        <a:lstStyle/>
        <a:p>
          <a:endParaRPr lang="en-US" sz="2200"/>
        </a:p>
      </dgm:t>
    </dgm:pt>
    <dgm:pt modelId="{D5A6101A-B36D-4847-A01A-FB7B93ABF869}">
      <dgm:prSet phldrT="[Text]" custT="1"/>
      <dgm:spPr/>
      <dgm:t>
        <a:bodyPr/>
        <a:lstStyle/>
        <a:p>
          <a:r>
            <a:rPr lang="en-US" sz="2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Manajemen</a:t>
          </a:r>
          <a:r>
            <a:rPr lang="en-US" sz="2200" dirty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Sistem</a:t>
          </a:r>
          <a:r>
            <a:rPr lang="en-US" sz="2200" dirty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Informasi</a:t>
          </a:r>
          <a:endParaRPr lang="en-US" sz="2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83EBF230-C5E3-4BCE-B3F1-DB16D632745C}" type="parTrans" cxnId="{86EF5CD5-CB89-4801-A405-87D7301C5CF5}">
      <dgm:prSet/>
      <dgm:spPr/>
      <dgm:t>
        <a:bodyPr/>
        <a:lstStyle/>
        <a:p>
          <a:endParaRPr lang="en-US" sz="2200"/>
        </a:p>
      </dgm:t>
    </dgm:pt>
    <dgm:pt modelId="{68E69F6C-96F7-4597-8C6C-8B8BBA5F5B0F}" type="sibTrans" cxnId="{86EF5CD5-CB89-4801-A405-87D7301C5CF5}">
      <dgm:prSet/>
      <dgm:spPr/>
      <dgm:t>
        <a:bodyPr/>
        <a:lstStyle/>
        <a:p>
          <a:endParaRPr lang="en-US" sz="2200"/>
        </a:p>
      </dgm:t>
    </dgm:pt>
    <dgm:pt modelId="{C166CEE8-2441-4562-9077-B66E6E4C0071}">
      <dgm:prSet phldrT="[Text]" custT="1"/>
      <dgm:spPr/>
      <dgm:t>
        <a:bodyPr/>
        <a:lstStyle/>
        <a:p>
          <a:r>
            <a:rPr lang="en-US" sz="21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Sistem</a:t>
          </a:r>
          <a:r>
            <a:rPr lang="en-US" sz="2100" dirty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1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Pengambilan</a:t>
          </a:r>
          <a:r>
            <a:rPr lang="en-US" sz="2100" dirty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1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Keputusan</a:t>
          </a:r>
          <a:endParaRPr lang="en-US" sz="21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73001851-F4F8-4E60-8566-317BBB97FED4}" type="parTrans" cxnId="{B575E8C2-7BE6-48A6-ABF9-30FD3F7751F4}">
      <dgm:prSet/>
      <dgm:spPr/>
      <dgm:t>
        <a:bodyPr/>
        <a:lstStyle/>
        <a:p>
          <a:endParaRPr lang="en-US" sz="2200"/>
        </a:p>
      </dgm:t>
    </dgm:pt>
    <dgm:pt modelId="{9EF41B95-ADB0-4544-9AD6-B4EC4D178D71}" type="sibTrans" cxnId="{B575E8C2-7BE6-48A6-ABF9-30FD3F7751F4}">
      <dgm:prSet/>
      <dgm:spPr/>
      <dgm:t>
        <a:bodyPr/>
        <a:lstStyle/>
        <a:p>
          <a:endParaRPr lang="en-US" sz="2200"/>
        </a:p>
      </dgm:t>
    </dgm:pt>
    <dgm:pt modelId="{C554996D-D808-49D7-8D70-B1D41C74A3D0}">
      <dgm:prSet phldrT="[Text]" custT="1"/>
      <dgm:spPr/>
      <dgm:t>
        <a:bodyPr/>
        <a:lstStyle/>
        <a:p>
          <a:r>
            <a:rPr lang="en-US" sz="2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Pusat</a:t>
          </a:r>
          <a:r>
            <a:rPr lang="en-US" sz="2200" dirty="0">
              <a:latin typeface="Segoe UI Semibold" panose="020B0702040204020203" pitchFamily="34" charset="0"/>
              <a:cs typeface="Segoe UI Semibold" panose="020B0702040204020203" pitchFamily="34" charset="0"/>
            </a:rPr>
            <a:t> Data, </a:t>
          </a:r>
          <a:r>
            <a:rPr lang="en-US" sz="2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Komputasi</a:t>
          </a:r>
          <a:r>
            <a:rPr lang="en-US" sz="2200" dirty="0">
              <a:latin typeface="Segoe UI Semibold" panose="020B0702040204020203" pitchFamily="34" charset="0"/>
              <a:cs typeface="Segoe UI Semibold" panose="020B0702040204020203" pitchFamily="34" charset="0"/>
            </a:rPr>
            <a:t> Awan, </a:t>
          </a:r>
          <a:r>
            <a:rPr lang="en-US" sz="2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dan</a:t>
          </a:r>
          <a:r>
            <a:rPr lang="en-US" sz="2200" dirty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Virtualisasi</a:t>
          </a:r>
          <a:endParaRPr lang="en-US" sz="2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24BDE35E-D0AF-4D67-8EF5-132029C72B31}" type="parTrans" cxnId="{73D4E838-2F38-4D4A-B0F9-2535B2EDD666}">
      <dgm:prSet/>
      <dgm:spPr/>
      <dgm:t>
        <a:bodyPr/>
        <a:lstStyle/>
        <a:p>
          <a:endParaRPr lang="en-US" sz="2200"/>
        </a:p>
      </dgm:t>
    </dgm:pt>
    <dgm:pt modelId="{055ECF54-915A-4443-9403-C332471FD38B}" type="sibTrans" cxnId="{73D4E838-2F38-4D4A-B0F9-2535B2EDD666}">
      <dgm:prSet/>
      <dgm:spPr/>
      <dgm:t>
        <a:bodyPr/>
        <a:lstStyle/>
        <a:p>
          <a:endParaRPr lang="en-US" sz="2200"/>
        </a:p>
      </dgm:t>
    </dgm:pt>
    <dgm:pt modelId="{DFF63D34-6BC4-4070-8C88-503A20475CDE}" type="pres">
      <dgm:prSet presAssocID="{5B397169-108D-4CE3-A3F4-6AE82FFD809F}" presName="CompostProcess" presStyleCnt="0">
        <dgm:presLayoutVars>
          <dgm:dir/>
          <dgm:resizeHandles val="exact"/>
        </dgm:presLayoutVars>
      </dgm:prSet>
      <dgm:spPr/>
    </dgm:pt>
    <dgm:pt modelId="{407E1F41-E1DD-40DB-A352-3C11BEB769F6}" type="pres">
      <dgm:prSet presAssocID="{5B397169-108D-4CE3-A3F4-6AE82FFD809F}" presName="arrow" presStyleLbl="bgShp" presStyleIdx="0" presStyleCnt="1"/>
      <dgm:spPr/>
    </dgm:pt>
    <dgm:pt modelId="{23740DF8-8971-47A7-8016-9F0A29100AFB}" type="pres">
      <dgm:prSet presAssocID="{5B397169-108D-4CE3-A3F4-6AE82FFD809F}" presName="linearProcess" presStyleCnt="0"/>
      <dgm:spPr/>
    </dgm:pt>
    <dgm:pt modelId="{0CA27AA6-E840-4092-A756-205CFD060823}" type="pres">
      <dgm:prSet presAssocID="{3C77B1FC-4EF4-4FDF-8DD9-B97DEDD1D7EB}" presName="textNode" presStyleLbl="node1" presStyleIdx="0" presStyleCnt="4">
        <dgm:presLayoutVars>
          <dgm:bulletEnabled val="1"/>
        </dgm:presLayoutVars>
      </dgm:prSet>
      <dgm:spPr/>
    </dgm:pt>
    <dgm:pt modelId="{737913DE-277C-4912-A28F-D2DE3BE07458}" type="pres">
      <dgm:prSet presAssocID="{E1418864-4DF5-4E64-B555-4BDA5124146B}" presName="sibTrans" presStyleCnt="0"/>
      <dgm:spPr/>
    </dgm:pt>
    <dgm:pt modelId="{62054B2A-13B5-45AF-A648-44F5F26814B0}" type="pres">
      <dgm:prSet presAssocID="{D5A6101A-B36D-4847-A01A-FB7B93ABF869}" presName="textNode" presStyleLbl="node1" presStyleIdx="1" presStyleCnt="4">
        <dgm:presLayoutVars>
          <dgm:bulletEnabled val="1"/>
        </dgm:presLayoutVars>
      </dgm:prSet>
      <dgm:spPr/>
    </dgm:pt>
    <dgm:pt modelId="{B151BE39-5052-4604-9A59-C105805436E1}" type="pres">
      <dgm:prSet presAssocID="{68E69F6C-96F7-4597-8C6C-8B8BBA5F5B0F}" presName="sibTrans" presStyleCnt="0"/>
      <dgm:spPr/>
    </dgm:pt>
    <dgm:pt modelId="{3ADDB69C-BAB3-40D3-B237-A3D8CA9F6E2C}" type="pres">
      <dgm:prSet presAssocID="{C166CEE8-2441-4562-9077-B66E6E4C0071}" presName="textNode" presStyleLbl="node1" presStyleIdx="2" presStyleCnt="4">
        <dgm:presLayoutVars>
          <dgm:bulletEnabled val="1"/>
        </dgm:presLayoutVars>
      </dgm:prSet>
      <dgm:spPr/>
    </dgm:pt>
    <dgm:pt modelId="{3B0ABE59-0051-49D0-B822-C60B0EA8FD65}" type="pres">
      <dgm:prSet presAssocID="{9EF41B95-ADB0-4544-9AD6-B4EC4D178D71}" presName="sibTrans" presStyleCnt="0"/>
      <dgm:spPr/>
    </dgm:pt>
    <dgm:pt modelId="{A6897670-2DF5-4A51-910A-7114EB04D0B8}" type="pres">
      <dgm:prSet presAssocID="{C554996D-D808-49D7-8D70-B1D41C74A3D0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96EF405-B4DE-48AA-AEFD-6F1C2F43F9CC}" type="presOf" srcId="{3C77B1FC-4EF4-4FDF-8DD9-B97DEDD1D7EB}" destId="{0CA27AA6-E840-4092-A756-205CFD060823}" srcOrd="0" destOrd="0" presId="urn:microsoft.com/office/officeart/2005/8/layout/hProcess9#1"/>
    <dgm:cxn modelId="{AE8C3F35-C59E-4993-AB0C-A9BE3D7CBBB8}" srcId="{5B397169-108D-4CE3-A3F4-6AE82FFD809F}" destId="{3C77B1FC-4EF4-4FDF-8DD9-B97DEDD1D7EB}" srcOrd="0" destOrd="0" parTransId="{40B1D3D6-BD4B-4898-85E9-7F57926510A8}" sibTransId="{E1418864-4DF5-4E64-B555-4BDA5124146B}"/>
    <dgm:cxn modelId="{73D4E838-2F38-4D4A-B0F9-2535B2EDD666}" srcId="{5B397169-108D-4CE3-A3F4-6AE82FFD809F}" destId="{C554996D-D808-49D7-8D70-B1D41C74A3D0}" srcOrd="3" destOrd="0" parTransId="{24BDE35E-D0AF-4D67-8EF5-132029C72B31}" sibTransId="{055ECF54-915A-4443-9403-C332471FD38B}"/>
    <dgm:cxn modelId="{A330936D-7CD9-49EC-90BA-556ACBB08645}" type="presOf" srcId="{C166CEE8-2441-4562-9077-B66E6E4C0071}" destId="{3ADDB69C-BAB3-40D3-B237-A3D8CA9F6E2C}" srcOrd="0" destOrd="0" presId="urn:microsoft.com/office/officeart/2005/8/layout/hProcess9#1"/>
    <dgm:cxn modelId="{B575E8C2-7BE6-48A6-ABF9-30FD3F7751F4}" srcId="{5B397169-108D-4CE3-A3F4-6AE82FFD809F}" destId="{C166CEE8-2441-4562-9077-B66E6E4C0071}" srcOrd="2" destOrd="0" parTransId="{73001851-F4F8-4E60-8566-317BBB97FED4}" sibTransId="{9EF41B95-ADB0-4544-9AD6-B4EC4D178D71}"/>
    <dgm:cxn modelId="{78C259C5-0174-4D1C-AF22-13C6EDE47B75}" type="presOf" srcId="{D5A6101A-B36D-4847-A01A-FB7B93ABF869}" destId="{62054B2A-13B5-45AF-A648-44F5F26814B0}" srcOrd="0" destOrd="0" presId="urn:microsoft.com/office/officeart/2005/8/layout/hProcess9#1"/>
    <dgm:cxn modelId="{6922F9CB-D604-4774-83C3-1BAF3E290A14}" type="presOf" srcId="{C554996D-D808-49D7-8D70-B1D41C74A3D0}" destId="{A6897670-2DF5-4A51-910A-7114EB04D0B8}" srcOrd="0" destOrd="0" presId="urn:microsoft.com/office/officeart/2005/8/layout/hProcess9#1"/>
    <dgm:cxn modelId="{86EF5CD5-CB89-4801-A405-87D7301C5CF5}" srcId="{5B397169-108D-4CE3-A3F4-6AE82FFD809F}" destId="{D5A6101A-B36D-4847-A01A-FB7B93ABF869}" srcOrd="1" destOrd="0" parTransId="{83EBF230-C5E3-4BCE-B3F1-DB16D632745C}" sibTransId="{68E69F6C-96F7-4597-8C6C-8B8BBA5F5B0F}"/>
    <dgm:cxn modelId="{E72E2EE1-D013-44D3-BF4A-6227E6260DF8}" type="presOf" srcId="{5B397169-108D-4CE3-A3F4-6AE82FFD809F}" destId="{DFF63D34-6BC4-4070-8C88-503A20475CDE}" srcOrd="0" destOrd="0" presId="urn:microsoft.com/office/officeart/2005/8/layout/hProcess9#1"/>
    <dgm:cxn modelId="{ECFF934F-189C-4B7E-B961-CED8CEA8DF78}" type="presParOf" srcId="{DFF63D34-6BC4-4070-8C88-503A20475CDE}" destId="{407E1F41-E1DD-40DB-A352-3C11BEB769F6}" srcOrd="0" destOrd="0" presId="urn:microsoft.com/office/officeart/2005/8/layout/hProcess9#1"/>
    <dgm:cxn modelId="{1E102786-BEB2-49B5-B716-DF0C67755D19}" type="presParOf" srcId="{DFF63D34-6BC4-4070-8C88-503A20475CDE}" destId="{23740DF8-8971-47A7-8016-9F0A29100AFB}" srcOrd="1" destOrd="0" presId="urn:microsoft.com/office/officeart/2005/8/layout/hProcess9#1"/>
    <dgm:cxn modelId="{D0F6539A-30D0-4820-B439-A234B0CADF65}" type="presParOf" srcId="{23740DF8-8971-47A7-8016-9F0A29100AFB}" destId="{0CA27AA6-E840-4092-A756-205CFD060823}" srcOrd="0" destOrd="0" presId="urn:microsoft.com/office/officeart/2005/8/layout/hProcess9#1"/>
    <dgm:cxn modelId="{D4853D3C-987C-43B6-8869-D7E37E0DEC59}" type="presParOf" srcId="{23740DF8-8971-47A7-8016-9F0A29100AFB}" destId="{737913DE-277C-4912-A28F-D2DE3BE07458}" srcOrd="1" destOrd="0" presId="urn:microsoft.com/office/officeart/2005/8/layout/hProcess9#1"/>
    <dgm:cxn modelId="{253868B2-3D54-4F1A-A79A-28A948D558E4}" type="presParOf" srcId="{23740DF8-8971-47A7-8016-9F0A29100AFB}" destId="{62054B2A-13B5-45AF-A648-44F5F26814B0}" srcOrd="2" destOrd="0" presId="urn:microsoft.com/office/officeart/2005/8/layout/hProcess9#1"/>
    <dgm:cxn modelId="{F9A19540-0948-417C-ACB9-CF4AF0660D05}" type="presParOf" srcId="{23740DF8-8971-47A7-8016-9F0A29100AFB}" destId="{B151BE39-5052-4604-9A59-C105805436E1}" srcOrd="3" destOrd="0" presId="urn:microsoft.com/office/officeart/2005/8/layout/hProcess9#1"/>
    <dgm:cxn modelId="{1D31683A-6A8F-45C7-AAB1-752B8F168DC5}" type="presParOf" srcId="{23740DF8-8971-47A7-8016-9F0A29100AFB}" destId="{3ADDB69C-BAB3-40D3-B237-A3D8CA9F6E2C}" srcOrd="4" destOrd="0" presId="urn:microsoft.com/office/officeart/2005/8/layout/hProcess9#1"/>
    <dgm:cxn modelId="{DE670FD1-1C66-4677-8364-02A23E8A8724}" type="presParOf" srcId="{23740DF8-8971-47A7-8016-9F0A29100AFB}" destId="{3B0ABE59-0051-49D0-B822-C60B0EA8FD65}" srcOrd="5" destOrd="0" presId="urn:microsoft.com/office/officeart/2005/8/layout/hProcess9#1"/>
    <dgm:cxn modelId="{DFA97930-6BA5-438D-87CF-B5DD9B249399}" type="presParOf" srcId="{23740DF8-8971-47A7-8016-9F0A29100AFB}" destId="{A6897670-2DF5-4A51-910A-7114EB04D0B8}" srcOrd="6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1F2006-278D-4086-A02D-54DCC18B499E}" type="doc">
      <dgm:prSet loTypeId="urn:microsoft.com/office/officeart/2005/8/layout/hierarchy2#1" loCatId="hierarchy" qsTypeId="urn:microsoft.com/office/officeart/2005/8/quickstyle/simple1#2" qsCatId="simple" csTypeId="urn:microsoft.com/office/officeart/2005/8/colors/accent2_1#1" csCatId="accent2" phldr="1"/>
      <dgm:spPr/>
      <dgm:t>
        <a:bodyPr/>
        <a:lstStyle/>
        <a:p>
          <a:endParaRPr lang="en-US"/>
        </a:p>
      </dgm:t>
    </dgm:pt>
    <dgm:pt modelId="{325E5E7C-870F-4119-B871-4D819E6899A6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spcAft>
              <a:spcPts val="0"/>
            </a:spcAft>
          </a:pPr>
          <a:r>
            <a:rPr lang="en-US" sz="2000" dirty="0" err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Tipe</a:t>
          </a:r>
          <a:r>
            <a: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>
            <a:spcAft>
              <a:spcPts val="0"/>
            </a:spcAft>
          </a:pPr>
          <a:r>
            <a:rPr lang="en-US" sz="2000" dirty="0" err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Virtualisasi</a:t>
          </a:r>
          <a:endParaRPr lang="en-US" sz="20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E3FAC21-6407-44C3-825C-0C4B9B45F9B3}" type="parTrans" cxnId="{6AFC53B1-1F21-44A6-8043-0BDCFD86EF12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2F4565B-B0A8-40D6-8A56-2A03C39D105A}" type="sibTrans" cxnId="{6AFC53B1-1F21-44A6-8043-0BDCFD86EF12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B085198-DAB5-425F-A66C-377C432E1B6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Full Virtualization</a:t>
          </a:r>
        </a:p>
      </dgm:t>
    </dgm:pt>
    <dgm:pt modelId="{A0FF33AA-FF21-4618-8267-680C4BCD8B96}" type="parTrans" cxnId="{F5022F16-833C-4CB8-BC6F-981406233198}">
      <dgm:prSet custT="1"/>
      <dgm:spPr/>
      <dgm:t>
        <a:bodyPr/>
        <a:lstStyle/>
        <a:p>
          <a:endParaRPr lang="en-US" sz="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3BE5F8-3887-4C4B-ADD0-01F9AFCFF0DA}" type="sibTrans" cxnId="{F5022F16-833C-4CB8-BC6F-981406233198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7067FC3-C673-4B5D-B021-02A4E27978C1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Bare Metal Virtualization</a:t>
          </a:r>
        </a:p>
      </dgm:t>
    </dgm:pt>
    <dgm:pt modelId="{C4FCFE75-1DA4-40BF-9EF9-04E8705E8EDE}" type="parTrans" cxnId="{6062BACB-6256-4F4D-AF24-F1FB0135EAE9}">
      <dgm:prSet custT="1"/>
      <dgm:spPr/>
      <dgm:t>
        <a:bodyPr/>
        <a:lstStyle/>
        <a:p>
          <a:endParaRPr lang="en-US" sz="3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40172A1-0445-450E-88A5-B6256CE6751B}" type="sibTrans" cxnId="{6062BACB-6256-4F4D-AF24-F1FB0135EAE9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0EC2B87-31FA-40FE-BDDC-3B400993A486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Operating System Level</a:t>
          </a:r>
        </a:p>
      </dgm:t>
    </dgm:pt>
    <dgm:pt modelId="{E3DBEE18-8036-4141-BBDC-B27340F979CF}" type="parTrans" cxnId="{E55A6161-D503-4DCF-831D-0AB2DBD21445}">
      <dgm:prSet custT="1"/>
      <dgm:spPr/>
      <dgm:t>
        <a:bodyPr/>
        <a:lstStyle/>
        <a:p>
          <a:endParaRPr lang="en-US" sz="3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C94DF8-870F-4FE9-A4C9-E4D571EA1C53}" type="sibTrans" cxnId="{E55A6161-D503-4DCF-831D-0AB2DBD21445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A1F4523-E6D6-4A8A-8601-50CF5A58879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Application Level</a:t>
          </a:r>
        </a:p>
      </dgm:t>
    </dgm:pt>
    <dgm:pt modelId="{ED00670A-3657-4113-B6DF-E474B5DC6257}" type="parTrans" cxnId="{5D889AE7-F973-4E6D-8637-1BC752A32154}">
      <dgm:prSet custT="1"/>
      <dgm:spPr/>
      <dgm:t>
        <a:bodyPr/>
        <a:lstStyle/>
        <a:p>
          <a:endParaRPr lang="en-US" sz="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EEDBF87-2978-4F3F-89D9-E18E0B855234}" type="sibTrans" cxnId="{5D889AE7-F973-4E6D-8637-1BC752A32154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95724B-2031-47FC-9C9D-9584183A5061}" type="pres">
      <dgm:prSet presAssocID="{621F2006-278D-4086-A02D-54DCC18B499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7629C47-A288-461B-8BD7-10248BDA6607}" type="pres">
      <dgm:prSet presAssocID="{325E5E7C-870F-4119-B871-4D819E6899A6}" presName="root1" presStyleCnt="0"/>
      <dgm:spPr/>
    </dgm:pt>
    <dgm:pt modelId="{5BE25A0E-5CE5-41A9-830C-8C9225D55A89}" type="pres">
      <dgm:prSet presAssocID="{325E5E7C-870F-4119-B871-4D819E6899A6}" presName="LevelOneTextNode" presStyleLbl="node0" presStyleIdx="0" presStyleCnt="1" custScaleX="73691">
        <dgm:presLayoutVars>
          <dgm:chPref val="3"/>
        </dgm:presLayoutVars>
      </dgm:prSet>
      <dgm:spPr/>
    </dgm:pt>
    <dgm:pt modelId="{9E339D9B-7342-4A25-B244-72405B863E72}" type="pres">
      <dgm:prSet presAssocID="{325E5E7C-870F-4119-B871-4D819E6899A6}" presName="level2hierChild" presStyleCnt="0"/>
      <dgm:spPr/>
    </dgm:pt>
    <dgm:pt modelId="{9AFC5FEB-25EE-4609-BB7D-D511F3395F39}" type="pres">
      <dgm:prSet presAssocID="{A0FF33AA-FF21-4618-8267-680C4BCD8B96}" presName="conn2-1" presStyleLbl="parChTrans1D2" presStyleIdx="0" presStyleCnt="4"/>
      <dgm:spPr/>
    </dgm:pt>
    <dgm:pt modelId="{534CAE50-06E6-457B-AE82-E1768F9CBF34}" type="pres">
      <dgm:prSet presAssocID="{A0FF33AA-FF21-4618-8267-680C4BCD8B96}" presName="connTx" presStyleLbl="parChTrans1D2" presStyleIdx="0" presStyleCnt="4"/>
      <dgm:spPr/>
    </dgm:pt>
    <dgm:pt modelId="{FF60F98B-D907-4885-BB1F-C8DCC52D8D28}" type="pres">
      <dgm:prSet presAssocID="{BB085198-DAB5-425F-A66C-377C432E1B64}" presName="root2" presStyleCnt="0"/>
      <dgm:spPr/>
    </dgm:pt>
    <dgm:pt modelId="{180072F7-1C7A-4F70-97DA-1DB88EFBA62D}" type="pres">
      <dgm:prSet presAssocID="{BB085198-DAB5-425F-A66C-377C432E1B64}" presName="LevelTwoTextNode" presStyleLbl="node2" presStyleIdx="0" presStyleCnt="4" custScaleX="78278">
        <dgm:presLayoutVars>
          <dgm:chPref val="3"/>
        </dgm:presLayoutVars>
      </dgm:prSet>
      <dgm:spPr/>
    </dgm:pt>
    <dgm:pt modelId="{5D69E10D-2EE4-47AD-A50A-D5237B583E55}" type="pres">
      <dgm:prSet presAssocID="{BB085198-DAB5-425F-A66C-377C432E1B64}" presName="level3hierChild" presStyleCnt="0"/>
      <dgm:spPr/>
    </dgm:pt>
    <dgm:pt modelId="{3DB22255-51C6-4454-8F61-412A19AC0EAA}" type="pres">
      <dgm:prSet presAssocID="{C4FCFE75-1DA4-40BF-9EF9-04E8705E8EDE}" presName="conn2-1" presStyleLbl="parChTrans1D2" presStyleIdx="1" presStyleCnt="4"/>
      <dgm:spPr/>
    </dgm:pt>
    <dgm:pt modelId="{3B80F00E-E597-4BCC-9C74-9EA83FBC77DF}" type="pres">
      <dgm:prSet presAssocID="{C4FCFE75-1DA4-40BF-9EF9-04E8705E8EDE}" presName="connTx" presStyleLbl="parChTrans1D2" presStyleIdx="1" presStyleCnt="4"/>
      <dgm:spPr/>
    </dgm:pt>
    <dgm:pt modelId="{E260281C-7D94-4681-91A7-94C1060E64F5}" type="pres">
      <dgm:prSet presAssocID="{37067FC3-C673-4B5D-B021-02A4E27978C1}" presName="root2" presStyleCnt="0"/>
      <dgm:spPr/>
    </dgm:pt>
    <dgm:pt modelId="{8FC48438-63EC-4187-B8F4-0B042E3D271A}" type="pres">
      <dgm:prSet presAssocID="{37067FC3-C673-4B5D-B021-02A4E27978C1}" presName="LevelTwoTextNode" presStyleLbl="node2" presStyleIdx="1" presStyleCnt="4" custScaleX="78278">
        <dgm:presLayoutVars>
          <dgm:chPref val="3"/>
        </dgm:presLayoutVars>
      </dgm:prSet>
      <dgm:spPr/>
    </dgm:pt>
    <dgm:pt modelId="{BDDE61B5-3926-4889-A7FA-20C0640EA2A1}" type="pres">
      <dgm:prSet presAssocID="{37067FC3-C673-4B5D-B021-02A4E27978C1}" presName="level3hierChild" presStyleCnt="0"/>
      <dgm:spPr/>
    </dgm:pt>
    <dgm:pt modelId="{59BF1ACF-D029-4091-AEE8-B0D8A99D98BA}" type="pres">
      <dgm:prSet presAssocID="{E3DBEE18-8036-4141-BBDC-B27340F979CF}" presName="conn2-1" presStyleLbl="parChTrans1D2" presStyleIdx="2" presStyleCnt="4"/>
      <dgm:spPr/>
    </dgm:pt>
    <dgm:pt modelId="{12351B0D-0859-4657-B637-A2A7F76F322F}" type="pres">
      <dgm:prSet presAssocID="{E3DBEE18-8036-4141-BBDC-B27340F979CF}" presName="connTx" presStyleLbl="parChTrans1D2" presStyleIdx="2" presStyleCnt="4"/>
      <dgm:spPr/>
    </dgm:pt>
    <dgm:pt modelId="{B792E5CB-DC6C-42D7-839C-F529920E7359}" type="pres">
      <dgm:prSet presAssocID="{30EC2B87-31FA-40FE-BDDC-3B400993A486}" presName="root2" presStyleCnt="0"/>
      <dgm:spPr/>
    </dgm:pt>
    <dgm:pt modelId="{B21B226C-0F09-4057-A3FA-82DAA82998F7}" type="pres">
      <dgm:prSet presAssocID="{30EC2B87-31FA-40FE-BDDC-3B400993A486}" presName="LevelTwoTextNode" presStyleLbl="node2" presStyleIdx="2" presStyleCnt="4" custScaleX="78278">
        <dgm:presLayoutVars>
          <dgm:chPref val="3"/>
        </dgm:presLayoutVars>
      </dgm:prSet>
      <dgm:spPr/>
    </dgm:pt>
    <dgm:pt modelId="{532D0244-894F-461F-9EB6-E662AB67C3E8}" type="pres">
      <dgm:prSet presAssocID="{30EC2B87-31FA-40FE-BDDC-3B400993A486}" presName="level3hierChild" presStyleCnt="0"/>
      <dgm:spPr/>
    </dgm:pt>
    <dgm:pt modelId="{A61997DD-9F3F-4708-BC4C-EE942CBFDE53}" type="pres">
      <dgm:prSet presAssocID="{ED00670A-3657-4113-B6DF-E474B5DC6257}" presName="conn2-1" presStyleLbl="parChTrans1D2" presStyleIdx="3" presStyleCnt="4"/>
      <dgm:spPr/>
    </dgm:pt>
    <dgm:pt modelId="{B68F43C1-559B-4399-8268-114FDCE4F197}" type="pres">
      <dgm:prSet presAssocID="{ED00670A-3657-4113-B6DF-E474B5DC6257}" presName="connTx" presStyleLbl="parChTrans1D2" presStyleIdx="3" presStyleCnt="4"/>
      <dgm:spPr/>
    </dgm:pt>
    <dgm:pt modelId="{01F04F27-DEF6-477D-9F5E-2704211701FC}" type="pres">
      <dgm:prSet presAssocID="{FA1F4523-E6D6-4A8A-8601-50CF5A588792}" presName="root2" presStyleCnt="0"/>
      <dgm:spPr/>
    </dgm:pt>
    <dgm:pt modelId="{085BDD9A-EB17-4F3E-BBA4-095F5EF7EEAE}" type="pres">
      <dgm:prSet presAssocID="{FA1F4523-E6D6-4A8A-8601-50CF5A588792}" presName="LevelTwoTextNode" presStyleLbl="node2" presStyleIdx="3" presStyleCnt="4" custScaleX="78278">
        <dgm:presLayoutVars>
          <dgm:chPref val="3"/>
        </dgm:presLayoutVars>
      </dgm:prSet>
      <dgm:spPr/>
    </dgm:pt>
    <dgm:pt modelId="{C3A0167C-46DE-4348-A4B8-9428A5C75FC2}" type="pres">
      <dgm:prSet presAssocID="{FA1F4523-E6D6-4A8A-8601-50CF5A588792}" presName="level3hierChild" presStyleCnt="0"/>
      <dgm:spPr/>
    </dgm:pt>
  </dgm:ptLst>
  <dgm:cxnLst>
    <dgm:cxn modelId="{A2833A0E-0A11-4975-A9BD-725E6C086604}" type="presOf" srcId="{325E5E7C-870F-4119-B871-4D819E6899A6}" destId="{5BE25A0E-5CE5-41A9-830C-8C9225D55A89}" srcOrd="0" destOrd="0" presId="urn:microsoft.com/office/officeart/2005/8/layout/hierarchy2#1"/>
    <dgm:cxn modelId="{F5022F16-833C-4CB8-BC6F-981406233198}" srcId="{325E5E7C-870F-4119-B871-4D819E6899A6}" destId="{BB085198-DAB5-425F-A66C-377C432E1B64}" srcOrd="0" destOrd="0" parTransId="{A0FF33AA-FF21-4618-8267-680C4BCD8B96}" sibTransId="{133BE5F8-3887-4C4B-ADD0-01F9AFCFF0DA}"/>
    <dgm:cxn modelId="{852A3F1E-4289-473B-8DFC-463E450AABC1}" type="presOf" srcId="{C4FCFE75-1DA4-40BF-9EF9-04E8705E8EDE}" destId="{3DB22255-51C6-4454-8F61-412A19AC0EAA}" srcOrd="0" destOrd="0" presId="urn:microsoft.com/office/officeart/2005/8/layout/hierarchy2#1"/>
    <dgm:cxn modelId="{E4FE6635-1ECE-44E1-AFFE-CC672A66DEFD}" type="presOf" srcId="{A0FF33AA-FF21-4618-8267-680C4BCD8B96}" destId="{9AFC5FEB-25EE-4609-BB7D-D511F3395F39}" srcOrd="0" destOrd="0" presId="urn:microsoft.com/office/officeart/2005/8/layout/hierarchy2#1"/>
    <dgm:cxn modelId="{E035775C-4FA4-4FDF-BD07-F43EE0173E62}" type="presOf" srcId="{ED00670A-3657-4113-B6DF-E474B5DC6257}" destId="{A61997DD-9F3F-4708-BC4C-EE942CBFDE53}" srcOrd="0" destOrd="0" presId="urn:microsoft.com/office/officeart/2005/8/layout/hierarchy2#1"/>
    <dgm:cxn modelId="{E55A6161-D503-4DCF-831D-0AB2DBD21445}" srcId="{325E5E7C-870F-4119-B871-4D819E6899A6}" destId="{30EC2B87-31FA-40FE-BDDC-3B400993A486}" srcOrd="2" destOrd="0" parTransId="{E3DBEE18-8036-4141-BBDC-B27340F979CF}" sibTransId="{23C94DF8-870F-4FE9-A4C9-E4D571EA1C53}"/>
    <dgm:cxn modelId="{68D18C44-1129-490F-A0CE-AE2B56FF9312}" type="presOf" srcId="{E3DBEE18-8036-4141-BBDC-B27340F979CF}" destId="{59BF1ACF-D029-4091-AEE8-B0D8A99D98BA}" srcOrd="0" destOrd="0" presId="urn:microsoft.com/office/officeart/2005/8/layout/hierarchy2#1"/>
    <dgm:cxn modelId="{1792884E-7E35-415F-8E12-02AD5A0493DD}" type="presOf" srcId="{A0FF33AA-FF21-4618-8267-680C4BCD8B96}" destId="{534CAE50-06E6-457B-AE82-E1768F9CBF34}" srcOrd="1" destOrd="0" presId="urn:microsoft.com/office/officeart/2005/8/layout/hierarchy2#1"/>
    <dgm:cxn modelId="{675B7378-DA7B-43A5-AE0B-B3E2C2B23BD9}" type="presOf" srcId="{C4FCFE75-1DA4-40BF-9EF9-04E8705E8EDE}" destId="{3B80F00E-E597-4BCC-9C74-9EA83FBC77DF}" srcOrd="1" destOrd="0" presId="urn:microsoft.com/office/officeart/2005/8/layout/hierarchy2#1"/>
    <dgm:cxn modelId="{F5B512A3-468A-46AB-8D7C-EE313EF46198}" type="presOf" srcId="{E3DBEE18-8036-4141-BBDC-B27340F979CF}" destId="{12351B0D-0859-4657-B637-A2A7F76F322F}" srcOrd="1" destOrd="0" presId="urn:microsoft.com/office/officeart/2005/8/layout/hierarchy2#1"/>
    <dgm:cxn modelId="{637648B0-4F6B-497F-9783-F7379D0B733D}" type="presOf" srcId="{BB085198-DAB5-425F-A66C-377C432E1B64}" destId="{180072F7-1C7A-4F70-97DA-1DB88EFBA62D}" srcOrd="0" destOrd="0" presId="urn:microsoft.com/office/officeart/2005/8/layout/hierarchy2#1"/>
    <dgm:cxn modelId="{6AFC53B1-1F21-44A6-8043-0BDCFD86EF12}" srcId="{621F2006-278D-4086-A02D-54DCC18B499E}" destId="{325E5E7C-870F-4119-B871-4D819E6899A6}" srcOrd="0" destOrd="0" parTransId="{BE3FAC21-6407-44C3-825C-0C4B9B45F9B3}" sibTransId="{32F4565B-B0A8-40D6-8A56-2A03C39D105A}"/>
    <dgm:cxn modelId="{268570B8-BB85-4E10-A938-A05CC03647EE}" type="presOf" srcId="{621F2006-278D-4086-A02D-54DCC18B499E}" destId="{7D95724B-2031-47FC-9C9D-9584183A5061}" srcOrd="0" destOrd="0" presId="urn:microsoft.com/office/officeart/2005/8/layout/hierarchy2#1"/>
    <dgm:cxn modelId="{6062BACB-6256-4F4D-AF24-F1FB0135EAE9}" srcId="{325E5E7C-870F-4119-B871-4D819E6899A6}" destId="{37067FC3-C673-4B5D-B021-02A4E27978C1}" srcOrd="1" destOrd="0" parTransId="{C4FCFE75-1DA4-40BF-9EF9-04E8705E8EDE}" sibTransId="{E40172A1-0445-450E-88A5-B6256CE6751B}"/>
    <dgm:cxn modelId="{5D889AE7-F973-4E6D-8637-1BC752A32154}" srcId="{325E5E7C-870F-4119-B871-4D819E6899A6}" destId="{FA1F4523-E6D6-4A8A-8601-50CF5A588792}" srcOrd="3" destOrd="0" parTransId="{ED00670A-3657-4113-B6DF-E474B5DC6257}" sibTransId="{0EEDBF87-2978-4F3F-89D9-E18E0B855234}"/>
    <dgm:cxn modelId="{9FAEA0E8-933C-4389-B8C5-36DA9C76558F}" type="presOf" srcId="{37067FC3-C673-4B5D-B021-02A4E27978C1}" destId="{8FC48438-63EC-4187-B8F4-0B042E3D271A}" srcOrd="0" destOrd="0" presId="urn:microsoft.com/office/officeart/2005/8/layout/hierarchy2#1"/>
    <dgm:cxn modelId="{825A84EF-738A-4B35-9A01-0C0F10A224D3}" type="presOf" srcId="{ED00670A-3657-4113-B6DF-E474B5DC6257}" destId="{B68F43C1-559B-4399-8268-114FDCE4F197}" srcOrd="1" destOrd="0" presId="urn:microsoft.com/office/officeart/2005/8/layout/hierarchy2#1"/>
    <dgm:cxn modelId="{5DFED7F4-050D-4FF0-9CC8-2CB761F73A08}" type="presOf" srcId="{FA1F4523-E6D6-4A8A-8601-50CF5A588792}" destId="{085BDD9A-EB17-4F3E-BBA4-095F5EF7EEAE}" srcOrd="0" destOrd="0" presId="urn:microsoft.com/office/officeart/2005/8/layout/hierarchy2#1"/>
    <dgm:cxn modelId="{84ACD2FD-5E06-48BE-AEA7-36F27D169FB3}" type="presOf" srcId="{30EC2B87-31FA-40FE-BDDC-3B400993A486}" destId="{B21B226C-0F09-4057-A3FA-82DAA82998F7}" srcOrd="0" destOrd="0" presId="urn:microsoft.com/office/officeart/2005/8/layout/hierarchy2#1"/>
    <dgm:cxn modelId="{85CC1379-A167-4893-9723-CEBC8F045472}" type="presParOf" srcId="{7D95724B-2031-47FC-9C9D-9584183A5061}" destId="{77629C47-A288-461B-8BD7-10248BDA6607}" srcOrd="0" destOrd="0" presId="urn:microsoft.com/office/officeart/2005/8/layout/hierarchy2#1"/>
    <dgm:cxn modelId="{A3CFCB11-4B72-4DB9-B1A9-019580464738}" type="presParOf" srcId="{77629C47-A288-461B-8BD7-10248BDA6607}" destId="{5BE25A0E-5CE5-41A9-830C-8C9225D55A89}" srcOrd="0" destOrd="0" presId="urn:microsoft.com/office/officeart/2005/8/layout/hierarchy2#1"/>
    <dgm:cxn modelId="{F06A0D54-CADA-4E5D-ABCF-D93486740626}" type="presParOf" srcId="{77629C47-A288-461B-8BD7-10248BDA6607}" destId="{9E339D9B-7342-4A25-B244-72405B863E72}" srcOrd="1" destOrd="0" presId="urn:microsoft.com/office/officeart/2005/8/layout/hierarchy2#1"/>
    <dgm:cxn modelId="{C0A18288-66C3-4D76-8FBF-2FD96A6D07E8}" type="presParOf" srcId="{9E339D9B-7342-4A25-B244-72405B863E72}" destId="{9AFC5FEB-25EE-4609-BB7D-D511F3395F39}" srcOrd="0" destOrd="0" presId="urn:microsoft.com/office/officeart/2005/8/layout/hierarchy2#1"/>
    <dgm:cxn modelId="{7AEF0814-A10D-48A3-8A74-29AEA847B739}" type="presParOf" srcId="{9AFC5FEB-25EE-4609-BB7D-D511F3395F39}" destId="{534CAE50-06E6-457B-AE82-E1768F9CBF34}" srcOrd="0" destOrd="0" presId="urn:microsoft.com/office/officeart/2005/8/layout/hierarchy2#1"/>
    <dgm:cxn modelId="{F987B710-1D7C-450B-B2D2-FFD73F64E7C0}" type="presParOf" srcId="{9E339D9B-7342-4A25-B244-72405B863E72}" destId="{FF60F98B-D907-4885-BB1F-C8DCC52D8D28}" srcOrd="1" destOrd="0" presId="urn:microsoft.com/office/officeart/2005/8/layout/hierarchy2#1"/>
    <dgm:cxn modelId="{10FD86A3-AF76-4D53-9AC2-A09E4DE76DB3}" type="presParOf" srcId="{FF60F98B-D907-4885-BB1F-C8DCC52D8D28}" destId="{180072F7-1C7A-4F70-97DA-1DB88EFBA62D}" srcOrd="0" destOrd="0" presId="urn:microsoft.com/office/officeart/2005/8/layout/hierarchy2#1"/>
    <dgm:cxn modelId="{379DEDB2-E394-4286-BE5B-0747CD7D870C}" type="presParOf" srcId="{FF60F98B-D907-4885-BB1F-C8DCC52D8D28}" destId="{5D69E10D-2EE4-47AD-A50A-D5237B583E55}" srcOrd="1" destOrd="0" presId="urn:microsoft.com/office/officeart/2005/8/layout/hierarchy2#1"/>
    <dgm:cxn modelId="{4396DDC7-A3E7-44FA-A7A9-6CC655359F88}" type="presParOf" srcId="{9E339D9B-7342-4A25-B244-72405B863E72}" destId="{3DB22255-51C6-4454-8F61-412A19AC0EAA}" srcOrd="2" destOrd="0" presId="urn:microsoft.com/office/officeart/2005/8/layout/hierarchy2#1"/>
    <dgm:cxn modelId="{249805E2-26B2-4D45-8A33-7F3DF6F3B133}" type="presParOf" srcId="{3DB22255-51C6-4454-8F61-412A19AC0EAA}" destId="{3B80F00E-E597-4BCC-9C74-9EA83FBC77DF}" srcOrd="0" destOrd="0" presId="urn:microsoft.com/office/officeart/2005/8/layout/hierarchy2#1"/>
    <dgm:cxn modelId="{6E0F2A24-1888-4D5F-AA59-5EE7038E98F1}" type="presParOf" srcId="{9E339D9B-7342-4A25-B244-72405B863E72}" destId="{E260281C-7D94-4681-91A7-94C1060E64F5}" srcOrd="3" destOrd="0" presId="urn:microsoft.com/office/officeart/2005/8/layout/hierarchy2#1"/>
    <dgm:cxn modelId="{F8708402-1A38-43CD-87A6-520274C4FDD1}" type="presParOf" srcId="{E260281C-7D94-4681-91A7-94C1060E64F5}" destId="{8FC48438-63EC-4187-B8F4-0B042E3D271A}" srcOrd="0" destOrd="0" presId="urn:microsoft.com/office/officeart/2005/8/layout/hierarchy2#1"/>
    <dgm:cxn modelId="{EB45565A-60BC-4EA7-9C65-FED062AEEBF2}" type="presParOf" srcId="{E260281C-7D94-4681-91A7-94C1060E64F5}" destId="{BDDE61B5-3926-4889-A7FA-20C0640EA2A1}" srcOrd="1" destOrd="0" presId="urn:microsoft.com/office/officeart/2005/8/layout/hierarchy2#1"/>
    <dgm:cxn modelId="{499DF20C-D08B-46EA-A281-CD1C97C1ABBE}" type="presParOf" srcId="{9E339D9B-7342-4A25-B244-72405B863E72}" destId="{59BF1ACF-D029-4091-AEE8-B0D8A99D98BA}" srcOrd="4" destOrd="0" presId="urn:microsoft.com/office/officeart/2005/8/layout/hierarchy2#1"/>
    <dgm:cxn modelId="{CC7C8452-E301-45C3-9DEB-E069EE9C5E9D}" type="presParOf" srcId="{59BF1ACF-D029-4091-AEE8-B0D8A99D98BA}" destId="{12351B0D-0859-4657-B637-A2A7F76F322F}" srcOrd="0" destOrd="0" presId="urn:microsoft.com/office/officeart/2005/8/layout/hierarchy2#1"/>
    <dgm:cxn modelId="{9E77A332-859D-4E82-82A7-22836EC1CB7D}" type="presParOf" srcId="{9E339D9B-7342-4A25-B244-72405B863E72}" destId="{B792E5CB-DC6C-42D7-839C-F529920E7359}" srcOrd="5" destOrd="0" presId="urn:microsoft.com/office/officeart/2005/8/layout/hierarchy2#1"/>
    <dgm:cxn modelId="{C900DE89-14C3-47B3-A089-3B9DFB7D3050}" type="presParOf" srcId="{B792E5CB-DC6C-42D7-839C-F529920E7359}" destId="{B21B226C-0F09-4057-A3FA-82DAA82998F7}" srcOrd="0" destOrd="0" presId="urn:microsoft.com/office/officeart/2005/8/layout/hierarchy2#1"/>
    <dgm:cxn modelId="{6605A449-00AC-442E-8EDD-7451134AC4EE}" type="presParOf" srcId="{B792E5CB-DC6C-42D7-839C-F529920E7359}" destId="{532D0244-894F-461F-9EB6-E662AB67C3E8}" srcOrd="1" destOrd="0" presId="urn:microsoft.com/office/officeart/2005/8/layout/hierarchy2#1"/>
    <dgm:cxn modelId="{863ADF9A-B2CA-44D5-AACB-5F3211DED690}" type="presParOf" srcId="{9E339D9B-7342-4A25-B244-72405B863E72}" destId="{A61997DD-9F3F-4708-BC4C-EE942CBFDE53}" srcOrd="6" destOrd="0" presId="urn:microsoft.com/office/officeart/2005/8/layout/hierarchy2#1"/>
    <dgm:cxn modelId="{0AB0A83F-2F8B-454F-B0C5-1B37CE3658BE}" type="presParOf" srcId="{A61997DD-9F3F-4708-BC4C-EE942CBFDE53}" destId="{B68F43C1-559B-4399-8268-114FDCE4F197}" srcOrd="0" destOrd="0" presId="urn:microsoft.com/office/officeart/2005/8/layout/hierarchy2#1"/>
    <dgm:cxn modelId="{5C4CFADA-578C-4D6D-B3DD-8B6570CBDA77}" type="presParOf" srcId="{9E339D9B-7342-4A25-B244-72405B863E72}" destId="{01F04F27-DEF6-477D-9F5E-2704211701FC}" srcOrd="7" destOrd="0" presId="urn:microsoft.com/office/officeart/2005/8/layout/hierarchy2#1"/>
    <dgm:cxn modelId="{45162898-7558-4E59-BDCF-7685BD483AC1}" type="presParOf" srcId="{01F04F27-DEF6-477D-9F5E-2704211701FC}" destId="{085BDD9A-EB17-4F3E-BBA4-095F5EF7EEAE}" srcOrd="0" destOrd="0" presId="urn:microsoft.com/office/officeart/2005/8/layout/hierarchy2#1"/>
    <dgm:cxn modelId="{4F78B38A-4DBA-4B83-B207-E98A6FDF74A0}" type="presParOf" srcId="{01F04F27-DEF6-477D-9F5E-2704211701FC}" destId="{C3A0167C-46DE-4348-A4B8-9428A5C75FC2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598244-3022-4601-8F91-6BAB397988B2}" type="doc">
      <dgm:prSet loTypeId="urn:diagrams.loki3.com/BracketList+Icon" loCatId="list" qsTypeId="urn:microsoft.com/office/officeart/2005/8/quickstyle/simple1#3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67B0573E-3DDA-4CED-AB7F-5A385C710BF0}">
      <dgm:prSet phldrT="[Text]" custT="1"/>
      <dgm:spPr/>
      <dgm:t>
        <a:bodyPr/>
        <a:lstStyle/>
        <a:p>
          <a:pPr marL="0" indent="0" algn="r"/>
          <a:r>
            <a:rPr lang="en-US" sz="2400" b="1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Manfaat</a:t>
          </a:r>
          <a:r>
            <a: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b="1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Virtualisasi</a:t>
          </a:r>
          <a:endParaRPr lang="en-US" sz="2400" b="1" dirty="0">
            <a:solidFill>
              <a:srgbClr val="002060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F745D9B-0819-465F-AA2E-F7512EBFD187}" type="parTrans" cxnId="{8C343B4F-8820-4BE4-8C50-917A036BEA59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9BC19AF-F1DE-4E1E-BF47-76A2377150CC}" type="sibTrans" cxnId="{8C343B4F-8820-4BE4-8C50-917A036BEA59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EC6761A-151B-4715-9FF7-87D7E45066EC}">
      <dgm:prSet phldrT="[Text]" custT="1"/>
      <dgm:spPr>
        <a:noFill/>
        <a:ln>
          <a:noFill/>
        </a:ln>
      </dgm:spPr>
      <dgm:t>
        <a:bodyPr anchor="ctr"/>
        <a:lstStyle/>
        <a:p>
          <a:pPr>
            <a:spcAft>
              <a:spcPts val="1200"/>
            </a:spcAft>
          </a:pP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Menjalankan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beragam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OS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berbeda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secara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simultan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(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dalam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sebuah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VM),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termasuk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OS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tipe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lama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seperti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DOS.</a:t>
          </a:r>
        </a:p>
      </dgm:t>
    </dgm:pt>
    <dgm:pt modelId="{DE5578D5-9D04-49AF-A5AE-43E0E4E0BDA4}" type="parTrans" cxnId="{DB96A9D3-BFEF-446A-8920-B70AB27F71BE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6FFE6C5-9E27-40B9-8296-DC3F3677CBB2}" type="sibTrans" cxnId="{DB96A9D3-BFEF-446A-8920-B70AB27F71BE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4BD0A14-F3FD-4269-96D5-B4183B165DAA}">
      <dgm:prSet phldrT="[Text]" custT="1"/>
      <dgm:spPr>
        <a:noFill/>
        <a:ln>
          <a:noFill/>
        </a:ln>
      </dgm:spPr>
      <dgm:t>
        <a:bodyPr anchor="ctr"/>
        <a:lstStyle/>
        <a:p>
          <a:pPr>
            <a:spcAft>
              <a:spcPts val="1200"/>
            </a:spcAft>
          </a:pP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Instalasi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aplikasi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lebih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mudah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DAB23756-5A20-4B5C-B519-09A1BE75FD83}" type="parTrans" cxnId="{36CF200C-0245-4D97-A8A8-EF7A4B23AFB0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5D82F6F-5EFD-45A0-BE8A-302E1C158339}" type="sibTrans" cxnId="{36CF200C-0245-4D97-A8A8-EF7A4B23AFB0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BAE46AF-9AB4-4C1E-97DD-05FB49009947}">
      <dgm:prSet phldrT="[Text]" custT="1"/>
      <dgm:spPr>
        <a:noFill/>
        <a:ln>
          <a:noFill/>
        </a:ln>
      </dgm:spPr>
      <dgm:t>
        <a:bodyPr anchor="ctr"/>
        <a:lstStyle/>
        <a:p>
          <a:pPr>
            <a:spcAft>
              <a:spcPts val="1200"/>
            </a:spcAft>
          </a:pP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Cocok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digunakan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untuk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kebutuhan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tester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dan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Disaster Recovery.</a:t>
          </a:r>
        </a:p>
      </dgm:t>
    </dgm:pt>
    <dgm:pt modelId="{9D8F064C-A489-438F-ADE8-AEB9F2C98DC1}" type="parTrans" cxnId="{FA5105E4-0EA1-4065-961F-642F785F6748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4686AE9-1D3B-4751-A598-E76105FBB578}" type="sibTrans" cxnId="{FA5105E4-0EA1-4065-961F-642F785F6748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1F6087-69E1-44F0-BE63-03C4D173FF9C}">
      <dgm:prSet phldrT="[Text]" custT="1"/>
      <dgm:spPr>
        <a:noFill/>
        <a:ln>
          <a:noFill/>
        </a:ln>
      </dgm:spPr>
      <dgm:t>
        <a:bodyPr anchor="ctr"/>
        <a:lstStyle/>
        <a:p>
          <a:pPr>
            <a:spcAft>
              <a:spcPts val="1200"/>
            </a:spcAft>
          </a:pP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Menghemat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biaya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perangkat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keras</a:t>
          </a:r>
          <a:r>
            <a: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0669852C-12AA-4C2B-AF7D-AF51893811E8}" type="parTrans" cxnId="{7C5BEAA7-863A-471D-BDAC-CDD213A2CD91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B06C77-55C3-4105-B901-25F38386F39D}" type="sibTrans" cxnId="{7C5BEAA7-863A-471D-BDAC-CDD213A2CD91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AB6AFEC-F20C-4083-84EC-9E99973ADF7F}" type="pres">
      <dgm:prSet presAssocID="{54598244-3022-4601-8F91-6BAB397988B2}" presName="Name0" presStyleCnt="0">
        <dgm:presLayoutVars>
          <dgm:dir/>
          <dgm:animLvl val="lvl"/>
          <dgm:resizeHandles val="exact"/>
        </dgm:presLayoutVars>
      </dgm:prSet>
      <dgm:spPr/>
    </dgm:pt>
    <dgm:pt modelId="{3EB32275-EBA4-48A1-9CA1-5F9112F8BBD6}" type="pres">
      <dgm:prSet presAssocID="{67B0573E-3DDA-4CED-AB7F-5A385C710BF0}" presName="linNode" presStyleCnt="0"/>
      <dgm:spPr/>
    </dgm:pt>
    <dgm:pt modelId="{33087B32-D63D-4B00-AE7A-52E1B771A8F9}" type="pres">
      <dgm:prSet presAssocID="{67B0573E-3DDA-4CED-AB7F-5A385C710BF0}" presName="parTx" presStyleLbl="revTx" presStyleIdx="0" presStyleCnt="1" custLinFactNeighborX="-18519">
        <dgm:presLayoutVars>
          <dgm:chMax val="1"/>
          <dgm:bulletEnabled val="1"/>
        </dgm:presLayoutVars>
      </dgm:prSet>
      <dgm:spPr/>
    </dgm:pt>
    <dgm:pt modelId="{299512F8-0AA6-4CE2-9AA3-E2FB3F42B970}" type="pres">
      <dgm:prSet presAssocID="{67B0573E-3DDA-4CED-AB7F-5A385C710BF0}" presName="bracket" presStyleLbl="parChTrans1D1" presStyleIdx="0" presStyleCnt="1" custScaleY="88416"/>
      <dgm:spPr/>
    </dgm:pt>
    <dgm:pt modelId="{1EB5AD4C-F3BA-449D-861D-3E1E70D4865D}" type="pres">
      <dgm:prSet presAssocID="{67B0573E-3DDA-4CED-AB7F-5A385C710BF0}" presName="spH" presStyleCnt="0"/>
      <dgm:spPr/>
    </dgm:pt>
    <dgm:pt modelId="{72AA2DBB-6B02-41F4-B595-86321908AA19}" type="pres">
      <dgm:prSet presAssocID="{67B0573E-3DDA-4CED-AB7F-5A385C710BF0}" presName="desTx" presStyleLbl="node1" presStyleIdx="0" presStyleCnt="1">
        <dgm:presLayoutVars>
          <dgm:bulletEnabled val="1"/>
        </dgm:presLayoutVars>
      </dgm:prSet>
      <dgm:spPr/>
    </dgm:pt>
  </dgm:ptLst>
  <dgm:cxnLst>
    <dgm:cxn modelId="{36CF200C-0245-4D97-A8A8-EF7A4B23AFB0}" srcId="{67B0573E-3DDA-4CED-AB7F-5A385C710BF0}" destId="{34BD0A14-F3FD-4269-96D5-B4183B165DAA}" srcOrd="1" destOrd="0" parTransId="{DAB23756-5A20-4B5C-B519-09A1BE75FD83}" sibTransId="{C5D82F6F-5EFD-45A0-BE8A-302E1C158339}"/>
    <dgm:cxn modelId="{C745FF26-6C4B-4B33-8E23-797F13995413}" type="presOf" srcId="{54598244-3022-4601-8F91-6BAB397988B2}" destId="{7AB6AFEC-F20C-4083-84EC-9E99973ADF7F}" srcOrd="0" destOrd="0" presId="urn:diagrams.loki3.com/BracketList+Icon"/>
    <dgm:cxn modelId="{C5C9B32E-B238-4E90-B147-DBFD40DF1B70}" type="presOf" srcId="{34BD0A14-F3FD-4269-96D5-B4183B165DAA}" destId="{72AA2DBB-6B02-41F4-B595-86321908AA19}" srcOrd="0" destOrd="1" presId="urn:diagrams.loki3.com/BracketList+Icon"/>
    <dgm:cxn modelId="{A0043439-EDDC-4248-99CB-A21B71287735}" type="presOf" srcId="{941F6087-69E1-44F0-BE63-03C4D173FF9C}" destId="{72AA2DBB-6B02-41F4-B595-86321908AA19}" srcOrd="0" destOrd="3" presId="urn:diagrams.loki3.com/BracketList+Icon"/>
    <dgm:cxn modelId="{8C343B4F-8820-4BE4-8C50-917A036BEA59}" srcId="{54598244-3022-4601-8F91-6BAB397988B2}" destId="{67B0573E-3DDA-4CED-AB7F-5A385C710BF0}" srcOrd="0" destOrd="0" parTransId="{AF745D9B-0819-465F-AA2E-F7512EBFD187}" sibTransId="{C9BC19AF-F1DE-4E1E-BF47-76A2377150CC}"/>
    <dgm:cxn modelId="{446F3697-C13F-44E7-8727-3D34926B7BF3}" type="presOf" srcId="{6EC6761A-151B-4715-9FF7-87D7E45066EC}" destId="{72AA2DBB-6B02-41F4-B595-86321908AA19}" srcOrd="0" destOrd="0" presId="urn:diagrams.loki3.com/BracketList+Icon"/>
    <dgm:cxn modelId="{7C5BEAA7-863A-471D-BDAC-CDD213A2CD91}" srcId="{67B0573E-3DDA-4CED-AB7F-5A385C710BF0}" destId="{941F6087-69E1-44F0-BE63-03C4D173FF9C}" srcOrd="3" destOrd="0" parTransId="{0669852C-12AA-4C2B-AF7D-AF51893811E8}" sibTransId="{23B06C77-55C3-4105-B901-25F38386F39D}"/>
    <dgm:cxn modelId="{DB96A9D3-BFEF-446A-8920-B70AB27F71BE}" srcId="{67B0573E-3DDA-4CED-AB7F-5A385C710BF0}" destId="{6EC6761A-151B-4715-9FF7-87D7E45066EC}" srcOrd="0" destOrd="0" parTransId="{DE5578D5-9D04-49AF-A5AE-43E0E4E0BDA4}" sibTransId="{E6FFE6C5-9E27-40B9-8296-DC3F3677CBB2}"/>
    <dgm:cxn modelId="{B3885BD4-2B87-480F-AE2C-B713B3A2FF6A}" type="presOf" srcId="{9BAE46AF-9AB4-4C1E-97DD-05FB49009947}" destId="{72AA2DBB-6B02-41F4-B595-86321908AA19}" srcOrd="0" destOrd="2" presId="urn:diagrams.loki3.com/BracketList+Icon"/>
    <dgm:cxn modelId="{FA5105E4-0EA1-4065-961F-642F785F6748}" srcId="{67B0573E-3DDA-4CED-AB7F-5A385C710BF0}" destId="{9BAE46AF-9AB4-4C1E-97DD-05FB49009947}" srcOrd="2" destOrd="0" parTransId="{9D8F064C-A489-438F-ADE8-AEB9F2C98DC1}" sibTransId="{84686AE9-1D3B-4751-A598-E76105FBB578}"/>
    <dgm:cxn modelId="{3064DBFD-5951-4F7E-B7F7-6EDF11D621D6}" type="presOf" srcId="{67B0573E-3DDA-4CED-AB7F-5A385C710BF0}" destId="{33087B32-D63D-4B00-AE7A-52E1B771A8F9}" srcOrd="0" destOrd="0" presId="urn:diagrams.loki3.com/BracketList+Icon"/>
    <dgm:cxn modelId="{E4E4134E-5EAD-4C6B-A019-5058B4374FD1}" type="presParOf" srcId="{7AB6AFEC-F20C-4083-84EC-9E99973ADF7F}" destId="{3EB32275-EBA4-48A1-9CA1-5F9112F8BBD6}" srcOrd="0" destOrd="0" presId="urn:diagrams.loki3.com/BracketList+Icon"/>
    <dgm:cxn modelId="{A420F1A3-4995-4E43-860F-1CDD98061562}" type="presParOf" srcId="{3EB32275-EBA4-48A1-9CA1-5F9112F8BBD6}" destId="{33087B32-D63D-4B00-AE7A-52E1B771A8F9}" srcOrd="0" destOrd="0" presId="urn:diagrams.loki3.com/BracketList+Icon"/>
    <dgm:cxn modelId="{32254D54-4A4F-452D-A2DA-15FFC7C029CF}" type="presParOf" srcId="{3EB32275-EBA4-48A1-9CA1-5F9112F8BBD6}" destId="{299512F8-0AA6-4CE2-9AA3-E2FB3F42B970}" srcOrd="1" destOrd="0" presId="urn:diagrams.loki3.com/BracketList+Icon"/>
    <dgm:cxn modelId="{86DFADF4-6407-4ED0-AFCF-F50608591FA4}" type="presParOf" srcId="{3EB32275-EBA4-48A1-9CA1-5F9112F8BBD6}" destId="{1EB5AD4C-F3BA-449D-861D-3E1E70D4865D}" srcOrd="2" destOrd="0" presId="urn:diagrams.loki3.com/BracketList+Icon"/>
    <dgm:cxn modelId="{15ED542D-657D-4724-919E-199AA26D9EBB}" type="presParOf" srcId="{3EB32275-EBA4-48A1-9CA1-5F9112F8BBD6}" destId="{72AA2DBB-6B02-41F4-B595-86321908AA19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E1F41-E1DD-40DB-A352-3C11BEB769F6}">
      <dsp:nvSpPr>
        <dsp:cNvPr id="0" name=""/>
        <dsp:cNvSpPr/>
      </dsp:nvSpPr>
      <dsp:spPr>
        <a:xfrm>
          <a:off x="651509" y="0"/>
          <a:ext cx="7383780" cy="51816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27AA6-E840-4092-A756-205CFD060823}">
      <dsp:nvSpPr>
        <dsp:cNvPr id="0" name=""/>
        <dsp:cNvSpPr/>
      </dsp:nvSpPr>
      <dsp:spPr>
        <a:xfrm>
          <a:off x="2969" y="1554480"/>
          <a:ext cx="1929080" cy="2072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Sistem</a:t>
          </a:r>
          <a:r>
            <a:rPr lang="en-US" sz="22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200" kern="1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Informasi</a:t>
          </a:r>
          <a:r>
            <a:rPr lang="en-US" sz="22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</a:p>
      </dsp:txBody>
      <dsp:txXfrm>
        <a:off x="97139" y="1648650"/>
        <a:ext cx="1740740" cy="1884300"/>
      </dsp:txXfrm>
    </dsp:sp>
    <dsp:sp modelId="{62054B2A-13B5-45AF-A648-44F5F26814B0}">
      <dsp:nvSpPr>
        <dsp:cNvPr id="0" name=""/>
        <dsp:cNvSpPr/>
      </dsp:nvSpPr>
      <dsp:spPr>
        <a:xfrm>
          <a:off x="2253562" y="1554480"/>
          <a:ext cx="1929080" cy="2072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Manajemen</a:t>
          </a:r>
          <a:r>
            <a:rPr lang="en-US" sz="22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200" kern="1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Sistem</a:t>
          </a:r>
          <a:r>
            <a:rPr lang="en-US" sz="22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200" kern="1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Informasi</a:t>
          </a:r>
          <a:endParaRPr lang="en-US" sz="22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2347732" y="1648650"/>
        <a:ext cx="1740740" cy="1884300"/>
      </dsp:txXfrm>
    </dsp:sp>
    <dsp:sp modelId="{3ADDB69C-BAB3-40D3-B237-A3D8CA9F6E2C}">
      <dsp:nvSpPr>
        <dsp:cNvPr id="0" name=""/>
        <dsp:cNvSpPr/>
      </dsp:nvSpPr>
      <dsp:spPr>
        <a:xfrm>
          <a:off x="4504156" y="1554480"/>
          <a:ext cx="1929080" cy="2072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Sistem</a:t>
          </a:r>
          <a:r>
            <a:rPr lang="en-US" sz="21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100" kern="1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Pengambilan</a:t>
          </a:r>
          <a:r>
            <a:rPr lang="en-US" sz="21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100" kern="1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Keputusan</a:t>
          </a:r>
          <a:endParaRPr lang="en-US" sz="21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4598326" y="1648650"/>
        <a:ext cx="1740740" cy="1884300"/>
      </dsp:txXfrm>
    </dsp:sp>
    <dsp:sp modelId="{A6897670-2DF5-4A51-910A-7114EB04D0B8}">
      <dsp:nvSpPr>
        <dsp:cNvPr id="0" name=""/>
        <dsp:cNvSpPr/>
      </dsp:nvSpPr>
      <dsp:spPr>
        <a:xfrm>
          <a:off x="6754750" y="1554480"/>
          <a:ext cx="1929080" cy="2072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Pusat</a:t>
          </a:r>
          <a:r>
            <a:rPr lang="en-US" sz="22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 Data, </a:t>
          </a:r>
          <a:r>
            <a:rPr lang="en-US" sz="2200" kern="1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Komputasi</a:t>
          </a:r>
          <a:r>
            <a:rPr lang="en-US" sz="22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 Awan, </a:t>
          </a:r>
          <a:r>
            <a:rPr lang="en-US" sz="2200" kern="1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dan</a:t>
          </a:r>
          <a:r>
            <a:rPr lang="en-US" sz="22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200" kern="1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Virtualisasi</a:t>
          </a:r>
          <a:endParaRPr lang="en-US" sz="22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6848920" y="1648650"/>
        <a:ext cx="1740740" cy="1884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25A0E-5CE5-41A9-830C-8C9225D55A89}">
      <dsp:nvSpPr>
        <dsp:cNvPr id="0" name=""/>
        <dsp:cNvSpPr/>
      </dsp:nvSpPr>
      <dsp:spPr>
        <a:xfrm>
          <a:off x="380997" y="1884168"/>
          <a:ext cx="1608798" cy="109158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 err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Tipe</a:t>
          </a:r>
          <a:r>
            <a:rPr lang="en-US" sz="20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 err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Virtualisasi</a:t>
          </a:r>
          <a:endParaRPr lang="en-US" sz="20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12968" y="1916139"/>
        <a:ext cx="1544856" cy="1027642"/>
      </dsp:txXfrm>
    </dsp:sp>
    <dsp:sp modelId="{9AFC5FEB-25EE-4609-BB7D-D511F3395F39}">
      <dsp:nvSpPr>
        <dsp:cNvPr id="0" name=""/>
        <dsp:cNvSpPr/>
      </dsp:nvSpPr>
      <dsp:spPr>
        <a:xfrm rot="17692822">
          <a:off x="1388616" y="1468254"/>
          <a:ext cx="20756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075624" y="2021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374538" y="1436579"/>
        <a:ext cx="103781" cy="103781"/>
      </dsp:txXfrm>
    </dsp:sp>
    <dsp:sp modelId="{180072F7-1C7A-4F70-97DA-1DB88EFBA62D}">
      <dsp:nvSpPr>
        <dsp:cNvPr id="0" name=""/>
        <dsp:cNvSpPr/>
      </dsp:nvSpPr>
      <dsp:spPr>
        <a:xfrm>
          <a:off x="2863062" y="1186"/>
          <a:ext cx="1708940" cy="109158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Full Virtualization</a:t>
          </a:r>
        </a:p>
      </dsp:txBody>
      <dsp:txXfrm>
        <a:off x="2895033" y="33157"/>
        <a:ext cx="1644998" cy="1027642"/>
      </dsp:txXfrm>
    </dsp:sp>
    <dsp:sp modelId="{3DB22255-51C6-4454-8F61-412A19AC0EAA}">
      <dsp:nvSpPr>
        <dsp:cNvPr id="0" name=""/>
        <dsp:cNvSpPr/>
      </dsp:nvSpPr>
      <dsp:spPr>
        <a:xfrm rot="19457599">
          <a:off x="1888713" y="2095915"/>
          <a:ext cx="10754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75431" y="2021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399543" y="2089244"/>
        <a:ext cx="53771" cy="53771"/>
      </dsp:txXfrm>
    </dsp:sp>
    <dsp:sp modelId="{8FC48438-63EC-4187-B8F4-0B042E3D271A}">
      <dsp:nvSpPr>
        <dsp:cNvPr id="0" name=""/>
        <dsp:cNvSpPr/>
      </dsp:nvSpPr>
      <dsp:spPr>
        <a:xfrm>
          <a:off x="2863062" y="1256508"/>
          <a:ext cx="1708940" cy="1091584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Bare Metal Virtualization</a:t>
          </a:r>
        </a:p>
      </dsp:txBody>
      <dsp:txXfrm>
        <a:off x="2895033" y="1288479"/>
        <a:ext cx="1644998" cy="1027642"/>
      </dsp:txXfrm>
    </dsp:sp>
    <dsp:sp modelId="{59BF1ACF-D029-4091-AEE8-B0D8A99D98BA}">
      <dsp:nvSpPr>
        <dsp:cNvPr id="0" name=""/>
        <dsp:cNvSpPr/>
      </dsp:nvSpPr>
      <dsp:spPr>
        <a:xfrm rot="2142401">
          <a:off x="1888713" y="2723576"/>
          <a:ext cx="10754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75431" y="2021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399543" y="2716905"/>
        <a:ext cx="53771" cy="53771"/>
      </dsp:txXfrm>
    </dsp:sp>
    <dsp:sp modelId="{B21B226C-0F09-4057-A3FA-82DAA82998F7}">
      <dsp:nvSpPr>
        <dsp:cNvPr id="0" name=""/>
        <dsp:cNvSpPr/>
      </dsp:nvSpPr>
      <dsp:spPr>
        <a:xfrm>
          <a:off x="2863062" y="2511829"/>
          <a:ext cx="1708940" cy="1091584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Operating System Level</a:t>
          </a:r>
        </a:p>
      </dsp:txBody>
      <dsp:txXfrm>
        <a:off x="2895033" y="2543800"/>
        <a:ext cx="1644998" cy="1027642"/>
      </dsp:txXfrm>
    </dsp:sp>
    <dsp:sp modelId="{A61997DD-9F3F-4708-BC4C-EE942CBFDE53}">
      <dsp:nvSpPr>
        <dsp:cNvPr id="0" name=""/>
        <dsp:cNvSpPr/>
      </dsp:nvSpPr>
      <dsp:spPr>
        <a:xfrm rot="3907178">
          <a:off x="1388616" y="3351237"/>
          <a:ext cx="20756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075624" y="2021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374538" y="3319561"/>
        <a:ext cx="103781" cy="103781"/>
      </dsp:txXfrm>
    </dsp:sp>
    <dsp:sp modelId="{085BDD9A-EB17-4F3E-BBA4-095F5EF7EEAE}">
      <dsp:nvSpPr>
        <dsp:cNvPr id="0" name=""/>
        <dsp:cNvSpPr/>
      </dsp:nvSpPr>
      <dsp:spPr>
        <a:xfrm>
          <a:off x="2863062" y="3767151"/>
          <a:ext cx="1708940" cy="109158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Application Level</a:t>
          </a:r>
        </a:p>
      </dsp:txBody>
      <dsp:txXfrm>
        <a:off x="2895033" y="3799122"/>
        <a:ext cx="1644998" cy="1027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87B32-D63D-4B00-AE7A-52E1B771A8F9}">
      <dsp:nvSpPr>
        <dsp:cNvPr id="0" name=""/>
        <dsp:cNvSpPr/>
      </dsp:nvSpPr>
      <dsp:spPr>
        <a:xfrm>
          <a:off x="0" y="1388500"/>
          <a:ext cx="205740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Manfaat</a:t>
          </a:r>
          <a:r>
            <a:rPr lang="en-US" sz="2400" b="1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b="1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Virtualisasi</a:t>
          </a:r>
          <a:endParaRPr lang="en-US" sz="2400" b="1" kern="1200" dirty="0">
            <a:solidFill>
              <a:srgbClr val="002060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1388500"/>
        <a:ext cx="2057400" cy="1287000"/>
      </dsp:txXfrm>
    </dsp:sp>
    <dsp:sp modelId="{299512F8-0AA6-4CE2-9AA3-E2FB3F42B970}">
      <dsp:nvSpPr>
        <dsp:cNvPr id="0" name=""/>
        <dsp:cNvSpPr/>
      </dsp:nvSpPr>
      <dsp:spPr>
        <a:xfrm>
          <a:off x="2057399" y="787406"/>
          <a:ext cx="411480" cy="2489186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A2DBB-6B02-41F4-B595-86321908AA19}">
      <dsp:nvSpPr>
        <dsp:cNvPr id="0" name=""/>
        <dsp:cNvSpPr/>
      </dsp:nvSpPr>
      <dsp:spPr>
        <a:xfrm>
          <a:off x="2633471" y="624343"/>
          <a:ext cx="5596128" cy="28153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Menjalankan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beragam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OS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berbeda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secara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simultan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(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dalam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sebuah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VM),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termasuk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OS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tipe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lama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seperti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DOS.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Instalasi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aplikasi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lebih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mudah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Cocok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digunakan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untuk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kebutuhan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tester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dan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Disaster Recovery.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Menghemat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biaya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perangkat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keras</a:t>
          </a:r>
          <a:r>
            <a:rPr lang="en-US" sz="2000" kern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2633471" y="624343"/>
        <a:ext cx="5596128" cy="281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#1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910E7-AC73-4457-8599-C134A329583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D5557-D9B2-45E3-A0BB-2728370490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8EC6-AC25-4EDC-93A0-8B6C5AB7D03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5420"/>
            <a:ext cx="7839075" cy="6486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38600"/>
            <a:ext cx="9144000" cy="152400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ARSITEKTUR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51500"/>
            <a:ext cx="9144000" cy="381000"/>
          </a:xfrm>
          <a:solidFill>
            <a:schemeClr val="accent6">
              <a:lumMod val="75000"/>
            </a:schemeClr>
          </a:solidFill>
          <a:ln>
            <a:noFill/>
          </a:ln>
        </p:spPr>
        <p:txBody>
          <a:bodyPr anchor="ctr">
            <a:normAutofit fontScale="975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Tim Sisfo</a:t>
            </a:r>
          </a:p>
        </p:txBody>
      </p:sp>
      <p:pic>
        <p:nvPicPr>
          <p:cNvPr id="4" name="Picture 2" descr="E:\OneDrive\Documents\IMAGES\Logo\Official Logo Universitas Dian Nuswanto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73236"/>
            <a:ext cx="1707964" cy="170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Sistem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Pengambilan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Keputusan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Decision Support System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1797040"/>
            <a:ext cx="83820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Interactive applications that support decision 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DSS can support the analysis and solution of a specific problem, evaluate a strategic opportunity, or support ongoing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systems support </a:t>
            </a:r>
            <a:r>
              <a:rPr lang="en-US" sz="21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unstructured</a:t>
            </a:r>
            <a:r>
              <a:rPr lang="en-US" sz="21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1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semi-structured</a:t>
            </a:r>
            <a:r>
              <a:rPr lang="en-US" sz="21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decisions.</a:t>
            </a:r>
          </a:p>
        </p:txBody>
      </p:sp>
      <p:sp>
        <p:nvSpPr>
          <p:cNvPr id="18" name="Freeform 17"/>
          <p:cNvSpPr/>
          <p:nvPr/>
        </p:nvSpPr>
        <p:spPr>
          <a:xfrm>
            <a:off x="152400" y="4760936"/>
            <a:ext cx="1799332" cy="899666"/>
          </a:xfrm>
          <a:custGeom>
            <a:avLst/>
            <a:gdLst>
              <a:gd name="connsiteX0" fmla="*/ 0 w 1799332"/>
              <a:gd name="connsiteY0" fmla="*/ 89967 h 899666"/>
              <a:gd name="connsiteX1" fmla="*/ 89967 w 1799332"/>
              <a:gd name="connsiteY1" fmla="*/ 0 h 899666"/>
              <a:gd name="connsiteX2" fmla="*/ 1709365 w 1799332"/>
              <a:gd name="connsiteY2" fmla="*/ 0 h 899666"/>
              <a:gd name="connsiteX3" fmla="*/ 1799332 w 1799332"/>
              <a:gd name="connsiteY3" fmla="*/ 89967 h 899666"/>
              <a:gd name="connsiteX4" fmla="*/ 1799332 w 1799332"/>
              <a:gd name="connsiteY4" fmla="*/ 809699 h 899666"/>
              <a:gd name="connsiteX5" fmla="*/ 1709365 w 1799332"/>
              <a:gd name="connsiteY5" fmla="*/ 899666 h 899666"/>
              <a:gd name="connsiteX6" fmla="*/ 89967 w 1799332"/>
              <a:gd name="connsiteY6" fmla="*/ 899666 h 899666"/>
              <a:gd name="connsiteX7" fmla="*/ 0 w 1799332"/>
              <a:gd name="connsiteY7" fmla="*/ 809699 h 899666"/>
              <a:gd name="connsiteX8" fmla="*/ 0 w 1799332"/>
              <a:gd name="connsiteY8" fmla="*/ 89967 h 89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9332" h="899666">
                <a:moveTo>
                  <a:pt x="0" y="89967"/>
                </a:moveTo>
                <a:cubicBezTo>
                  <a:pt x="0" y="40280"/>
                  <a:pt x="40280" y="0"/>
                  <a:pt x="89967" y="0"/>
                </a:cubicBezTo>
                <a:lnTo>
                  <a:pt x="1709365" y="0"/>
                </a:lnTo>
                <a:cubicBezTo>
                  <a:pt x="1759052" y="0"/>
                  <a:pt x="1799332" y="40280"/>
                  <a:pt x="1799332" y="89967"/>
                </a:cubicBezTo>
                <a:lnTo>
                  <a:pt x="1799332" y="809699"/>
                </a:lnTo>
                <a:cubicBezTo>
                  <a:pt x="1799332" y="859386"/>
                  <a:pt x="1759052" y="899666"/>
                  <a:pt x="1709365" y="899666"/>
                </a:cubicBezTo>
                <a:lnTo>
                  <a:pt x="89967" y="899666"/>
                </a:lnTo>
                <a:cubicBezTo>
                  <a:pt x="40280" y="899666"/>
                  <a:pt x="0" y="859386"/>
                  <a:pt x="0" y="809699"/>
                </a:cubicBezTo>
                <a:lnTo>
                  <a:pt x="0" y="899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225" tIns="42225" rIns="42225" bIns="4222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</a:p>
        </p:txBody>
      </p:sp>
      <p:sp>
        <p:nvSpPr>
          <p:cNvPr id="28" name="Freeform 27"/>
          <p:cNvSpPr/>
          <p:nvPr/>
        </p:nvSpPr>
        <p:spPr>
          <a:xfrm rot="18289469">
            <a:off x="1681431" y="4666215"/>
            <a:ext cx="1260335" cy="54492"/>
          </a:xfrm>
          <a:custGeom>
            <a:avLst/>
            <a:gdLst>
              <a:gd name="connsiteX0" fmla="*/ 0 w 1260335"/>
              <a:gd name="connsiteY0" fmla="*/ 27246 h 54492"/>
              <a:gd name="connsiteX1" fmla="*/ 1260335 w 1260335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0335" h="54492">
                <a:moveTo>
                  <a:pt x="0" y="27246"/>
                </a:moveTo>
                <a:lnTo>
                  <a:pt x="1260335" y="272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11359" tIns="-4263" rIns="611360" bIns="-426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2671465" y="3726321"/>
            <a:ext cx="1799332" cy="899666"/>
          </a:xfrm>
          <a:custGeom>
            <a:avLst/>
            <a:gdLst>
              <a:gd name="connsiteX0" fmla="*/ 0 w 1799332"/>
              <a:gd name="connsiteY0" fmla="*/ 89967 h 899666"/>
              <a:gd name="connsiteX1" fmla="*/ 89967 w 1799332"/>
              <a:gd name="connsiteY1" fmla="*/ 0 h 899666"/>
              <a:gd name="connsiteX2" fmla="*/ 1709365 w 1799332"/>
              <a:gd name="connsiteY2" fmla="*/ 0 h 899666"/>
              <a:gd name="connsiteX3" fmla="*/ 1799332 w 1799332"/>
              <a:gd name="connsiteY3" fmla="*/ 89967 h 899666"/>
              <a:gd name="connsiteX4" fmla="*/ 1799332 w 1799332"/>
              <a:gd name="connsiteY4" fmla="*/ 809699 h 899666"/>
              <a:gd name="connsiteX5" fmla="*/ 1709365 w 1799332"/>
              <a:gd name="connsiteY5" fmla="*/ 899666 h 899666"/>
              <a:gd name="connsiteX6" fmla="*/ 89967 w 1799332"/>
              <a:gd name="connsiteY6" fmla="*/ 899666 h 899666"/>
              <a:gd name="connsiteX7" fmla="*/ 0 w 1799332"/>
              <a:gd name="connsiteY7" fmla="*/ 809699 h 899666"/>
              <a:gd name="connsiteX8" fmla="*/ 0 w 1799332"/>
              <a:gd name="connsiteY8" fmla="*/ 89967 h 89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9332" h="899666">
                <a:moveTo>
                  <a:pt x="0" y="89967"/>
                </a:moveTo>
                <a:cubicBezTo>
                  <a:pt x="0" y="40280"/>
                  <a:pt x="40280" y="0"/>
                  <a:pt x="89967" y="0"/>
                </a:cubicBezTo>
                <a:lnTo>
                  <a:pt x="1709365" y="0"/>
                </a:lnTo>
                <a:cubicBezTo>
                  <a:pt x="1759052" y="0"/>
                  <a:pt x="1799332" y="40280"/>
                  <a:pt x="1799332" y="89967"/>
                </a:cubicBezTo>
                <a:lnTo>
                  <a:pt x="1799332" y="809699"/>
                </a:lnTo>
                <a:cubicBezTo>
                  <a:pt x="1799332" y="859386"/>
                  <a:pt x="1759052" y="899666"/>
                  <a:pt x="1709365" y="899666"/>
                </a:cubicBezTo>
                <a:lnTo>
                  <a:pt x="89967" y="899666"/>
                </a:lnTo>
                <a:cubicBezTo>
                  <a:pt x="40280" y="899666"/>
                  <a:pt x="0" y="859386"/>
                  <a:pt x="0" y="809699"/>
                </a:cubicBezTo>
                <a:lnTo>
                  <a:pt x="0" y="899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225" tIns="42225" rIns="42225" bIns="4222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latin typeface="Segoe UI" panose="020B0502040204020203" pitchFamily="34" charset="0"/>
                <a:cs typeface="Segoe UI" panose="020B0502040204020203" pitchFamily="34" charset="0"/>
              </a:rPr>
              <a:t>Structured</a:t>
            </a:r>
          </a:p>
        </p:txBody>
      </p:sp>
      <p:sp>
        <p:nvSpPr>
          <p:cNvPr id="30" name="Freeform 29"/>
          <p:cNvSpPr/>
          <p:nvPr/>
        </p:nvSpPr>
        <p:spPr>
          <a:xfrm>
            <a:off x="1951732" y="5183523"/>
            <a:ext cx="719732" cy="54492"/>
          </a:xfrm>
          <a:custGeom>
            <a:avLst/>
            <a:gdLst>
              <a:gd name="connsiteX0" fmla="*/ 0 w 719732"/>
              <a:gd name="connsiteY0" fmla="*/ 27246 h 54492"/>
              <a:gd name="connsiteX1" fmla="*/ 719732 w 719732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732" h="54492">
                <a:moveTo>
                  <a:pt x="0" y="27246"/>
                </a:moveTo>
                <a:lnTo>
                  <a:pt x="719732" y="272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4573" tIns="9253" rIns="354573" bIns="925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671465" y="4760936"/>
            <a:ext cx="1799332" cy="899666"/>
          </a:xfrm>
          <a:custGeom>
            <a:avLst/>
            <a:gdLst>
              <a:gd name="connsiteX0" fmla="*/ 0 w 1799332"/>
              <a:gd name="connsiteY0" fmla="*/ 89967 h 899666"/>
              <a:gd name="connsiteX1" fmla="*/ 89967 w 1799332"/>
              <a:gd name="connsiteY1" fmla="*/ 0 h 899666"/>
              <a:gd name="connsiteX2" fmla="*/ 1709365 w 1799332"/>
              <a:gd name="connsiteY2" fmla="*/ 0 h 899666"/>
              <a:gd name="connsiteX3" fmla="*/ 1799332 w 1799332"/>
              <a:gd name="connsiteY3" fmla="*/ 89967 h 899666"/>
              <a:gd name="connsiteX4" fmla="*/ 1799332 w 1799332"/>
              <a:gd name="connsiteY4" fmla="*/ 809699 h 899666"/>
              <a:gd name="connsiteX5" fmla="*/ 1709365 w 1799332"/>
              <a:gd name="connsiteY5" fmla="*/ 899666 h 899666"/>
              <a:gd name="connsiteX6" fmla="*/ 89967 w 1799332"/>
              <a:gd name="connsiteY6" fmla="*/ 899666 h 899666"/>
              <a:gd name="connsiteX7" fmla="*/ 0 w 1799332"/>
              <a:gd name="connsiteY7" fmla="*/ 809699 h 899666"/>
              <a:gd name="connsiteX8" fmla="*/ 0 w 1799332"/>
              <a:gd name="connsiteY8" fmla="*/ 89967 h 89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9332" h="899666">
                <a:moveTo>
                  <a:pt x="0" y="89967"/>
                </a:moveTo>
                <a:cubicBezTo>
                  <a:pt x="0" y="40280"/>
                  <a:pt x="40280" y="0"/>
                  <a:pt x="89967" y="0"/>
                </a:cubicBezTo>
                <a:lnTo>
                  <a:pt x="1709365" y="0"/>
                </a:lnTo>
                <a:cubicBezTo>
                  <a:pt x="1759052" y="0"/>
                  <a:pt x="1799332" y="40280"/>
                  <a:pt x="1799332" y="89967"/>
                </a:cubicBezTo>
                <a:lnTo>
                  <a:pt x="1799332" y="809699"/>
                </a:lnTo>
                <a:cubicBezTo>
                  <a:pt x="1799332" y="859386"/>
                  <a:pt x="1759052" y="899666"/>
                  <a:pt x="1709365" y="899666"/>
                </a:cubicBezTo>
                <a:lnTo>
                  <a:pt x="89967" y="899666"/>
                </a:lnTo>
                <a:cubicBezTo>
                  <a:pt x="40280" y="899666"/>
                  <a:pt x="0" y="859386"/>
                  <a:pt x="0" y="809699"/>
                </a:cubicBezTo>
                <a:lnTo>
                  <a:pt x="0" y="899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225" tIns="42225" rIns="42225" bIns="4222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latin typeface="Segoe UI" panose="020B0502040204020203" pitchFamily="34" charset="0"/>
                <a:cs typeface="Segoe UI" panose="020B0502040204020203" pitchFamily="34" charset="0"/>
              </a:rPr>
              <a:t>Semi-Structured</a:t>
            </a:r>
          </a:p>
        </p:txBody>
      </p:sp>
      <p:sp>
        <p:nvSpPr>
          <p:cNvPr id="32" name="Freeform 31"/>
          <p:cNvSpPr/>
          <p:nvPr/>
        </p:nvSpPr>
        <p:spPr>
          <a:xfrm rot="3310531">
            <a:off x="1681431" y="5700831"/>
            <a:ext cx="1260335" cy="54492"/>
          </a:xfrm>
          <a:custGeom>
            <a:avLst/>
            <a:gdLst>
              <a:gd name="connsiteX0" fmla="*/ 0 w 1260335"/>
              <a:gd name="connsiteY0" fmla="*/ 27246 h 54492"/>
              <a:gd name="connsiteX1" fmla="*/ 1260335 w 1260335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0335" h="54492">
                <a:moveTo>
                  <a:pt x="0" y="27246"/>
                </a:moveTo>
                <a:lnTo>
                  <a:pt x="1260335" y="272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11359" tIns="-4262" rIns="611359" bIns="-426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671465" y="5795552"/>
            <a:ext cx="1799332" cy="899666"/>
          </a:xfrm>
          <a:custGeom>
            <a:avLst/>
            <a:gdLst>
              <a:gd name="connsiteX0" fmla="*/ 0 w 1799332"/>
              <a:gd name="connsiteY0" fmla="*/ 89967 h 899666"/>
              <a:gd name="connsiteX1" fmla="*/ 89967 w 1799332"/>
              <a:gd name="connsiteY1" fmla="*/ 0 h 899666"/>
              <a:gd name="connsiteX2" fmla="*/ 1709365 w 1799332"/>
              <a:gd name="connsiteY2" fmla="*/ 0 h 899666"/>
              <a:gd name="connsiteX3" fmla="*/ 1799332 w 1799332"/>
              <a:gd name="connsiteY3" fmla="*/ 89967 h 899666"/>
              <a:gd name="connsiteX4" fmla="*/ 1799332 w 1799332"/>
              <a:gd name="connsiteY4" fmla="*/ 809699 h 899666"/>
              <a:gd name="connsiteX5" fmla="*/ 1709365 w 1799332"/>
              <a:gd name="connsiteY5" fmla="*/ 899666 h 899666"/>
              <a:gd name="connsiteX6" fmla="*/ 89967 w 1799332"/>
              <a:gd name="connsiteY6" fmla="*/ 899666 h 899666"/>
              <a:gd name="connsiteX7" fmla="*/ 0 w 1799332"/>
              <a:gd name="connsiteY7" fmla="*/ 809699 h 899666"/>
              <a:gd name="connsiteX8" fmla="*/ 0 w 1799332"/>
              <a:gd name="connsiteY8" fmla="*/ 89967 h 89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9332" h="899666">
                <a:moveTo>
                  <a:pt x="0" y="89967"/>
                </a:moveTo>
                <a:cubicBezTo>
                  <a:pt x="0" y="40280"/>
                  <a:pt x="40280" y="0"/>
                  <a:pt x="89967" y="0"/>
                </a:cubicBezTo>
                <a:lnTo>
                  <a:pt x="1709365" y="0"/>
                </a:lnTo>
                <a:cubicBezTo>
                  <a:pt x="1759052" y="0"/>
                  <a:pt x="1799332" y="40280"/>
                  <a:pt x="1799332" y="89967"/>
                </a:cubicBezTo>
                <a:lnTo>
                  <a:pt x="1799332" y="809699"/>
                </a:lnTo>
                <a:cubicBezTo>
                  <a:pt x="1799332" y="859386"/>
                  <a:pt x="1759052" y="899666"/>
                  <a:pt x="1709365" y="899666"/>
                </a:cubicBezTo>
                <a:lnTo>
                  <a:pt x="89967" y="899666"/>
                </a:lnTo>
                <a:cubicBezTo>
                  <a:pt x="40280" y="899666"/>
                  <a:pt x="0" y="859386"/>
                  <a:pt x="0" y="809699"/>
                </a:cubicBezTo>
                <a:lnTo>
                  <a:pt x="0" y="899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225" tIns="42225" rIns="42225" bIns="4222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latin typeface="Segoe UI" panose="020B0502040204020203" pitchFamily="34" charset="0"/>
                <a:cs typeface="Segoe UI" panose="020B0502040204020203" pitchFamily="34" charset="0"/>
              </a:rPr>
              <a:t>Unstructured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63801" y="5782270"/>
            <a:ext cx="445339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Keputusan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terjadi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berulang-ulang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selalu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terjadi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cth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Ekspansi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61578" y="3670994"/>
            <a:ext cx="445562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Keputusan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terjadi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rutin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yg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pasti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cth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skenario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penagihan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CC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aproval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61577" y="4733357"/>
            <a:ext cx="4455622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Sebagian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diprogram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sebagian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cth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keputusan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promosi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jabatan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upgrade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Sistem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Pengambilan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Keputusan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Decision Support System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5997714"/>
            <a:ext cx="9144000" cy="70788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DSSs are best suited to support semi-structured decisions, but they are also used to support unstructured ones.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" y="168908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DSS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easy-to-use interactive interface.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the model or formula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Sensitivity analysis,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What-if analysis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 seek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Risk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from multiple sources (internal &amp; external sources + insight of the decision maker)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4" t="230" r="17218" b="-230"/>
          <a:stretch>
            <a:fillRect/>
          </a:stretch>
        </p:blipFill>
        <p:spPr bwMode="auto">
          <a:xfrm>
            <a:off x="4571999" y="0"/>
            <a:ext cx="457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CENTER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Pusat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 - 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Definisi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4038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Hampir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skala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menengah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Center.</a:t>
            </a:r>
          </a:p>
          <a:p>
            <a:pPr marL="0" indent="0">
              <a:buNone/>
            </a:pP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Data Center (DC)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fasilitas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penyimpanan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pengolahan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kapasitas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tertentu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berbagai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kepentingan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mereka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Data Center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pusat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infrastruktur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mereka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jantung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DATA.</a:t>
            </a: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91200" y="1676400"/>
            <a:ext cx="24578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HOSTING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COLOCATION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041932" y="6519446"/>
            <a:ext cx="20999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Img</a:t>
            </a:r>
            <a:r>
              <a:rPr lang="en-US" sz="1600" i="1" dirty="0"/>
              <a:t> source: pexels.com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1999" y="3824288"/>
            <a:ext cx="2228850" cy="966788"/>
            <a:chOff x="4571999" y="3824287"/>
            <a:chExt cx="2228850" cy="981075"/>
          </a:xfrm>
        </p:grpSpPr>
        <p:sp>
          <p:nvSpPr>
            <p:cNvPr id="16" name="Rectangle 15"/>
            <p:cNvSpPr/>
            <p:nvPr/>
          </p:nvSpPr>
          <p:spPr>
            <a:xfrm>
              <a:off x="4571999" y="3824287"/>
              <a:ext cx="2228850" cy="981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924300"/>
              <a:ext cx="2209800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6781799" y="3810000"/>
            <a:ext cx="2362201" cy="1009650"/>
            <a:chOff x="6781799" y="3810000"/>
            <a:chExt cx="2362201" cy="1009650"/>
          </a:xfrm>
        </p:grpSpPr>
        <p:sp>
          <p:nvSpPr>
            <p:cNvPr id="5" name="Rectangle 4"/>
            <p:cNvSpPr/>
            <p:nvPr/>
          </p:nvSpPr>
          <p:spPr>
            <a:xfrm>
              <a:off x="6781799" y="3810000"/>
              <a:ext cx="2362201" cy="981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:\Users\Fauzi\Downloads\biznet_datacenter_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050" y="3847585"/>
              <a:ext cx="2164644" cy="972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59" y="5052140"/>
            <a:ext cx="1304336" cy="61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r="33868"/>
          <a:stretch>
            <a:fillRect/>
          </a:stretch>
        </p:blipFill>
        <p:spPr bwMode="auto">
          <a:xfrm>
            <a:off x="5851634" y="5052139"/>
            <a:ext cx="2103313" cy="61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64" y="5052139"/>
            <a:ext cx="1226066" cy="61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CENTER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Pusat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 – 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Terbesar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di 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Dunia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26161" y="6519446"/>
            <a:ext cx="2241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source: </a:t>
            </a:r>
            <a:r>
              <a:rPr lang="en-US" sz="1600" i="1" dirty="0" err="1"/>
              <a:t>berbagai</a:t>
            </a:r>
            <a:r>
              <a:rPr lang="en-US" sz="1600" i="1" dirty="0"/>
              <a:t> </a:t>
            </a:r>
            <a:r>
              <a:rPr lang="en-US" sz="1600" i="1" dirty="0" err="1"/>
              <a:t>sumber</a:t>
            </a:r>
            <a:endParaRPr lang="en-US" sz="1600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9545" y="1747520"/>
          <a:ext cx="8692056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 err="1"/>
                        <a:t>Lokasi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Luas (m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Pemilik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Citadel</a:t>
                      </a:r>
                      <a:r>
                        <a:rPr lang="en-US" baseline="0" dirty="0"/>
                        <a:t> 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 </a:t>
                      </a:r>
                      <a:r>
                        <a:rPr lang="en-US" dirty="0" err="1"/>
                        <a:t>juta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International Information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Tiongkok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1,9 </a:t>
                      </a:r>
                      <a:r>
                        <a:rPr lang="en-US" dirty="0" err="1"/>
                        <a:t>juta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/>
                        <a:t>Pemerintah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Tiongkok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SuperNAP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1,06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juta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DFT Data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487.680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DuPont </a:t>
                      </a:r>
                      <a:r>
                        <a:rPr lang="en-US" dirty="0" err="1"/>
                        <a:t>Fabros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Intelligence </a:t>
                      </a:r>
                      <a:r>
                        <a:rPr lang="en-US" dirty="0" err="1"/>
                        <a:t>Communicty</a:t>
                      </a:r>
                      <a:r>
                        <a:rPr lang="en-US" dirty="0"/>
                        <a:t> Comprehensive National Cybersecurity Initiative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547.200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Pemerintah</a:t>
                      </a:r>
                      <a:r>
                        <a:rPr lang="en-US" dirty="0"/>
                        <a:t> Amerika, </a:t>
                      </a:r>
                      <a:r>
                        <a:rPr lang="en-US" dirty="0" err="1"/>
                        <a:t>dioperasikan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oleh</a:t>
                      </a:r>
                      <a:r>
                        <a:rPr lang="en-US" dirty="0"/>
                        <a:t> NSA (National Security </a:t>
                      </a:r>
                    </a:p>
                    <a:p>
                      <a:r>
                        <a:rPr lang="en-US" dirty="0"/>
                        <a:t>Agency)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365.760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Lakeside Technology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Reality</a:t>
                      </a:r>
                      <a:r>
                        <a:rPr lang="en-US" baseline="0" dirty="0"/>
                        <a:t> Trust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Tulip Data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304.800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Tulip Telecom 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132" y="2133600"/>
            <a:ext cx="731520" cy="3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2590800"/>
            <a:ext cx="731520" cy="36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3595080"/>
            <a:ext cx="731520" cy="34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366" y="4800600"/>
            <a:ext cx="731520" cy="40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132" y="3124200"/>
            <a:ext cx="731520" cy="3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r="33868"/>
          <a:stretch>
            <a:fillRect/>
          </a:stretch>
        </p:blipFill>
        <p:spPr bwMode="auto">
          <a:xfrm>
            <a:off x="7811984" y="5334000"/>
            <a:ext cx="1179616" cy="36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5714548"/>
            <a:ext cx="731520" cy="3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366" y="6096000"/>
            <a:ext cx="731520" cy="32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5E7889"/>
              </a:clrFrom>
              <a:clrTo>
                <a:srgbClr val="5E7889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2" t="5737" r="156" b="5737"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8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CENTER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Pusat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 – 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Jenis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82056" y="6595646"/>
            <a:ext cx="30934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Img</a:t>
            </a:r>
            <a:r>
              <a:rPr lang="en-US" sz="1600" i="1" dirty="0"/>
              <a:t> source: aboutmyblackskin.com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-381000" y="1676400"/>
            <a:ext cx="4038600" cy="4919246"/>
          </a:xfrm>
          <a:prstGeom prst="rect">
            <a:avLst/>
          </a:prstGeom>
          <a:ln>
            <a:noFill/>
          </a:ln>
        </p:spPr>
      </p:sp>
      <p:sp>
        <p:nvSpPr>
          <p:cNvPr id="17" name="Freeform 16"/>
          <p:cNvSpPr/>
          <p:nvPr/>
        </p:nvSpPr>
        <p:spPr>
          <a:xfrm>
            <a:off x="248125" y="1677959"/>
            <a:ext cx="2780348" cy="819354"/>
          </a:xfrm>
          <a:custGeom>
            <a:avLst/>
            <a:gdLst>
              <a:gd name="connsiteX0" fmla="*/ 0 w 2780348"/>
              <a:gd name="connsiteY0" fmla="*/ 81935 h 819354"/>
              <a:gd name="connsiteX1" fmla="*/ 81935 w 2780348"/>
              <a:gd name="connsiteY1" fmla="*/ 0 h 819354"/>
              <a:gd name="connsiteX2" fmla="*/ 2698413 w 2780348"/>
              <a:gd name="connsiteY2" fmla="*/ 0 h 819354"/>
              <a:gd name="connsiteX3" fmla="*/ 2780348 w 2780348"/>
              <a:gd name="connsiteY3" fmla="*/ 81935 h 819354"/>
              <a:gd name="connsiteX4" fmla="*/ 2780348 w 2780348"/>
              <a:gd name="connsiteY4" fmla="*/ 737419 h 819354"/>
              <a:gd name="connsiteX5" fmla="*/ 2698413 w 2780348"/>
              <a:gd name="connsiteY5" fmla="*/ 819354 h 819354"/>
              <a:gd name="connsiteX6" fmla="*/ 81935 w 2780348"/>
              <a:gd name="connsiteY6" fmla="*/ 819354 h 819354"/>
              <a:gd name="connsiteX7" fmla="*/ 0 w 2780348"/>
              <a:gd name="connsiteY7" fmla="*/ 737419 h 819354"/>
              <a:gd name="connsiteX8" fmla="*/ 0 w 2780348"/>
              <a:gd name="connsiteY8" fmla="*/ 81935 h 81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0348" h="819354">
                <a:moveTo>
                  <a:pt x="0" y="81935"/>
                </a:moveTo>
                <a:cubicBezTo>
                  <a:pt x="0" y="36684"/>
                  <a:pt x="36684" y="0"/>
                  <a:pt x="81935" y="0"/>
                </a:cubicBezTo>
                <a:lnTo>
                  <a:pt x="2698413" y="0"/>
                </a:lnTo>
                <a:cubicBezTo>
                  <a:pt x="2743664" y="0"/>
                  <a:pt x="2780348" y="36684"/>
                  <a:pt x="2780348" y="81935"/>
                </a:cubicBezTo>
                <a:lnTo>
                  <a:pt x="2780348" y="737419"/>
                </a:lnTo>
                <a:cubicBezTo>
                  <a:pt x="2780348" y="782670"/>
                  <a:pt x="2743664" y="819354"/>
                  <a:pt x="2698413" y="819354"/>
                </a:cubicBezTo>
                <a:lnTo>
                  <a:pt x="81935" y="819354"/>
                </a:lnTo>
                <a:cubicBezTo>
                  <a:pt x="36684" y="819354"/>
                  <a:pt x="0" y="782670"/>
                  <a:pt x="0" y="737419"/>
                </a:cubicBezTo>
                <a:lnTo>
                  <a:pt x="0" y="81935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718" tIns="54478" rIns="69718" bIns="5447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0" kern="1200" dirty="0" err="1">
                <a:latin typeface="Segoe UI" panose="020B0502040204020203" pitchFamily="34" charset="0"/>
                <a:cs typeface="Segoe UI" panose="020B0502040204020203" pitchFamily="34" charset="0"/>
              </a:rPr>
              <a:t>Jenis-jenis</a:t>
            </a:r>
            <a:r>
              <a:rPr lang="en-US" sz="2400" b="0" kern="1200" dirty="0">
                <a:latin typeface="Segoe UI" panose="020B0502040204020203" pitchFamily="34" charset="0"/>
                <a:cs typeface="Segoe UI" panose="020B0502040204020203" pitchFamily="34" charset="0"/>
              </a:rPr>
              <a:t> DC</a:t>
            </a:r>
          </a:p>
        </p:txBody>
      </p:sp>
      <p:sp>
        <p:nvSpPr>
          <p:cNvPr id="18" name="Freeform 17"/>
          <p:cNvSpPr/>
          <p:nvPr/>
        </p:nvSpPr>
        <p:spPr>
          <a:xfrm>
            <a:off x="526160" y="2497313"/>
            <a:ext cx="278034" cy="6145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14515"/>
                </a:lnTo>
                <a:lnTo>
                  <a:pt x="278034" y="6145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804195" y="2702152"/>
            <a:ext cx="2107602" cy="819354"/>
          </a:xfrm>
          <a:custGeom>
            <a:avLst/>
            <a:gdLst>
              <a:gd name="connsiteX0" fmla="*/ 0 w 2107602"/>
              <a:gd name="connsiteY0" fmla="*/ 81935 h 819354"/>
              <a:gd name="connsiteX1" fmla="*/ 81935 w 2107602"/>
              <a:gd name="connsiteY1" fmla="*/ 0 h 819354"/>
              <a:gd name="connsiteX2" fmla="*/ 2025667 w 2107602"/>
              <a:gd name="connsiteY2" fmla="*/ 0 h 819354"/>
              <a:gd name="connsiteX3" fmla="*/ 2107602 w 2107602"/>
              <a:gd name="connsiteY3" fmla="*/ 81935 h 819354"/>
              <a:gd name="connsiteX4" fmla="*/ 2107602 w 2107602"/>
              <a:gd name="connsiteY4" fmla="*/ 737419 h 819354"/>
              <a:gd name="connsiteX5" fmla="*/ 2025667 w 2107602"/>
              <a:gd name="connsiteY5" fmla="*/ 819354 h 819354"/>
              <a:gd name="connsiteX6" fmla="*/ 81935 w 2107602"/>
              <a:gd name="connsiteY6" fmla="*/ 819354 h 819354"/>
              <a:gd name="connsiteX7" fmla="*/ 0 w 2107602"/>
              <a:gd name="connsiteY7" fmla="*/ 737419 h 819354"/>
              <a:gd name="connsiteX8" fmla="*/ 0 w 2107602"/>
              <a:gd name="connsiteY8" fmla="*/ 81935 h 81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7602" h="819354">
                <a:moveTo>
                  <a:pt x="0" y="81935"/>
                </a:moveTo>
                <a:cubicBezTo>
                  <a:pt x="0" y="36684"/>
                  <a:pt x="36684" y="0"/>
                  <a:pt x="81935" y="0"/>
                </a:cubicBezTo>
                <a:lnTo>
                  <a:pt x="2025667" y="0"/>
                </a:lnTo>
                <a:cubicBezTo>
                  <a:pt x="2070918" y="0"/>
                  <a:pt x="2107602" y="36684"/>
                  <a:pt x="2107602" y="81935"/>
                </a:cubicBezTo>
                <a:lnTo>
                  <a:pt x="2107602" y="737419"/>
                </a:lnTo>
                <a:cubicBezTo>
                  <a:pt x="2107602" y="782670"/>
                  <a:pt x="2070918" y="819354"/>
                  <a:pt x="2025667" y="819354"/>
                </a:cubicBezTo>
                <a:lnTo>
                  <a:pt x="81935" y="819354"/>
                </a:lnTo>
                <a:cubicBezTo>
                  <a:pt x="36684" y="819354"/>
                  <a:pt x="0" y="782670"/>
                  <a:pt x="0" y="737419"/>
                </a:cubicBezTo>
                <a:lnTo>
                  <a:pt x="0" y="8193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098" tIns="49398" rIns="62098" bIns="4939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Internal Own-DC</a:t>
            </a:r>
            <a:endParaRPr lang="en-US" sz="2000" b="0" kern="12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26160" y="2497313"/>
            <a:ext cx="278034" cy="163870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38709"/>
                </a:lnTo>
                <a:lnTo>
                  <a:pt x="278034" y="163870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804195" y="3726345"/>
            <a:ext cx="2107602" cy="819354"/>
          </a:xfrm>
          <a:custGeom>
            <a:avLst/>
            <a:gdLst>
              <a:gd name="connsiteX0" fmla="*/ 0 w 2107602"/>
              <a:gd name="connsiteY0" fmla="*/ 81935 h 819354"/>
              <a:gd name="connsiteX1" fmla="*/ 81935 w 2107602"/>
              <a:gd name="connsiteY1" fmla="*/ 0 h 819354"/>
              <a:gd name="connsiteX2" fmla="*/ 2025667 w 2107602"/>
              <a:gd name="connsiteY2" fmla="*/ 0 h 819354"/>
              <a:gd name="connsiteX3" fmla="*/ 2107602 w 2107602"/>
              <a:gd name="connsiteY3" fmla="*/ 81935 h 819354"/>
              <a:gd name="connsiteX4" fmla="*/ 2107602 w 2107602"/>
              <a:gd name="connsiteY4" fmla="*/ 737419 h 819354"/>
              <a:gd name="connsiteX5" fmla="*/ 2025667 w 2107602"/>
              <a:gd name="connsiteY5" fmla="*/ 819354 h 819354"/>
              <a:gd name="connsiteX6" fmla="*/ 81935 w 2107602"/>
              <a:gd name="connsiteY6" fmla="*/ 819354 h 819354"/>
              <a:gd name="connsiteX7" fmla="*/ 0 w 2107602"/>
              <a:gd name="connsiteY7" fmla="*/ 737419 h 819354"/>
              <a:gd name="connsiteX8" fmla="*/ 0 w 2107602"/>
              <a:gd name="connsiteY8" fmla="*/ 81935 h 81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7602" h="819354">
                <a:moveTo>
                  <a:pt x="0" y="81935"/>
                </a:moveTo>
                <a:cubicBezTo>
                  <a:pt x="0" y="36684"/>
                  <a:pt x="36684" y="0"/>
                  <a:pt x="81935" y="0"/>
                </a:cubicBezTo>
                <a:lnTo>
                  <a:pt x="2025667" y="0"/>
                </a:lnTo>
                <a:cubicBezTo>
                  <a:pt x="2070918" y="0"/>
                  <a:pt x="2107602" y="36684"/>
                  <a:pt x="2107602" y="81935"/>
                </a:cubicBezTo>
                <a:lnTo>
                  <a:pt x="2107602" y="737419"/>
                </a:lnTo>
                <a:cubicBezTo>
                  <a:pt x="2107602" y="782670"/>
                  <a:pt x="2070918" y="819354"/>
                  <a:pt x="2025667" y="819354"/>
                </a:cubicBezTo>
                <a:lnTo>
                  <a:pt x="81935" y="819354"/>
                </a:lnTo>
                <a:cubicBezTo>
                  <a:pt x="36684" y="819354"/>
                  <a:pt x="0" y="782670"/>
                  <a:pt x="0" y="737419"/>
                </a:cubicBezTo>
                <a:lnTo>
                  <a:pt x="0" y="8193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098" tIns="49398" rIns="62098" bIns="4939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Co-location DC</a:t>
            </a:r>
          </a:p>
        </p:txBody>
      </p:sp>
      <p:sp>
        <p:nvSpPr>
          <p:cNvPr id="22" name="Freeform 21"/>
          <p:cNvSpPr/>
          <p:nvPr/>
        </p:nvSpPr>
        <p:spPr>
          <a:xfrm>
            <a:off x="526160" y="2497313"/>
            <a:ext cx="278034" cy="266290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62902"/>
                </a:lnTo>
                <a:lnTo>
                  <a:pt x="278034" y="266290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804195" y="4750538"/>
            <a:ext cx="2107602" cy="819354"/>
          </a:xfrm>
          <a:custGeom>
            <a:avLst/>
            <a:gdLst>
              <a:gd name="connsiteX0" fmla="*/ 0 w 2107602"/>
              <a:gd name="connsiteY0" fmla="*/ 81935 h 819354"/>
              <a:gd name="connsiteX1" fmla="*/ 81935 w 2107602"/>
              <a:gd name="connsiteY1" fmla="*/ 0 h 819354"/>
              <a:gd name="connsiteX2" fmla="*/ 2025667 w 2107602"/>
              <a:gd name="connsiteY2" fmla="*/ 0 h 819354"/>
              <a:gd name="connsiteX3" fmla="*/ 2107602 w 2107602"/>
              <a:gd name="connsiteY3" fmla="*/ 81935 h 819354"/>
              <a:gd name="connsiteX4" fmla="*/ 2107602 w 2107602"/>
              <a:gd name="connsiteY4" fmla="*/ 737419 h 819354"/>
              <a:gd name="connsiteX5" fmla="*/ 2025667 w 2107602"/>
              <a:gd name="connsiteY5" fmla="*/ 819354 h 819354"/>
              <a:gd name="connsiteX6" fmla="*/ 81935 w 2107602"/>
              <a:gd name="connsiteY6" fmla="*/ 819354 h 819354"/>
              <a:gd name="connsiteX7" fmla="*/ 0 w 2107602"/>
              <a:gd name="connsiteY7" fmla="*/ 737419 h 819354"/>
              <a:gd name="connsiteX8" fmla="*/ 0 w 2107602"/>
              <a:gd name="connsiteY8" fmla="*/ 81935 h 81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7602" h="819354">
                <a:moveTo>
                  <a:pt x="0" y="81935"/>
                </a:moveTo>
                <a:cubicBezTo>
                  <a:pt x="0" y="36684"/>
                  <a:pt x="36684" y="0"/>
                  <a:pt x="81935" y="0"/>
                </a:cubicBezTo>
                <a:lnTo>
                  <a:pt x="2025667" y="0"/>
                </a:lnTo>
                <a:cubicBezTo>
                  <a:pt x="2070918" y="0"/>
                  <a:pt x="2107602" y="36684"/>
                  <a:pt x="2107602" y="81935"/>
                </a:cubicBezTo>
                <a:lnTo>
                  <a:pt x="2107602" y="737419"/>
                </a:lnTo>
                <a:cubicBezTo>
                  <a:pt x="2107602" y="782670"/>
                  <a:pt x="2070918" y="819354"/>
                  <a:pt x="2025667" y="819354"/>
                </a:cubicBezTo>
                <a:lnTo>
                  <a:pt x="81935" y="819354"/>
                </a:lnTo>
                <a:cubicBezTo>
                  <a:pt x="36684" y="819354"/>
                  <a:pt x="0" y="782670"/>
                  <a:pt x="0" y="737419"/>
                </a:cubicBezTo>
                <a:lnTo>
                  <a:pt x="0" y="8193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098" tIns="49398" rIns="62098" bIns="4939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Dedicated Hosting DC</a:t>
            </a:r>
            <a:endParaRPr lang="en-US" sz="2000" b="0" kern="12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526160" y="2497313"/>
            <a:ext cx="278034" cy="3687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687095"/>
                </a:lnTo>
                <a:lnTo>
                  <a:pt x="278034" y="36870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 24"/>
          <p:cNvSpPr/>
          <p:nvPr/>
        </p:nvSpPr>
        <p:spPr>
          <a:xfrm>
            <a:off x="804195" y="5774732"/>
            <a:ext cx="2107602" cy="819354"/>
          </a:xfrm>
          <a:custGeom>
            <a:avLst/>
            <a:gdLst>
              <a:gd name="connsiteX0" fmla="*/ 0 w 2107602"/>
              <a:gd name="connsiteY0" fmla="*/ 81935 h 819354"/>
              <a:gd name="connsiteX1" fmla="*/ 81935 w 2107602"/>
              <a:gd name="connsiteY1" fmla="*/ 0 h 819354"/>
              <a:gd name="connsiteX2" fmla="*/ 2025667 w 2107602"/>
              <a:gd name="connsiteY2" fmla="*/ 0 h 819354"/>
              <a:gd name="connsiteX3" fmla="*/ 2107602 w 2107602"/>
              <a:gd name="connsiteY3" fmla="*/ 81935 h 819354"/>
              <a:gd name="connsiteX4" fmla="*/ 2107602 w 2107602"/>
              <a:gd name="connsiteY4" fmla="*/ 737419 h 819354"/>
              <a:gd name="connsiteX5" fmla="*/ 2025667 w 2107602"/>
              <a:gd name="connsiteY5" fmla="*/ 819354 h 819354"/>
              <a:gd name="connsiteX6" fmla="*/ 81935 w 2107602"/>
              <a:gd name="connsiteY6" fmla="*/ 819354 h 819354"/>
              <a:gd name="connsiteX7" fmla="*/ 0 w 2107602"/>
              <a:gd name="connsiteY7" fmla="*/ 737419 h 819354"/>
              <a:gd name="connsiteX8" fmla="*/ 0 w 2107602"/>
              <a:gd name="connsiteY8" fmla="*/ 81935 h 81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7602" h="819354">
                <a:moveTo>
                  <a:pt x="0" y="81935"/>
                </a:moveTo>
                <a:cubicBezTo>
                  <a:pt x="0" y="36684"/>
                  <a:pt x="36684" y="0"/>
                  <a:pt x="81935" y="0"/>
                </a:cubicBezTo>
                <a:lnTo>
                  <a:pt x="2025667" y="0"/>
                </a:lnTo>
                <a:cubicBezTo>
                  <a:pt x="2070918" y="0"/>
                  <a:pt x="2107602" y="36684"/>
                  <a:pt x="2107602" y="81935"/>
                </a:cubicBezTo>
                <a:lnTo>
                  <a:pt x="2107602" y="737419"/>
                </a:lnTo>
                <a:cubicBezTo>
                  <a:pt x="2107602" y="782670"/>
                  <a:pt x="2070918" y="819354"/>
                  <a:pt x="2025667" y="819354"/>
                </a:cubicBezTo>
                <a:lnTo>
                  <a:pt x="81935" y="819354"/>
                </a:lnTo>
                <a:cubicBezTo>
                  <a:pt x="36684" y="819354"/>
                  <a:pt x="0" y="782670"/>
                  <a:pt x="0" y="737419"/>
                </a:cubicBezTo>
                <a:lnTo>
                  <a:pt x="0" y="8193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098" tIns="49398" rIns="62098" bIns="4939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Managed Service DC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0" y="2790498"/>
            <a:ext cx="2819400" cy="646331"/>
          </a:xfrm>
          <a:prstGeom prst="rect">
            <a:avLst/>
          </a:prstGeom>
          <a:solidFill>
            <a:srgbClr val="F2F2F2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0" y="3657600"/>
            <a:ext cx="4876800" cy="923330"/>
          </a:xfrm>
          <a:prstGeom prst="rect">
            <a:avLst/>
          </a:prstGeom>
          <a:solidFill>
            <a:srgbClr val="F2F2F2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DC provider,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menyewa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lain (sharing)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0" y="4695498"/>
            <a:ext cx="4876800" cy="923330"/>
          </a:xfrm>
          <a:prstGeom prst="rect">
            <a:avLst/>
          </a:prstGeom>
          <a:solidFill>
            <a:srgbClr val="F2F2F2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DC provider,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menyewa</a:t>
            </a:r>
            <a:r>
              <a:rPr lang="en-US" dirty="0"/>
              <a:t> 1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rak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DC Provider (</a:t>
            </a:r>
            <a:r>
              <a:rPr lang="en-US" dirty="0" err="1"/>
              <a:t>tidak</a:t>
            </a:r>
            <a:r>
              <a:rPr lang="en-US" dirty="0"/>
              <a:t> sharing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lain)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0" y="5715000"/>
            <a:ext cx="5562600" cy="923330"/>
          </a:xfrm>
          <a:prstGeom prst="rect">
            <a:avLst/>
          </a:prstGeom>
          <a:solidFill>
            <a:srgbClr val="F2F2F2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DC Provider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SDM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mengelolanya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menyewa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rak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‘tau </a:t>
            </a:r>
            <a:r>
              <a:rPr lang="en-US" dirty="0" err="1"/>
              <a:t>beres</a:t>
            </a:r>
            <a:r>
              <a:rPr lang="en-US" dirty="0"/>
              <a:t>’ </a:t>
            </a:r>
            <a:r>
              <a:rPr lang="en-US" dirty="0" err="1"/>
              <a:t>ttg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perawatan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25" grpId="0" animBg="1"/>
      <p:bldP spid="3" grpId="0" animBg="1"/>
      <p:bldP spid="13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CENTER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Pusat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 – 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Infrastruktur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905967" y="3665604"/>
            <a:ext cx="1560664" cy="1560664"/>
          </a:xfrm>
          <a:custGeom>
            <a:avLst/>
            <a:gdLst>
              <a:gd name="connsiteX0" fmla="*/ 0 w 1560664"/>
              <a:gd name="connsiteY0" fmla="*/ 780332 h 1560664"/>
              <a:gd name="connsiteX1" fmla="*/ 780332 w 1560664"/>
              <a:gd name="connsiteY1" fmla="*/ 0 h 1560664"/>
              <a:gd name="connsiteX2" fmla="*/ 1560664 w 1560664"/>
              <a:gd name="connsiteY2" fmla="*/ 780332 h 1560664"/>
              <a:gd name="connsiteX3" fmla="*/ 780332 w 1560664"/>
              <a:gd name="connsiteY3" fmla="*/ 1560664 h 1560664"/>
              <a:gd name="connsiteX4" fmla="*/ 0 w 1560664"/>
              <a:gd name="connsiteY4" fmla="*/ 780332 h 156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64" h="1560664">
                <a:moveTo>
                  <a:pt x="0" y="780332"/>
                </a:moveTo>
                <a:cubicBezTo>
                  <a:pt x="0" y="349367"/>
                  <a:pt x="349367" y="0"/>
                  <a:pt x="780332" y="0"/>
                </a:cubicBezTo>
                <a:cubicBezTo>
                  <a:pt x="1211297" y="0"/>
                  <a:pt x="1560664" y="349367"/>
                  <a:pt x="1560664" y="780332"/>
                </a:cubicBezTo>
                <a:cubicBezTo>
                  <a:pt x="1560664" y="1211297"/>
                  <a:pt x="1211297" y="1560664"/>
                  <a:pt x="780332" y="1560664"/>
                </a:cubicBezTo>
                <a:cubicBezTo>
                  <a:pt x="349367" y="1560664"/>
                  <a:pt x="0" y="1211297"/>
                  <a:pt x="0" y="780332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4274" tIns="274274" rIns="274274" bIns="27427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Infra-</a:t>
            </a:r>
            <a:r>
              <a:rPr lang="en-US" sz="1800" kern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lang="en-US" sz="1800" kern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Center</a:t>
            </a:r>
          </a:p>
        </p:txBody>
      </p:sp>
      <p:sp>
        <p:nvSpPr>
          <p:cNvPr id="28" name="Freeform 27"/>
          <p:cNvSpPr/>
          <p:nvPr/>
        </p:nvSpPr>
        <p:spPr>
          <a:xfrm rot="16200000">
            <a:off x="4237729" y="3120580"/>
            <a:ext cx="897141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897141" y="0"/>
                </a:lnTo>
              </a:path>
            </a:pathLst>
          </a:custGeom>
          <a:noFill/>
        </p:spPr>
        <p:style>
          <a:lnRef idx="2">
            <a:schemeClr val="accent4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eform 28"/>
          <p:cNvSpPr/>
          <p:nvPr/>
        </p:nvSpPr>
        <p:spPr>
          <a:xfrm>
            <a:off x="4163477" y="1626364"/>
            <a:ext cx="1045645" cy="1045645"/>
          </a:xfrm>
          <a:custGeom>
            <a:avLst/>
            <a:gdLst>
              <a:gd name="connsiteX0" fmla="*/ 0 w 1045645"/>
              <a:gd name="connsiteY0" fmla="*/ 174278 h 1045645"/>
              <a:gd name="connsiteX1" fmla="*/ 174278 w 1045645"/>
              <a:gd name="connsiteY1" fmla="*/ 0 h 1045645"/>
              <a:gd name="connsiteX2" fmla="*/ 871367 w 1045645"/>
              <a:gd name="connsiteY2" fmla="*/ 0 h 1045645"/>
              <a:gd name="connsiteX3" fmla="*/ 1045645 w 1045645"/>
              <a:gd name="connsiteY3" fmla="*/ 174278 h 1045645"/>
              <a:gd name="connsiteX4" fmla="*/ 1045645 w 1045645"/>
              <a:gd name="connsiteY4" fmla="*/ 871367 h 1045645"/>
              <a:gd name="connsiteX5" fmla="*/ 871367 w 1045645"/>
              <a:gd name="connsiteY5" fmla="*/ 1045645 h 1045645"/>
              <a:gd name="connsiteX6" fmla="*/ 174278 w 1045645"/>
              <a:gd name="connsiteY6" fmla="*/ 1045645 h 1045645"/>
              <a:gd name="connsiteX7" fmla="*/ 0 w 1045645"/>
              <a:gd name="connsiteY7" fmla="*/ 871367 h 1045645"/>
              <a:gd name="connsiteX8" fmla="*/ 0 w 1045645"/>
              <a:gd name="connsiteY8" fmla="*/ 174278 h 104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645" h="1045645">
                <a:moveTo>
                  <a:pt x="0" y="174278"/>
                </a:moveTo>
                <a:cubicBezTo>
                  <a:pt x="0" y="78027"/>
                  <a:pt x="78027" y="0"/>
                  <a:pt x="174278" y="0"/>
                </a:cubicBezTo>
                <a:lnTo>
                  <a:pt x="871367" y="0"/>
                </a:lnTo>
                <a:cubicBezTo>
                  <a:pt x="967618" y="0"/>
                  <a:pt x="1045645" y="78027"/>
                  <a:pt x="1045645" y="174278"/>
                </a:cubicBezTo>
                <a:lnTo>
                  <a:pt x="1045645" y="871367"/>
                </a:lnTo>
                <a:cubicBezTo>
                  <a:pt x="1045645" y="967618"/>
                  <a:pt x="967618" y="1045645"/>
                  <a:pt x="871367" y="1045645"/>
                </a:cubicBezTo>
                <a:lnTo>
                  <a:pt x="174278" y="1045645"/>
                </a:lnTo>
                <a:cubicBezTo>
                  <a:pt x="78027" y="1045645"/>
                  <a:pt x="0" y="967618"/>
                  <a:pt x="0" y="871367"/>
                </a:cubicBezTo>
                <a:lnTo>
                  <a:pt x="0" y="1742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764" tIns="96764" rIns="96764" bIns="967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latin typeface="Segoe UI" panose="020B0502040204020203" pitchFamily="34" charset="0"/>
                <a:cs typeface="Segoe UI" panose="020B0502040204020203" pitchFamily="34" charset="0"/>
              </a:rPr>
              <a:t>Rack Unit</a:t>
            </a:r>
          </a:p>
        </p:txBody>
      </p:sp>
      <p:sp>
        <p:nvSpPr>
          <p:cNvPr id="31" name="Freeform 30"/>
          <p:cNvSpPr/>
          <p:nvPr/>
        </p:nvSpPr>
        <p:spPr>
          <a:xfrm rot="20496447">
            <a:off x="5445786" y="3961257"/>
            <a:ext cx="816141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816141" y="0"/>
                </a:lnTo>
              </a:path>
            </a:pathLst>
          </a:custGeom>
          <a:noFill/>
        </p:spPr>
        <p:style>
          <a:lnRef idx="2">
            <a:schemeClr val="accent4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48" name="Freeform 2047"/>
          <p:cNvSpPr/>
          <p:nvPr/>
        </p:nvSpPr>
        <p:spPr>
          <a:xfrm>
            <a:off x="6241083" y="3135833"/>
            <a:ext cx="1045645" cy="1045645"/>
          </a:xfrm>
          <a:custGeom>
            <a:avLst/>
            <a:gdLst>
              <a:gd name="connsiteX0" fmla="*/ 0 w 1045645"/>
              <a:gd name="connsiteY0" fmla="*/ 174278 h 1045645"/>
              <a:gd name="connsiteX1" fmla="*/ 174278 w 1045645"/>
              <a:gd name="connsiteY1" fmla="*/ 0 h 1045645"/>
              <a:gd name="connsiteX2" fmla="*/ 871367 w 1045645"/>
              <a:gd name="connsiteY2" fmla="*/ 0 h 1045645"/>
              <a:gd name="connsiteX3" fmla="*/ 1045645 w 1045645"/>
              <a:gd name="connsiteY3" fmla="*/ 174278 h 1045645"/>
              <a:gd name="connsiteX4" fmla="*/ 1045645 w 1045645"/>
              <a:gd name="connsiteY4" fmla="*/ 871367 h 1045645"/>
              <a:gd name="connsiteX5" fmla="*/ 871367 w 1045645"/>
              <a:gd name="connsiteY5" fmla="*/ 1045645 h 1045645"/>
              <a:gd name="connsiteX6" fmla="*/ 174278 w 1045645"/>
              <a:gd name="connsiteY6" fmla="*/ 1045645 h 1045645"/>
              <a:gd name="connsiteX7" fmla="*/ 0 w 1045645"/>
              <a:gd name="connsiteY7" fmla="*/ 871367 h 1045645"/>
              <a:gd name="connsiteX8" fmla="*/ 0 w 1045645"/>
              <a:gd name="connsiteY8" fmla="*/ 174278 h 104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645" h="1045645">
                <a:moveTo>
                  <a:pt x="0" y="174278"/>
                </a:moveTo>
                <a:cubicBezTo>
                  <a:pt x="0" y="78027"/>
                  <a:pt x="78027" y="0"/>
                  <a:pt x="174278" y="0"/>
                </a:cubicBezTo>
                <a:lnTo>
                  <a:pt x="871367" y="0"/>
                </a:lnTo>
                <a:cubicBezTo>
                  <a:pt x="967618" y="0"/>
                  <a:pt x="1045645" y="78027"/>
                  <a:pt x="1045645" y="174278"/>
                </a:cubicBezTo>
                <a:lnTo>
                  <a:pt x="1045645" y="871367"/>
                </a:lnTo>
                <a:cubicBezTo>
                  <a:pt x="1045645" y="967618"/>
                  <a:pt x="967618" y="1045645"/>
                  <a:pt x="871367" y="1045645"/>
                </a:cubicBezTo>
                <a:lnTo>
                  <a:pt x="174278" y="1045645"/>
                </a:lnTo>
                <a:cubicBezTo>
                  <a:pt x="78027" y="1045645"/>
                  <a:pt x="0" y="967618"/>
                  <a:pt x="0" y="871367"/>
                </a:cubicBezTo>
                <a:lnTo>
                  <a:pt x="0" y="174278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764" tIns="96764" rIns="96764" bIns="967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latin typeface="Segoe UI" panose="020B0502040204020203" pitchFamily="34" charset="0"/>
                <a:cs typeface="Segoe UI" panose="020B0502040204020203" pitchFamily="34" charset="0"/>
              </a:rPr>
              <a:t>Router </a:t>
            </a:r>
            <a:r>
              <a:rPr lang="en-US" sz="1800" kern="12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800" kern="1200" dirty="0">
                <a:latin typeface="Segoe UI" panose="020B0502040204020203" pitchFamily="34" charset="0"/>
                <a:cs typeface="Segoe UI" panose="020B0502040204020203" pitchFamily="34" charset="0"/>
              </a:rPr>
              <a:t> Switch</a:t>
            </a:r>
          </a:p>
        </p:txBody>
      </p:sp>
      <p:sp>
        <p:nvSpPr>
          <p:cNvPr id="2049" name="Freeform 2048"/>
          <p:cNvSpPr/>
          <p:nvPr/>
        </p:nvSpPr>
        <p:spPr>
          <a:xfrm rot="3225325">
            <a:off x="5144718" y="5354011"/>
            <a:ext cx="555969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555969" y="0"/>
                </a:lnTo>
              </a:path>
            </a:pathLst>
          </a:custGeom>
          <a:noFill/>
        </p:spPr>
        <p:style>
          <a:lnRef idx="2">
            <a:schemeClr val="accent4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51" name="Freeform 2050"/>
          <p:cNvSpPr/>
          <p:nvPr/>
        </p:nvSpPr>
        <p:spPr>
          <a:xfrm>
            <a:off x="5447508" y="5578206"/>
            <a:ext cx="1045645" cy="1045645"/>
          </a:xfrm>
          <a:custGeom>
            <a:avLst/>
            <a:gdLst>
              <a:gd name="connsiteX0" fmla="*/ 0 w 1045645"/>
              <a:gd name="connsiteY0" fmla="*/ 174278 h 1045645"/>
              <a:gd name="connsiteX1" fmla="*/ 174278 w 1045645"/>
              <a:gd name="connsiteY1" fmla="*/ 0 h 1045645"/>
              <a:gd name="connsiteX2" fmla="*/ 871367 w 1045645"/>
              <a:gd name="connsiteY2" fmla="*/ 0 h 1045645"/>
              <a:gd name="connsiteX3" fmla="*/ 1045645 w 1045645"/>
              <a:gd name="connsiteY3" fmla="*/ 174278 h 1045645"/>
              <a:gd name="connsiteX4" fmla="*/ 1045645 w 1045645"/>
              <a:gd name="connsiteY4" fmla="*/ 871367 h 1045645"/>
              <a:gd name="connsiteX5" fmla="*/ 871367 w 1045645"/>
              <a:gd name="connsiteY5" fmla="*/ 1045645 h 1045645"/>
              <a:gd name="connsiteX6" fmla="*/ 174278 w 1045645"/>
              <a:gd name="connsiteY6" fmla="*/ 1045645 h 1045645"/>
              <a:gd name="connsiteX7" fmla="*/ 0 w 1045645"/>
              <a:gd name="connsiteY7" fmla="*/ 871367 h 1045645"/>
              <a:gd name="connsiteX8" fmla="*/ 0 w 1045645"/>
              <a:gd name="connsiteY8" fmla="*/ 174278 h 104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645" h="1045645">
                <a:moveTo>
                  <a:pt x="0" y="174278"/>
                </a:moveTo>
                <a:cubicBezTo>
                  <a:pt x="0" y="78027"/>
                  <a:pt x="78027" y="0"/>
                  <a:pt x="174278" y="0"/>
                </a:cubicBezTo>
                <a:lnTo>
                  <a:pt x="871367" y="0"/>
                </a:lnTo>
                <a:cubicBezTo>
                  <a:pt x="967618" y="0"/>
                  <a:pt x="1045645" y="78027"/>
                  <a:pt x="1045645" y="174278"/>
                </a:cubicBezTo>
                <a:lnTo>
                  <a:pt x="1045645" y="871367"/>
                </a:lnTo>
                <a:cubicBezTo>
                  <a:pt x="1045645" y="967618"/>
                  <a:pt x="967618" y="1045645"/>
                  <a:pt x="871367" y="1045645"/>
                </a:cubicBezTo>
                <a:lnTo>
                  <a:pt x="174278" y="1045645"/>
                </a:lnTo>
                <a:cubicBezTo>
                  <a:pt x="78027" y="1045645"/>
                  <a:pt x="0" y="967618"/>
                  <a:pt x="0" y="871367"/>
                </a:cubicBezTo>
                <a:lnTo>
                  <a:pt x="0" y="17427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764" tIns="96764" rIns="96764" bIns="967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>
                <a:latin typeface="Segoe UI" panose="020B0502040204020203" pitchFamily="34" charset="0"/>
                <a:cs typeface="Segoe UI" panose="020B0502040204020203" pitchFamily="34" charset="0"/>
              </a:rPr>
              <a:t>Blade Server</a:t>
            </a:r>
            <a:endParaRPr lang="en-US" sz="18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2" name="Freeform 2051"/>
          <p:cNvSpPr/>
          <p:nvPr/>
        </p:nvSpPr>
        <p:spPr>
          <a:xfrm rot="7574675">
            <a:off x="3671911" y="5354011"/>
            <a:ext cx="555969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555969" y="0"/>
                </a:lnTo>
              </a:path>
            </a:pathLst>
          </a:custGeom>
          <a:noFill/>
        </p:spPr>
        <p:style>
          <a:lnRef idx="2">
            <a:schemeClr val="accent4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53" name="Freeform 2052"/>
          <p:cNvSpPr/>
          <p:nvPr/>
        </p:nvSpPr>
        <p:spPr>
          <a:xfrm>
            <a:off x="2879446" y="5578206"/>
            <a:ext cx="1045645" cy="1045645"/>
          </a:xfrm>
          <a:custGeom>
            <a:avLst/>
            <a:gdLst>
              <a:gd name="connsiteX0" fmla="*/ 0 w 1045645"/>
              <a:gd name="connsiteY0" fmla="*/ 174278 h 1045645"/>
              <a:gd name="connsiteX1" fmla="*/ 174278 w 1045645"/>
              <a:gd name="connsiteY1" fmla="*/ 0 h 1045645"/>
              <a:gd name="connsiteX2" fmla="*/ 871367 w 1045645"/>
              <a:gd name="connsiteY2" fmla="*/ 0 h 1045645"/>
              <a:gd name="connsiteX3" fmla="*/ 1045645 w 1045645"/>
              <a:gd name="connsiteY3" fmla="*/ 174278 h 1045645"/>
              <a:gd name="connsiteX4" fmla="*/ 1045645 w 1045645"/>
              <a:gd name="connsiteY4" fmla="*/ 871367 h 1045645"/>
              <a:gd name="connsiteX5" fmla="*/ 871367 w 1045645"/>
              <a:gd name="connsiteY5" fmla="*/ 1045645 h 1045645"/>
              <a:gd name="connsiteX6" fmla="*/ 174278 w 1045645"/>
              <a:gd name="connsiteY6" fmla="*/ 1045645 h 1045645"/>
              <a:gd name="connsiteX7" fmla="*/ 0 w 1045645"/>
              <a:gd name="connsiteY7" fmla="*/ 871367 h 1045645"/>
              <a:gd name="connsiteX8" fmla="*/ 0 w 1045645"/>
              <a:gd name="connsiteY8" fmla="*/ 174278 h 104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645" h="1045645">
                <a:moveTo>
                  <a:pt x="0" y="174278"/>
                </a:moveTo>
                <a:cubicBezTo>
                  <a:pt x="0" y="78027"/>
                  <a:pt x="78027" y="0"/>
                  <a:pt x="174278" y="0"/>
                </a:cubicBezTo>
                <a:lnTo>
                  <a:pt x="871367" y="0"/>
                </a:lnTo>
                <a:cubicBezTo>
                  <a:pt x="967618" y="0"/>
                  <a:pt x="1045645" y="78027"/>
                  <a:pt x="1045645" y="174278"/>
                </a:cubicBezTo>
                <a:lnTo>
                  <a:pt x="1045645" y="871367"/>
                </a:lnTo>
                <a:cubicBezTo>
                  <a:pt x="1045645" y="967618"/>
                  <a:pt x="967618" y="1045645"/>
                  <a:pt x="871367" y="1045645"/>
                </a:cubicBezTo>
                <a:lnTo>
                  <a:pt x="174278" y="1045645"/>
                </a:lnTo>
                <a:cubicBezTo>
                  <a:pt x="78027" y="1045645"/>
                  <a:pt x="0" y="967618"/>
                  <a:pt x="0" y="871367"/>
                </a:cubicBezTo>
                <a:lnTo>
                  <a:pt x="0" y="17427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764" tIns="96764" rIns="96764" bIns="967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latin typeface="Segoe UI" panose="020B0502040204020203" pitchFamily="34" charset="0"/>
                <a:cs typeface="Segoe UI" panose="020B0502040204020203" pitchFamily="34" charset="0"/>
              </a:rPr>
              <a:t>Cabling System</a:t>
            </a:r>
          </a:p>
        </p:txBody>
      </p:sp>
      <p:sp>
        <p:nvSpPr>
          <p:cNvPr id="2054" name="Freeform 2053"/>
          <p:cNvSpPr/>
          <p:nvPr/>
        </p:nvSpPr>
        <p:spPr>
          <a:xfrm rot="11903553">
            <a:off x="3110671" y="3961257"/>
            <a:ext cx="816141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816141" y="0"/>
                </a:lnTo>
              </a:path>
            </a:pathLst>
          </a:custGeom>
          <a:noFill/>
        </p:spPr>
        <p:style>
          <a:lnRef idx="2">
            <a:schemeClr val="accent4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55" name="Freeform 2054"/>
          <p:cNvSpPr/>
          <p:nvPr/>
        </p:nvSpPr>
        <p:spPr>
          <a:xfrm>
            <a:off x="2085871" y="3135833"/>
            <a:ext cx="1045645" cy="1045645"/>
          </a:xfrm>
          <a:custGeom>
            <a:avLst/>
            <a:gdLst>
              <a:gd name="connsiteX0" fmla="*/ 0 w 1045645"/>
              <a:gd name="connsiteY0" fmla="*/ 174278 h 1045645"/>
              <a:gd name="connsiteX1" fmla="*/ 174278 w 1045645"/>
              <a:gd name="connsiteY1" fmla="*/ 0 h 1045645"/>
              <a:gd name="connsiteX2" fmla="*/ 871367 w 1045645"/>
              <a:gd name="connsiteY2" fmla="*/ 0 h 1045645"/>
              <a:gd name="connsiteX3" fmla="*/ 1045645 w 1045645"/>
              <a:gd name="connsiteY3" fmla="*/ 174278 h 1045645"/>
              <a:gd name="connsiteX4" fmla="*/ 1045645 w 1045645"/>
              <a:gd name="connsiteY4" fmla="*/ 871367 h 1045645"/>
              <a:gd name="connsiteX5" fmla="*/ 871367 w 1045645"/>
              <a:gd name="connsiteY5" fmla="*/ 1045645 h 1045645"/>
              <a:gd name="connsiteX6" fmla="*/ 174278 w 1045645"/>
              <a:gd name="connsiteY6" fmla="*/ 1045645 h 1045645"/>
              <a:gd name="connsiteX7" fmla="*/ 0 w 1045645"/>
              <a:gd name="connsiteY7" fmla="*/ 871367 h 1045645"/>
              <a:gd name="connsiteX8" fmla="*/ 0 w 1045645"/>
              <a:gd name="connsiteY8" fmla="*/ 174278 h 104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645" h="1045645">
                <a:moveTo>
                  <a:pt x="0" y="174278"/>
                </a:moveTo>
                <a:cubicBezTo>
                  <a:pt x="0" y="78027"/>
                  <a:pt x="78027" y="0"/>
                  <a:pt x="174278" y="0"/>
                </a:cubicBezTo>
                <a:lnTo>
                  <a:pt x="871367" y="0"/>
                </a:lnTo>
                <a:cubicBezTo>
                  <a:pt x="967618" y="0"/>
                  <a:pt x="1045645" y="78027"/>
                  <a:pt x="1045645" y="174278"/>
                </a:cubicBezTo>
                <a:lnTo>
                  <a:pt x="1045645" y="871367"/>
                </a:lnTo>
                <a:cubicBezTo>
                  <a:pt x="1045645" y="967618"/>
                  <a:pt x="967618" y="1045645"/>
                  <a:pt x="871367" y="1045645"/>
                </a:cubicBezTo>
                <a:lnTo>
                  <a:pt x="174278" y="1045645"/>
                </a:lnTo>
                <a:cubicBezTo>
                  <a:pt x="78027" y="1045645"/>
                  <a:pt x="0" y="967618"/>
                  <a:pt x="0" y="871367"/>
                </a:cubicBezTo>
                <a:lnTo>
                  <a:pt x="0" y="17427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764" tIns="96764" rIns="96764" bIns="967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latin typeface="Segoe UI" panose="020B0502040204020203" pitchFamily="34" charset="0"/>
                <a:cs typeface="Segoe UI" panose="020B0502040204020203" pitchFamily="34" charset="0"/>
              </a:rPr>
              <a:t>Security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002424"/>
            <a:ext cx="1746958" cy="1829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678" b="92887" l="1546" r="469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480" r="50000"/>
          <a:stretch>
            <a:fillRect/>
          </a:stretch>
        </p:blipFill>
        <p:spPr bwMode="auto">
          <a:xfrm rot="20285411">
            <a:off x="7331786" y="3815283"/>
            <a:ext cx="1607255" cy="838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29" b="96653" l="54983" r="946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7303300" y="2590800"/>
            <a:ext cx="1664225" cy="136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210" b="93370" l="1329" r="97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283" y="5233926"/>
            <a:ext cx="2359981" cy="1405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3" y="5218556"/>
            <a:ext cx="2524699" cy="1405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1510450" cy="1471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2048" grpId="0" animBg="1"/>
      <p:bldP spid="2051" grpId="0" animBg="1"/>
      <p:bldP spid="2053" grpId="0" animBg="1"/>
      <p:bldP spid="20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7" t="76" r="210" b="-76"/>
          <a:stretch>
            <a:fillRect/>
          </a:stretch>
        </p:blipFill>
        <p:spPr bwMode="auto">
          <a:xfrm>
            <a:off x="4587766" y="-15766"/>
            <a:ext cx="4556234" cy="68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Cloud Computing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Komputasi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Awan – 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Definisi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6553200"/>
            <a:ext cx="3338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50000"/>
                  </a:schemeClr>
                </a:solidFill>
              </a:rPr>
              <a:t>Designed by </a:t>
            </a:r>
            <a:r>
              <a:rPr lang="en-US" sz="1600" i="1" dirty="0" err="1">
                <a:solidFill>
                  <a:schemeClr val="accent1">
                    <a:lumMod val="50000"/>
                  </a:schemeClr>
                </a:solidFill>
              </a:rPr>
              <a:t>natanaelginting</a:t>
            </a: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</a:rPr>
              <a:t> / </a:t>
            </a:r>
            <a:r>
              <a:rPr lang="en-US" sz="1600" i="1" dirty="0" err="1">
                <a:solidFill>
                  <a:schemeClr val="accent1">
                    <a:lumMod val="50000"/>
                  </a:schemeClr>
                </a:solidFill>
              </a:rPr>
              <a:t>Freepik</a:t>
            </a:r>
            <a:endParaRPr lang="en-US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41910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teknis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Cloud Computing (CC)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layanan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infrastruktur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 yang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diakses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via internet.</a:t>
            </a:r>
          </a:p>
          <a:p>
            <a:pPr marL="0" indent="0">
              <a:buNone/>
            </a:pP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Mulai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populer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2006,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sejak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kemunculan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AWS (Amazon Web Service)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Microsoft Azure.</a:t>
            </a:r>
          </a:p>
          <a:p>
            <a:pPr marL="0" indent="0">
              <a:buNone/>
            </a:pP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CC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CENTER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sebagai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tempat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penyimpanan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pemrosesan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layanannya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Cloud Provider: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penyedia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layanan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cloud.</a:t>
            </a: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Cloud Computing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Komputasi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Awan –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Implementasi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2743200" cy="518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Public Cloud</a:t>
            </a:r>
          </a:p>
          <a:p>
            <a:pPr algn="ctr"/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Sasaran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pengguna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Cth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Amazon Web Services (AWS), Microsoft Azure, Google, IBM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Bluemix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BizNet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Geo (Indonesia)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TelkomSigma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(Indonesia).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Kelebihan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simplicity, availability, security, reasonable rate,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Kelemahan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problem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kecepatan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diakses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bersama-sama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pengguna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lokasi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data center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terpisah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jauh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00400" y="1671145"/>
            <a:ext cx="2743200" cy="5181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Private Cloud</a:t>
            </a:r>
          </a:p>
          <a:p>
            <a:pPr algn="ctr"/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data center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standar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tambahan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fitur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cloud di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atasnya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b="1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Sasaran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internal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Infrastruktur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bentuk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server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milik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sendiri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on-premise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cloud )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menyewa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server (co-location)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khusus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cloud provider.</a:t>
            </a:r>
            <a:endParaRPr lang="en-US" sz="1600" b="1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b="1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Cth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perbankan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badan-badan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pemerintah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butuh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data privacy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security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tinggi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72200" y="1676400"/>
            <a:ext cx="2743200" cy="5181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Hybrid Cloud</a:t>
            </a:r>
          </a:p>
          <a:p>
            <a:pPr algn="ctr"/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Menggabungkan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konsep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public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private cloud.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b="1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Sasaran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internal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4" t="230" r="17218" b="-230"/>
          <a:stretch>
            <a:fillRect/>
          </a:stretch>
        </p:blipFill>
        <p:spPr bwMode="auto">
          <a:xfrm>
            <a:off x="4571999" y="0"/>
            <a:ext cx="457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Virtualization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Virtualisasi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Definisi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4038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Virtualisasi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teknik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menjalankan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simulasi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perangkat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baik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software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maupun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hardware)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virtual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aplikasi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khusus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banyak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skala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menengah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bertahan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mengurangi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jumlah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server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fisik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mereka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beralih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server virtual.</a:t>
            </a:r>
          </a:p>
          <a:p>
            <a:pPr marL="0" indent="0">
              <a:buNone/>
            </a:pP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Tujuannya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demi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menghemat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biaya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infrastruktur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perawatan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sekaligus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optimalisasi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perangkat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server yang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41932" y="6519446"/>
            <a:ext cx="20999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</a:rPr>
              <a:t>Img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</a:rPr>
              <a:t> source: pexels.com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5005831" y="2031859"/>
            <a:ext cx="3276600" cy="464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2023976"/>
            <a:ext cx="3276600" cy="464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Virtualization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Virtualisasi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Komparasi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2252576"/>
            <a:ext cx="8382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3100" y="2252576"/>
            <a:ext cx="838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1800" y="2252576"/>
            <a:ext cx="8382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4400" y="3166976"/>
            <a:ext cx="2895600" cy="7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Operating System (OS)</a:t>
            </a:r>
          </a:p>
        </p:txBody>
      </p:sp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1760483" y="4233776"/>
            <a:ext cx="1211317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72785" y="6138776"/>
            <a:ext cx="169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Physical Server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96331" y="2862176"/>
            <a:ext cx="838200" cy="433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25031" y="2862176"/>
            <a:ext cx="838200" cy="4332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53731" y="2862176"/>
            <a:ext cx="838200" cy="4332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96331" y="3483444"/>
            <a:ext cx="2895600" cy="43327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Virtualization Layer</a:t>
            </a:r>
          </a:p>
        </p:txBody>
      </p:sp>
      <p:sp>
        <p:nvSpPr>
          <p:cNvPr id="20" name="tower"/>
          <p:cNvSpPr>
            <a:spLocks noEditPoints="1" noChangeArrowheads="1"/>
          </p:cNvSpPr>
          <p:nvPr/>
        </p:nvSpPr>
        <p:spPr bwMode="auto">
          <a:xfrm>
            <a:off x="6042414" y="4221522"/>
            <a:ext cx="1211317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54716" y="6126522"/>
            <a:ext cx="169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Physical Server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04214" y="2252576"/>
            <a:ext cx="838200" cy="4332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32914" y="2252576"/>
            <a:ext cx="838200" cy="4332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61614" y="2252576"/>
            <a:ext cx="838200" cy="4332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1600200"/>
            <a:ext cx="327660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TRADITIONAL SERVER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05831" y="1600200"/>
            <a:ext cx="327660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VIRTUALIZATION SERVER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Materi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3" name="Diagram 12"/>
          <p:cNvGraphicFramePr/>
          <p:nvPr/>
        </p:nvGraphicFramePr>
        <p:xfrm>
          <a:off x="228600" y="1371600"/>
          <a:ext cx="8686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CONTENTS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Virtualization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Virtualisasi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Software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229600" cy="350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Produsen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Produk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 </a:t>
                      </a:r>
                      <a:r>
                        <a:rPr lang="en-US" dirty="0" err="1"/>
                        <a:t>Kompatibel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Lisensi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VMWare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VMWare Workstation Player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Windows, Mac, Linux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Parallels</a:t>
                      </a:r>
                      <a:r>
                        <a:rPr lang="en-US" baseline="0" dirty="0"/>
                        <a:t> Desktop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Windows, Mac, Linux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Free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Oracle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 Virtual Box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Windows, Mac, Linux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Hyper-V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Windows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(</a:t>
                      </a:r>
                      <a:r>
                        <a:rPr lang="en-US" dirty="0" err="1"/>
                        <a:t>hanya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Windows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Pro)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KVM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QEMU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Virtual PC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Citrix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Xen Desktop/Server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Free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4573" y="5562600"/>
            <a:ext cx="8253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Umumnya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aplikasi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gratis (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VirtualBox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KVM,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simulasi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sederhana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sedangkan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penerapan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dunia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nyata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aplikasi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VM yang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berbayar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(Hyper-V, VMWare,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Virtualization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Virtualisasi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Tipe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41932" y="6243548"/>
            <a:ext cx="20999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</a:rPr>
              <a:t>Img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</a:rPr>
              <a:t> source: pexels.com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-152400" y="1693278"/>
          <a:ext cx="4953000" cy="4859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64118" y="1665982"/>
            <a:ext cx="4427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Memungkinkan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kita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menjalankan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virtualisasi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penuh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atas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komputer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(PC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Server)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melalui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OS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aplikasi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virtualisasi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Cth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apps: Virtual Box, VMWare.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64118" y="2895600"/>
            <a:ext cx="4427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jenis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aplikasi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virtualisasi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langsung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diinstal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hardware,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bukannya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 OS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layaknya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Full Virtualization.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Cth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apps: VMWare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Vspehere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&amp; Microsoft Hyper-V.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33750" y="4180582"/>
            <a:ext cx="4427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Virtualisasi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jenis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umumnya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disebut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sebagai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OS Container.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Virtualisasinya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kernel OS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komputer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utama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Cth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app: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OpenVZ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200" y="5382161"/>
            <a:ext cx="4427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Disebut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juga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sebagai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Apps Container.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Virtualisasi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jenis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menjalankan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aplikasi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sekaligus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library,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konfigurasi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komponen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lain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dibutuhkan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langsung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OS di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komputer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utama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Cth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app: Docker.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Virtualization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Virtualisasi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Manfaat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457200" y="2108200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5427874" y="76200"/>
            <a:ext cx="3639926" cy="103877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REFERENCES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Referensi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4038600" cy="4800600"/>
          </a:xfrm>
        </p:spPr>
        <p:txBody>
          <a:bodyPr>
            <a:normAutofit lnSpcReduction="10000"/>
          </a:bodyPr>
          <a:lstStyle/>
          <a:p>
            <a:pPr marL="386080" indent="-386080"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Turban,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Volonino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Wood, 2017. Information Technology for Management 10</a:t>
            </a:r>
            <a:r>
              <a:rPr lang="en-US" sz="2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edition. Wiley.</a:t>
            </a:r>
          </a:p>
          <a:p>
            <a:pPr marL="386080" indent="-386080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Ralph Stair &amp; George Reynold, 2015. Fundamental of information System, 8</a:t>
            </a:r>
            <a:r>
              <a:rPr lang="en-US" sz="2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editon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Cengage Learning.</a:t>
            </a:r>
          </a:p>
          <a:p>
            <a:pPr marL="386080" indent="-386080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McLeod, Raymond and Schell, George P, 2007. Management Information Systems, 10</a:t>
            </a:r>
            <a:r>
              <a:rPr lang="en-US" sz="2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edition. Pearson Education Publisher.</a:t>
            </a:r>
          </a:p>
          <a:p>
            <a:pPr marL="386080" indent="-386080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Gita S.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Wijaya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Irtanto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Wijaya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2018.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Bedah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Total Server. M&amp;C.</a:t>
            </a: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407" y="-15765"/>
            <a:ext cx="4687614" cy="687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Sistem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Informasi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 System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2" y="1676400"/>
            <a:ext cx="6649006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062654" y="4267200"/>
            <a:ext cx="1957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Flow of data from the point of sale (POS) through processing,  storage, reporting, decision support,</a:t>
            </a:r>
            <a:b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analysis.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Sistem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Informasi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TPS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 System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1522004"/>
            <a:ext cx="85344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tabLst>
                <a:tab pos="457200" algn="l"/>
              </a:tabLst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Transaction Processing System (TPS):</a:t>
            </a:r>
          </a:p>
          <a:p>
            <a:pPr>
              <a:spcBef>
                <a:spcPts val="600"/>
              </a:spcBef>
              <a:tabLst>
                <a:tab pos="457200" algn="l"/>
              </a:tabLst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collecting/recording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the information/input from ongoing 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" name="Oval 13"/>
          <p:cNvSpPr/>
          <p:nvPr/>
        </p:nvSpPr>
        <p:spPr>
          <a:xfrm>
            <a:off x="1355834" y="2209800"/>
            <a:ext cx="1676400" cy="6096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5400000">
            <a:off x="2396838" y="2585658"/>
            <a:ext cx="385465" cy="852948"/>
          </a:xfrm>
          <a:prstGeom prst="bentUpArrow">
            <a:avLst>
              <a:gd name="adj1" fmla="val 7405"/>
              <a:gd name="adj2" fmla="val 14442"/>
              <a:gd name="adj3" fmla="val 271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/>
          <p:cNvSpPr/>
          <p:nvPr/>
        </p:nvSpPr>
        <p:spPr>
          <a:xfrm rot="5400000">
            <a:off x="1557111" y="3304939"/>
            <a:ext cx="1944471" cy="973393"/>
          </a:xfrm>
          <a:prstGeom prst="bentUpArrow">
            <a:avLst>
              <a:gd name="adj1" fmla="val 3030"/>
              <a:gd name="adj2" fmla="val 9139"/>
              <a:gd name="adj3" fmla="val 121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16045" y="2743200"/>
            <a:ext cx="112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16045" y="4343400"/>
            <a:ext cx="1282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Eksternal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19384" y="3159878"/>
            <a:ext cx="5743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Originate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within the organization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or that occur within the organization, ex: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19384" y="3791564"/>
            <a:ext cx="5743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Payroll, budget transfer, and payments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19384" y="4763869"/>
            <a:ext cx="5743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Originate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from outside the organization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ex: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19384" y="5109865"/>
            <a:ext cx="5743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From customer, from suppliers, regulators, distributors,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5997714"/>
            <a:ext cx="9144000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TPSs are essential systems. Transactions that are not captured can result in lost sales, dissatisfied customers, and many other types of data errors with </a:t>
            </a:r>
            <a:r>
              <a:rPr lang="en-US" b="1" u="sng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IMPACTS</a:t>
            </a:r>
            <a:r>
              <a:rPr lang="en-US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Sistem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Informasi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TPS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 System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" y="1516476"/>
            <a:ext cx="5331540" cy="534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 descr="Image result for 快递扫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6645" r="-407" b="-6645"/>
          <a:stretch>
            <a:fillRect/>
          </a:stretch>
        </p:blipFill>
        <p:spPr bwMode="auto">
          <a:xfrm>
            <a:off x="5281447" y="1513847"/>
            <a:ext cx="3878317" cy="257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mage result for bank mandiri tell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0" t="-5000" r="26993" b="22481"/>
          <a:stretch>
            <a:fillRect/>
          </a:stretch>
        </p:blipFill>
        <p:spPr bwMode="auto">
          <a:xfrm>
            <a:off x="5265682" y="3665653"/>
            <a:ext cx="3878318" cy="319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Sistem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Informasi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TPS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 System</a:t>
            </a:r>
          </a:p>
        </p:txBody>
      </p:sp>
      <p:sp>
        <p:nvSpPr>
          <p:cNvPr id="10" name="Freeform 9"/>
          <p:cNvSpPr/>
          <p:nvPr/>
        </p:nvSpPr>
        <p:spPr>
          <a:xfrm>
            <a:off x="1442316" y="3513772"/>
            <a:ext cx="598346" cy="570071"/>
          </a:xfrm>
          <a:custGeom>
            <a:avLst/>
            <a:gdLst>
              <a:gd name="connsiteX0" fmla="*/ 0 w 598346"/>
              <a:gd name="connsiteY0" fmla="*/ 0 h 570071"/>
              <a:gd name="connsiteX1" fmla="*/ 299173 w 598346"/>
              <a:gd name="connsiteY1" fmla="*/ 0 h 570071"/>
              <a:gd name="connsiteX2" fmla="*/ 299173 w 598346"/>
              <a:gd name="connsiteY2" fmla="*/ 570071 h 570071"/>
              <a:gd name="connsiteX3" fmla="*/ 598346 w 598346"/>
              <a:gd name="connsiteY3" fmla="*/ 570071 h 5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346" h="570071">
                <a:moveTo>
                  <a:pt x="0" y="0"/>
                </a:moveTo>
                <a:lnTo>
                  <a:pt x="299173" y="0"/>
                </a:lnTo>
                <a:lnTo>
                  <a:pt x="299173" y="570071"/>
                </a:lnTo>
                <a:lnTo>
                  <a:pt x="598346" y="570071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213" tIns="264374" rIns="291212" bIns="26437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11" name="Freeform 10"/>
          <p:cNvSpPr/>
          <p:nvPr/>
        </p:nvSpPr>
        <p:spPr>
          <a:xfrm>
            <a:off x="1442316" y="2943700"/>
            <a:ext cx="598346" cy="570071"/>
          </a:xfrm>
          <a:custGeom>
            <a:avLst/>
            <a:gdLst>
              <a:gd name="connsiteX0" fmla="*/ 0 w 598346"/>
              <a:gd name="connsiteY0" fmla="*/ 570071 h 570071"/>
              <a:gd name="connsiteX1" fmla="*/ 299173 w 598346"/>
              <a:gd name="connsiteY1" fmla="*/ 570071 h 570071"/>
              <a:gd name="connsiteX2" fmla="*/ 299173 w 598346"/>
              <a:gd name="connsiteY2" fmla="*/ 0 h 570071"/>
              <a:gd name="connsiteX3" fmla="*/ 598346 w 598346"/>
              <a:gd name="connsiteY3" fmla="*/ 0 h 5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346" h="570071">
                <a:moveTo>
                  <a:pt x="0" y="570071"/>
                </a:moveTo>
                <a:lnTo>
                  <a:pt x="299173" y="570071"/>
                </a:lnTo>
                <a:lnTo>
                  <a:pt x="299173" y="0"/>
                </a:lnTo>
                <a:lnTo>
                  <a:pt x="598346" y="0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213" tIns="264375" rIns="291212" bIns="26437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13" name="Freeform 12"/>
          <p:cNvSpPr/>
          <p:nvPr/>
        </p:nvSpPr>
        <p:spPr>
          <a:xfrm rot="16200000">
            <a:off x="-93875" y="3057715"/>
            <a:ext cx="2160270" cy="912114"/>
          </a:xfrm>
          <a:custGeom>
            <a:avLst/>
            <a:gdLst>
              <a:gd name="connsiteX0" fmla="*/ 0 w 2160270"/>
              <a:gd name="connsiteY0" fmla="*/ 0 h 912114"/>
              <a:gd name="connsiteX1" fmla="*/ 2160270 w 2160270"/>
              <a:gd name="connsiteY1" fmla="*/ 0 h 912114"/>
              <a:gd name="connsiteX2" fmla="*/ 2160270 w 2160270"/>
              <a:gd name="connsiteY2" fmla="*/ 912114 h 912114"/>
              <a:gd name="connsiteX3" fmla="*/ 0 w 2160270"/>
              <a:gd name="connsiteY3" fmla="*/ 912114 h 912114"/>
              <a:gd name="connsiteX4" fmla="*/ 0 w 2160270"/>
              <a:gd name="connsiteY4" fmla="*/ 0 h 91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70" h="912114">
                <a:moveTo>
                  <a:pt x="0" y="0"/>
                </a:moveTo>
                <a:lnTo>
                  <a:pt x="2160270" y="0"/>
                </a:lnTo>
                <a:lnTo>
                  <a:pt x="2160270" y="912114"/>
                </a:lnTo>
                <a:lnTo>
                  <a:pt x="0" y="9121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65" tIns="37464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800" kern="1200" dirty="0">
                <a:latin typeface="Segoe UI" panose="020B0502040204020203" pitchFamily="34" charset="0"/>
                <a:cs typeface="Segoe UI" panose="020B0502040204020203" pitchFamily="34" charset="0"/>
              </a:rPr>
              <a:t>TPS</a:t>
            </a:r>
          </a:p>
        </p:txBody>
      </p:sp>
      <p:sp>
        <p:nvSpPr>
          <p:cNvPr id="14" name="Freeform 13"/>
          <p:cNvSpPr/>
          <p:nvPr/>
        </p:nvSpPr>
        <p:spPr>
          <a:xfrm>
            <a:off x="2040663" y="2487643"/>
            <a:ext cx="2991733" cy="912114"/>
          </a:xfrm>
          <a:custGeom>
            <a:avLst/>
            <a:gdLst>
              <a:gd name="connsiteX0" fmla="*/ 0 w 2991733"/>
              <a:gd name="connsiteY0" fmla="*/ 0 h 912114"/>
              <a:gd name="connsiteX1" fmla="*/ 2991733 w 2991733"/>
              <a:gd name="connsiteY1" fmla="*/ 0 h 912114"/>
              <a:gd name="connsiteX2" fmla="*/ 2991733 w 2991733"/>
              <a:gd name="connsiteY2" fmla="*/ 912114 h 912114"/>
              <a:gd name="connsiteX3" fmla="*/ 0 w 2991733"/>
              <a:gd name="connsiteY3" fmla="*/ 912114 h 912114"/>
              <a:gd name="connsiteX4" fmla="*/ 0 w 2991733"/>
              <a:gd name="connsiteY4" fmla="*/ 0 h 91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1733" h="912114">
                <a:moveTo>
                  <a:pt x="0" y="0"/>
                </a:moveTo>
                <a:lnTo>
                  <a:pt x="2991733" y="0"/>
                </a:lnTo>
                <a:lnTo>
                  <a:pt x="2991733" y="912114"/>
                </a:lnTo>
                <a:lnTo>
                  <a:pt x="0" y="9121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latin typeface="Segoe UI" panose="020B0502040204020203" pitchFamily="34" charset="0"/>
                <a:cs typeface="Segoe UI" panose="020B0502040204020203" pitchFamily="34" charset="0"/>
              </a:rPr>
              <a:t>Batch Processing</a:t>
            </a:r>
          </a:p>
        </p:txBody>
      </p:sp>
      <p:sp>
        <p:nvSpPr>
          <p:cNvPr id="15" name="Freeform 14"/>
          <p:cNvSpPr/>
          <p:nvPr/>
        </p:nvSpPr>
        <p:spPr>
          <a:xfrm>
            <a:off x="2040663" y="3627786"/>
            <a:ext cx="2991733" cy="912114"/>
          </a:xfrm>
          <a:custGeom>
            <a:avLst/>
            <a:gdLst>
              <a:gd name="connsiteX0" fmla="*/ 0 w 2991733"/>
              <a:gd name="connsiteY0" fmla="*/ 0 h 912114"/>
              <a:gd name="connsiteX1" fmla="*/ 2991733 w 2991733"/>
              <a:gd name="connsiteY1" fmla="*/ 0 h 912114"/>
              <a:gd name="connsiteX2" fmla="*/ 2991733 w 2991733"/>
              <a:gd name="connsiteY2" fmla="*/ 912114 h 912114"/>
              <a:gd name="connsiteX3" fmla="*/ 0 w 2991733"/>
              <a:gd name="connsiteY3" fmla="*/ 912114 h 912114"/>
              <a:gd name="connsiteX4" fmla="*/ 0 w 2991733"/>
              <a:gd name="connsiteY4" fmla="*/ 0 h 91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1733" h="912114">
                <a:moveTo>
                  <a:pt x="0" y="0"/>
                </a:moveTo>
                <a:lnTo>
                  <a:pt x="2991733" y="0"/>
                </a:lnTo>
                <a:lnTo>
                  <a:pt x="2991733" y="912114"/>
                </a:lnTo>
                <a:lnTo>
                  <a:pt x="0" y="9121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</a:pPr>
            <a:r>
              <a:rPr lang="en-US" sz="2400" kern="1200" dirty="0">
                <a:latin typeface="Segoe UI" panose="020B0502040204020203" pitchFamily="34" charset="0"/>
                <a:cs typeface="Segoe UI" panose="020B0502040204020203" pitchFamily="34" charset="0"/>
              </a:rPr>
              <a:t>Real Time </a:t>
            </a:r>
          </a:p>
          <a:p>
            <a:pPr lvl="0" algn="ctr" defTabSz="1377950">
              <a:lnSpc>
                <a:spcPct val="90000"/>
              </a:lnSpc>
              <a:spcBef>
                <a:spcPct val="0"/>
              </a:spcBef>
            </a:pPr>
            <a:r>
              <a:rPr lang="en-US" sz="2400" kern="1200" dirty="0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94350" y="1646872"/>
            <a:ext cx="3831201" cy="1323439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 TPS in batch processing mode collects all transaction for a day, shift, or other time period, and then Processes the data and updates the data stores.</a:t>
            </a:r>
          </a:p>
          <a:p>
            <a:r>
              <a:rPr lang="en-US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Ex: Clearing, </a:t>
            </a:r>
            <a:r>
              <a:rPr lang="en-US" sz="16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Indomart</a:t>
            </a:r>
            <a:r>
              <a:rPr lang="en-US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Gramedia</a:t>
            </a:r>
            <a:r>
              <a:rPr lang="en-US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endParaRPr lang="en-US" sz="16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4161472"/>
            <a:ext cx="3843951" cy="1323439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TPS processes each transaction as it occurs, which is what is meant by the term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real time processing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Ex: Garuda, </a:t>
            </a:r>
            <a:r>
              <a:rPr lang="en-US" sz="16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Traveloka</a:t>
            </a:r>
            <a:r>
              <a:rPr lang="en-US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Go </a:t>
            </a:r>
            <a:r>
              <a:rPr lang="en-US" sz="16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Jek</a:t>
            </a:r>
            <a:r>
              <a:rPr lang="en-US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On-Line Banking, </a:t>
            </a:r>
            <a:r>
              <a:rPr lang="en-US" sz="16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endParaRPr lang="en-US" sz="16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019800"/>
            <a:ext cx="9144000" cy="58477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Batch processing </a:t>
            </a:r>
            <a:r>
              <a:rPr lang="en-US" sz="1600" b="1" u="sng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COSTS</a:t>
            </a:r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less than real time processing. A disadvantage is that data are inaccurate because they are not updated immediately, in real time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Sistem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Informasi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TPS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6019800"/>
            <a:ext cx="9144000" cy="3385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errors detected later may be </a:t>
            </a:r>
            <a:r>
              <a:rPr lang="en-US" sz="1600" b="1" u="sng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TIME-CONSUMING</a:t>
            </a:r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correct or cause other problems. </a:t>
            </a:r>
          </a:p>
        </p:txBody>
      </p:sp>
      <p:sp>
        <p:nvSpPr>
          <p:cNvPr id="20" name="Freeform 19"/>
          <p:cNvSpPr/>
          <p:nvPr/>
        </p:nvSpPr>
        <p:spPr>
          <a:xfrm>
            <a:off x="450784" y="1802484"/>
            <a:ext cx="4104010" cy="1507267"/>
          </a:xfrm>
          <a:custGeom>
            <a:avLst/>
            <a:gdLst>
              <a:gd name="connsiteX0" fmla="*/ 0 w 6094601"/>
              <a:gd name="connsiteY0" fmla="*/ 128191 h 1281906"/>
              <a:gd name="connsiteX1" fmla="*/ 128191 w 6094601"/>
              <a:gd name="connsiteY1" fmla="*/ 0 h 1281906"/>
              <a:gd name="connsiteX2" fmla="*/ 5966410 w 6094601"/>
              <a:gd name="connsiteY2" fmla="*/ 0 h 1281906"/>
              <a:gd name="connsiteX3" fmla="*/ 6094601 w 6094601"/>
              <a:gd name="connsiteY3" fmla="*/ 128191 h 1281906"/>
              <a:gd name="connsiteX4" fmla="*/ 6094601 w 6094601"/>
              <a:gd name="connsiteY4" fmla="*/ 1153715 h 1281906"/>
              <a:gd name="connsiteX5" fmla="*/ 5966410 w 6094601"/>
              <a:gd name="connsiteY5" fmla="*/ 1281906 h 1281906"/>
              <a:gd name="connsiteX6" fmla="*/ 128191 w 6094601"/>
              <a:gd name="connsiteY6" fmla="*/ 1281906 h 1281906"/>
              <a:gd name="connsiteX7" fmla="*/ 0 w 6094601"/>
              <a:gd name="connsiteY7" fmla="*/ 1153715 h 1281906"/>
              <a:gd name="connsiteX8" fmla="*/ 0 w 6094601"/>
              <a:gd name="connsiteY8" fmla="*/ 128191 h 12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4601" h="1281906">
                <a:moveTo>
                  <a:pt x="0" y="128191"/>
                </a:moveTo>
                <a:cubicBezTo>
                  <a:pt x="0" y="57393"/>
                  <a:pt x="57393" y="0"/>
                  <a:pt x="128191" y="0"/>
                </a:cubicBezTo>
                <a:lnTo>
                  <a:pt x="5966410" y="0"/>
                </a:lnTo>
                <a:cubicBezTo>
                  <a:pt x="6037208" y="0"/>
                  <a:pt x="6094601" y="57393"/>
                  <a:pt x="6094601" y="128191"/>
                </a:cubicBezTo>
                <a:lnTo>
                  <a:pt x="6094601" y="1153715"/>
                </a:lnTo>
                <a:cubicBezTo>
                  <a:pt x="6094601" y="1224513"/>
                  <a:pt x="6037208" y="1281906"/>
                  <a:pt x="5966410" y="1281906"/>
                </a:cubicBezTo>
                <a:lnTo>
                  <a:pt x="128191" y="1281906"/>
                </a:lnTo>
                <a:cubicBezTo>
                  <a:pt x="57393" y="1281906"/>
                  <a:pt x="0" y="1224513"/>
                  <a:pt x="0" y="1153715"/>
                </a:cubicBezTo>
                <a:lnTo>
                  <a:pt x="0" y="1281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276" tIns="163276" rIns="163276" bIns="163276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>
                <a:latin typeface="Segoe UI" panose="020B0502040204020203" pitchFamily="34" charset="0"/>
                <a:cs typeface="Segoe UI" panose="020B0502040204020203" pitchFamily="34" charset="0"/>
              </a:rPr>
              <a:t>Transaction Processing System (TPS)</a:t>
            </a:r>
          </a:p>
        </p:txBody>
      </p:sp>
      <p:sp>
        <p:nvSpPr>
          <p:cNvPr id="21" name="Freeform 20"/>
          <p:cNvSpPr/>
          <p:nvPr/>
        </p:nvSpPr>
        <p:spPr>
          <a:xfrm>
            <a:off x="450783" y="3417431"/>
            <a:ext cx="1949648" cy="1281906"/>
          </a:xfrm>
          <a:custGeom>
            <a:avLst/>
            <a:gdLst>
              <a:gd name="connsiteX0" fmla="*/ 0 w 1949648"/>
              <a:gd name="connsiteY0" fmla="*/ 128191 h 1281906"/>
              <a:gd name="connsiteX1" fmla="*/ 128191 w 1949648"/>
              <a:gd name="connsiteY1" fmla="*/ 0 h 1281906"/>
              <a:gd name="connsiteX2" fmla="*/ 1821457 w 1949648"/>
              <a:gd name="connsiteY2" fmla="*/ 0 h 1281906"/>
              <a:gd name="connsiteX3" fmla="*/ 1949648 w 1949648"/>
              <a:gd name="connsiteY3" fmla="*/ 128191 h 1281906"/>
              <a:gd name="connsiteX4" fmla="*/ 1949648 w 1949648"/>
              <a:gd name="connsiteY4" fmla="*/ 1153715 h 1281906"/>
              <a:gd name="connsiteX5" fmla="*/ 1821457 w 1949648"/>
              <a:gd name="connsiteY5" fmla="*/ 1281906 h 1281906"/>
              <a:gd name="connsiteX6" fmla="*/ 128191 w 1949648"/>
              <a:gd name="connsiteY6" fmla="*/ 1281906 h 1281906"/>
              <a:gd name="connsiteX7" fmla="*/ 0 w 1949648"/>
              <a:gd name="connsiteY7" fmla="*/ 1153715 h 1281906"/>
              <a:gd name="connsiteX8" fmla="*/ 0 w 1949648"/>
              <a:gd name="connsiteY8" fmla="*/ 128191 h 12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9648" h="1281906">
                <a:moveTo>
                  <a:pt x="0" y="128191"/>
                </a:moveTo>
                <a:cubicBezTo>
                  <a:pt x="0" y="57393"/>
                  <a:pt x="57393" y="0"/>
                  <a:pt x="128191" y="0"/>
                </a:cubicBezTo>
                <a:lnTo>
                  <a:pt x="1821457" y="0"/>
                </a:lnTo>
                <a:cubicBezTo>
                  <a:pt x="1892255" y="0"/>
                  <a:pt x="1949648" y="57393"/>
                  <a:pt x="1949648" y="128191"/>
                </a:cubicBezTo>
                <a:lnTo>
                  <a:pt x="1949648" y="1153715"/>
                </a:lnTo>
                <a:cubicBezTo>
                  <a:pt x="1949648" y="1224513"/>
                  <a:pt x="1892255" y="1281906"/>
                  <a:pt x="1821457" y="1281906"/>
                </a:cubicBezTo>
                <a:lnTo>
                  <a:pt x="128191" y="1281906"/>
                </a:lnTo>
                <a:cubicBezTo>
                  <a:pt x="57393" y="1281906"/>
                  <a:pt x="0" y="1224513"/>
                  <a:pt x="0" y="1153715"/>
                </a:cubicBezTo>
                <a:lnTo>
                  <a:pt x="0" y="1281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276" tIns="163276" rIns="163276" bIns="163276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>
                <a:latin typeface="Segoe UI" panose="020B0502040204020203" pitchFamily="34" charset="0"/>
                <a:cs typeface="Segoe UI" panose="020B0502040204020203" pitchFamily="34" charset="0"/>
              </a:rPr>
              <a:t>Capture</a:t>
            </a:r>
          </a:p>
        </p:txBody>
      </p:sp>
      <p:sp>
        <p:nvSpPr>
          <p:cNvPr id="22" name="Freeform 21"/>
          <p:cNvSpPr/>
          <p:nvPr/>
        </p:nvSpPr>
        <p:spPr>
          <a:xfrm>
            <a:off x="2564202" y="3417431"/>
            <a:ext cx="1990591" cy="1281906"/>
          </a:xfrm>
          <a:custGeom>
            <a:avLst/>
            <a:gdLst>
              <a:gd name="connsiteX0" fmla="*/ 0 w 3981182"/>
              <a:gd name="connsiteY0" fmla="*/ 128191 h 1281906"/>
              <a:gd name="connsiteX1" fmla="*/ 128191 w 3981182"/>
              <a:gd name="connsiteY1" fmla="*/ 0 h 1281906"/>
              <a:gd name="connsiteX2" fmla="*/ 3852991 w 3981182"/>
              <a:gd name="connsiteY2" fmla="*/ 0 h 1281906"/>
              <a:gd name="connsiteX3" fmla="*/ 3981182 w 3981182"/>
              <a:gd name="connsiteY3" fmla="*/ 128191 h 1281906"/>
              <a:gd name="connsiteX4" fmla="*/ 3981182 w 3981182"/>
              <a:gd name="connsiteY4" fmla="*/ 1153715 h 1281906"/>
              <a:gd name="connsiteX5" fmla="*/ 3852991 w 3981182"/>
              <a:gd name="connsiteY5" fmla="*/ 1281906 h 1281906"/>
              <a:gd name="connsiteX6" fmla="*/ 128191 w 3981182"/>
              <a:gd name="connsiteY6" fmla="*/ 1281906 h 1281906"/>
              <a:gd name="connsiteX7" fmla="*/ 0 w 3981182"/>
              <a:gd name="connsiteY7" fmla="*/ 1153715 h 1281906"/>
              <a:gd name="connsiteX8" fmla="*/ 0 w 3981182"/>
              <a:gd name="connsiteY8" fmla="*/ 128191 h 12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1182" h="1281906">
                <a:moveTo>
                  <a:pt x="0" y="128191"/>
                </a:moveTo>
                <a:cubicBezTo>
                  <a:pt x="0" y="57393"/>
                  <a:pt x="57393" y="0"/>
                  <a:pt x="128191" y="0"/>
                </a:cubicBezTo>
                <a:lnTo>
                  <a:pt x="3852991" y="0"/>
                </a:lnTo>
                <a:cubicBezTo>
                  <a:pt x="3923789" y="0"/>
                  <a:pt x="3981182" y="57393"/>
                  <a:pt x="3981182" y="128191"/>
                </a:cubicBezTo>
                <a:lnTo>
                  <a:pt x="3981182" y="1153715"/>
                </a:lnTo>
                <a:cubicBezTo>
                  <a:pt x="3981182" y="1224513"/>
                  <a:pt x="3923789" y="1281906"/>
                  <a:pt x="3852991" y="1281906"/>
                </a:cubicBezTo>
                <a:lnTo>
                  <a:pt x="128191" y="1281906"/>
                </a:lnTo>
                <a:cubicBezTo>
                  <a:pt x="57393" y="1281906"/>
                  <a:pt x="0" y="1224513"/>
                  <a:pt x="0" y="1153715"/>
                </a:cubicBezTo>
                <a:lnTo>
                  <a:pt x="0" y="1281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276" tIns="163276" rIns="163276" bIns="163276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800600" y="2960231"/>
            <a:ext cx="762000" cy="9144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n 23"/>
          <p:cNvSpPr/>
          <p:nvPr/>
        </p:nvSpPr>
        <p:spPr>
          <a:xfrm>
            <a:off x="5715000" y="1802484"/>
            <a:ext cx="2895600" cy="275794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Storage / Database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76700" y="3127360"/>
            <a:ext cx="723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1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08006" y="4775537"/>
            <a:ext cx="33355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detect and correct obvious errors and omissions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Manajemen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Sistem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Informasi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 System Management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1563975"/>
            <a:ext cx="8534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departemen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membutuhkan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pelaporan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
MIS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dikembangkan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pelaporan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tujuan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
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memberikan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laporan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kepada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manajer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melacak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operasi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pemantauan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dan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kontrol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
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Mengekstrak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database dan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memprosesnya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sesuai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kebutuhan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pengguna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997714"/>
            <a:ext cx="9144000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Functional information systems that support business analysts and other departmental employees can be fairly complex, depending on the type of employees supported. 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9266"/>
            <a:ext cx="3500278" cy="211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Image result for interactive visual repo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64"/>
          <a:stretch>
            <a:fillRect/>
          </a:stretch>
        </p:blipFill>
        <p:spPr bwMode="auto">
          <a:xfrm>
            <a:off x="3500278" y="3883698"/>
            <a:ext cx="1941877" cy="21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55" y="3879265"/>
            <a:ext cx="3701845" cy="205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Manajemen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Sistem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Informasi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 System Management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305490"/>
            <a:ext cx="9144000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Reports typically include interactive data visualizations, such as column and pie charts </a:t>
            </a:r>
          </a:p>
        </p:txBody>
      </p:sp>
      <p:sp>
        <p:nvSpPr>
          <p:cNvPr id="13" name="Freeform 12"/>
          <p:cNvSpPr/>
          <p:nvPr/>
        </p:nvSpPr>
        <p:spPr>
          <a:xfrm>
            <a:off x="666155" y="1514178"/>
            <a:ext cx="1848445" cy="924222"/>
          </a:xfrm>
          <a:custGeom>
            <a:avLst/>
            <a:gdLst>
              <a:gd name="connsiteX0" fmla="*/ 0 w 1848445"/>
              <a:gd name="connsiteY0" fmla="*/ 92422 h 924222"/>
              <a:gd name="connsiteX1" fmla="*/ 92422 w 1848445"/>
              <a:gd name="connsiteY1" fmla="*/ 0 h 924222"/>
              <a:gd name="connsiteX2" fmla="*/ 1756023 w 1848445"/>
              <a:gd name="connsiteY2" fmla="*/ 0 h 924222"/>
              <a:gd name="connsiteX3" fmla="*/ 1848445 w 1848445"/>
              <a:gd name="connsiteY3" fmla="*/ 92422 h 924222"/>
              <a:gd name="connsiteX4" fmla="*/ 1848445 w 1848445"/>
              <a:gd name="connsiteY4" fmla="*/ 831800 h 924222"/>
              <a:gd name="connsiteX5" fmla="*/ 1756023 w 1848445"/>
              <a:gd name="connsiteY5" fmla="*/ 924222 h 924222"/>
              <a:gd name="connsiteX6" fmla="*/ 92422 w 1848445"/>
              <a:gd name="connsiteY6" fmla="*/ 924222 h 924222"/>
              <a:gd name="connsiteX7" fmla="*/ 0 w 1848445"/>
              <a:gd name="connsiteY7" fmla="*/ 831800 h 924222"/>
              <a:gd name="connsiteX8" fmla="*/ 0 w 1848445"/>
              <a:gd name="connsiteY8" fmla="*/ 92422 h 92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8445" h="924222">
                <a:moveTo>
                  <a:pt x="0" y="92422"/>
                </a:moveTo>
                <a:cubicBezTo>
                  <a:pt x="0" y="41379"/>
                  <a:pt x="41379" y="0"/>
                  <a:pt x="92422" y="0"/>
                </a:cubicBezTo>
                <a:lnTo>
                  <a:pt x="1756023" y="0"/>
                </a:lnTo>
                <a:cubicBezTo>
                  <a:pt x="1807066" y="0"/>
                  <a:pt x="1848445" y="41379"/>
                  <a:pt x="1848445" y="92422"/>
                </a:cubicBezTo>
                <a:lnTo>
                  <a:pt x="1848445" y="831800"/>
                </a:lnTo>
                <a:cubicBezTo>
                  <a:pt x="1848445" y="882843"/>
                  <a:pt x="1807066" y="924222"/>
                  <a:pt x="1756023" y="924222"/>
                </a:cubicBezTo>
                <a:lnTo>
                  <a:pt x="92422" y="924222"/>
                </a:lnTo>
                <a:cubicBezTo>
                  <a:pt x="41379" y="924222"/>
                  <a:pt x="0" y="882843"/>
                  <a:pt x="0" y="831800"/>
                </a:cubicBezTo>
                <a:lnTo>
                  <a:pt x="0" y="924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270" tIns="77870" rIns="103270" bIns="7787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</a:p>
        </p:txBody>
      </p:sp>
      <p:sp>
        <p:nvSpPr>
          <p:cNvPr id="19" name="Freeform 18"/>
          <p:cNvSpPr/>
          <p:nvPr/>
        </p:nvSpPr>
        <p:spPr>
          <a:xfrm>
            <a:off x="850999" y="2286000"/>
            <a:ext cx="184844" cy="6931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93166"/>
                </a:lnTo>
                <a:lnTo>
                  <a:pt x="184844" y="693166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1035844" y="2517056"/>
            <a:ext cx="1478756" cy="924222"/>
          </a:xfrm>
          <a:custGeom>
            <a:avLst/>
            <a:gdLst>
              <a:gd name="connsiteX0" fmla="*/ 0 w 1478756"/>
              <a:gd name="connsiteY0" fmla="*/ 92422 h 924222"/>
              <a:gd name="connsiteX1" fmla="*/ 92422 w 1478756"/>
              <a:gd name="connsiteY1" fmla="*/ 0 h 924222"/>
              <a:gd name="connsiteX2" fmla="*/ 1386334 w 1478756"/>
              <a:gd name="connsiteY2" fmla="*/ 0 h 924222"/>
              <a:gd name="connsiteX3" fmla="*/ 1478756 w 1478756"/>
              <a:gd name="connsiteY3" fmla="*/ 92422 h 924222"/>
              <a:gd name="connsiteX4" fmla="*/ 1478756 w 1478756"/>
              <a:gd name="connsiteY4" fmla="*/ 831800 h 924222"/>
              <a:gd name="connsiteX5" fmla="*/ 1386334 w 1478756"/>
              <a:gd name="connsiteY5" fmla="*/ 924222 h 924222"/>
              <a:gd name="connsiteX6" fmla="*/ 92422 w 1478756"/>
              <a:gd name="connsiteY6" fmla="*/ 924222 h 924222"/>
              <a:gd name="connsiteX7" fmla="*/ 0 w 1478756"/>
              <a:gd name="connsiteY7" fmla="*/ 831800 h 924222"/>
              <a:gd name="connsiteX8" fmla="*/ 0 w 1478756"/>
              <a:gd name="connsiteY8" fmla="*/ 92422 h 92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8756" h="924222">
                <a:moveTo>
                  <a:pt x="0" y="92422"/>
                </a:moveTo>
                <a:cubicBezTo>
                  <a:pt x="0" y="41379"/>
                  <a:pt x="41379" y="0"/>
                  <a:pt x="92422" y="0"/>
                </a:cubicBezTo>
                <a:lnTo>
                  <a:pt x="1386334" y="0"/>
                </a:lnTo>
                <a:cubicBezTo>
                  <a:pt x="1437377" y="0"/>
                  <a:pt x="1478756" y="41379"/>
                  <a:pt x="1478756" y="92422"/>
                </a:cubicBezTo>
                <a:lnTo>
                  <a:pt x="1478756" y="831800"/>
                </a:lnTo>
                <a:cubicBezTo>
                  <a:pt x="1478756" y="882843"/>
                  <a:pt x="1437377" y="924222"/>
                  <a:pt x="1386334" y="924222"/>
                </a:cubicBezTo>
                <a:lnTo>
                  <a:pt x="92422" y="924222"/>
                </a:lnTo>
                <a:cubicBezTo>
                  <a:pt x="41379" y="924222"/>
                  <a:pt x="0" y="882843"/>
                  <a:pt x="0" y="831800"/>
                </a:cubicBezTo>
                <a:lnTo>
                  <a:pt x="0" y="92422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5170" tIns="52470" rIns="65170" bIns="524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latin typeface="Segoe UI" panose="020B0502040204020203" pitchFamily="34" charset="0"/>
                <a:cs typeface="Segoe UI" panose="020B0502040204020203" pitchFamily="34" charset="0"/>
              </a:rPr>
              <a:t>Periodic</a:t>
            </a:r>
          </a:p>
        </p:txBody>
      </p:sp>
      <p:sp>
        <p:nvSpPr>
          <p:cNvPr id="21" name="Freeform 20"/>
          <p:cNvSpPr/>
          <p:nvPr/>
        </p:nvSpPr>
        <p:spPr>
          <a:xfrm>
            <a:off x="852948" y="2413844"/>
            <a:ext cx="184844" cy="18484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48445"/>
                </a:lnTo>
                <a:lnTo>
                  <a:pt x="184844" y="1848445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1035844" y="3800178"/>
            <a:ext cx="1478756" cy="924222"/>
          </a:xfrm>
          <a:custGeom>
            <a:avLst/>
            <a:gdLst>
              <a:gd name="connsiteX0" fmla="*/ 0 w 1478756"/>
              <a:gd name="connsiteY0" fmla="*/ 92422 h 924222"/>
              <a:gd name="connsiteX1" fmla="*/ 92422 w 1478756"/>
              <a:gd name="connsiteY1" fmla="*/ 0 h 924222"/>
              <a:gd name="connsiteX2" fmla="*/ 1386334 w 1478756"/>
              <a:gd name="connsiteY2" fmla="*/ 0 h 924222"/>
              <a:gd name="connsiteX3" fmla="*/ 1478756 w 1478756"/>
              <a:gd name="connsiteY3" fmla="*/ 92422 h 924222"/>
              <a:gd name="connsiteX4" fmla="*/ 1478756 w 1478756"/>
              <a:gd name="connsiteY4" fmla="*/ 831800 h 924222"/>
              <a:gd name="connsiteX5" fmla="*/ 1386334 w 1478756"/>
              <a:gd name="connsiteY5" fmla="*/ 924222 h 924222"/>
              <a:gd name="connsiteX6" fmla="*/ 92422 w 1478756"/>
              <a:gd name="connsiteY6" fmla="*/ 924222 h 924222"/>
              <a:gd name="connsiteX7" fmla="*/ 0 w 1478756"/>
              <a:gd name="connsiteY7" fmla="*/ 831800 h 924222"/>
              <a:gd name="connsiteX8" fmla="*/ 0 w 1478756"/>
              <a:gd name="connsiteY8" fmla="*/ 92422 h 92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8756" h="924222">
                <a:moveTo>
                  <a:pt x="0" y="92422"/>
                </a:moveTo>
                <a:cubicBezTo>
                  <a:pt x="0" y="41379"/>
                  <a:pt x="41379" y="0"/>
                  <a:pt x="92422" y="0"/>
                </a:cubicBezTo>
                <a:lnTo>
                  <a:pt x="1386334" y="0"/>
                </a:lnTo>
                <a:cubicBezTo>
                  <a:pt x="1437377" y="0"/>
                  <a:pt x="1478756" y="41379"/>
                  <a:pt x="1478756" y="92422"/>
                </a:cubicBezTo>
                <a:lnTo>
                  <a:pt x="1478756" y="831800"/>
                </a:lnTo>
                <a:cubicBezTo>
                  <a:pt x="1478756" y="882843"/>
                  <a:pt x="1437377" y="924222"/>
                  <a:pt x="1386334" y="924222"/>
                </a:cubicBezTo>
                <a:lnTo>
                  <a:pt x="92422" y="924222"/>
                </a:lnTo>
                <a:cubicBezTo>
                  <a:pt x="41379" y="924222"/>
                  <a:pt x="0" y="882843"/>
                  <a:pt x="0" y="831800"/>
                </a:cubicBezTo>
                <a:lnTo>
                  <a:pt x="0" y="92422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5170" tIns="52470" rIns="65170" bIns="524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latin typeface="Segoe UI" panose="020B0502040204020203" pitchFamily="34" charset="0"/>
                <a:cs typeface="Segoe UI" panose="020B0502040204020203" pitchFamily="34" charset="0"/>
              </a:rPr>
              <a:t>Exception</a:t>
            </a:r>
          </a:p>
        </p:txBody>
      </p:sp>
      <p:sp>
        <p:nvSpPr>
          <p:cNvPr id="23" name="Freeform 22"/>
          <p:cNvSpPr/>
          <p:nvPr/>
        </p:nvSpPr>
        <p:spPr>
          <a:xfrm>
            <a:off x="852460" y="2630165"/>
            <a:ext cx="184844" cy="30037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03723"/>
                </a:lnTo>
                <a:lnTo>
                  <a:pt x="184844" y="3003723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reeform 23"/>
          <p:cNvSpPr/>
          <p:nvPr/>
        </p:nvSpPr>
        <p:spPr>
          <a:xfrm>
            <a:off x="1035844" y="5171778"/>
            <a:ext cx="1478756" cy="924222"/>
          </a:xfrm>
          <a:custGeom>
            <a:avLst/>
            <a:gdLst>
              <a:gd name="connsiteX0" fmla="*/ 0 w 1478756"/>
              <a:gd name="connsiteY0" fmla="*/ 92422 h 924222"/>
              <a:gd name="connsiteX1" fmla="*/ 92422 w 1478756"/>
              <a:gd name="connsiteY1" fmla="*/ 0 h 924222"/>
              <a:gd name="connsiteX2" fmla="*/ 1386334 w 1478756"/>
              <a:gd name="connsiteY2" fmla="*/ 0 h 924222"/>
              <a:gd name="connsiteX3" fmla="*/ 1478756 w 1478756"/>
              <a:gd name="connsiteY3" fmla="*/ 92422 h 924222"/>
              <a:gd name="connsiteX4" fmla="*/ 1478756 w 1478756"/>
              <a:gd name="connsiteY4" fmla="*/ 831800 h 924222"/>
              <a:gd name="connsiteX5" fmla="*/ 1386334 w 1478756"/>
              <a:gd name="connsiteY5" fmla="*/ 924222 h 924222"/>
              <a:gd name="connsiteX6" fmla="*/ 92422 w 1478756"/>
              <a:gd name="connsiteY6" fmla="*/ 924222 h 924222"/>
              <a:gd name="connsiteX7" fmla="*/ 0 w 1478756"/>
              <a:gd name="connsiteY7" fmla="*/ 831800 h 924222"/>
              <a:gd name="connsiteX8" fmla="*/ 0 w 1478756"/>
              <a:gd name="connsiteY8" fmla="*/ 92422 h 92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8756" h="924222">
                <a:moveTo>
                  <a:pt x="0" y="92422"/>
                </a:moveTo>
                <a:cubicBezTo>
                  <a:pt x="0" y="41379"/>
                  <a:pt x="41379" y="0"/>
                  <a:pt x="92422" y="0"/>
                </a:cubicBezTo>
                <a:lnTo>
                  <a:pt x="1386334" y="0"/>
                </a:lnTo>
                <a:cubicBezTo>
                  <a:pt x="1437377" y="0"/>
                  <a:pt x="1478756" y="41379"/>
                  <a:pt x="1478756" y="92422"/>
                </a:cubicBezTo>
                <a:lnTo>
                  <a:pt x="1478756" y="831800"/>
                </a:lnTo>
                <a:cubicBezTo>
                  <a:pt x="1478756" y="882843"/>
                  <a:pt x="1437377" y="924222"/>
                  <a:pt x="1386334" y="924222"/>
                </a:cubicBezTo>
                <a:lnTo>
                  <a:pt x="92422" y="924222"/>
                </a:lnTo>
                <a:cubicBezTo>
                  <a:pt x="41379" y="924222"/>
                  <a:pt x="0" y="882843"/>
                  <a:pt x="0" y="831800"/>
                </a:cubicBezTo>
                <a:lnTo>
                  <a:pt x="0" y="92422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5170" tIns="52470" rIns="65170" bIns="524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latin typeface="Segoe UI" panose="020B0502040204020203" pitchFamily="34" charset="0"/>
                <a:cs typeface="Segoe UI" panose="020B0502040204020203" pitchFamily="34" charset="0"/>
              </a:rPr>
              <a:t>Ad hoc 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latin typeface="Segoe UI" panose="020B0502040204020203" pitchFamily="34" charset="0"/>
                <a:cs typeface="Segoe UI" panose="020B0502040204020203" pitchFamily="34" charset="0"/>
              </a:rPr>
              <a:t>(on demand)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67000" y="5124271"/>
            <a:ext cx="6400800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Laporan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ad hoc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laporan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direncanakan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
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Dibuat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ke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perangkat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seluler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komputer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sesuai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permintaan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sesuai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kebutuhan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
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Dibuat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berdasarkan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permintaan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mempelajari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lanjut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tentang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situasi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peluang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67000" y="3644205"/>
            <a:ext cx="6400800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Dihasilkan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hanya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ketika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sesuatu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berada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luar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norma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baik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tinggi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rendah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diharapkan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
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Penjualan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toko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perangkat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keras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sebelum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badai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mungkin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jauh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tinggi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biasanya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
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Laporan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pengecualian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mungkin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dibaca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pekerja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tahu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bahwa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beberapa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peristiwa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penyimpangan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biasa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telah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terjadi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67000" y="2411849"/>
            <a:ext cx="6400800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Laporan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ini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dibuat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dijalankan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sesuai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jadwal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telah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ditentukan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sebelumnya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contohnya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harian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mingguan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dan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triwulanan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
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Mudah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diabaikan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jika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pekerja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menemukan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mereka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sepadan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waktu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meninjau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1696</Words>
  <Application>Microsoft Office PowerPoint</Application>
  <PresentationFormat>On-screen Show (4:3)</PresentationFormat>
  <Paragraphs>293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Segoe UI</vt:lpstr>
      <vt:lpstr>Segoe UI Semibold</vt:lpstr>
      <vt:lpstr>Office Theme</vt:lpstr>
      <vt:lpstr>ARSITEKTUR IT</vt:lpstr>
      <vt:lpstr> Materi</vt:lpstr>
      <vt:lpstr> Sistem Informasi</vt:lpstr>
      <vt:lpstr> Sistem Informasi - TPS</vt:lpstr>
      <vt:lpstr> Sistem Informasi - TPS</vt:lpstr>
      <vt:lpstr> Sistem Informasi - TPS</vt:lpstr>
      <vt:lpstr> Sistem Informasi - TPS</vt:lpstr>
      <vt:lpstr> Manajemen Sistem Informasi</vt:lpstr>
      <vt:lpstr> Manajemen Sistem Informasi</vt:lpstr>
      <vt:lpstr> Sistem Pengambilan Keputusan</vt:lpstr>
      <vt:lpstr> Sistem Pengambilan Keputusan</vt:lpstr>
      <vt:lpstr> Pusat Data - Definisi</vt:lpstr>
      <vt:lpstr> Pusat Data – Terbesar di Dunia</vt:lpstr>
      <vt:lpstr> Pusat Data – Jenis</vt:lpstr>
      <vt:lpstr> Pusat Data – Infrastruktur</vt:lpstr>
      <vt:lpstr> Komputasi Awan – Definisi</vt:lpstr>
      <vt:lpstr> Komputasi Awan – Implementasi</vt:lpstr>
      <vt:lpstr> Virtualisasi - Definisi</vt:lpstr>
      <vt:lpstr> Virtualisasi – Komparasi</vt:lpstr>
      <vt:lpstr> Virtualisasi - Software</vt:lpstr>
      <vt:lpstr> Virtualisasi - Tipe</vt:lpstr>
      <vt:lpstr> Virtualisasi - Manfaat</vt:lpstr>
      <vt:lpstr> 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BISNIS DI ERA DIGITAL</dc:title>
  <dc:creator>Fauzi Rafrastara</dc:creator>
  <cp:lastModifiedBy>pf3c0yqc@outlook.com</cp:lastModifiedBy>
  <cp:revision>150</cp:revision>
  <dcterms:created xsi:type="dcterms:W3CDTF">2020-08-06T07:46:00Z</dcterms:created>
  <dcterms:modified xsi:type="dcterms:W3CDTF">2022-10-10T15:44:15Z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1033-11.2.0.10231</vt:lpwstr>
  </property>
</Properties>
</file>