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3"/>
    <p:sldId id="257" r:id="rId4"/>
    <p:sldId id="276" r:id="rId5"/>
    <p:sldId id="277" r:id="rId6"/>
    <p:sldId id="278" r:id="rId7"/>
    <p:sldId id="279" r:id="rId8"/>
    <p:sldId id="281" r:id="rId9"/>
    <p:sldId id="280" r:id="rId10"/>
    <p:sldId id="287" r:id="rId11"/>
    <p:sldId id="289" r:id="rId12"/>
    <p:sldId id="290" r:id="rId13"/>
    <p:sldId id="292" r:id="rId14"/>
    <p:sldId id="288" r:id="rId15"/>
    <p:sldId id="291" r:id="rId16"/>
    <p:sldId id="293" r:id="rId17"/>
    <p:sldId id="282" r:id="rId18"/>
    <p:sldId id="283" r:id="rId19"/>
    <p:sldId id="284" r:id="rId20"/>
    <p:sldId id="285" r:id="rId21"/>
    <p:sldId id="286"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79" autoAdjust="0"/>
  </p:normalViewPr>
  <p:slideViewPr>
    <p:cSldViewPr>
      <p:cViewPr>
        <p:scale>
          <a:sx n="60" d="100"/>
          <a:sy n="60" d="100"/>
        </p:scale>
        <p:origin x="-1014"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397169-108D-4CE3-A3F4-6AE82FFD809F}" type="doc">
      <dgm:prSet loTypeId="urn:microsoft.com/office/officeart/2005/8/layout/hProcess9" loCatId="process" qsTypeId="urn:microsoft.com/office/officeart/2005/8/quickstyle/simple1" qsCatId="simple" csTypeId="urn:microsoft.com/office/officeart/2005/8/colors/colorful1" csCatId="colorful" phldr="1"/>
      <dgm:spPr/>
    </dgm:pt>
    <dgm:pt modelId="{3C77B1FC-4EF4-4FDF-8DD9-B97DEDD1D7EB}">
      <dgm:prSet phldrT="[Text]" custT="1"/>
      <dgm:spPr/>
      <dgm:t>
        <a:bodyPr/>
        <a:lstStyle/>
        <a:p>
          <a:r>
            <a:rPr lang="en-US" sz="1800" dirty="0" err="1" smtClean="0">
              <a:latin typeface="Segoe UI Semibold" panose="020B0702040204020203" pitchFamily="34" charset="0"/>
              <a:cs typeface="Segoe UI Semibold" panose="020B0702040204020203" pitchFamily="34" charset="0"/>
            </a:rPr>
            <a:t>Sistem</a:t>
          </a:r>
          <a:r>
            <a:rPr lang="en-US" sz="1800" dirty="0" smtClean="0">
              <a:latin typeface="Segoe UI Semibold" panose="020B0702040204020203" pitchFamily="34" charset="0"/>
              <a:cs typeface="Segoe UI Semibold" panose="020B0702040204020203" pitchFamily="34" charset="0"/>
            </a:rPr>
            <a:t> </a:t>
          </a:r>
          <a:r>
            <a:rPr lang="en-US" sz="1800" dirty="0" err="1" smtClean="0">
              <a:latin typeface="Segoe UI Semibold" panose="020B0702040204020203" pitchFamily="34" charset="0"/>
              <a:cs typeface="Segoe UI Semibold" panose="020B0702040204020203" pitchFamily="34" charset="0"/>
            </a:rPr>
            <a:t>Manajemen</a:t>
          </a:r>
          <a:r>
            <a:rPr lang="en-US" sz="1800" dirty="0" smtClean="0">
              <a:latin typeface="Segoe UI Semibold" panose="020B0702040204020203" pitchFamily="34" charset="0"/>
              <a:cs typeface="Segoe UI Semibold" panose="020B0702040204020203" pitchFamily="34" charset="0"/>
            </a:rPr>
            <a:t> Basis Data</a:t>
          </a:r>
          <a:endParaRPr lang="en-US" sz="1800" dirty="0">
            <a:latin typeface="Segoe UI Semibold" panose="020B0702040204020203" pitchFamily="34" charset="0"/>
            <a:cs typeface="Segoe UI Semibold" panose="020B0702040204020203" pitchFamily="34" charset="0"/>
          </a:endParaRPr>
        </a:p>
      </dgm:t>
    </dgm:pt>
    <dgm:pt modelId="{40B1D3D6-BD4B-4898-85E9-7F57926510A8}" cxnId="{AE8C3F35-C59E-4993-AB0C-A9BE3D7CBBB8}" type="parTrans">
      <dgm:prSet/>
      <dgm:spPr/>
      <dgm:t>
        <a:bodyPr/>
        <a:lstStyle/>
        <a:p>
          <a:endParaRPr lang="en-US" sz="2200"/>
        </a:p>
      </dgm:t>
    </dgm:pt>
    <dgm:pt modelId="{E1418864-4DF5-4E64-B555-4BDA5124146B}" cxnId="{AE8C3F35-C59E-4993-AB0C-A9BE3D7CBBB8}" type="sibTrans">
      <dgm:prSet/>
      <dgm:spPr/>
      <dgm:t>
        <a:bodyPr/>
        <a:lstStyle/>
        <a:p>
          <a:endParaRPr lang="en-US" sz="2200"/>
        </a:p>
      </dgm:t>
    </dgm:pt>
    <dgm:pt modelId="{D5A6101A-B36D-4847-A01A-FB7B93ABF869}">
      <dgm:prSet phldrT="[Text]" custT="1"/>
      <dgm:spPr/>
      <dgm:t>
        <a:bodyPr/>
        <a:lstStyle/>
        <a:p>
          <a:r>
            <a:rPr lang="en-US" sz="1800" dirty="0" smtClean="0">
              <a:latin typeface="Segoe UI Semibold" panose="020B0702040204020203" pitchFamily="34" charset="0"/>
              <a:cs typeface="Segoe UI Semibold" panose="020B0702040204020203" pitchFamily="34" charset="0"/>
            </a:rPr>
            <a:t>Data Ware-house</a:t>
          </a:r>
          <a:endParaRPr lang="en-US" sz="1800" dirty="0">
            <a:latin typeface="Segoe UI Semibold" panose="020B0702040204020203" pitchFamily="34" charset="0"/>
            <a:cs typeface="Segoe UI Semibold" panose="020B0702040204020203" pitchFamily="34" charset="0"/>
          </a:endParaRPr>
        </a:p>
      </dgm:t>
    </dgm:pt>
    <dgm:pt modelId="{83EBF230-C5E3-4BCE-B3F1-DB16D632745C}" cxnId="{86EF5CD5-CB89-4801-A405-87D7301C5CF5}" type="parTrans">
      <dgm:prSet/>
      <dgm:spPr/>
      <dgm:t>
        <a:bodyPr/>
        <a:lstStyle/>
        <a:p>
          <a:endParaRPr lang="en-US" sz="2200"/>
        </a:p>
      </dgm:t>
    </dgm:pt>
    <dgm:pt modelId="{68E69F6C-96F7-4597-8C6C-8B8BBA5F5B0F}" cxnId="{86EF5CD5-CB89-4801-A405-87D7301C5CF5}" type="sibTrans">
      <dgm:prSet/>
      <dgm:spPr/>
      <dgm:t>
        <a:bodyPr/>
        <a:lstStyle/>
        <a:p>
          <a:endParaRPr lang="en-US" sz="2200"/>
        </a:p>
      </dgm:t>
    </dgm:pt>
    <dgm:pt modelId="{C166CEE8-2441-4562-9077-B66E6E4C0071}">
      <dgm:prSet phldrT="[Text]" custT="1"/>
      <dgm:spPr/>
      <dgm:t>
        <a:bodyPr/>
        <a:lstStyle/>
        <a:p>
          <a:r>
            <a:rPr lang="en-US" sz="1800" dirty="0" smtClean="0">
              <a:latin typeface="Segoe UI Semibold" panose="020B0702040204020203" pitchFamily="34" charset="0"/>
              <a:cs typeface="Segoe UI Semibold" panose="020B0702040204020203" pitchFamily="34" charset="0"/>
            </a:rPr>
            <a:t>Big Data</a:t>
          </a:r>
          <a:endParaRPr lang="en-US" sz="1800" dirty="0">
            <a:latin typeface="Segoe UI Semibold" panose="020B0702040204020203" pitchFamily="34" charset="0"/>
            <a:cs typeface="Segoe UI Semibold" panose="020B0702040204020203" pitchFamily="34" charset="0"/>
          </a:endParaRPr>
        </a:p>
      </dgm:t>
    </dgm:pt>
    <dgm:pt modelId="{73001851-F4F8-4E60-8566-317BBB97FED4}" cxnId="{B575E8C2-7BE6-48A6-ABF9-30FD3F7751F4}" type="parTrans">
      <dgm:prSet/>
      <dgm:spPr/>
      <dgm:t>
        <a:bodyPr/>
        <a:lstStyle/>
        <a:p>
          <a:endParaRPr lang="en-US" sz="2200"/>
        </a:p>
      </dgm:t>
    </dgm:pt>
    <dgm:pt modelId="{9EF41B95-ADB0-4544-9AD6-B4EC4D178D71}" cxnId="{B575E8C2-7BE6-48A6-ABF9-30FD3F7751F4}" type="sibTrans">
      <dgm:prSet/>
      <dgm:spPr/>
      <dgm:t>
        <a:bodyPr/>
        <a:lstStyle/>
        <a:p>
          <a:endParaRPr lang="en-US" sz="2200"/>
        </a:p>
      </dgm:t>
    </dgm:pt>
    <dgm:pt modelId="{C554996D-D808-49D7-8D70-B1D41C74A3D0}">
      <dgm:prSet phldrT="[Text]" custT="1"/>
      <dgm:spPr/>
      <dgm:t>
        <a:bodyPr/>
        <a:lstStyle/>
        <a:p>
          <a:r>
            <a:rPr lang="en-US" sz="1800" dirty="0" smtClean="0">
              <a:latin typeface="Segoe UI Semibold" panose="020B0702040204020203" pitchFamily="34" charset="0"/>
              <a:cs typeface="Segoe UI Semibold" panose="020B0702040204020203" pitchFamily="34" charset="0"/>
            </a:rPr>
            <a:t>Business Intelligence</a:t>
          </a:r>
          <a:endParaRPr lang="en-US" sz="1800" dirty="0">
            <a:latin typeface="Segoe UI Semibold" panose="020B0702040204020203" pitchFamily="34" charset="0"/>
            <a:cs typeface="Segoe UI Semibold" panose="020B0702040204020203" pitchFamily="34" charset="0"/>
          </a:endParaRPr>
        </a:p>
      </dgm:t>
    </dgm:pt>
    <dgm:pt modelId="{24BDE35E-D0AF-4D67-8EF5-132029C72B31}" cxnId="{73D4E838-2F38-4D4A-B0F9-2535B2EDD666}" type="parTrans">
      <dgm:prSet/>
      <dgm:spPr/>
      <dgm:t>
        <a:bodyPr/>
        <a:lstStyle/>
        <a:p>
          <a:endParaRPr lang="en-US" sz="2200"/>
        </a:p>
      </dgm:t>
    </dgm:pt>
    <dgm:pt modelId="{055ECF54-915A-4443-9403-C332471FD38B}" cxnId="{73D4E838-2F38-4D4A-B0F9-2535B2EDD666}" type="sibTrans">
      <dgm:prSet/>
      <dgm:spPr/>
      <dgm:t>
        <a:bodyPr/>
        <a:lstStyle/>
        <a:p>
          <a:endParaRPr lang="en-US" sz="2200"/>
        </a:p>
      </dgm:t>
    </dgm:pt>
    <dgm:pt modelId="{826FFC12-CC6D-4FE5-88F7-E1415FD2200E}">
      <dgm:prSet phldrT="[Text]" custT="1"/>
      <dgm:spPr/>
      <dgm:t>
        <a:bodyPr/>
        <a:lstStyle/>
        <a:p>
          <a:r>
            <a:rPr lang="en-US" sz="1800" dirty="0" smtClean="0">
              <a:latin typeface="Segoe UI Semibold" panose="020B0702040204020203" pitchFamily="34" charset="0"/>
              <a:cs typeface="Segoe UI Semibold" panose="020B0702040204020203" pitchFamily="34" charset="0"/>
            </a:rPr>
            <a:t>Data Mining</a:t>
          </a:r>
          <a:endParaRPr lang="en-US" sz="1800" dirty="0">
            <a:latin typeface="Segoe UI Semibold" panose="020B0702040204020203" pitchFamily="34" charset="0"/>
            <a:cs typeface="Segoe UI Semibold" panose="020B0702040204020203" pitchFamily="34" charset="0"/>
          </a:endParaRPr>
        </a:p>
      </dgm:t>
    </dgm:pt>
    <dgm:pt modelId="{742E5AC4-6074-4CE6-8FEA-24423F6A83B0}" cxnId="{2D034910-0AF2-4449-AB44-BBCC4CFADD0F}" type="parTrans">
      <dgm:prSet/>
      <dgm:spPr/>
      <dgm:t>
        <a:bodyPr/>
        <a:lstStyle/>
        <a:p>
          <a:endParaRPr lang="en-US"/>
        </a:p>
      </dgm:t>
    </dgm:pt>
    <dgm:pt modelId="{3D6493B3-6672-4170-B914-AC075F8D46A6}" cxnId="{2D034910-0AF2-4449-AB44-BBCC4CFADD0F}" type="sibTrans">
      <dgm:prSet/>
      <dgm:spPr/>
      <dgm:t>
        <a:bodyPr/>
        <a:lstStyle/>
        <a:p>
          <a:endParaRPr lang="en-US"/>
        </a:p>
      </dgm:t>
    </dgm:pt>
    <dgm:pt modelId="{DFF63D34-6BC4-4070-8C88-503A20475CDE}" type="pres">
      <dgm:prSet presAssocID="{5B397169-108D-4CE3-A3F4-6AE82FFD809F}" presName="CompostProcess" presStyleCnt="0">
        <dgm:presLayoutVars>
          <dgm:dir/>
          <dgm:resizeHandles val="exact"/>
        </dgm:presLayoutVars>
      </dgm:prSet>
      <dgm:spPr/>
    </dgm:pt>
    <dgm:pt modelId="{407E1F41-E1DD-40DB-A352-3C11BEB769F6}" type="pres">
      <dgm:prSet presAssocID="{5B397169-108D-4CE3-A3F4-6AE82FFD809F}" presName="arrow" presStyleLbl="bgShp" presStyleIdx="0" presStyleCnt="1"/>
      <dgm:spPr/>
    </dgm:pt>
    <dgm:pt modelId="{23740DF8-8971-47A7-8016-9F0A29100AFB}" type="pres">
      <dgm:prSet presAssocID="{5B397169-108D-4CE3-A3F4-6AE82FFD809F}" presName="linearProcess" presStyleCnt="0"/>
      <dgm:spPr/>
    </dgm:pt>
    <dgm:pt modelId="{0CA27AA6-E840-4092-A756-205CFD060823}" type="pres">
      <dgm:prSet presAssocID="{3C77B1FC-4EF4-4FDF-8DD9-B97DEDD1D7EB}" presName="textNode" presStyleLbl="node1" presStyleIdx="0" presStyleCnt="5">
        <dgm:presLayoutVars>
          <dgm:bulletEnabled val="1"/>
        </dgm:presLayoutVars>
      </dgm:prSet>
      <dgm:spPr/>
      <dgm:t>
        <a:bodyPr/>
        <a:lstStyle/>
        <a:p>
          <a:endParaRPr lang="en-US"/>
        </a:p>
      </dgm:t>
    </dgm:pt>
    <dgm:pt modelId="{737913DE-277C-4912-A28F-D2DE3BE07458}" type="pres">
      <dgm:prSet presAssocID="{E1418864-4DF5-4E64-B555-4BDA5124146B}" presName="sibTrans" presStyleCnt="0"/>
      <dgm:spPr/>
    </dgm:pt>
    <dgm:pt modelId="{62054B2A-13B5-45AF-A648-44F5F26814B0}" type="pres">
      <dgm:prSet presAssocID="{D5A6101A-B36D-4847-A01A-FB7B93ABF869}" presName="textNode" presStyleLbl="node1" presStyleIdx="1" presStyleCnt="5">
        <dgm:presLayoutVars>
          <dgm:bulletEnabled val="1"/>
        </dgm:presLayoutVars>
      </dgm:prSet>
      <dgm:spPr/>
      <dgm:t>
        <a:bodyPr/>
        <a:lstStyle/>
        <a:p>
          <a:endParaRPr lang="en-US"/>
        </a:p>
      </dgm:t>
    </dgm:pt>
    <dgm:pt modelId="{B151BE39-5052-4604-9A59-C105805436E1}" type="pres">
      <dgm:prSet presAssocID="{68E69F6C-96F7-4597-8C6C-8B8BBA5F5B0F}" presName="sibTrans" presStyleCnt="0"/>
      <dgm:spPr/>
    </dgm:pt>
    <dgm:pt modelId="{3ADDB69C-BAB3-40D3-B237-A3D8CA9F6E2C}" type="pres">
      <dgm:prSet presAssocID="{C166CEE8-2441-4562-9077-B66E6E4C0071}" presName="textNode" presStyleLbl="node1" presStyleIdx="2" presStyleCnt="5">
        <dgm:presLayoutVars>
          <dgm:bulletEnabled val="1"/>
        </dgm:presLayoutVars>
      </dgm:prSet>
      <dgm:spPr/>
      <dgm:t>
        <a:bodyPr/>
        <a:lstStyle/>
        <a:p>
          <a:endParaRPr lang="en-US"/>
        </a:p>
      </dgm:t>
    </dgm:pt>
    <dgm:pt modelId="{3B0ABE59-0051-49D0-B822-C60B0EA8FD65}" type="pres">
      <dgm:prSet presAssocID="{9EF41B95-ADB0-4544-9AD6-B4EC4D178D71}" presName="sibTrans" presStyleCnt="0"/>
      <dgm:spPr/>
    </dgm:pt>
    <dgm:pt modelId="{B903A38A-1B82-4448-B9AF-34FB6FE37391}" type="pres">
      <dgm:prSet presAssocID="{826FFC12-CC6D-4FE5-88F7-E1415FD2200E}" presName="textNode" presStyleLbl="node1" presStyleIdx="3" presStyleCnt="5">
        <dgm:presLayoutVars>
          <dgm:bulletEnabled val="1"/>
        </dgm:presLayoutVars>
      </dgm:prSet>
      <dgm:spPr/>
      <dgm:t>
        <a:bodyPr/>
        <a:lstStyle/>
        <a:p>
          <a:endParaRPr lang="en-US"/>
        </a:p>
      </dgm:t>
    </dgm:pt>
    <dgm:pt modelId="{10B75E84-BCB9-4CE7-A02C-9CB2E3B9530B}" type="pres">
      <dgm:prSet presAssocID="{3D6493B3-6672-4170-B914-AC075F8D46A6}" presName="sibTrans" presStyleCnt="0"/>
      <dgm:spPr/>
    </dgm:pt>
    <dgm:pt modelId="{A6897670-2DF5-4A51-910A-7114EB04D0B8}" type="pres">
      <dgm:prSet presAssocID="{C554996D-D808-49D7-8D70-B1D41C74A3D0}" presName="textNode" presStyleLbl="node1" presStyleIdx="4" presStyleCnt="5">
        <dgm:presLayoutVars>
          <dgm:bulletEnabled val="1"/>
        </dgm:presLayoutVars>
      </dgm:prSet>
      <dgm:spPr/>
      <dgm:t>
        <a:bodyPr/>
        <a:lstStyle/>
        <a:p>
          <a:endParaRPr lang="en-US"/>
        </a:p>
      </dgm:t>
    </dgm:pt>
  </dgm:ptLst>
  <dgm:cxnLst>
    <dgm:cxn modelId="{78C259C5-0174-4D1C-AF22-13C6EDE47B75}" type="presOf" srcId="{D5A6101A-B36D-4847-A01A-FB7B93ABF869}" destId="{62054B2A-13B5-45AF-A648-44F5F26814B0}" srcOrd="0" destOrd="0" presId="urn:microsoft.com/office/officeart/2005/8/layout/hProcess9"/>
    <dgm:cxn modelId="{E72E2EE1-D013-44D3-BF4A-6227E6260DF8}" type="presOf" srcId="{5B397169-108D-4CE3-A3F4-6AE82FFD809F}" destId="{DFF63D34-6BC4-4070-8C88-503A20475CDE}" srcOrd="0" destOrd="0" presId="urn:microsoft.com/office/officeart/2005/8/layout/hProcess9"/>
    <dgm:cxn modelId="{E96EF405-B4DE-48AA-AEFD-6F1C2F43F9CC}" type="presOf" srcId="{3C77B1FC-4EF4-4FDF-8DD9-B97DEDD1D7EB}" destId="{0CA27AA6-E840-4092-A756-205CFD060823}" srcOrd="0" destOrd="0" presId="urn:microsoft.com/office/officeart/2005/8/layout/hProcess9"/>
    <dgm:cxn modelId="{6922F9CB-D604-4774-83C3-1BAF3E290A14}" type="presOf" srcId="{C554996D-D808-49D7-8D70-B1D41C74A3D0}" destId="{A6897670-2DF5-4A51-910A-7114EB04D0B8}" srcOrd="0" destOrd="0" presId="urn:microsoft.com/office/officeart/2005/8/layout/hProcess9"/>
    <dgm:cxn modelId="{8921C438-E611-411E-9A59-1E11AC26D226}" type="presOf" srcId="{826FFC12-CC6D-4FE5-88F7-E1415FD2200E}" destId="{B903A38A-1B82-4448-B9AF-34FB6FE37391}" srcOrd="0" destOrd="0" presId="urn:microsoft.com/office/officeart/2005/8/layout/hProcess9"/>
    <dgm:cxn modelId="{73D4E838-2F38-4D4A-B0F9-2535B2EDD666}" srcId="{5B397169-108D-4CE3-A3F4-6AE82FFD809F}" destId="{C554996D-D808-49D7-8D70-B1D41C74A3D0}" srcOrd="4" destOrd="0" parTransId="{24BDE35E-D0AF-4D67-8EF5-132029C72B31}" sibTransId="{055ECF54-915A-4443-9403-C332471FD38B}"/>
    <dgm:cxn modelId="{A330936D-7CD9-49EC-90BA-556ACBB08645}" type="presOf" srcId="{C166CEE8-2441-4562-9077-B66E6E4C0071}" destId="{3ADDB69C-BAB3-40D3-B237-A3D8CA9F6E2C}" srcOrd="0" destOrd="0" presId="urn:microsoft.com/office/officeart/2005/8/layout/hProcess9"/>
    <dgm:cxn modelId="{2D034910-0AF2-4449-AB44-BBCC4CFADD0F}" srcId="{5B397169-108D-4CE3-A3F4-6AE82FFD809F}" destId="{826FFC12-CC6D-4FE5-88F7-E1415FD2200E}" srcOrd="3" destOrd="0" parTransId="{742E5AC4-6074-4CE6-8FEA-24423F6A83B0}" sibTransId="{3D6493B3-6672-4170-B914-AC075F8D46A6}"/>
    <dgm:cxn modelId="{B575E8C2-7BE6-48A6-ABF9-30FD3F7751F4}" srcId="{5B397169-108D-4CE3-A3F4-6AE82FFD809F}" destId="{C166CEE8-2441-4562-9077-B66E6E4C0071}" srcOrd="2" destOrd="0" parTransId="{73001851-F4F8-4E60-8566-317BBB97FED4}" sibTransId="{9EF41B95-ADB0-4544-9AD6-B4EC4D178D71}"/>
    <dgm:cxn modelId="{AE8C3F35-C59E-4993-AB0C-A9BE3D7CBBB8}" srcId="{5B397169-108D-4CE3-A3F4-6AE82FFD809F}" destId="{3C77B1FC-4EF4-4FDF-8DD9-B97DEDD1D7EB}" srcOrd="0" destOrd="0" parTransId="{40B1D3D6-BD4B-4898-85E9-7F57926510A8}" sibTransId="{E1418864-4DF5-4E64-B555-4BDA5124146B}"/>
    <dgm:cxn modelId="{86EF5CD5-CB89-4801-A405-87D7301C5CF5}" srcId="{5B397169-108D-4CE3-A3F4-6AE82FFD809F}" destId="{D5A6101A-B36D-4847-A01A-FB7B93ABF869}" srcOrd="1" destOrd="0" parTransId="{83EBF230-C5E3-4BCE-B3F1-DB16D632745C}" sibTransId="{68E69F6C-96F7-4597-8C6C-8B8BBA5F5B0F}"/>
    <dgm:cxn modelId="{ECFF934F-189C-4B7E-B961-CED8CEA8DF78}" type="presParOf" srcId="{DFF63D34-6BC4-4070-8C88-503A20475CDE}" destId="{407E1F41-E1DD-40DB-A352-3C11BEB769F6}" srcOrd="0" destOrd="0" presId="urn:microsoft.com/office/officeart/2005/8/layout/hProcess9"/>
    <dgm:cxn modelId="{1E102786-BEB2-49B5-B716-DF0C67755D19}" type="presParOf" srcId="{DFF63D34-6BC4-4070-8C88-503A20475CDE}" destId="{23740DF8-8971-47A7-8016-9F0A29100AFB}" srcOrd="1" destOrd="0" presId="urn:microsoft.com/office/officeart/2005/8/layout/hProcess9"/>
    <dgm:cxn modelId="{D0F6539A-30D0-4820-B439-A234B0CADF65}" type="presParOf" srcId="{23740DF8-8971-47A7-8016-9F0A29100AFB}" destId="{0CA27AA6-E840-4092-A756-205CFD060823}" srcOrd="0" destOrd="0" presId="urn:microsoft.com/office/officeart/2005/8/layout/hProcess9"/>
    <dgm:cxn modelId="{D4853D3C-987C-43B6-8869-D7E37E0DEC59}" type="presParOf" srcId="{23740DF8-8971-47A7-8016-9F0A29100AFB}" destId="{737913DE-277C-4912-A28F-D2DE3BE07458}" srcOrd="1" destOrd="0" presId="urn:microsoft.com/office/officeart/2005/8/layout/hProcess9"/>
    <dgm:cxn modelId="{253868B2-3D54-4F1A-A79A-28A948D558E4}" type="presParOf" srcId="{23740DF8-8971-47A7-8016-9F0A29100AFB}" destId="{62054B2A-13B5-45AF-A648-44F5F26814B0}" srcOrd="2" destOrd="0" presId="urn:microsoft.com/office/officeart/2005/8/layout/hProcess9"/>
    <dgm:cxn modelId="{F9A19540-0948-417C-ACB9-CF4AF0660D05}" type="presParOf" srcId="{23740DF8-8971-47A7-8016-9F0A29100AFB}" destId="{B151BE39-5052-4604-9A59-C105805436E1}" srcOrd="3" destOrd="0" presId="urn:microsoft.com/office/officeart/2005/8/layout/hProcess9"/>
    <dgm:cxn modelId="{1D31683A-6A8F-45C7-AAB1-752B8F168DC5}" type="presParOf" srcId="{23740DF8-8971-47A7-8016-9F0A29100AFB}" destId="{3ADDB69C-BAB3-40D3-B237-A3D8CA9F6E2C}" srcOrd="4" destOrd="0" presId="urn:microsoft.com/office/officeart/2005/8/layout/hProcess9"/>
    <dgm:cxn modelId="{DE670FD1-1C66-4677-8364-02A23E8A8724}" type="presParOf" srcId="{23740DF8-8971-47A7-8016-9F0A29100AFB}" destId="{3B0ABE59-0051-49D0-B822-C60B0EA8FD65}" srcOrd="5" destOrd="0" presId="urn:microsoft.com/office/officeart/2005/8/layout/hProcess9"/>
    <dgm:cxn modelId="{2458B256-777C-4D5B-868F-3ECA9E210F13}" type="presParOf" srcId="{23740DF8-8971-47A7-8016-9F0A29100AFB}" destId="{B903A38A-1B82-4448-B9AF-34FB6FE37391}" srcOrd="6" destOrd="0" presId="urn:microsoft.com/office/officeart/2005/8/layout/hProcess9"/>
    <dgm:cxn modelId="{62006D30-58A2-429A-8468-AE7D66AC7703}" type="presParOf" srcId="{23740DF8-8971-47A7-8016-9F0A29100AFB}" destId="{10B75E84-BCB9-4CE7-A02C-9CB2E3B9530B}" srcOrd="7" destOrd="0" presId="urn:microsoft.com/office/officeart/2005/8/layout/hProcess9"/>
    <dgm:cxn modelId="{DFA97930-6BA5-438D-87CF-B5DD9B249399}" type="presParOf" srcId="{23740DF8-8971-47A7-8016-9F0A29100AFB}" destId="{A6897670-2DF5-4A51-910A-7114EB04D0B8}" srcOrd="8"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277AC-D5DE-4EC0-A235-0B4EB2FE41CD}" type="doc">
      <dgm:prSet loTypeId="urn:microsoft.com/office/officeart/2005/8/layout/radial5" loCatId="relationship" qsTypeId="urn:microsoft.com/office/officeart/2005/8/quickstyle/simple3" qsCatId="simple" csTypeId="urn:microsoft.com/office/officeart/2005/8/colors/accent1_2" csCatId="accent1" phldr="1"/>
      <dgm:spPr/>
      <dgm:t>
        <a:bodyPr/>
        <a:lstStyle/>
        <a:p>
          <a:endParaRPr lang="en-US"/>
        </a:p>
      </dgm:t>
    </dgm:pt>
    <dgm:pt modelId="{BA8AC5DF-5771-4D3E-89C3-EE4A175188D4}">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3200" dirty="0" smtClean="0">
              <a:latin typeface="Segoe UI" panose="020B0502040204020203" pitchFamily="34" charset="0"/>
              <a:cs typeface="Segoe UI" panose="020B0502040204020203" pitchFamily="34" charset="0"/>
            </a:rPr>
            <a:t>DM</a:t>
          </a:r>
          <a:endParaRPr lang="en-US" sz="3900" dirty="0">
            <a:latin typeface="Segoe UI" panose="020B0502040204020203" pitchFamily="34" charset="0"/>
            <a:cs typeface="Segoe UI" panose="020B0502040204020203" pitchFamily="34" charset="0"/>
          </a:endParaRPr>
        </a:p>
      </dgm:t>
    </dgm:pt>
    <dgm:pt modelId="{7DCF5D9F-C448-41C0-BB52-5716B9B08B89}" cxnId="{875F03C7-3E31-455C-AE7F-76D8D5BD9E7B}" type="parTrans">
      <dgm:prSet/>
      <dgm:spPr/>
      <dgm:t>
        <a:bodyPr/>
        <a:lstStyle/>
        <a:p>
          <a:endParaRPr lang="en-US">
            <a:latin typeface="Segoe UI" panose="020B0502040204020203" pitchFamily="34" charset="0"/>
            <a:cs typeface="Segoe UI" panose="020B0502040204020203" pitchFamily="34" charset="0"/>
          </a:endParaRPr>
        </a:p>
      </dgm:t>
    </dgm:pt>
    <dgm:pt modelId="{3CD43954-EA1C-4676-B6FE-5C85E2B399BD}" cxnId="{875F03C7-3E31-455C-AE7F-76D8D5BD9E7B}" type="sibTrans">
      <dgm:prSet/>
      <dgm:spPr/>
      <dgm:t>
        <a:bodyPr/>
        <a:lstStyle/>
        <a:p>
          <a:endParaRPr lang="en-US">
            <a:latin typeface="Segoe UI" panose="020B0502040204020203" pitchFamily="34" charset="0"/>
            <a:cs typeface="Segoe UI" panose="020B0502040204020203" pitchFamily="34" charset="0"/>
          </a:endParaRPr>
        </a:p>
      </dgm:t>
    </dgm:pt>
    <dgm:pt modelId="{96EADE43-1007-42EE-B1C2-56652CBDC26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err="1" smtClean="0">
              <a:latin typeface="Segoe UI" panose="020B0502040204020203" pitchFamily="34" charset="0"/>
              <a:cs typeface="Segoe UI" panose="020B0502040204020203" pitchFamily="34" charset="0"/>
            </a:rPr>
            <a:t>Klasifikasi</a:t>
          </a:r>
          <a:endParaRPr lang="en-US" dirty="0">
            <a:latin typeface="Segoe UI" panose="020B0502040204020203" pitchFamily="34" charset="0"/>
            <a:cs typeface="Segoe UI" panose="020B0502040204020203" pitchFamily="34" charset="0"/>
          </a:endParaRPr>
        </a:p>
      </dgm:t>
    </dgm:pt>
    <dgm:pt modelId="{2CAB95BE-52E3-40BD-BA6C-3232C504772D}" cxnId="{86687FEC-5D5A-4C0E-8EDA-F4AE7B6837EC}" type="parTrans">
      <dgm:prSet/>
      <dgm:spPr>
        <a:solidFill>
          <a:schemeClr val="tx2"/>
        </a:solidFill>
      </dgm:spPr>
      <dgm:t>
        <a:bodyPr/>
        <a:lstStyle/>
        <a:p>
          <a:endParaRPr lang="en-US">
            <a:latin typeface="Segoe UI" panose="020B0502040204020203" pitchFamily="34" charset="0"/>
            <a:cs typeface="Segoe UI" panose="020B0502040204020203" pitchFamily="34" charset="0"/>
          </a:endParaRPr>
        </a:p>
      </dgm:t>
    </dgm:pt>
    <dgm:pt modelId="{385E5D3A-8C51-48A0-A32B-195A8479CD4F}" cxnId="{86687FEC-5D5A-4C0E-8EDA-F4AE7B6837EC}" type="sibTrans">
      <dgm:prSet/>
      <dgm:spPr/>
      <dgm:t>
        <a:bodyPr/>
        <a:lstStyle/>
        <a:p>
          <a:endParaRPr lang="en-US">
            <a:latin typeface="Segoe UI" panose="020B0502040204020203" pitchFamily="34" charset="0"/>
            <a:cs typeface="Segoe UI" panose="020B0502040204020203" pitchFamily="34" charset="0"/>
          </a:endParaRPr>
        </a:p>
      </dgm:t>
    </dgm:pt>
    <dgm:pt modelId="{39826EAC-E02A-4A8B-991B-F4E517049EF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err="1" smtClean="0">
              <a:latin typeface="Segoe UI" panose="020B0502040204020203" pitchFamily="34" charset="0"/>
              <a:cs typeface="Segoe UI" panose="020B0502040204020203" pitchFamily="34" charset="0"/>
            </a:rPr>
            <a:t>Klasterisasi</a:t>
          </a:r>
          <a:endParaRPr lang="en-US" dirty="0">
            <a:latin typeface="Segoe UI" panose="020B0502040204020203" pitchFamily="34" charset="0"/>
            <a:cs typeface="Segoe UI" panose="020B0502040204020203" pitchFamily="34" charset="0"/>
          </a:endParaRPr>
        </a:p>
      </dgm:t>
    </dgm:pt>
    <dgm:pt modelId="{00D14BBB-A23A-4301-B4BB-8C25B28F8C49}" cxnId="{D39D07CE-2936-4D03-84FF-CB520EB2B28A}" type="parTrans">
      <dgm:prSet/>
      <dgm:spPr>
        <a:solidFill>
          <a:schemeClr val="tx2"/>
        </a:solidFill>
      </dgm:spPr>
      <dgm:t>
        <a:bodyPr/>
        <a:lstStyle/>
        <a:p>
          <a:endParaRPr lang="en-US">
            <a:latin typeface="Segoe UI" panose="020B0502040204020203" pitchFamily="34" charset="0"/>
            <a:cs typeface="Segoe UI" panose="020B0502040204020203" pitchFamily="34" charset="0"/>
          </a:endParaRPr>
        </a:p>
      </dgm:t>
    </dgm:pt>
    <dgm:pt modelId="{4535578E-CB67-485A-B872-5816610ED8CF}" cxnId="{D39D07CE-2936-4D03-84FF-CB520EB2B28A}" type="sibTrans">
      <dgm:prSet/>
      <dgm:spPr/>
      <dgm:t>
        <a:bodyPr/>
        <a:lstStyle/>
        <a:p>
          <a:endParaRPr lang="en-US">
            <a:latin typeface="Segoe UI" panose="020B0502040204020203" pitchFamily="34" charset="0"/>
            <a:cs typeface="Segoe UI" panose="020B0502040204020203" pitchFamily="34" charset="0"/>
          </a:endParaRPr>
        </a:p>
      </dgm:t>
    </dgm:pt>
    <dgm:pt modelId="{D6F1DFAD-3BC6-4ACC-A3D7-F63F27FDB4F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err="1" smtClean="0">
              <a:latin typeface="Segoe UI" panose="020B0502040204020203" pitchFamily="34" charset="0"/>
              <a:cs typeface="Segoe UI" panose="020B0502040204020203" pitchFamily="34" charset="0"/>
            </a:rPr>
            <a:t>Regresi</a:t>
          </a:r>
          <a:r>
            <a:rPr lang="en-US" dirty="0" smtClean="0">
              <a:latin typeface="Segoe UI" panose="020B0502040204020203" pitchFamily="34" charset="0"/>
              <a:cs typeface="Segoe UI" panose="020B0502040204020203" pitchFamily="34" charset="0"/>
            </a:rPr>
            <a:t>/</a:t>
          </a:r>
        </a:p>
        <a:p>
          <a:r>
            <a:rPr lang="en-US" dirty="0" err="1" smtClean="0">
              <a:latin typeface="Segoe UI" panose="020B0502040204020203" pitchFamily="34" charset="0"/>
              <a:cs typeface="Segoe UI" panose="020B0502040204020203" pitchFamily="34" charset="0"/>
            </a:rPr>
            <a:t>Estimasi</a:t>
          </a:r>
          <a:endParaRPr lang="en-US" dirty="0">
            <a:latin typeface="Segoe UI" panose="020B0502040204020203" pitchFamily="34" charset="0"/>
            <a:cs typeface="Segoe UI" panose="020B0502040204020203" pitchFamily="34" charset="0"/>
          </a:endParaRPr>
        </a:p>
      </dgm:t>
    </dgm:pt>
    <dgm:pt modelId="{889F0B75-F410-4F32-B008-2B2F450678BB}" cxnId="{4116FA44-C595-4645-A833-C8849C9BAF2B}" type="parTrans">
      <dgm:prSet/>
      <dgm:spPr>
        <a:solidFill>
          <a:schemeClr val="tx2"/>
        </a:solidFill>
      </dgm:spPr>
      <dgm:t>
        <a:bodyPr/>
        <a:lstStyle/>
        <a:p>
          <a:endParaRPr lang="en-US">
            <a:latin typeface="Segoe UI" panose="020B0502040204020203" pitchFamily="34" charset="0"/>
            <a:cs typeface="Segoe UI" panose="020B0502040204020203" pitchFamily="34" charset="0"/>
          </a:endParaRPr>
        </a:p>
      </dgm:t>
    </dgm:pt>
    <dgm:pt modelId="{5CD686E0-F687-41AD-A6D2-FD50C30A58BA}" cxnId="{4116FA44-C595-4645-A833-C8849C9BAF2B}" type="sibTrans">
      <dgm:prSet/>
      <dgm:spPr/>
      <dgm:t>
        <a:bodyPr/>
        <a:lstStyle/>
        <a:p>
          <a:endParaRPr lang="en-US">
            <a:latin typeface="Segoe UI" panose="020B0502040204020203" pitchFamily="34" charset="0"/>
            <a:cs typeface="Segoe UI" panose="020B0502040204020203" pitchFamily="34" charset="0"/>
          </a:endParaRPr>
        </a:p>
      </dgm:t>
    </dgm:pt>
    <dgm:pt modelId="{B78012DF-5C34-4B7D-887C-07DD2746C7B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latin typeface="Segoe UI" panose="020B0502040204020203" pitchFamily="34" charset="0"/>
              <a:cs typeface="Segoe UI" panose="020B0502040204020203" pitchFamily="34" charset="0"/>
            </a:rPr>
            <a:t>Asosiasi</a:t>
          </a:r>
          <a:endParaRPr lang="en-US" dirty="0">
            <a:latin typeface="Segoe UI" panose="020B0502040204020203" pitchFamily="34" charset="0"/>
            <a:cs typeface="Segoe UI" panose="020B0502040204020203" pitchFamily="34" charset="0"/>
          </a:endParaRPr>
        </a:p>
      </dgm:t>
    </dgm:pt>
    <dgm:pt modelId="{43E9F600-6EC4-452F-8F92-126F3935CA3F}" cxnId="{390D0F7C-30B7-40C7-B3A5-B603DE168D5B}" type="parTrans">
      <dgm:prSet/>
      <dgm:spPr>
        <a:solidFill>
          <a:schemeClr val="tx2"/>
        </a:solidFill>
      </dgm:spPr>
      <dgm:t>
        <a:bodyPr/>
        <a:lstStyle/>
        <a:p>
          <a:endParaRPr lang="en-US">
            <a:latin typeface="Segoe UI" panose="020B0502040204020203" pitchFamily="34" charset="0"/>
            <a:cs typeface="Segoe UI" panose="020B0502040204020203" pitchFamily="34" charset="0"/>
          </a:endParaRPr>
        </a:p>
      </dgm:t>
    </dgm:pt>
    <dgm:pt modelId="{1953F440-A7A7-4727-AC96-16C52AE05B19}" cxnId="{390D0F7C-30B7-40C7-B3A5-B603DE168D5B}" type="sibTrans">
      <dgm:prSet/>
      <dgm:spPr/>
      <dgm:t>
        <a:bodyPr/>
        <a:lstStyle/>
        <a:p>
          <a:endParaRPr lang="en-US">
            <a:latin typeface="Segoe UI" panose="020B0502040204020203" pitchFamily="34" charset="0"/>
            <a:cs typeface="Segoe UI" panose="020B0502040204020203" pitchFamily="34" charset="0"/>
          </a:endParaRPr>
        </a:p>
      </dgm:t>
    </dgm:pt>
    <dgm:pt modelId="{F3AA43AC-4543-4A92-9D70-1E5E2581B813}" type="pres">
      <dgm:prSet presAssocID="{D5C277AC-D5DE-4EC0-A235-0B4EB2FE41CD}" presName="Name0" presStyleCnt="0">
        <dgm:presLayoutVars>
          <dgm:chMax val="1"/>
          <dgm:dir/>
          <dgm:animLvl val="ctr"/>
          <dgm:resizeHandles val="exact"/>
        </dgm:presLayoutVars>
      </dgm:prSet>
      <dgm:spPr/>
      <dgm:t>
        <a:bodyPr/>
        <a:lstStyle/>
        <a:p>
          <a:endParaRPr lang="en-US"/>
        </a:p>
      </dgm:t>
    </dgm:pt>
    <dgm:pt modelId="{F40BA386-17F3-4593-B20D-2BF14288ECA3}" type="pres">
      <dgm:prSet presAssocID="{BA8AC5DF-5771-4D3E-89C3-EE4A175188D4}" presName="centerShape" presStyleLbl="node0" presStyleIdx="0" presStyleCnt="1"/>
      <dgm:spPr/>
      <dgm:t>
        <a:bodyPr/>
        <a:lstStyle/>
        <a:p>
          <a:endParaRPr lang="en-US"/>
        </a:p>
      </dgm:t>
    </dgm:pt>
    <dgm:pt modelId="{A6F1F75D-EA95-4712-873F-0B6F092A95BD}" type="pres">
      <dgm:prSet presAssocID="{2CAB95BE-52E3-40BD-BA6C-3232C504772D}" presName="parTrans" presStyleLbl="sibTrans2D1" presStyleIdx="0" presStyleCnt="4"/>
      <dgm:spPr/>
      <dgm:t>
        <a:bodyPr/>
        <a:lstStyle/>
        <a:p>
          <a:endParaRPr lang="en-US"/>
        </a:p>
      </dgm:t>
    </dgm:pt>
    <dgm:pt modelId="{04A05F53-844E-47D2-9B0F-A4AF23EFF5F5}" type="pres">
      <dgm:prSet presAssocID="{2CAB95BE-52E3-40BD-BA6C-3232C504772D}" presName="connectorText" presStyleLbl="sibTrans2D1" presStyleIdx="0" presStyleCnt="4"/>
      <dgm:spPr/>
      <dgm:t>
        <a:bodyPr/>
        <a:lstStyle/>
        <a:p>
          <a:endParaRPr lang="en-US"/>
        </a:p>
      </dgm:t>
    </dgm:pt>
    <dgm:pt modelId="{12093E01-8D3F-48CE-854A-3FEBB4F37760}" type="pres">
      <dgm:prSet presAssocID="{96EADE43-1007-42EE-B1C2-56652CBDC269}" presName="node" presStyleLbl="node1" presStyleIdx="0" presStyleCnt="4" custScaleX="157879" custScaleY="96024">
        <dgm:presLayoutVars>
          <dgm:bulletEnabled val="1"/>
        </dgm:presLayoutVars>
      </dgm:prSet>
      <dgm:spPr/>
      <dgm:t>
        <a:bodyPr/>
        <a:lstStyle/>
        <a:p>
          <a:endParaRPr lang="en-US"/>
        </a:p>
      </dgm:t>
    </dgm:pt>
    <dgm:pt modelId="{3D239803-075B-4419-A52D-B469455908E1}" type="pres">
      <dgm:prSet presAssocID="{00D14BBB-A23A-4301-B4BB-8C25B28F8C49}" presName="parTrans" presStyleLbl="sibTrans2D1" presStyleIdx="1" presStyleCnt="4"/>
      <dgm:spPr/>
      <dgm:t>
        <a:bodyPr/>
        <a:lstStyle/>
        <a:p>
          <a:endParaRPr lang="en-US"/>
        </a:p>
      </dgm:t>
    </dgm:pt>
    <dgm:pt modelId="{74EF91E4-D5B3-4AE1-BE81-322F4E6AE9BE}" type="pres">
      <dgm:prSet presAssocID="{00D14BBB-A23A-4301-B4BB-8C25B28F8C49}" presName="connectorText" presStyleLbl="sibTrans2D1" presStyleIdx="1" presStyleCnt="4"/>
      <dgm:spPr/>
      <dgm:t>
        <a:bodyPr/>
        <a:lstStyle/>
        <a:p>
          <a:endParaRPr lang="en-US"/>
        </a:p>
      </dgm:t>
    </dgm:pt>
    <dgm:pt modelId="{A8B89D59-346A-44B7-B6F4-B711CD4238F8}" type="pres">
      <dgm:prSet presAssocID="{39826EAC-E02A-4A8B-991B-F4E517049EF0}" presName="node" presStyleLbl="node1" presStyleIdx="1" presStyleCnt="4" custScaleX="157879" custScaleY="96024" custRadScaleRad="127722">
        <dgm:presLayoutVars>
          <dgm:bulletEnabled val="1"/>
        </dgm:presLayoutVars>
      </dgm:prSet>
      <dgm:spPr/>
      <dgm:t>
        <a:bodyPr/>
        <a:lstStyle/>
        <a:p>
          <a:endParaRPr lang="en-US"/>
        </a:p>
      </dgm:t>
    </dgm:pt>
    <dgm:pt modelId="{F3D411DA-ACFC-481E-A938-4563D90AB84F}" type="pres">
      <dgm:prSet presAssocID="{889F0B75-F410-4F32-B008-2B2F450678BB}" presName="parTrans" presStyleLbl="sibTrans2D1" presStyleIdx="2" presStyleCnt="4"/>
      <dgm:spPr/>
      <dgm:t>
        <a:bodyPr/>
        <a:lstStyle/>
        <a:p>
          <a:endParaRPr lang="en-US"/>
        </a:p>
      </dgm:t>
    </dgm:pt>
    <dgm:pt modelId="{E5908D9A-FE95-41FD-AA55-6D0E31FD7E70}" type="pres">
      <dgm:prSet presAssocID="{889F0B75-F410-4F32-B008-2B2F450678BB}" presName="connectorText" presStyleLbl="sibTrans2D1" presStyleIdx="2" presStyleCnt="4"/>
      <dgm:spPr/>
      <dgm:t>
        <a:bodyPr/>
        <a:lstStyle/>
        <a:p>
          <a:endParaRPr lang="en-US"/>
        </a:p>
      </dgm:t>
    </dgm:pt>
    <dgm:pt modelId="{CAEDF42B-064F-49C3-B775-FC530DD5767F}" type="pres">
      <dgm:prSet presAssocID="{D6F1DFAD-3BC6-4ACC-A3D7-F63F27FDB4F2}" presName="node" presStyleLbl="node1" presStyleIdx="2" presStyleCnt="4" custScaleX="157879" custScaleY="96024">
        <dgm:presLayoutVars>
          <dgm:bulletEnabled val="1"/>
        </dgm:presLayoutVars>
      </dgm:prSet>
      <dgm:spPr/>
      <dgm:t>
        <a:bodyPr/>
        <a:lstStyle/>
        <a:p>
          <a:endParaRPr lang="en-US"/>
        </a:p>
      </dgm:t>
    </dgm:pt>
    <dgm:pt modelId="{DFC22BD5-7142-43F1-8E1B-F567A4064729}" type="pres">
      <dgm:prSet presAssocID="{43E9F600-6EC4-452F-8F92-126F3935CA3F}" presName="parTrans" presStyleLbl="sibTrans2D1" presStyleIdx="3" presStyleCnt="4"/>
      <dgm:spPr/>
      <dgm:t>
        <a:bodyPr/>
        <a:lstStyle/>
        <a:p>
          <a:endParaRPr lang="en-US"/>
        </a:p>
      </dgm:t>
    </dgm:pt>
    <dgm:pt modelId="{8052B44E-E78C-490B-9494-3504F2E622F3}" type="pres">
      <dgm:prSet presAssocID="{43E9F600-6EC4-452F-8F92-126F3935CA3F}" presName="connectorText" presStyleLbl="sibTrans2D1" presStyleIdx="3" presStyleCnt="4"/>
      <dgm:spPr/>
      <dgm:t>
        <a:bodyPr/>
        <a:lstStyle/>
        <a:p>
          <a:endParaRPr lang="en-US"/>
        </a:p>
      </dgm:t>
    </dgm:pt>
    <dgm:pt modelId="{8CDDE672-7E45-4D14-9CF2-1E4F27CF5A94}" type="pres">
      <dgm:prSet presAssocID="{B78012DF-5C34-4B7D-887C-07DD2746C7BB}" presName="node" presStyleLbl="node1" presStyleIdx="3" presStyleCnt="4" custScaleX="157879" custScaleY="96024" custRadScaleRad="123762">
        <dgm:presLayoutVars>
          <dgm:bulletEnabled val="1"/>
        </dgm:presLayoutVars>
      </dgm:prSet>
      <dgm:spPr/>
      <dgm:t>
        <a:bodyPr/>
        <a:lstStyle/>
        <a:p>
          <a:endParaRPr lang="en-US"/>
        </a:p>
      </dgm:t>
    </dgm:pt>
  </dgm:ptLst>
  <dgm:cxnLst>
    <dgm:cxn modelId="{C3509348-EB65-4B2A-A7EC-AC3E175D2B09}" type="presOf" srcId="{D5C277AC-D5DE-4EC0-A235-0B4EB2FE41CD}" destId="{F3AA43AC-4543-4A92-9D70-1E5E2581B813}" srcOrd="0" destOrd="0" presId="urn:microsoft.com/office/officeart/2005/8/layout/radial5"/>
    <dgm:cxn modelId="{0C9EFD38-CBAF-451E-842B-8D85139D5FDD}" type="presOf" srcId="{00D14BBB-A23A-4301-B4BB-8C25B28F8C49}" destId="{3D239803-075B-4419-A52D-B469455908E1}" srcOrd="0" destOrd="0" presId="urn:microsoft.com/office/officeart/2005/8/layout/radial5"/>
    <dgm:cxn modelId="{321A3A46-23B2-4D52-9973-2B2C7711DD93}" type="presOf" srcId="{2CAB95BE-52E3-40BD-BA6C-3232C504772D}" destId="{A6F1F75D-EA95-4712-873F-0B6F092A95BD}" srcOrd="0" destOrd="0" presId="urn:microsoft.com/office/officeart/2005/8/layout/radial5"/>
    <dgm:cxn modelId="{CB7FED2D-6777-4081-B957-02320D9AB0C6}" type="presOf" srcId="{2CAB95BE-52E3-40BD-BA6C-3232C504772D}" destId="{04A05F53-844E-47D2-9B0F-A4AF23EFF5F5}" srcOrd="1" destOrd="0" presId="urn:microsoft.com/office/officeart/2005/8/layout/radial5"/>
    <dgm:cxn modelId="{81A64BB6-54CA-4C3E-9321-6978AAB31AD9}" type="presOf" srcId="{43E9F600-6EC4-452F-8F92-126F3935CA3F}" destId="{DFC22BD5-7142-43F1-8E1B-F567A4064729}" srcOrd="0" destOrd="0" presId="urn:microsoft.com/office/officeart/2005/8/layout/radial5"/>
    <dgm:cxn modelId="{875F03C7-3E31-455C-AE7F-76D8D5BD9E7B}" srcId="{D5C277AC-D5DE-4EC0-A235-0B4EB2FE41CD}" destId="{BA8AC5DF-5771-4D3E-89C3-EE4A175188D4}" srcOrd="0" destOrd="0" parTransId="{7DCF5D9F-C448-41C0-BB52-5716B9B08B89}" sibTransId="{3CD43954-EA1C-4676-B6FE-5C85E2B399BD}"/>
    <dgm:cxn modelId="{171B5702-32EE-42DA-8B7E-8B459A0B5367}" type="presOf" srcId="{96EADE43-1007-42EE-B1C2-56652CBDC269}" destId="{12093E01-8D3F-48CE-854A-3FEBB4F37760}" srcOrd="0" destOrd="0" presId="urn:microsoft.com/office/officeart/2005/8/layout/radial5"/>
    <dgm:cxn modelId="{E63B87A5-7840-4E90-AF9C-D44F7FBE91A2}" type="presOf" srcId="{00D14BBB-A23A-4301-B4BB-8C25B28F8C49}" destId="{74EF91E4-D5B3-4AE1-BE81-322F4E6AE9BE}" srcOrd="1" destOrd="0" presId="urn:microsoft.com/office/officeart/2005/8/layout/radial5"/>
    <dgm:cxn modelId="{86687FEC-5D5A-4C0E-8EDA-F4AE7B6837EC}" srcId="{BA8AC5DF-5771-4D3E-89C3-EE4A175188D4}" destId="{96EADE43-1007-42EE-B1C2-56652CBDC269}" srcOrd="0" destOrd="0" parTransId="{2CAB95BE-52E3-40BD-BA6C-3232C504772D}" sibTransId="{385E5D3A-8C51-48A0-A32B-195A8479CD4F}"/>
    <dgm:cxn modelId="{2ED63A48-4CCC-4210-9297-8B3DC1B1EF31}" type="presOf" srcId="{889F0B75-F410-4F32-B008-2B2F450678BB}" destId="{F3D411DA-ACFC-481E-A938-4563D90AB84F}" srcOrd="0" destOrd="0" presId="urn:microsoft.com/office/officeart/2005/8/layout/radial5"/>
    <dgm:cxn modelId="{6A952884-0F13-4B25-A7EB-FA34A41EBA18}" type="presOf" srcId="{889F0B75-F410-4F32-B008-2B2F450678BB}" destId="{E5908D9A-FE95-41FD-AA55-6D0E31FD7E70}" srcOrd="1" destOrd="0" presId="urn:microsoft.com/office/officeart/2005/8/layout/radial5"/>
    <dgm:cxn modelId="{784CC3D5-19A8-4B20-9FF4-846B5F1682D8}" type="presOf" srcId="{B78012DF-5C34-4B7D-887C-07DD2746C7BB}" destId="{8CDDE672-7E45-4D14-9CF2-1E4F27CF5A94}" srcOrd="0" destOrd="0" presId="urn:microsoft.com/office/officeart/2005/8/layout/radial5"/>
    <dgm:cxn modelId="{E30BF58E-2024-44D2-9341-0B24C85F8E0D}" type="presOf" srcId="{43E9F600-6EC4-452F-8F92-126F3935CA3F}" destId="{8052B44E-E78C-490B-9494-3504F2E622F3}" srcOrd="1" destOrd="0" presId="urn:microsoft.com/office/officeart/2005/8/layout/radial5"/>
    <dgm:cxn modelId="{390D0F7C-30B7-40C7-B3A5-B603DE168D5B}" srcId="{BA8AC5DF-5771-4D3E-89C3-EE4A175188D4}" destId="{B78012DF-5C34-4B7D-887C-07DD2746C7BB}" srcOrd="3" destOrd="0" parTransId="{43E9F600-6EC4-452F-8F92-126F3935CA3F}" sibTransId="{1953F440-A7A7-4727-AC96-16C52AE05B19}"/>
    <dgm:cxn modelId="{D39D07CE-2936-4D03-84FF-CB520EB2B28A}" srcId="{BA8AC5DF-5771-4D3E-89C3-EE4A175188D4}" destId="{39826EAC-E02A-4A8B-991B-F4E517049EF0}" srcOrd="1" destOrd="0" parTransId="{00D14BBB-A23A-4301-B4BB-8C25B28F8C49}" sibTransId="{4535578E-CB67-485A-B872-5816610ED8CF}"/>
    <dgm:cxn modelId="{AE7C9D2B-D297-40E7-ADC9-DFD8EA146854}" type="presOf" srcId="{BA8AC5DF-5771-4D3E-89C3-EE4A175188D4}" destId="{F40BA386-17F3-4593-B20D-2BF14288ECA3}" srcOrd="0" destOrd="0" presId="urn:microsoft.com/office/officeart/2005/8/layout/radial5"/>
    <dgm:cxn modelId="{31A6416E-69CA-4728-B7CD-E833C3D0CC88}" type="presOf" srcId="{D6F1DFAD-3BC6-4ACC-A3D7-F63F27FDB4F2}" destId="{CAEDF42B-064F-49C3-B775-FC530DD5767F}" srcOrd="0" destOrd="0" presId="urn:microsoft.com/office/officeart/2005/8/layout/radial5"/>
    <dgm:cxn modelId="{20704FB0-DBCF-49A5-BDC0-B78E608DD2C3}" type="presOf" srcId="{39826EAC-E02A-4A8B-991B-F4E517049EF0}" destId="{A8B89D59-346A-44B7-B6F4-B711CD4238F8}" srcOrd="0" destOrd="0" presId="urn:microsoft.com/office/officeart/2005/8/layout/radial5"/>
    <dgm:cxn modelId="{4116FA44-C595-4645-A833-C8849C9BAF2B}" srcId="{BA8AC5DF-5771-4D3E-89C3-EE4A175188D4}" destId="{D6F1DFAD-3BC6-4ACC-A3D7-F63F27FDB4F2}" srcOrd="2" destOrd="0" parTransId="{889F0B75-F410-4F32-B008-2B2F450678BB}" sibTransId="{5CD686E0-F687-41AD-A6D2-FD50C30A58BA}"/>
    <dgm:cxn modelId="{EF208EBB-68EC-491F-A0E9-4362B390A8EC}" type="presParOf" srcId="{F3AA43AC-4543-4A92-9D70-1E5E2581B813}" destId="{F40BA386-17F3-4593-B20D-2BF14288ECA3}" srcOrd="0" destOrd="0" presId="urn:microsoft.com/office/officeart/2005/8/layout/radial5"/>
    <dgm:cxn modelId="{63CC76A9-B43F-4A04-8506-4B5C78C70F41}" type="presParOf" srcId="{F3AA43AC-4543-4A92-9D70-1E5E2581B813}" destId="{A6F1F75D-EA95-4712-873F-0B6F092A95BD}" srcOrd="1" destOrd="0" presId="urn:microsoft.com/office/officeart/2005/8/layout/radial5"/>
    <dgm:cxn modelId="{ADED0019-5C58-451C-B493-07E2C0747AB7}" type="presParOf" srcId="{A6F1F75D-EA95-4712-873F-0B6F092A95BD}" destId="{04A05F53-844E-47D2-9B0F-A4AF23EFF5F5}" srcOrd="0" destOrd="0" presId="urn:microsoft.com/office/officeart/2005/8/layout/radial5"/>
    <dgm:cxn modelId="{85AA1AFA-7BBD-487E-803C-15B9DB8F0DF1}" type="presParOf" srcId="{F3AA43AC-4543-4A92-9D70-1E5E2581B813}" destId="{12093E01-8D3F-48CE-854A-3FEBB4F37760}" srcOrd="2" destOrd="0" presId="urn:microsoft.com/office/officeart/2005/8/layout/radial5"/>
    <dgm:cxn modelId="{8EDFDCEB-A48C-41C0-84F7-1A8F8C72E080}" type="presParOf" srcId="{F3AA43AC-4543-4A92-9D70-1E5E2581B813}" destId="{3D239803-075B-4419-A52D-B469455908E1}" srcOrd="3" destOrd="0" presId="urn:microsoft.com/office/officeart/2005/8/layout/radial5"/>
    <dgm:cxn modelId="{73C4FD9E-240E-4F44-9A6E-139EF21A6723}" type="presParOf" srcId="{3D239803-075B-4419-A52D-B469455908E1}" destId="{74EF91E4-D5B3-4AE1-BE81-322F4E6AE9BE}" srcOrd="0" destOrd="0" presId="urn:microsoft.com/office/officeart/2005/8/layout/radial5"/>
    <dgm:cxn modelId="{C87FA851-2920-4858-A288-0F4DC3823ADF}" type="presParOf" srcId="{F3AA43AC-4543-4A92-9D70-1E5E2581B813}" destId="{A8B89D59-346A-44B7-B6F4-B711CD4238F8}" srcOrd="4" destOrd="0" presId="urn:microsoft.com/office/officeart/2005/8/layout/radial5"/>
    <dgm:cxn modelId="{F7C6029C-BEC2-45F6-A335-EEA9B9DE4A04}" type="presParOf" srcId="{F3AA43AC-4543-4A92-9D70-1E5E2581B813}" destId="{F3D411DA-ACFC-481E-A938-4563D90AB84F}" srcOrd="5" destOrd="0" presId="urn:microsoft.com/office/officeart/2005/8/layout/radial5"/>
    <dgm:cxn modelId="{03DAC4E0-7DC3-4203-9A85-4DD250F97013}" type="presParOf" srcId="{F3D411DA-ACFC-481E-A938-4563D90AB84F}" destId="{E5908D9A-FE95-41FD-AA55-6D0E31FD7E70}" srcOrd="0" destOrd="0" presId="urn:microsoft.com/office/officeart/2005/8/layout/radial5"/>
    <dgm:cxn modelId="{14AD590B-8547-4506-9741-021587658CA9}" type="presParOf" srcId="{F3AA43AC-4543-4A92-9D70-1E5E2581B813}" destId="{CAEDF42B-064F-49C3-B775-FC530DD5767F}" srcOrd="6" destOrd="0" presId="urn:microsoft.com/office/officeart/2005/8/layout/radial5"/>
    <dgm:cxn modelId="{7DB2E1DC-4D75-44C2-A9AD-B90D549AC699}" type="presParOf" srcId="{F3AA43AC-4543-4A92-9D70-1E5E2581B813}" destId="{DFC22BD5-7142-43F1-8E1B-F567A4064729}" srcOrd="7" destOrd="0" presId="urn:microsoft.com/office/officeart/2005/8/layout/radial5"/>
    <dgm:cxn modelId="{453419C9-2DDA-4B31-BFC8-5BF42E6CA6C4}" type="presParOf" srcId="{DFC22BD5-7142-43F1-8E1B-F567A4064729}" destId="{8052B44E-E78C-490B-9494-3504F2E622F3}" srcOrd="0" destOrd="0" presId="urn:microsoft.com/office/officeart/2005/8/layout/radial5"/>
    <dgm:cxn modelId="{C652831B-C86A-40DA-948C-3F9802D93B5A}" type="presParOf" srcId="{F3AA43AC-4543-4A92-9D70-1E5E2581B813}" destId="{8CDDE672-7E45-4D14-9CF2-1E4F27CF5A94}" srcOrd="8"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E1F41-E1DD-40DB-A352-3C11BEB769F6}">
      <dsp:nvSpPr>
        <dsp:cNvPr id="0" name=""/>
        <dsp:cNvSpPr/>
      </dsp:nvSpPr>
      <dsp:spPr>
        <a:xfrm>
          <a:off x="651509" y="0"/>
          <a:ext cx="7383780" cy="51816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27AA6-E840-4092-A756-205CFD060823}">
      <dsp:nvSpPr>
        <dsp:cNvPr id="0" name=""/>
        <dsp:cNvSpPr/>
      </dsp:nvSpPr>
      <dsp:spPr>
        <a:xfrm>
          <a:off x="2544" y="1554480"/>
          <a:ext cx="1532066" cy="20726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latin typeface="Segoe UI Semibold" panose="020B0702040204020203" pitchFamily="34" charset="0"/>
              <a:cs typeface="Segoe UI Semibold" panose="020B0702040204020203" pitchFamily="34" charset="0"/>
            </a:rPr>
            <a:t>Sistem</a:t>
          </a:r>
          <a:r>
            <a:rPr lang="en-US" sz="1800" kern="1200" dirty="0" smtClean="0">
              <a:latin typeface="Segoe UI Semibold" panose="020B0702040204020203" pitchFamily="34" charset="0"/>
              <a:cs typeface="Segoe UI Semibold" panose="020B0702040204020203" pitchFamily="34" charset="0"/>
            </a:rPr>
            <a:t> </a:t>
          </a:r>
          <a:r>
            <a:rPr lang="en-US" sz="1800" kern="1200" dirty="0" err="1" smtClean="0">
              <a:latin typeface="Segoe UI Semibold" panose="020B0702040204020203" pitchFamily="34" charset="0"/>
              <a:cs typeface="Segoe UI Semibold" panose="020B0702040204020203" pitchFamily="34" charset="0"/>
            </a:rPr>
            <a:t>Manajemen</a:t>
          </a:r>
          <a:r>
            <a:rPr lang="en-US" sz="1800" kern="1200" dirty="0" smtClean="0">
              <a:latin typeface="Segoe UI Semibold" panose="020B0702040204020203" pitchFamily="34" charset="0"/>
              <a:cs typeface="Segoe UI Semibold" panose="020B0702040204020203" pitchFamily="34" charset="0"/>
            </a:rPr>
            <a:t> Basis Data</a:t>
          </a:r>
          <a:endParaRPr lang="en-US" sz="1800" kern="1200" dirty="0">
            <a:latin typeface="Segoe UI Semibold" panose="020B0702040204020203" pitchFamily="34" charset="0"/>
            <a:cs typeface="Segoe UI Semibold" panose="020B0702040204020203" pitchFamily="34" charset="0"/>
          </a:endParaRPr>
        </a:p>
      </dsp:txBody>
      <dsp:txXfrm>
        <a:off x="77333" y="1629269"/>
        <a:ext cx="1382488" cy="1923062"/>
      </dsp:txXfrm>
    </dsp:sp>
    <dsp:sp modelId="{62054B2A-13B5-45AF-A648-44F5F26814B0}">
      <dsp:nvSpPr>
        <dsp:cNvPr id="0" name=""/>
        <dsp:cNvSpPr/>
      </dsp:nvSpPr>
      <dsp:spPr>
        <a:xfrm>
          <a:off x="1789955" y="1554480"/>
          <a:ext cx="1532066" cy="20726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egoe UI Semibold" panose="020B0702040204020203" pitchFamily="34" charset="0"/>
              <a:cs typeface="Segoe UI Semibold" panose="020B0702040204020203" pitchFamily="34" charset="0"/>
            </a:rPr>
            <a:t>Data Ware-house</a:t>
          </a:r>
          <a:endParaRPr lang="en-US" sz="1800" kern="1200" dirty="0">
            <a:latin typeface="Segoe UI Semibold" panose="020B0702040204020203" pitchFamily="34" charset="0"/>
            <a:cs typeface="Segoe UI Semibold" panose="020B0702040204020203" pitchFamily="34" charset="0"/>
          </a:endParaRPr>
        </a:p>
      </dsp:txBody>
      <dsp:txXfrm>
        <a:off x="1864744" y="1629269"/>
        <a:ext cx="1382488" cy="1923062"/>
      </dsp:txXfrm>
    </dsp:sp>
    <dsp:sp modelId="{3ADDB69C-BAB3-40D3-B237-A3D8CA9F6E2C}">
      <dsp:nvSpPr>
        <dsp:cNvPr id="0" name=""/>
        <dsp:cNvSpPr/>
      </dsp:nvSpPr>
      <dsp:spPr>
        <a:xfrm>
          <a:off x="3577366" y="1554480"/>
          <a:ext cx="1532066" cy="20726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egoe UI Semibold" panose="020B0702040204020203" pitchFamily="34" charset="0"/>
              <a:cs typeface="Segoe UI Semibold" panose="020B0702040204020203" pitchFamily="34" charset="0"/>
            </a:rPr>
            <a:t>Big Data</a:t>
          </a:r>
          <a:endParaRPr lang="en-US" sz="1800" kern="1200" dirty="0">
            <a:latin typeface="Segoe UI Semibold" panose="020B0702040204020203" pitchFamily="34" charset="0"/>
            <a:cs typeface="Segoe UI Semibold" panose="020B0702040204020203" pitchFamily="34" charset="0"/>
          </a:endParaRPr>
        </a:p>
      </dsp:txBody>
      <dsp:txXfrm>
        <a:off x="3652155" y="1629269"/>
        <a:ext cx="1382488" cy="1923062"/>
      </dsp:txXfrm>
    </dsp:sp>
    <dsp:sp modelId="{B903A38A-1B82-4448-B9AF-34FB6FE37391}">
      <dsp:nvSpPr>
        <dsp:cNvPr id="0" name=""/>
        <dsp:cNvSpPr/>
      </dsp:nvSpPr>
      <dsp:spPr>
        <a:xfrm>
          <a:off x="5364777" y="1554480"/>
          <a:ext cx="1532066" cy="20726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egoe UI Semibold" panose="020B0702040204020203" pitchFamily="34" charset="0"/>
              <a:cs typeface="Segoe UI Semibold" panose="020B0702040204020203" pitchFamily="34" charset="0"/>
            </a:rPr>
            <a:t>Data Mining</a:t>
          </a:r>
          <a:endParaRPr lang="en-US" sz="1800" kern="1200" dirty="0">
            <a:latin typeface="Segoe UI Semibold" panose="020B0702040204020203" pitchFamily="34" charset="0"/>
            <a:cs typeface="Segoe UI Semibold" panose="020B0702040204020203" pitchFamily="34" charset="0"/>
          </a:endParaRPr>
        </a:p>
      </dsp:txBody>
      <dsp:txXfrm>
        <a:off x="5439566" y="1629269"/>
        <a:ext cx="1382488" cy="1923062"/>
      </dsp:txXfrm>
    </dsp:sp>
    <dsp:sp modelId="{A6897670-2DF5-4A51-910A-7114EB04D0B8}">
      <dsp:nvSpPr>
        <dsp:cNvPr id="0" name=""/>
        <dsp:cNvSpPr/>
      </dsp:nvSpPr>
      <dsp:spPr>
        <a:xfrm>
          <a:off x="7152188" y="1554480"/>
          <a:ext cx="1532066" cy="20726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egoe UI Semibold" panose="020B0702040204020203" pitchFamily="34" charset="0"/>
              <a:cs typeface="Segoe UI Semibold" panose="020B0702040204020203" pitchFamily="34" charset="0"/>
            </a:rPr>
            <a:t>Business Intelligence</a:t>
          </a:r>
          <a:endParaRPr lang="en-US" sz="1800" kern="1200" dirty="0">
            <a:latin typeface="Segoe UI Semibold" panose="020B0702040204020203" pitchFamily="34" charset="0"/>
            <a:cs typeface="Segoe UI Semibold" panose="020B0702040204020203" pitchFamily="34" charset="0"/>
          </a:endParaRPr>
        </a:p>
      </dsp:txBody>
      <dsp:txXfrm>
        <a:off x="7226977" y="1629269"/>
        <a:ext cx="1382488" cy="1923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BA386-17F3-4593-B20D-2BF14288ECA3}">
      <dsp:nvSpPr>
        <dsp:cNvPr id="0" name=""/>
        <dsp:cNvSpPr/>
      </dsp:nvSpPr>
      <dsp:spPr>
        <a:xfrm>
          <a:off x="3436941" y="1976441"/>
          <a:ext cx="1279517" cy="1279517"/>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latin typeface="Segoe UI" panose="020B0502040204020203" pitchFamily="34" charset="0"/>
              <a:cs typeface="Segoe UI" panose="020B0502040204020203" pitchFamily="34" charset="0"/>
            </a:rPr>
            <a:t>DM</a:t>
          </a:r>
          <a:endParaRPr lang="en-US" sz="3900" kern="1200" dirty="0">
            <a:latin typeface="Segoe UI" panose="020B0502040204020203" pitchFamily="34" charset="0"/>
            <a:cs typeface="Segoe UI" panose="020B0502040204020203" pitchFamily="34" charset="0"/>
          </a:endParaRPr>
        </a:p>
      </dsp:txBody>
      <dsp:txXfrm>
        <a:off x="3624322" y="2163822"/>
        <a:ext cx="904755" cy="904755"/>
      </dsp:txXfrm>
    </dsp:sp>
    <dsp:sp modelId="{A6F1F75D-EA95-4712-873F-0B6F092A95BD}">
      <dsp:nvSpPr>
        <dsp:cNvPr id="0" name=""/>
        <dsp:cNvSpPr/>
      </dsp:nvSpPr>
      <dsp:spPr>
        <a:xfrm rot="16200000">
          <a:off x="3911356" y="1439997"/>
          <a:ext cx="330687" cy="467665"/>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Segoe UI" panose="020B0502040204020203" pitchFamily="34" charset="0"/>
            <a:cs typeface="Segoe UI" panose="020B0502040204020203" pitchFamily="34" charset="0"/>
          </a:endParaRPr>
        </a:p>
      </dsp:txBody>
      <dsp:txXfrm>
        <a:off x="3960959" y="1583133"/>
        <a:ext cx="231481" cy="280599"/>
      </dsp:txXfrm>
    </dsp:sp>
    <dsp:sp modelId="{12093E01-8D3F-48CE-854A-3FEBB4F37760}">
      <dsp:nvSpPr>
        <dsp:cNvPr id="0" name=""/>
        <dsp:cNvSpPr/>
      </dsp:nvSpPr>
      <dsp:spPr>
        <a:xfrm>
          <a:off x="2990896" y="31703"/>
          <a:ext cx="2171606" cy="132079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Segoe UI" panose="020B0502040204020203" pitchFamily="34" charset="0"/>
              <a:cs typeface="Segoe UI" panose="020B0502040204020203" pitchFamily="34" charset="0"/>
            </a:rPr>
            <a:t>Klasifikasi</a:t>
          </a:r>
          <a:endParaRPr lang="en-US" sz="2400" kern="1200" dirty="0">
            <a:latin typeface="Segoe UI" panose="020B0502040204020203" pitchFamily="34" charset="0"/>
            <a:cs typeface="Segoe UI" panose="020B0502040204020203" pitchFamily="34" charset="0"/>
          </a:endParaRPr>
        </a:p>
      </dsp:txBody>
      <dsp:txXfrm>
        <a:off x="3308920" y="225129"/>
        <a:ext cx="1535558" cy="933946"/>
      </dsp:txXfrm>
    </dsp:sp>
    <dsp:sp modelId="{3D239803-075B-4419-A52D-B469455908E1}">
      <dsp:nvSpPr>
        <dsp:cNvPr id="0" name=""/>
        <dsp:cNvSpPr/>
      </dsp:nvSpPr>
      <dsp:spPr>
        <a:xfrm>
          <a:off x="4877483" y="2382367"/>
          <a:ext cx="387924" cy="467665"/>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Segoe UI" panose="020B0502040204020203" pitchFamily="34" charset="0"/>
            <a:cs typeface="Segoe UI" panose="020B0502040204020203" pitchFamily="34" charset="0"/>
          </a:endParaRPr>
        </a:p>
      </dsp:txBody>
      <dsp:txXfrm>
        <a:off x="4877483" y="2475900"/>
        <a:ext cx="271547" cy="280599"/>
      </dsp:txXfrm>
    </dsp:sp>
    <dsp:sp modelId="{A8B89D59-346A-44B7-B6F4-B711CD4238F8}">
      <dsp:nvSpPr>
        <dsp:cNvPr id="0" name=""/>
        <dsp:cNvSpPr/>
      </dsp:nvSpPr>
      <dsp:spPr>
        <a:xfrm>
          <a:off x="5448391" y="1955800"/>
          <a:ext cx="2171606" cy="1320798"/>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Segoe UI" panose="020B0502040204020203" pitchFamily="34" charset="0"/>
              <a:cs typeface="Segoe UI" panose="020B0502040204020203" pitchFamily="34" charset="0"/>
            </a:rPr>
            <a:t>Klasterisasi</a:t>
          </a:r>
          <a:endParaRPr lang="en-US" sz="2400" kern="1200" dirty="0">
            <a:latin typeface="Segoe UI" panose="020B0502040204020203" pitchFamily="34" charset="0"/>
            <a:cs typeface="Segoe UI" panose="020B0502040204020203" pitchFamily="34" charset="0"/>
          </a:endParaRPr>
        </a:p>
      </dsp:txBody>
      <dsp:txXfrm>
        <a:off x="5766415" y="2149226"/>
        <a:ext cx="1535558" cy="933946"/>
      </dsp:txXfrm>
    </dsp:sp>
    <dsp:sp modelId="{F3D411DA-ACFC-481E-A938-4563D90AB84F}">
      <dsp:nvSpPr>
        <dsp:cNvPr id="0" name=""/>
        <dsp:cNvSpPr/>
      </dsp:nvSpPr>
      <dsp:spPr>
        <a:xfrm rot="5400000">
          <a:off x="3911356" y="3324736"/>
          <a:ext cx="330687" cy="467665"/>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Segoe UI" panose="020B0502040204020203" pitchFamily="34" charset="0"/>
            <a:cs typeface="Segoe UI" panose="020B0502040204020203" pitchFamily="34" charset="0"/>
          </a:endParaRPr>
        </a:p>
      </dsp:txBody>
      <dsp:txXfrm>
        <a:off x="3960959" y="3368666"/>
        <a:ext cx="231481" cy="280599"/>
      </dsp:txXfrm>
    </dsp:sp>
    <dsp:sp modelId="{CAEDF42B-064F-49C3-B775-FC530DD5767F}">
      <dsp:nvSpPr>
        <dsp:cNvPr id="0" name=""/>
        <dsp:cNvSpPr/>
      </dsp:nvSpPr>
      <dsp:spPr>
        <a:xfrm>
          <a:off x="2990896" y="3879897"/>
          <a:ext cx="2171606" cy="1320798"/>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Segoe UI" panose="020B0502040204020203" pitchFamily="34" charset="0"/>
              <a:cs typeface="Segoe UI" panose="020B0502040204020203" pitchFamily="34" charset="0"/>
            </a:rPr>
            <a:t>Regresi</a:t>
          </a:r>
          <a:r>
            <a:rPr lang="en-US" sz="2400" kern="1200" dirty="0" smtClean="0">
              <a:latin typeface="Segoe UI" panose="020B0502040204020203" pitchFamily="34" charset="0"/>
              <a:cs typeface="Segoe UI" panose="020B0502040204020203" pitchFamily="34" charset="0"/>
            </a:rPr>
            <a:t>/</a:t>
          </a:r>
        </a:p>
        <a:p>
          <a:pPr lvl="0" algn="ctr" defTabSz="1066800">
            <a:lnSpc>
              <a:spcPct val="90000"/>
            </a:lnSpc>
            <a:spcBef>
              <a:spcPct val="0"/>
            </a:spcBef>
            <a:spcAft>
              <a:spcPct val="35000"/>
            </a:spcAft>
          </a:pPr>
          <a:r>
            <a:rPr lang="en-US" sz="2400" kern="1200" dirty="0" err="1" smtClean="0">
              <a:latin typeface="Segoe UI" panose="020B0502040204020203" pitchFamily="34" charset="0"/>
              <a:cs typeface="Segoe UI" panose="020B0502040204020203" pitchFamily="34" charset="0"/>
            </a:rPr>
            <a:t>Estimasi</a:t>
          </a:r>
          <a:endParaRPr lang="en-US" sz="2400" kern="1200" dirty="0">
            <a:latin typeface="Segoe UI" panose="020B0502040204020203" pitchFamily="34" charset="0"/>
            <a:cs typeface="Segoe UI" panose="020B0502040204020203" pitchFamily="34" charset="0"/>
          </a:endParaRPr>
        </a:p>
      </dsp:txBody>
      <dsp:txXfrm>
        <a:off x="3308920" y="4073323"/>
        <a:ext cx="1535558" cy="933946"/>
      </dsp:txXfrm>
    </dsp:sp>
    <dsp:sp modelId="{DFC22BD5-7142-43F1-8E1B-F567A4064729}">
      <dsp:nvSpPr>
        <dsp:cNvPr id="0" name=""/>
        <dsp:cNvSpPr/>
      </dsp:nvSpPr>
      <dsp:spPr>
        <a:xfrm rot="10800000">
          <a:off x="2945137" y="2382367"/>
          <a:ext cx="347541" cy="467665"/>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Segoe UI" panose="020B0502040204020203" pitchFamily="34" charset="0"/>
            <a:cs typeface="Segoe UI" panose="020B0502040204020203" pitchFamily="34" charset="0"/>
          </a:endParaRPr>
        </a:p>
      </dsp:txBody>
      <dsp:txXfrm rot="10800000">
        <a:off x="3049399" y="2475900"/>
        <a:ext cx="243279" cy="280599"/>
      </dsp:txXfrm>
    </dsp:sp>
    <dsp:sp modelId="{8CDDE672-7E45-4D14-9CF2-1E4F27CF5A94}">
      <dsp:nvSpPr>
        <dsp:cNvPr id="0" name=""/>
        <dsp:cNvSpPr/>
      </dsp:nvSpPr>
      <dsp:spPr>
        <a:xfrm>
          <a:off x="609595" y="1955800"/>
          <a:ext cx="2171606" cy="1320798"/>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Segoe UI" panose="020B0502040204020203" pitchFamily="34" charset="0"/>
              <a:cs typeface="Segoe UI" panose="020B0502040204020203" pitchFamily="34" charset="0"/>
            </a:rPr>
            <a:t>Asosiasi</a:t>
          </a:r>
          <a:endParaRPr lang="en-US" sz="2400" kern="1200" dirty="0">
            <a:latin typeface="Segoe UI" panose="020B0502040204020203" pitchFamily="34" charset="0"/>
            <a:cs typeface="Segoe UI" panose="020B0502040204020203" pitchFamily="34" charset="0"/>
          </a:endParaRPr>
        </a:p>
      </dsp:txBody>
      <dsp:txXfrm>
        <a:off x="927619" y="2149226"/>
        <a:ext cx="1535558" cy="9339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910E7-AC73-4457-8599-C134A329583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3D5557-D9B2-45E3-A0BB-27283704909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938EC6-AC25-4EDC-93A0-8B6C5AB7D0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B938EC6-AC25-4EDC-93A0-8B6C5AB7D0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B938EC6-AC25-4EDC-93A0-8B6C5AB7D0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B938EC6-AC25-4EDC-93A0-8B6C5AB7D0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B938EC6-AC25-4EDC-93A0-8B6C5AB7D0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B938EC6-AC25-4EDC-93A0-8B6C5AB7D0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B938EC6-AC25-4EDC-93A0-8B6C5AB7D03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938EC6-AC25-4EDC-93A0-8B6C5AB7D03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38EC6-AC25-4EDC-93A0-8B6C5AB7D03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B938EC6-AC25-4EDC-93A0-8B6C5AB7D0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B938EC6-AC25-4EDC-93A0-8B6C5AB7D0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40DC5-1BC3-412F-942C-4D1ED4BC3B5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38EC6-AC25-4EDC-93A0-8B6C5AB7D03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40DC5-1BC3-412F-942C-4D1ED4BC3B5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28600" y="1066800"/>
            <a:ext cx="6804660" cy="4529455"/>
          </a:xfrm>
          <a:prstGeom prst="rect">
            <a:avLst/>
          </a:prstGeom>
        </p:spPr>
      </p:pic>
      <p:sp>
        <p:nvSpPr>
          <p:cNvPr id="2" name="Title 1"/>
          <p:cNvSpPr>
            <a:spLocks noGrp="1"/>
          </p:cNvSpPr>
          <p:nvPr>
            <p:ph type="ctrTitle"/>
          </p:nvPr>
        </p:nvSpPr>
        <p:spPr>
          <a:xfrm>
            <a:off x="0" y="2133600"/>
            <a:ext cx="9144000" cy="1524001"/>
          </a:xfrm>
          <a:solidFill>
            <a:schemeClr val="tx2">
              <a:lumMod val="75000"/>
            </a:schemeClr>
          </a:solidFill>
        </p:spPr>
        <p:txBody>
          <a:bodyPr>
            <a:normAutofit/>
          </a:bodyPr>
          <a:lstStyle/>
          <a:p>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Manajemen</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sz="4000"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3" name="Subtitle 2"/>
          <p:cNvSpPr>
            <a:spLocks noGrp="1"/>
          </p:cNvSpPr>
          <p:nvPr>
            <p:ph type="subTitle" idx="1"/>
          </p:nvPr>
        </p:nvSpPr>
        <p:spPr>
          <a:xfrm>
            <a:off x="0" y="3733800"/>
            <a:ext cx="9144000" cy="381000"/>
          </a:xfrm>
          <a:solidFill>
            <a:schemeClr val="accent6">
              <a:lumMod val="75000"/>
            </a:schemeClr>
          </a:solidFill>
          <a:ln>
            <a:noFill/>
          </a:ln>
        </p:spPr>
        <p:txBody>
          <a:bodyPr anchor="ctr">
            <a:normAutofit lnSpcReduction="10000"/>
          </a:bodyPr>
          <a:lstStyle/>
          <a:p>
            <a:endParaRPr lang="en-US" sz="2000" dirty="0">
              <a:solidFill>
                <a:schemeClr val="bg1"/>
              </a:solidFill>
              <a:latin typeface="Segoe UI Semibold" panose="020B0702040204020203" pitchFamily="34" charset="0"/>
              <a:cs typeface="Segoe UI Semibold" panose="020B0702040204020203" pitchFamily="34" charset="0"/>
            </a:endParaRPr>
          </a:p>
        </p:txBody>
      </p:sp>
      <p:pic>
        <p:nvPicPr>
          <p:cNvPr id="4" name="Picture 2" descr="E:\OneDrive\Documents\IMAGES\Logo\Official Logo Universitas Dian Nuswanto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73236"/>
            <a:ext cx="1707964" cy="1707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Penambangan</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Data Mining</a:t>
            </a:r>
            <a:endParaRPr lang="en-US" i="1" dirty="0">
              <a:latin typeface="Segoe UI Semibold" panose="020B0702040204020203" pitchFamily="34" charset="0"/>
              <a:cs typeface="Segoe UI Semibold" panose="020B0702040204020203" pitchFamily="34" charset="0"/>
            </a:endParaRPr>
          </a:p>
        </p:txBody>
      </p:sp>
      <p:sp>
        <p:nvSpPr>
          <p:cNvPr id="15" name="TextBox 14"/>
          <p:cNvSpPr txBox="1"/>
          <p:nvPr/>
        </p:nvSpPr>
        <p:spPr>
          <a:xfrm>
            <a:off x="0" y="4648200"/>
            <a:ext cx="9144000" cy="1815882"/>
          </a:xfrm>
          <a:prstGeom prst="rect">
            <a:avLst/>
          </a:prstGeom>
          <a:noFill/>
        </p:spPr>
        <p:txBody>
          <a:bodyPr wrap="square" rtlCol="0">
            <a:spAutoFit/>
          </a:bodyPr>
          <a:lstStyle/>
          <a:p>
            <a:pPr algn="ctr"/>
            <a:r>
              <a:rPr lang="en-US" sz="2800" i="1" dirty="0" smtClean="0">
                <a:solidFill>
                  <a:srgbClr val="002060"/>
                </a:solidFill>
              </a:rPr>
              <a:t>“Can’t see the forest for the trees”</a:t>
            </a:r>
            <a:endParaRPr lang="en-US" sz="2800" i="1" dirty="0" smtClean="0">
              <a:solidFill>
                <a:srgbClr val="002060"/>
              </a:solidFill>
            </a:endParaRPr>
          </a:p>
          <a:p>
            <a:pPr algn="ctr"/>
            <a:r>
              <a:rPr lang="en-US" i="1" dirty="0" smtClean="0">
                <a:solidFill>
                  <a:srgbClr val="002060"/>
                </a:solidFill>
              </a:rPr>
              <a:t>- </a:t>
            </a:r>
            <a:r>
              <a:rPr lang="en-US" i="1" dirty="0" err="1" smtClean="0">
                <a:solidFill>
                  <a:srgbClr val="002060"/>
                </a:solidFill>
              </a:rPr>
              <a:t>Tidak</a:t>
            </a:r>
            <a:r>
              <a:rPr lang="en-US" i="1" dirty="0" smtClean="0">
                <a:solidFill>
                  <a:srgbClr val="002060"/>
                </a:solidFill>
              </a:rPr>
              <a:t> </a:t>
            </a:r>
            <a:r>
              <a:rPr lang="en-US" i="1" dirty="0" err="1" smtClean="0">
                <a:solidFill>
                  <a:srgbClr val="002060"/>
                </a:solidFill>
              </a:rPr>
              <a:t>dapat</a:t>
            </a:r>
            <a:r>
              <a:rPr lang="en-US" i="1" dirty="0" smtClean="0">
                <a:solidFill>
                  <a:srgbClr val="002060"/>
                </a:solidFill>
              </a:rPr>
              <a:t> </a:t>
            </a:r>
            <a:r>
              <a:rPr lang="en-US" i="1" dirty="0" err="1" smtClean="0">
                <a:solidFill>
                  <a:srgbClr val="002060"/>
                </a:solidFill>
              </a:rPr>
              <a:t>melihat</a:t>
            </a:r>
            <a:r>
              <a:rPr lang="en-US" i="1" dirty="0" smtClean="0">
                <a:solidFill>
                  <a:srgbClr val="002060"/>
                </a:solidFill>
              </a:rPr>
              <a:t> </a:t>
            </a:r>
            <a:r>
              <a:rPr lang="en-US" i="1" dirty="0" err="1" smtClean="0">
                <a:solidFill>
                  <a:srgbClr val="002060"/>
                </a:solidFill>
              </a:rPr>
              <a:t>hutan</a:t>
            </a:r>
            <a:r>
              <a:rPr lang="en-US" i="1" dirty="0" smtClean="0">
                <a:solidFill>
                  <a:srgbClr val="002060"/>
                </a:solidFill>
              </a:rPr>
              <a:t> (big picture) </a:t>
            </a:r>
            <a:r>
              <a:rPr lang="en-US" i="1" dirty="0" err="1" smtClean="0">
                <a:solidFill>
                  <a:srgbClr val="002060"/>
                </a:solidFill>
              </a:rPr>
              <a:t>karena</a:t>
            </a:r>
            <a:r>
              <a:rPr lang="en-US" i="1" dirty="0" smtClean="0">
                <a:solidFill>
                  <a:srgbClr val="002060"/>
                </a:solidFill>
              </a:rPr>
              <a:t> </a:t>
            </a:r>
            <a:r>
              <a:rPr lang="en-US" i="1" dirty="0" err="1" smtClean="0">
                <a:solidFill>
                  <a:srgbClr val="002060"/>
                </a:solidFill>
              </a:rPr>
              <a:t>terlalu</a:t>
            </a:r>
            <a:r>
              <a:rPr lang="en-US" i="1" dirty="0" smtClean="0">
                <a:solidFill>
                  <a:srgbClr val="002060"/>
                </a:solidFill>
              </a:rPr>
              <a:t> </a:t>
            </a:r>
            <a:r>
              <a:rPr lang="en-US" i="1" dirty="0" err="1" smtClean="0">
                <a:solidFill>
                  <a:srgbClr val="002060"/>
                </a:solidFill>
              </a:rPr>
              <a:t>fokus</a:t>
            </a:r>
            <a:r>
              <a:rPr lang="en-US" i="1" dirty="0" smtClean="0">
                <a:solidFill>
                  <a:srgbClr val="002060"/>
                </a:solidFill>
              </a:rPr>
              <a:t> </a:t>
            </a:r>
            <a:r>
              <a:rPr lang="en-US" i="1" dirty="0" err="1" smtClean="0">
                <a:solidFill>
                  <a:srgbClr val="002060"/>
                </a:solidFill>
              </a:rPr>
              <a:t>pada</a:t>
            </a:r>
            <a:r>
              <a:rPr lang="en-US" i="1" dirty="0" smtClean="0">
                <a:solidFill>
                  <a:srgbClr val="002060"/>
                </a:solidFill>
              </a:rPr>
              <a:t> </a:t>
            </a:r>
            <a:r>
              <a:rPr lang="en-US" i="1" dirty="0" err="1" smtClean="0">
                <a:solidFill>
                  <a:srgbClr val="002060"/>
                </a:solidFill>
              </a:rPr>
              <a:t>pepohonan</a:t>
            </a:r>
            <a:r>
              <a:rPr lang="en-US" i="1" dirty="0" smtClean="0">
                <a:solidFill>
                  <a:srgbClr val="002060"/>
                </a:solidFill>
              </a:rPr>
              <a:t> (details) -</a:t>
            </a:r>
            <a:endParaRPr lang="en-US" i="1" dirty="0" smtClean="0">
              <a:solidFill>
                <a:srgbClr val="002060"/>
              </a:solidFill>
            </a:endParaRPr>
          </a:p>
          <a:p>
            <a:pPr algn="ctr"/>
            <a:endParaRPr lang="en-US" i="1" dirty="0" smtClean="0">
              <a:solidFill>
                <a:srgbClr val="002060"/>
              </a:solidFill>
            </a:endParaRPr>
          </a:p>
          <a:p>
            <a:pPr algn="ctr"/>
            <a:r>
              <a:rPr lang="en-US" sz="2400" dirty="0" err="1" smtClean="0">
                <a:solidFill>
                  <a:srgbClr val="002060"/>
                </a:solidFill>
              </a:rPr>
              <a:t>Dengan</a:t>
            </a:r>
            <a:r>
              <a:rPr lang="en-US" sz="2400" dirty="0" smtClean="0">
                <a:solidFill>
                  <a:srgbClr val="002060"/>
                </a:solidFill>
              </a:rPr>
              <a:t> </a:t>
            </a:r>
            <a:r>
              <a:rPr lang="en-US" sz="2400" b="1" dirty="0" smtClean="0">
                <a:solidFill>
                  <a:srgbClr val="002060"/>
                </a:solidFill>
              </a:rPr>
              <a:t>Data Mining</a:t>
            </a:r>
            <a:r>
              <a:rPr lang="en-US" sz="2400" dirty="0" smtClean="0">
                <a:solidFill>
                  <a:srgbClr val="002060"/>
                </a:solidFill>
              </a:rPr>
              <a:t>, </a:t>
            </a:r>
            <a:r>
              <a:rPr lang="en-US" sz="2400" dirty="0" err="1" smtClean="0">
                <a:solidFill>
                  <a:srgbClr val="002060"/>
                </a:solidFill>
              </a:rPr>
              <a:t>kita</a:t>
            </a:r>
            <a:r>
              <a:rPr lang="en-US" sz="2400" dirty="0" smtClean="0">
                <a:solidFill>
                  <a:srgbClr val="002060"/>
                </a:solidFill>
              </a:rPr>
              <a:t> </a:t>
            </a:r>
            <a:r>
              <a:rPr lang="en-US" sz="2400" dirty="0" err="1" smtClean="0">
                <a:solidFill>
                  <a:srgbClr val="002060"/>
                </a:solidFill>
              </a:rPr>
              <a:t>dapat</a:t>
            </a:r>
            <a:r>
              <a:rPr lang="en-US" sz="2400" dirty="0" smtClean="0">
                <a:solidFill>
                  <a:srgbClr val="002060"/>
                </a:solidFill>
              </a:rPr>
              <a:t> </a:t>
            </a:r>
            <a:r>
              <a:rPr lang="en-US" sz="2400" dirty="0" err="1" smtClean="0">
                <a:solidFill>
                  <a:srgbClr val="002060"/>
                </a:solidFill>
              </a:rPr>
              <a:t>fokus</a:t>
            </a:r>
            <a:r>
              <a:rPr lang="en-US" sz="2400" dirty="0" smtClean="0">
                <a:solidFill>
                  <a:srgbClr val="002060"/>
                </a:solidFill>
              </a:rPr>
              <a:t> </a:t>
            </a:r>
            <a:r>
              <a:rPr lang="en-US" sz="2400" dirty="0" err="1" smtClean="0">
                <a:solidFill>
                  <a:srgbClr val="002060"/>
                </a:solidFill>
              </a:rPr>
              <a:t>pada</a:t>
            </a:r>
            <a:r>
              <a:rPr lang="en-US" sz="2400" dirty="0" smtClean="0">
                <a:solidFill>
                  <a:srgbClr val="002060"/>
                </a:solidFill>
              </a:rPr>
              <a:t> </a:t>
            </a:r>
            <a:r>
              <a:rPr lang="en-US" sz="2400" b="1" dirty="0" smtClean="0">
                <a:solidFill>
                  <a:srgbClr val="002060"/>
                </a:solidFill>
              </a:rPr>
              <a:t>detail </a:t>
            </a:r>
            <a:r>
              <a:rPr lang="en-US" sz="2400" b="1" dirty="0" err="1" smtClean="0">
                <a:solidFill>
                  <a:srgbClr val="002060"/>
                </a:solidFill>
              </a:rPr>
              <a:t>pepohonan</a:t>
            </a:r>
            <a:r>
              <a:rPr lang="en-US" sz="2400" b="1" dirty="0" smtClean="0">
                <a:solidFill>
                  <a:srgbClr val="002060"/>
                </a:solidFill>
              </a:rPr>
              <a:t> SEKALIGUS </a:t>
            </a:r>
            <a:r>
              <a:rPr lang="en-US" sz="2400" dirty="0" err="1" smtClean="0">
                <a:solidFill>
                  <a:srgbClr val="002060"/>
                </a:solidFill>
              </a:rPr>
              <a:t>mengidentifikasi</a:t>
            </a:r>
            <a:r>
              <a:rPr lang="en-US" sz="2400" dirty="0" smtClean="0">
                <a:solidFill>
                  <a:srgbClr val="002060"/>
                </a:solidFill>
              </a:rPr>
              <a:t> </a:t>
            </a:r>
            <a:r>
              <a:rPr lang="en-US" sz="2400" b="1" dirty="0" err="1" smtClean="0">
                <a:solidFill>
                  <a:srgbClr val="002060"/>
                </a:solidFill>
              </a:rPr>
              <a:t>hutannya</a:t>
            </a:r>
            <a:r>
              <a:rPr lang="en-US" sz="2400" dirty="0" smtClean="0">
                <a:solidFill>
                  <a:srgbClr val="002060"/>
                </a:solidFill>
              </a:rPr>
              <a:t>.</a:t>
            </a:r>
            <a:endParaRPr lang="en-US" sz="2400" dirty="0">
              <a:solidFill>
                <a:srgbClr val="002060"/>
              </a:solidFill>
            </a:endParaRPr>
          </a:p>
        </p:txBody>
      </p:sp>
      <p:sp>
        <p:nvSpPr>
          <p:cNvPr id="16" name="TextBox 15"/>
          <p:cNvSpPr txBox="1"/>
          <p:nvPr/>
        </p:nvSpPr>
        <p:spPr>
          <a:xfrm>
            <a:off x="0" y="1828800"/>
            <a:ext cx="9144000" cy="2277547"/>
          </a:xfrm>
          <a:prstGeom prst="rect">
            <a:avLst/>
          </a:prstGeom>
          <a:noFill/>
        </p:spPr>
        <p:txBody>
          <a:bodyPr wrap="square" rtlCol="0">
            <a:spAutoFit/>
          </a:bodyPr>
          <a:lstStyle/>
          <a:p>
            <a:pPr algn="ctr"/>
            <a:r>
              <a:rPr lang="en-US" sz="2800" i="1" dirty="0" smtClean="0">
                <a:solidFill>
                  <a:srgbClr val="002060"/>
                </a:solidFill>
              </a:rPr>
              <a:t>“Finding the needle in a haystack”</a:t>
            </a:r>
            <a:endParaRPr lang="en-US" sz="2800" i="1" dirty="0" smtClean="0">
              <a:solidFill>
                <a:srgbClr val="002060"/>
              </a:solidFill>
            </a:endParaRPr>
          </a:p>
          <a:p>
            <a:pPr marL="285750" indent="-285750" algn="ctr">
              <a:buFontTx/>
              <a:buChar char="-"/>
            </a:pPr>
            <a:r>
              <a:rPr lang="en-US" i="1" dirty="0" err="1" smtClean="0">
                <a:solidFill>
                  <a:srgbClr val="002060"/>
                </a:solidFill>
              </a:rPr>
              <a:t>Mencari</a:t>
            </a:r>
            <a:r>
              <a:rPr lang="en-US" i="1" dirty="0" smtClean="0">
                <a:solidFill>
                  <a:srgbClr val="002060"/>
                </a:solidFill>
              </a:rPr>
              <a:t> </a:t>
            </a:r>
            <a:r>
              <a:rPr lang="en-US" i="1" dirty="0" err="1" smtClean="0">
                <a:solidFill>
                  <a:srgbClr val="002060"/>
                </a:solidFill>
              </a:rPr>
              <a:t>jarum</a:t>
            </a:r>
            <a:r>
              <a:rPr lang="en-US" i="1" dirty="0" smtClean="0">
                <a:solidFill>
                  <a:srgbClr val="002060"/>
                </a:solidFill>
              </a:rPr>
              <a:t> di </a:t>
            </a:r>
            <a:r>
              <a:rPr lang="en-US" i="1" dirty="0" err="1" smtClean="0">
                <a:solidFill>
                  <a:srgbClr val="002060"/>
                </a:solidFill>
              </a:rPr>
              <a:t>tumpukan</a:t>
            </a:r>
            <a:r>
              <a:rPr lang="en-US" i="1" dirty="0" smtClean="0">
                <a:solidFill>
                  <a:srgbClr val="002060"/>
                </a:solidFill>
              </a:rPr>
              <a:t> </a:t>
            </a:r>
            <a:r>
              <a:rPr lang="en-US" i="1" dirty="0" err="1" smtClean="0">
                <a:solidFill>
                  <a:srgbClr val="002060"/>
                </a:solidFill>
              </a:rPr>
              <a:t>jerami</a:t>
            </a:r>
            <a:r>
              <a:rPr lang="en-US" i="1" dirty="0" smtClean="0">
                <a:solidFill>
                  <a:srgbClr val="002060"/>
                </a:solidFill>
              </a:rPr>
              <a:t> -</a:t>
            </a:r>
            <a:endParaRPr lang="en-US" i="1" dirty="0" smtClean="0">
              <a:solidFill>
                <a:srgbClr val="002060"/>
              </a:solidFill>
            </a:endParaRPr>
          </a:p>
          <a:p>
            <a:pPr algn="ctr"/>
            <a:endParaRPr lang="en-US" sz="2400" i="1" dirty="0" smtClean="0">
              <a:solidFill>
                <a:srgbClr val="002060"/>
              </a:solidFill>
            </a:endParaRPr>
          </a:p>
          <a:p>
            <a:pPr algn="ctr"/>
            <a:r>
              <a:rPr lang="en-US" sz="2400" dirty="0" err="1" smtClean="0">
                <a:solidFill>
                  <a:srgbClr val="002060"/>
                </a:solidFill>
              </a:rPr>
              <a:t>Menggunakan</a:t>
            </a:r>
            <a:r>
              <a:rPr lang="en-US" sz="2400" dirty="0" smtClean="0">
                <a:solidFill>
                  <a:srgbClr val="002060"/>
                </a:solidFill>
              </a:rPr>
              <a:t> </a:t>
            </a:r>
            <a:r>
              <a:rPr lang="en-US" sz="2400" b="1" dirty="0" smtClean="0">
                <a:solidFill>
                  <a:srgbClr val="002060"/>
                </a:solidFill>
              </a:rPr>
              <a:t>Data Mining </a:t>
            </a:r>
            <a:r>
              <a:rPr lang="en-US" sz="2400" dirty="0" err="1" smtClean="0">
                <a:solidFill>
                  <a:srgbClr val="002060"/>
                </a:solidFill>
              </a:rPr>
              <a:t>pada</a:t>
            </a:r>
            <a:r>
              <a:rPr lang="en-US" sz="2400" dirty="0" smtClean="0">
                <a:solidFill>
                  <a:srgbClr val="002060"/>
                </a:solidFill>
              </a:rPr>
              <a:t> </a:t>
            </a:r>
            <a:r>
              <a:rPr lang="en-US" sz="2400" dirty="0" err="1" smtClean="0">
                <a:solidFill>
                  <a:srgbClr val="002060"/>
                </a:solidFill>
              </a:rPr>
              <a:t>tumpukan</a:t>
            </a:r>
            <a:r>
              <a:rPr lang="en-US" sz="2400" dirty="0" smtClean="0">
                <a:solidFill>
                  <a:srgbClr val="002060"/>
                </a:solidFill>
              </a:rPr>
              <a:t> data </a:t>
            </a:r>
            <a:r>
              <a:rPr lang="en-US" sz="2400" dirty="0" err="1" smtClean="0">
                <a:solidFill>
                  <a:srgbClr val="002060"/>
                </a:solidFill>
              </a:rPr>
              <a:t>dapat</a:t>
            </a:r>
            <a:r>
              <a:rPr lang="en-US" sz="2400" dirty="0" smtClean="0">
                <a:solidFill>
                  <a:srgbClr val="002060"/>
                </a:solidFill>
              </a:rPr>
              <a:t> </a:t>
            </a:r>
            <a:r>
              <a:rPr lang="en-US" sz="2400" b="1" dirty="0" smtClean="0">
                <a:solidFill>
                  <a:srgbClr val="002060"/>
                </a:solidFill>
              </a:rPr>
              <a:t>IBARAT </a:t>
            </a:r>
            <a:r>
              <a:rPr lang="en-US" sz="2400" dirty="0" err="1" smtClean="0">
                <a:solidFill>
                  <a:srgbClr val="002060"/>
                </a:solidFill>
              </a:rPr>
              <a:t>kita</a:t>
            </a:r>
            <a:r>
              <a:rPr lang="en-US" sz="2400" dirty="0" smtClean="0">
                <a:solidFill>
                  <a:srgbClr val="002060"/>
                </a:solidFill>
              </a:rPr>
              <a:t> </a:t>
            </a:r>
            <a:r>
              <a:rPr lang="en-US" sz="2400" dirty="0" err="1" smtClean="0">
                <a:solidFill>
                  <a:srgbClr val="002060"/>
                </a:solidFill>
              </a:rPr>
              <a:t>menggunakan</a:t>
            </a:r>
            <a:r>
              <a:rPr lang="en-US" sz="2400" dirty="0" smtClean="0">
                <a:solidFill>
                  <a:srgbClr val="002060"/>
                </a:solidFill>
              </a:rPr>
              <a:t> </a:t>
            </a:r>
            <a:r>
              <a:rPr lang="en-US" sz="2400" b="1" dirty="0" smtClean="0">
                <a:solidFill>
                  <a:srgbClr val="002060"/>
                </a:solidFill>
              </a:rPr>
              <a:t>sensor </a:t>
            </a:r>
            <a:r>
              <a:rPr lang="en-US" sz="2400" b="1" dirty="0" err="1" smtClean="0">
                <a:solidFill>
                  <a:srgbClr val="002060"/>
                </a:solidFill>
              </a:rPr>
              <a:t>logam</a:t>
            </a:r>
            <a:r>
              <a:rPr lang="en-US" sz="2400" b="1" dirty="0" smtClean="0">
                <a:solidFill>
                  <a:srgbClr val="002060"/>
                </a:solidFill>
              </a:rPr>
              <a:t> </a:t>
            </a:r>
            <a:r>
              <a:rPr lang="en-US" sz="2400" dirty="0" err="1" smtClean="0">
                <a:solidFill>
                  <a:srgbClr val="002060"/>
                </a:solidFill>
              </a:rPr>
              <a:t>saat</a:t>
            </a:r>
            <a:r>
              <a:rPr lang="en-US" sz="2400" dirty="0" smtClean="0">
                <a:solidFill>
                  <a:srgbClr val="002060"/>
                </a:solidFill>
              </a:rPr>
              <a:t> </a:t>
            </a:r>
            <a:r>
              <a:rPr lang="en-US" sz="2400" dirty="0" err="1" smtClean="0">
                <a:solidFill>
                  <a:srgbClr val="002060"/>
                </a:solidFill>
              </a:rPr>
              <a:t>mencari</a:t>
            </a:r>
            <a:r>
              <a:rPr lang="en-US" sz="2400" dirty="0" smtClean="0">
                <a:solidFill>
                  <a:srgbClr val="002060"/>
                </a:solidFill>
              </a:rPr>
              <a:t> </a:t>
            </a:r>
            <a:r>
              <a:rPr lang="en-US" sz="2400" dirty="0" err="1" smtClean="0">
                <a:solidFill>
                  <a:srgbClr val="002060"/>
                </a:solidFill>
              </a:rPr>
              <a:t>jarum</a:t>
            </a:r>
            <a:r>
              <a:rPr lang="en-US" sz="2400" dirty="0" smtClean="0">
                <a:solidFill>
                  <a:srgbClr val="002060"/>
                </a:solidFill>
              </a:rPr>
              <a:t> di </a:t>
            </a:r>
            <a:r>
              <a:rPr lang="en-US" sz="2400" dirty="0" err="1" smtClean="0">
                <a:solidFill>
                  <a:srgbClr val="002060"/>
                </a:solidFill>
              </a:rPr>
              <a:t>dalam</a:t>
            </a:r>
            <a:r>
              <a:rPr lang="en-US" sz="2400" dirty="0" smtClean="0">
                <a:solidFill>
                  <a:srgbClr val="002060"/>
                </a:solidFill>
              </a:rPr>
              <a:t> </a:t>
            </a:r>
            <a:r>
              <a:rPr lang="en-US" sz="2400" dirty="0" err="1" smtClean="0">
                <a:solidFill>
                  <a:srgbClr val="002060"/>
                </a:solidFill>
              </a:rPr>
              <a:t>tumpukan</a:t>
            </a:r>
            <a:r>
              <a:rPr lang="en-US" sz="2400" dirty="0" smtClean="0">
                <a:solidFill>
                  <a:srgbClr val="002060"/>
                </a:solidFill>
              </a:rPr>
              <a:t> </a:t>
            </a:r>
            <a:r>
              <a:rPr lang="en-US" sz="2400" dirty="0" err="1" smtClean="0">
                <a:solidFill>
                  <a:srgbClr val="002060"/>
                </a:solidFill>
              </a:rPr>
              <a:t>jerami</a:t>
            </a:r>
            <a:r>
              <a:rPr lang="en-US" sz="2400" dirty="0" smtClean="0">
                <a:solidFill>
                  <a:srgbClr val="002060"/>
                </a:solidFill>
              </a:rPr>
              <a:t>. </a:t>
            </a:r>
            <a:r>
              <a:rPr lang="en-US" sz="2400" dirty="0" err="1" smtClean="0">
                <a:solidFill>
                  <a:srgbClr val="002060"/>
                </a:solidFill>
              </a:rPr>
              <a:t>Mempercepat</a:t>
            </a:r>
            <a:r>
              <a:rPr lang="en-US" sz="2400" dirty="0" smtClean="0">
                <a:solidFill>
                  <a:srgbClr val="002060"/>
                </a:solidFill>
              </a:rPr>
              <a:t> </a:t>
            </a:r>
            <a:r>
              <a:rPr lang="en-US" sz="2400" dirty="0" err="1" smtClean="0">
                <a:solidFill>
                  <a:srgbClr val="002060"/>
                </a:solidFill>
              </a:rPr>
              <a:t>waktu</a:t>
            </a:r>
            <a:r>
              <a:rPr lang="en-US" sz="2400" dirty="0" smtClean="0">
                <a:solidFill>
                  <a:srgbClr val="002060"/>
                </a:solidFill>
              </a:rPr>
              <a:t> </a:t>
            </a:r>
            <a:r>
              <a:rPr lang="en-US" sz="2400" dirty="0" err="1" smtClean="0">
                <a:solidFill>
                  <a:srgbClr val="002060"/>
                </a:solidFill>
              </a:rPr>
              <a:t>pencarian</a:t>
            </a:r>
            <a:r>
              <a:rPr lang="en-US" sz="2400" dirty="0" smtClean="0">
                <a:solidFill>
                  <a:srgbClr val="002060"/>
                </a:solidFill>
              </a:rPr>
              <a:t> </a:t>
            </a:r>
            <a:r>
              <a:rPr lang="en-US" sz="2400" dirty="0" err="1" smtClean="0">
                <a:solidFill>
                  <a:srgbClr val="002060"/>
                </a:solidFill>
              </a:rPr>
              <a:t>dan</a:t>
            </a:r>
            <a:r>
              <a:rPr lang="en-US" sz="2400" dirty="0" smtClean="0">
                <a:solidFill>
                  <a:srgbClr val="002060"/>
                </a:solidFill>
              </a:rPr>
              <a:t> proses yang OTOMATIS!</a:t>
            </a:r>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Penambangan</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Data Mining</a:t>
            </a:r>
            <a:endParaRPr lang="en-US" i="1" dirty="0">
              <a:latin typeface="Segoe UI Semibold" panose="020B0702040204020203" pitchFamily="34" charset="0"/>
              <a:cs typeface="Segoe UI Semibold" panose="020B0702040204020203" pitchFamily="34" charset="0"/>
            </a:endParaRPr>
          </a:p>
        </p:txBody>
      </p:sp>
      <p:pic>
        <p:nvPicPr>
          <p:cNvPr id="10" name="Picture 2"/>
          <p:cNvPicPr>
            <a:picLocks noChangeAspect="1" noChangeArrowheads="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05000" y="1725021"/>
            <a:ext cx="3214750" cy="329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905000" y="5181600"/>
            <a:ext cx="3505201" cy="1200329"/>
          </a:xfrm>
          <a:prstGeom prst="rect">
            <a:avLst/>
          </a:prstGeom>
          <a:noFill/>
        </p:spPr>
        <p:txBody>
          <a:bodyPr wrap="square" rtlCol="0">
            <a:spAutoFit/>
          </a:bodyPr>
          <a:lstStyle/>
          <a:p>
            <a:pPr algn="ctr"/>
            <a:r>
              <a:rPr lang="en-US" b="1" dirty="0" smtClean="0">
                <a:latin typeface="Segoe UI" panose="020B0502040204020203" pitchFamily="34" charset="0"/>
                <a:cs typeface="Segoe UI" panose="020B0502040204020203" pitchFamily="34" charset="0"/>
              </a:rPr>
              <a:t>3</a:t>
            </a:r>
            <a:r>
              <a:rPr lang="en-US" b="1" baseline="30000" dirty="0" smtClean="0">
                <a:latin typeface="Segoe UI" panose="020B0502040204020203" pitchFamily="34" charset="0"/>
                <a:cs typeface="Segoe UI" panose="020B0502040204020203" pitchFamily="34" charset="0"/>
              </a:rPr>
              <a:t>rd</a:t>
            </a:r>
            <a:r>
              <a:rPr lang="en-US" b="1" dirty="0" smtClean="0">
                <a:latin typeface="Segoe UI" panose="020B0502040204020203" pitchFamily="34" charset="0"/>
                <a:cs typeface="Segoe UI" panose="020B0502040204020203" pitchFamily="34" charset="0"/>
              </a:rPr>
              <a:t> Root of DM: </a:t>
            </a:r>
            <a:endParaRPr lang="en-US" b="1" dirty="0" smtClean="0">
              <a:latin typeface="Segoe UI" panose="020B0502040204020203" pitchFamily="34" charset="0"/>
              <a:cs typeface="Segoe UI" panose="020B0502040204020203" pitchFamily="34" charset="0"/>
            </a:endParaRPr>
          </a:p>
          <a:p>
            <a:pPr algn="ctr"/>
            <a:r>
              <a:rPr lang="en-US" dirty="0" err="1" smtClean="0">
                <a:latin typeface="Segoe UI" panose="020B0502040204020203" pitchFamily="34" charset="0"/>
                <a:cs typeface="Segoe UI" panose="020B0502040204020203" pitchFamily="34" charset="0"/>
              </a:rPr>
              <a:t>Menyediakan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informasi</a:t>
            </a:r>
            <a:r>
              <a:rPr lang="en-US" dirty="0" smtClean="0">
                <a:latin typeface="Segoe UI" panose="020B0502040204020203" pitchFamily="34" charset="0"/>
                <a:cs typeface="Segoe UI" panose="020B0502040204020203" pitchFamily="34" charset="0"/>
              </a:rPr>
              <a:t> yang </a:t>
            </a:r>
            <a:r>
              <a:rPr lang="en-US" dirty="0" err="1" smtClean="0">
                <a:latin typeface="Segoe UI" panose="020B0502040204020203" pitchFamily="34" charset="0"/>
                <a:cs typeface="Segoe UI" panose="020B0502040204020203" pitchFamily="34" charset="0"/>
              </a:rPr>
              <a:t>akan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ditambang</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menggunakan</a:t>
            </a:r>
            <a:r>
              <a:rPr lang="en-US" dirty="0" smtClean="0">
                <a:latin typeface="Segoe UI" panose="020B0502040204020203" pitchFamily="34" charset="0"/>
                <a:cs typeface="Segoe UI" panose="020B0502040204020203" pitchFamily="34" charset="0"/>
              </a:rPr>
              <a:t> metode2 di </a:t>
            </a:r>
            <a:r>
              <a:rPr lang="en-US" dirty="0" err="1" smtClean="0">
                <a:latin typeface="Segoe UI" panose="020B0502040204020203" pitchFamily="34" charset="0"/>
                <a:cs typeface="Segoe UI" panose="020B0502040204020203" pitchFamily="34" charset="0"/>
              </a:rPr>
              <a:t>atas</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13" name="TextBox 12"/>
          <p:cNvSpPr txBox="1"/>
          <p:nvPr/>
        </p:nvSpPr>
        <p:spPr>
          <a:xfrm>
            <a:off x="228600" y="3374206"/>
            <a:ext cx="2853871" cy="1200329"/>
          </a:xfrm>
          <a:prstGeom prst="rect">
            <a:avLst/>
          </a:prstGeom>
          <a:noFill/>
        </p:spPr>
        <p:txBody>
          <a:bodyPr wrap="square" rtlCol="0">
            <a:spAutoFit/>
          </a:bodyPr>
          <a:lstStyle/>
          <a:p>
            <a:r>
              <a:rPr lang="en-US" b="1" dirty="0" smtClean="0">
                <a:latin typeface="Segoe UI" panose="020B0502040204020203" pitchFamily="34" charset="0"/>
                <a:cs typeface="Segoe UI" panose="020B0502040204020203" pitchFamily="34" charset="0"/>
              </a:rPr>
              <a:t>1</a:t>
            </a:r>
            <a:r>
              <a:rPr lang="en-US" b="1" baseline="30000" dirty="0" smtClean="0">
                <a:latin typeface="Segoe UI" panose="020B0502040204020203" pitchFamily="34" charset="0"/>
                <a:cs typeface="Segoe UI" panose="020B0502040204020203" pitchFamily="34" charset="0"/>
              </a:rPr>
              <a:t>st</a:t>
            </a:r>
            <a:r>
              <a:rPr lang="en-US" b="1" dirty="0" smtClean="0">
                <a:latin typeface="Segoe UI" panose="020B0502040204020203" pitchFamily="34" charset="0"/>
                <a:cs typeface="Segoe UI" panose="020B0502040204020203" pitchFamily="34" charset="0"/>
              </a:rPr>
              <a:t> Root of DM: </a:t>
            </a:r>
            <a:endParaRPr lang="en-US" b="1"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Ilmu</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tua</a:t>
            </a:r>
            <a:r>
              <a:rPr lang="en-US" dirty="0" smtClean="0">
                <a:latin typeface="Segoe UI" panose="020B0502040204020203" pitchFamily="34" charset="0"/>
                <a:cs typeface="Segoe UI" panose="020B0502040204020203" pitchFamily="34" charset="0"/>
              </a:rPr>
              <a:t> yang </a:t>
            </a:r>
            <a:r>
              <a:rPr lang="en-US" dirty="0" err="1" smtClean="0">
                <a:latin typeface="Segoe UI" panose="020B0502040204020203" pitchFamily="34" charset="0"/>
                <a:cs typeface="Segoe UI" panose="020B0502040204020203" pitchFamily="34" charset="0"/>
              </a:rPr>
              <a:t>tanpanya</a:t>
            </a:r>
            <a:r>
              <a:rPr lang="en-US" dirty="0" smtClean="0">
                <a:latin typeface="Segoe UI" panose="020B0502040204020203" pitchFamily="34" charset="0"/>
                <a:cs typeface="Segoe UI" panose="020B0502040204020203" pitchFamily="34" charset="0"/>
              </a:rPr>
              <a:t>, DM </a:t>
            </a:r>
            <a:r>
              <a:rPr lang="en-US" dirty="0" err="1" smtClean="0">
                <a:latin typeface="Segoe UI" panose="020B0502040204020203" pitchFamily="34" charset="0"/>
                <a:cs typeface="Segoe UI" panose="020B0502040204020203" pitchFamily="34" charset="0"/>
              </a:rPr>
              <a:t>tidak</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akan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pernah</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ada</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14" name="TextBox 13"/>
          <p:cNvSpPr txBox="1"/>
          <p:nvPr/>
        </p:nvSpPr>
        <p:spPr>
          <a:xfrm>
            <a:off x="5257801" y="1905000"/>
            <a:ext cx="3733800" cy="3416320"/>
          </a:xfrm>
          <a:prstGeom prst="rect">
            <a:avLst/>
          </a:prstGeom>
          <a:noFill/>
        </p:spPr>
        <p:txBody>
          <a:bodyPr wrap="square" rtlCol="0">
            <a:spAutoFit/>
          </a:bodyPr>
          <a:lstStyle/>
          <a:p>
            <a:r>
              <a:rPr lang="en-US" b="1" dirty="0" smtClean="0">
                <a:latin typeface="Segoe UI" panose="020B0502040204020203" pitchFamily="34" charset="0"/>
                <a:cs typeface="Segoe UI" panose="020B0502040204020203" pitchFamily="34" charset="0"/>
              </a:rPr>
              <a:t>2</a:t>
            </a:r>
            <a:r>
              <a:rPr lang="en-US" b="1" baseline="30000" dirty="0" smtClean="0">
                <a:latin typeface="Segoe UI" panose="020B0502040204020203" pitchFamily="34" charset="0"/>
                <a:cs typeface="Segoe UI" panose="020B0502040204020203" pitchFamily="34" charset="0"/>
              </a:rPr>
              <a:t>nd</a:t>
            </a:r>
            <a:r>
              <a:rPr lang="en-US" b="1" dirty="0" smtClean="0">
                <a:latin typeface="Segoe UI" panose="020B0502040204020203" pitchFamily="34" charset="0"/>
                <a:cs typeface="Segoe UI" panose="020B0502040204020203" pitchFamily="34" charset="0"/>
              </a:rPr>
              <a:t> Root of DM: </a:t>
            </a:r>
            <a:endParaRPr lang="en-US"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i="1" dirty="0" smtClean="0">
                <a:latin typeface="Segoe UI" panose="020B0502040204020203" pitchFamily="34" charset="0"/>
                <a:cs typeface="Segoe UI" panose="020B0502040204020203" pitchFamily="34" charset="0"/>
              </a:rPr>
              <a:t>Artificial Intelligence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berkontribusi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dalam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teknis</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pemrosesan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informasi</a:t>
            </a:r>
            <a:r>
              <a:rPr lang="en-US" dirty="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berdasarkan</a:t>
            </a:r>
            <a:r>
              <a:rPr lang="en-US" dirty="0" smtClean="0">
                <a:latin typeface="Segoe UI" panose="020B0502040204020203" pitchFamily="34" charset="0"/>
                <a:cs typeface="Segoe UI" panose="020B0502040204020203" pitchFamily="34" charset="0"/>
              </a:rPr>
              <a:t> </a:t>
            </a:r>
            <a:r>
              <a:rPr lang="en-US" i="1" dirty="0" smtClean="0">
                <a:latin typeface="Segoe UI" panose="020B0502040204020203" pitchFamily="34" charset="0"/>
                <a:cs typeface="Segoe UI" panose="020B0502040204020203" pitchFamily="34" charset="0"/>
              </a:rPr>
              <a:t>human reasoning model.</a:t>
            </a:r>
            <a:endParaRPr lang="en-US" i="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i="1" dirty="0" smtClean="0">
                <a:latin typeface="Segoe UI" panose="020B0502040204020203" pitchFamily="34" charset="0"/>
                <a:cs typeface="Segoe UI" panose="020B0502040204020203" pitchFamily="34" charset="0"/>
              </a:rPr>
              <a:t>Machine Learning </a:t>
            </a:r>
            <a:r>
              <a:rPr lang="en-US" dirty="0" err="1" smtClean="0">
                <a:latin typeface="Segoe UI" panose="020B0502040204020203" pitchFamily="34" charset="0"/>
                <a:cs typeface="Segoe UI" panose="020B0502040204020203" pitchFamily="34" charset="0"/>
              </a:rPr>
              <a:t>memungkinkan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komputer</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belajar</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melalui</a:t>
            </a:r>
            <a:r>
              <a:rPr lang="en-US" dirty="0" smtClean="0">
                <a:latin typeface="Segoe UI" panose="020B0502040204020203" pitchFamily="34" charset="0"/>
                <a:cs typeface="Segoe UI" panose="020B0502040204020203" pitchFamily="34" charset="0"/>
              </a:rPr>
              <a:t> </a:t>
            </a:r>
            <a:r>
              <a:rPr lang="en-US" i="1" dirty="0" smtClean="0">
                <a:latin typeface="Segoe UI" panose="020B0502040204020203" pitchFamily="34" charset="0"/>
                <a:cs typeface="Segoe UI" panose="020B0502040204020203" pitchFamily="34" charset="0"/>
              </a:rPr>
              <a:t>‘training’</a:t>
            </a:r>
            <a:r>
              <a:rPr lang="en-US"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i="1" dirty="0" smtClean="0">
                <a:latin typeface="Segoe UI" panose="020B0502040204020203" pitchFamily="34" charset="0"/>
                <a:cs typeface="Segoe UI" panose="020B0502040204020203" pitchFamily="34" charset="0"/>
              </a:rPr>
              <a:t>Natural Computing </a:t>
            </a:r>
            <a:r>
              <a:rPr lang="en-US" dirty="0" err="1" smtClean="0">
                <a:latin typeface="Segoe UI" panose="020B0502040204020203" pitchFamily="34" charset="0"/>
                <a:cs typeface="Segoe UI" panose="020B0502040204020203" pitchFamily="34" charset="0"/>
              </a:rPr>
              <a:t>sebagai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pelengkap</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penting</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dalam</a:t>
            </a:r>
            <a:r>
              <a:rPr lang="en-US" dirty="0" smtClean="0">
                <a:latin typeface="Segoe UI" panose="020B0502040204020203" pitchFamily="34" charset="0"/>
                <a:cs typeface="Segoe UI" panose="020B0502040204020203" pitchFamily="34" charset="0"/>
              </a:rPr>
              <a:t> data mining.</a:t>
            </a:r>
            <a:endParaRPr lang="en-US"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Penambangan</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Data – </a:t>
            </a:r>
            <a:r>
              <a:rPr lang="en-US" sz="3200" b="1" i="1" dirty="0" smtClean="0">
                <a:solidFill>
                  <a:schemeClr val="accent6">
                    <a:lumMod val="75000"/>
                  </a:schemeClr>
                </a:solidFill>
                <a:latin typeface="Segoe UI Semibold" panose="020B0702040204020203" pitchFamily="34" charset="0"/>
                <a:cs typeface="Segoe UI Semibold" panose="020B0702040204020203" pitchFamily="34" charset="0"/>
              </a:rPr>
              <a:t>yes/no</a:t>
            </a:r>
            <a:endParaRPr lang="en-US"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Data Mining</a:t>
            </a:r>
            <a:endParaRPr lang="en-US" i="1" dirty="0">
              <a:latin typeface="Segoe UI Semibold" panose="020B0702040204020203" pitchFamily="34" charset="0"/>
              <a:cs typeface="Segoe UI Semibold" panose="020B0702040204020203" pitchFamily="34" charset="0"/>
            </a:endParaRPr>
          </a:p>
        </p:txBody>
      </p:sp>
      <p:sp>
        <p:nvSpPr>
          <p:cNvPr id="15" name="Rectangle 14"/>
          <p:cNvSpPr/>
          <p:nvPr/>
        </p:nvSpPr>
        <p:spPr>
          <a:xfrm>
            <a:off x="533400" y="2017216"/>
            <a:ext cx="7620000" cy="4154984"/>
          </a:xfrm>
          <a:prstGeom prst="rect">
            <a:avLst/>
          </a:prstGeom>
        </p:spPr>
        <p:txBody>
          <a:bodyPr wrap="square">
            <a:spAutoFit/>
          </a:bodyPr>
          <a:lstStyle/>
          <a:p>
            <a:pPr marL="739775" indent="-739775">
              <a:tabLst>
                <a:tab pos="406400" algn="l"/>
                <a:tab pos="739775" algn="l"/>
                <a:tab pos="7823200" algn="r"/>
              </a:tabLst>
            </a:pPr>
            <a:r>
              <a:rPr lang="en-US" sz="2400" dirty="0" smtClean="0">
                <a:latin typeface="Segoe UI" panose="020B0502040204020203" pitchFamily="34" charset="0"/>
                <a:cs typeface="Segoe UI" panose="020B0502040204020203" pitchFamily="34" charset="0"/>
              </a:rPr>
              <a:t>1.	A. </a:t>
            </a:r>
            <a:r>
              <a:rPr lang="en-US" sz="2400" dirty="0" err="1" smtClean="0">
                <a:latin typeface="Segoe UI" panose="020B0502040204020203" pitchFamily="34" charset="0"/>
                <a:cs typeface="Segoe UI" panose="020B0502040204020203" pitchFamily="34" charset="0"/>
              </a:rPr>
              <a:t>Sistem</a:t>
            </a:r>
            <a:r>
              <a:rPr lang="en-US" sz="2400" dirty="0" smtClean="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yang </a:t>
            </a:r>
            <a:r>
              <a:rPr lang="en-US" sz="2400" dirty="0" err="1" smtClean="0">
                <a:latin typeface="Segoe UI" panose="020B0502040204020203" pitchFamily="34" charset="0"/>
                <a:cs typeface="Segoe UI" panose="020B0502040204020203" pitchFamily="34" charset="0"/>
              </a:rPr>
              <a:t>mampu</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digunakan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untuk</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mencari</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informasi</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khusus</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misal</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masak</a:t>
            </a:r>
            <a:r>
              <a:rPr lang="en-US" sz="2400" baseline="0" dirty="0" smtClean="0">
                <a:latin typeface="Segoe UI" panose="020B0502040204020203" pitchFamily="34" charset="0"/>
                <a:cs typeface="Segoe UI" panose="020B0502040204020203" pitchFamily="34" charset="0"/>
              </a:rPr>
              <a:t>) di google.	</a:t>
            </a:r>
            <a:endParaRPr lang="en-US" sz="2400" baseline="0" dirty="0" smtClean="0">
              <a:latin typeface="Segoe UI" panose="020B0502040204020203" pitchFamily="34" charset="0"/>
              <a:cs typeface="Segoe UI" panose="020B0502040204020203" pitchFamily="34" charset="0"/>
            </a:endParaRPr>
          </a:p>
          <a:p>
            <a:pPr marL="739775" indent="-739775">
              <a:tabLst>
                <a:tab pos="406400" algn="l"/>
              </a:tabLst>
            </a:pPr>
            <a:r>
              <a:rPr lang="en-US" sz="2400" dirty="0" smtClean="0">
                <a:latin typeface="Segoe UI" panose="020B0502040204020203" pitchFamily="34" charset="0"/>
                <a:cs typeface="Segoe UI" panose="020B0502040204020203" pitchFamily="34" charset="0"/>
              </a:rPr>
              <a:t>	B. 	</a:t>
            </a:r>
            <a:r>
              <a:rPr lang="en-US" sz="2400" dirty="0" err="1" smtClean="0">
                <a:latin typeface="Segoe UI" panose="020B0502040204020203" pitchFamily="34" charset="0"/>
                <a:cs typeface="Segoe UI" panose="020B0502040204020203" pitchFamily="34" charset="0"/>
              </a:rPr>
              <a:t>Sistem</a:t>
            </a:r>
            <a:r>
              <a:rPr lang="en-US" sz="2400" dirty="0" smtClean="0">
                <a:latin typeface="Segoe UI" panose="020B0502040204020203" pitchFamily="34" charset="0"/>
                <a:cs typeface="Segoe UI" panose="020B0502040204020203" pitchFamily="34" charset="0"/>
              </a:rPr>
              <a:t> yang </a:t>
            </a:r>
            <a:r>
              <a:rPr lang="en-US" sz="2400" dirty="0" err="1" smtClean="0">
                <a:latin typeface="Segoe UI" panose="020B0502040204020203" pitchFamily="34" charset="0"/>
                <a:cs typeface="Segoe UI" panose="020B0502040204020203" pitchFamily="34" charset="0"/>
              </a:rPr>
              <a:t>mampu</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mengelompokkan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informasi</a:t>
            </a:r>
            <a:r>
              <a:rPr lang="en-US" sz="2400" dirty="0" smtClean="0">
                <a:latin typeface="Segoe UI" panose="020B0502040204020203" pitchFamily="34" charset="0"/>
                <a:cs typeface="Segoe UI" panose="020B0502040204020203" pitchFamily="34" charset="0"/>
              </a:rPr>
              <a:t> yang </a:t>
            </a:r>
            <a:r>
              <a:rPr lang="en-US" sz="2400" dirty="0" err="1" smtClean="0">
                <a:latin typeface="Segoe UI" panose="020B0502040204020203" pitchFamily="34" charset="0"/>
                <a:cs typeface="Segoe UI" panose="020B0502040204020203" pitchFamily="34" charset="0"/>
              </a:rPr>
              <a:t>mirip-mirip</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sesuai</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berdasarkan</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konteksnya</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misal</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masakan</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prancis</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itali</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jawa</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padang</a:t>
            </a:r>
            <a:r>
              <a:rPr lang="en-US" sz="2400" baseline="0" dirty="0" smtClean="0">
                <a:latin typeface="Segoe UI" panose="020B0502040204020203" pitchFamily="34" charset="0"/>
                <a:cs typeface="Segoe UI" panose="020B0502040204020203" pitchFamily="34" charset="0"/>
              </a:rPr>
              <a:t>, </a:t>
            </a:r>
            <a:r>
              <a:rPr lang="en-US" sz="2400" baseline="0" dirty="0" err="1" smtClean="0">
                <a:latin typeface="Segoe UI" panose="020B0502040204020203" pitchFamily="34" charset="0"/>
                <a:cs typeface="Segoe UI" panose="020B0502040204020203" pitchFamily="34" charset="0"/>
              </a:rPr>
              <a:t>dll</a:t>
            </a:r>
            <a:r>
              <a:rPr lang="en-US" sz="2400" baseline="0" dirty="0" smtClean="0">
                <a:latin typeface="Segoe UI" panose="020B0502040204020203" pitchFamily="34" charset="0"/>
                <a:cs typeface="Segoe UI" panose="020B0502040204020203" pitchFamily="34" charset="0"/>
              </a:rPr>
              <a:t>).</a:t>
            </a:r>
            <a:endParaRPr lang="en-US" sz="2400" baseline="0" dirty="0" smtClean="0">
              <a:latin typeface="Segoe UI" panose="020B0502040204020203" pitchFamily="34" charset="0"/>
              <a:cs typeface="Segoe UI" panose="020B0502040204020203" pitchFamily="34" charset="0"/>
            </a:endParaRPr>
          </a:p>
          <a:p>
            <a:pPr marL="739775" indent="-739775">
              <a:tabLst>
                <a:tab pos="406400" algn="l"/>
              </a:tabLst>
            </a:pPr>
            <a:endParaRPr lang="en-US" sz="2400" dirty="0" smtClean="0">
              <a:latin typeface="Segoe UI" panose="020B0502040204020203" pitchFamily="34" charset="0"/>
              <a:cs typeface="Segoe UI" panose="020B0502040204020203" pitchFamily="34" charset="0"/>
            </a:endParaRPr>
          </a:p>
          <a:p>
            <a:pPr marL="739775" indent="-739775">
              <a:tabLst>
                <a:tab pos="406400" algn="l"/>
              </a:tabLst>
            </a:pPr>
            <a:r>
              <a:rPr lang="en-US" sz="2400" dirty="0" smtClean="0">
                <a:latin typeface="Segoe UI" panose="020B0502040204020203" pitchFamily="34" charset="0"/>
                <a:cs typeface="Segoe UI" panose="020B0502040204020203" pitchFamily="34" charset="0"/>
              </a:rPr>
              <a:t>2.	A.	</a:t>
            </a:r>
            <a:r>
              <a:rPr lang="en-US" sz="2400" dirty="0" err="1" smtClean="0">
                <a:latin typeface="Segoe UI" panose="020B0502040204020203" pitchFamily="34" charset="0"/>
                <a:cs typeface="Segoe UI" panose="020B0502040204020203" pitchFamily="34" charset="0"/>
              </a:rPr>
              <a:t>Dokter</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mencari</a:t>
            </a:r>
            <a:r>
              <a:rPr lang="en-US" sz="2400" dirty="0" smtClean="0">
                <a:latin typeface="Segoe UI" panose="020B0502040204020203" pitchFamily="34" charset="0"/>
                <a:cs typeface="Segoe UI" panose="020B0502040204020203" pitchFamily="34" charset="0"/>
              </a:rPr>
              <a:t> data </a:t>
            </a:r>
            <a:r>
              <a:rPr lang="en-US" sz="2400" dirty="0" err="1" smtClean="0">
                <a:latin typeface="Segoe UI" panose="020B0502040204020203" pitchFamily="34" charset="0"/>
                <a:cs typeface="Segoe UI" panose="020B0502040204020203" pitchFamily="34" charset="0"/>
              </a:rPr>
              <a:t>medis</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untuk</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menganalisa</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riwayat</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penyakit</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seorang</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pasien</a:t>
            </a:r>
            <a:r>
              <a:rPr lang="en-US" sz="2400" dirty="0" smtClean="0">
                <a:latin typeface="Segoe UI" panose="020B0502040204020203" pitchFamily="34" charset="0"/>
                <a:cs typeface="Segoe UI" panose="020B0502040204020203" pitchFamily="34" charset="0"/>
              </a:rPr>
              <a:t>.</a:t>
            </a:r>
            <a:endParaRPr lang="en-US" sz="2400" dirty="0" smtClean="0">
              <a:latin typeface="Segoe UI" panose="020B0502040204020203" pitchFamily="34" charset="0"/>
              <a:cs typeface="Segoe UI" panose="020B0502040204020203" pitchFamily="34" charset="0"/>
            </a:endParaRPr>
          </a:p>
          <a:p>
            <a:pPr marL="739775" indent="-739775">
              <a:tabLst>
                <a:tab pos="406400" algn="l"/>
              </a:tabLst>
            </a:pPr>
            <a:r>
              <a:rPr lang="en-US" sz="2400" dirty="0" smtClean="0">
                <a:latin typeface="Segoe UI" panose="020B0502040204020203" pitchFamily="34" charset="0"/>
                <a:cs typeface="Segoe UI" panose="020B0502040204020203" pitchFamily="34" charset="0"/>
              </a:rPr>
              <a:t>	B.	</a:t>
            </a:r>
            <a:r>
              <a:rPr lang="en-US" sz="2400" dirty="0" err="1" smtClean="0">
                <a:latin typeface="Segoe UI" panose="020B0502040204020203" pitchFamily="34" charset="0"/>
                <a:cs typeface="Segoe UI" panose="020B0502040204020203" pitchFamily="34" charset="0"/>
              </a:rPr>
              <a:t>Peneliti</a:t>
            </a:r>
            <a:r>
              <a:rPr lang="en-US" sz="2400" dirty="0" smtClean="0">
                <a:latin typeface="Segoe UI" panose="020B0502040204020203" pitchFamily="34" charset="0"/>
                <a:cs typeface="Segoe UI" panose="020B0502040204020203" pitchFamily="34" charset="0"/>
              </a:rPr>
              <a:t> di </a:t>
            </a:r>
            <a:r>
              <a:rPr lang="en-US" sz="2400" dirty="0" err="1" smtClean="0">
                <a:latin typeface="Segoe UI" panose="020B0502040204020203" pitchFamily="34" charset="0"/>
                <a:cs typeface="Segoe UI" panose="020B0502040204020203" pitchFamily="34" charset="0"/>
              </a:rPr>
              <a:t>dunia</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kesehatan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menemukan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cara</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untuk</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mengelompokkan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pasien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dengan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penyakit</a:t>
            </a:r>
            <a:r>
              <a:rPr lang="en-US" sz="2400" dirty="0" smtClean="0">
                <a:latin typeface="Segoe UI" panose="020B0502040204020203" pitchFamily="34" charset="0"/>
                <a:cs typeface="Segoe UI" panose="020B0502040204020203" pitchFamily="34" charset="0"/>
              </a:rPr>
              <a:t> yang </a:t>
            </a:r>
            <a:r>
              <a:rPr lang="en-US" sz="2400" dirty="0" err="1" smtClean="0">
                <a:latin typeface="Segoe UI" panose="020B0502040204020203" pitchFamily="34" charset="0"/>
                <a:cs typeface="Segoe UI" panose="020B0502040204020203" pitchFamily="34" charset="0"/>
              </a:rPr>
              <a:t>sama</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berdasarkan</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beberapa</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tanda</a:t>
            </a:r>
            <a:r>
              <a:rPr lang="en-US" sz="2400" dirty="0" smtClean="0">
                <a:latin typeface="Segoe UI" panose="020B0502040204020203" pitchFamily="34" charset="0"/>
                <a:cs typeface="Segoe UI" panose="020B0502040204020203" pitchFamily="34" charset="0"/>
              </a:rPr>
              <a:t> </a:t>
            </a:r>
            <a:r>
              <a:rPr lang="en-US" sz="2400" dirty="0" err="1" smtClean="0">
                <a:latin typeface="Segoe UI" panose="020B0502040204020203" pitchFamily="34" charset="0"/>
                <a:cs typeface="Segoe UI" panose="020B0502040204020203" pitchFamily="34" charset="0"/>
              </a:rPr>
              <a:t>tertentu</a:t>
            </a:r>
            <a:r>
              <a:rPr lang="en-US" sz="2400" dirty="0" smtClean="0">
                <a:latin typeface="Segoe UI" panose="020B0502040204020203" pitchFamily="34" charset="0"/>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p:txBody>
      </p:sp>
      <p:sp>
        <p:nvSpPr>
          <p:cNvPr id="16" name="Rectangle 15"/>
          <p:cNvSpPr/>
          <p:nvPr/>
        </p:nvSpPr>
        <p:spPr>
          <a:xfrm>
            <a:off x="8229600" y="2286000"/>
            <a:ext cx="598717" cy="3416320"/>
          </a:xfrm>
          <a:prstGeom prst="rect">
            <a:avLst/>
          </a:prstGeom>
        </p:spPr>
        <p:txBody>
          <a:bodyPr wrap="square">
            <a:spAutoFit/>
          </a:bodyPr>
          <a:lstStyle/>
          <a:p>
            <a:pPr marL="739775" indent="-739775" algn="ctr">
              <a:tabLst>
                <a:tab pos="406400" algn="l"/>
                <a:tab pos="739775" algn="l"/>
                <a:tab pos="7823200" algn="r"/>
              </a:tabLst>
            </a:pPr>
            <a:r>
              <a:rPr lang="en-US" sz="2400" dirty="0" smtClean="0">
                <a:solidFill>
                  <a:srgbClr val="FF0000"/>
                </a:solidFill>
                <a:sym typeface="Wingdings" panose="05000000000000000000"/>
              </a:rPr>
              <a:t></a:t>
            </a:r>
            <a:endParaRPr lang="en-US" sz="2400" dirty="0" smtClean="0">
              <a:solidFill>
                <a:srgbClr val="FF0000"/>
              </a:solidFill>
            </a:endParaRPr>
          </a:p>
          <a:p>
            <a:pPr marL="739775" indent="-739775" algn="ctr">
              <a:tabLst>
                <a:tab pos="406400" algn="l"/>
                <a:tab pos="739775" algn="l"/>
                <a:tab pos="7823200" algn="r"/>
              </a:tabLst>
            </a:pPr>
            <a:endParaRPr lang="en-US" sz="2400" dirty="0" smtClean="0"/>
          </a:p>
          <a:p>
            <a:pPr marL="739775" indent="-739775" algn="ctr">
              <a:tabLst>
                <a:tab pos="406400" algn="l"/>
                <a:tab pos="739775" algn="l"/>
                <a:tab pos="7823200" algn="r"/>
              </a:tabLst>
            </a:pPr>
            <a:r>
              <a:rPr lang="en-US" sz="2400" dirty="0" smtClean="0">
                <a:solidFill>
                  <a:srgbClr val="00B050"/>
                </a:solidFill>
                <a:sym typeface="Wingdings" panose="05000000000000000000"/>
              </a:rPr>
              <a:t></a:t>
            </a:r>
            <a:endParaRPr lang="en-US" sz="2400" dirty="0" smtClean="0">
              <a:solidFill>
                <a:srgbClr val="00B050"/>
              </a:solidFill>
              <a:sym typeface="Wingdings" panose="05000000000000000000"/>
            </a:endParaRPr>
          </a:p>
          <a:p>
            <a:pPr marL="739775" indent="-739775" algn="ctr">
              <a:tabLst>
                <a:tab pos="406400" algn="l"/>
                <a:tab pos="739775" algn="l"/>
                <a:tab pos="7823200" algn="r"/>
              </a:tabLst>
            </a:pPr>
            <a:endParaRPr lang="en-US" sz="2400" dirty="0">
              <a:sym typeface="Wingdings" panose="05000000000000000000"/>
            </a:endParaRPr>
          </a:p>
          <a:p>
            <a:pPr marL="739775" indent="-739775" algn="ctr">
              <a:tabLst>
                <a:tab pos="406400" algn="l"/>
                <a:tab pos="739775" algn="l"/>
                <a:tab pos="7823200" algn="r"/>
              </a:tabLst>
            </a:pPr>
            <a:endParaRPr lang="en-US" sz="2400" dirty="0" smtClean="0">
              <a:sym typeface="Wingdings" panose="05000000000000000000"/>
            </a:endParaRPr>
          </a:p>
          <a:p>
            <a:pPr marL="739775" indent="-739775" algn="ctr">
              <a:tabLst>
                <a:tab pos="406400" algn="l"/>
                <a:tab pos="739775" algn="l"/>
                <a:tab pos="7823200" algn="r"/>
              </a:tabLst>
            </a:pPr>
            <a:endParaRPr lang="en-US" sz="2400" dirty="0" smtClean="0">
              <a:sym typeface="Wingdings" panose="05000000000000000000"/>
            </a:endParaRPr>
          </a:p>
          <a:p>
            <a:pPr marL="739775" indent="-739775" algn="ctr">
              <a:tabLst>
                <a:tab pos="406400" algn="l"/>
                <a:tab pos="739775" algn="l"/>
                <a:tab pos="7823200" algn="r"/>
              </a:tabLst>
            </a:pPr>
            <a:r>
              <a:rPr lang="en-US" sz="2400" dirty="0" smtClean="0">
                <a:solidFill>
                  <a:srgbClr val="FF0000"/>
                </a:solidFill>
                <a:sym typeface="Wingdings" panose="05000000000000000000"/>
              </a:rPr>
              <a:t></a:t>
            </a:r>
            <a:endParaRPr lang="en-US" sz="2400" dirty="0" smtClean="0">
              <a:solidFill>
                <a:srgbClr val="FF0000"/>
              </a:solidFill>
              <a:sym typeface="Wingdings" panose="05000000000000000000"/>
            </a:endParaRPr>
          </a:p>
          <a:p>
            <a:pPr marL="739775" indent="-739775" algn="ctr">
              <a:tabLst>
                <a:tab pos="406400" algn="l"/>
                <a:tab pos="739775" algn="l"/>
                <a:tab pos="7823200" algn="r"/>
              </a:tabLst>
            </a:pPr>
            <a:endParaRPr lang="en-US" sz="2400" dirty="0" smtClean="0">
              <a:sym typeface="Wingdings" panose="05000000000000000000"/>
            </a:endParaRPr>
          </a:p>
          <a:p>
            <a:pPr marL="739775" indent="-739775" algn="ctr">
              <a:tabLst>
                <a:tab pos="406400" algn="l"/>
                <a:tab pos="739775" algn="l"/>
                <a:tab pos="7823200" algn="r"/>
              </a:tabLst>
            </a:pPr>
            <a:r>
              <a:rPr lang="en-US" sz="2400" dirty="0" smtClean="0">
                <a:solidFill>
                  <a:srgbClr val="00B050"/>
                </a:solidFill>
                <a:sym typeface="Wingdings" panose="05000000000000000000"/>
              </a:rPr>
              <a:t></a:t>
            </a:r>
            <a:endParaRPr lang="en-US" sz="2400" dirty="0">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Penambangan</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Data Mining</a:t>
            </a:r>
            <a:endParaRPr lang="en-US" i="1" dirty="0">
              <a:latin typeface="Segoe UI Semibold" panose="020B0702040204020203" pitchFamily="34" charset="0"/>
              <a:cs typeface="Segoe UI Semibold" panose="020B0702040204020203" pitchFamily="34" charset="0"/>
            </a:endParaRPr>
          </a:p>
        </p:txBody>
      </p:sp>
      <p:graphicFrame>
        <p:nvGraphicFramePr>
          <p:cNvPr id="30" name="Diagram 29"/>
          <p:cNvGraphicFramePr/>
          <p:nvPr/>
        </p:nvGraphicFramePr>
        <p:xfrm>
          <a:off x="381000" y="1447800"/>
          <a:ext cx="8153400" cy="5232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1" name="TextBox 30"/>
          <p:cNvSpPr txBox="1"/>
          <p:nvPr/>
        </p:nvSpPr>
        <p:spPr>
          <a:xfrm>
            <a:off x="5715000" y="1676400"/>
            <a:ext cx="317426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rgbClr val="002060"/>
                </a:solidFill>
                <a:latin typeface="Segoe UI" panose="020B0502040204020203" pitchFamily="34" charset="0"/>
                <a:cs typeface="Segoe UI" panose="020B0502040204020203" pitchFamily="34" charset="0"/>
              </a:rPr>
              <a:t>Data </a:t>
            </a:r>
            <a:r>
              <a:rPr lang="en-US" dirty="0" err="1" smtClean="0">
                <a:solidFill>
                  <a:srgbClr val="002060"/>
                </a:solidFill>
                <a:latin typeface="Segoe UI" panose="020B0502040204020203" pitchFamily="34" charset="0"/>
                <a:cs typeface="Segoe UI" panose="020B0502040204020203" pitchFamily="34" charset="0"/>
              </a:rPr>
              <a:t>diskrit</a:t>
            </a:r>
            <a:endParaRPr lang="en-US" dirty="0" smtClean="0">
              <a:solidFill>
                <a:srgbClr val="002060"/>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solidFill>
                  <a:srgbClr val="002060"/>
                </a:solidFill>
                <a:latin typeface="Segoe UI" panose="020B0502040204020203" pitchFamily="34" charset="0"/>
                <a:cs typeface="Segoe UI" panose="020B0502040204020203" pitchFamily="34" charset="0"/>
              </a:rPr>
              <a:t>Data training </a:t>
            </a:r>
            <a:r>
              <a:rPr lang="en-US" dirty="0" err="1" smtClean="0">
                <a:solidFill>
                  <a:srgbClr val="002060"/>
                </a:solidFill>
                <a:latin typeface="Segoe UI" panose="020B0502040204020203" pitchFamily="34" charset="0"/>
                <a:cs typeface="Segoe UI" panose="020B0502040204020203" pitchFamily="34" charset="0"/>
              </a:rPr>
              <a:t>dengan</a:t>
            </a:r>
            <a:r>
              <a:rPr lang="en-US" dirty="0" smtClean="0">
                <a:solidFill>
                  <a:srgbClr val="002060"/>
                </a:solidFill>
                <a:latin typeface="Segoe UI" panose="020B0502040204020203" pitchFamily="34" charset="0"/>
                <a:cs typeface="Segoe UI" panose="020B0502040204020203" pitchFamily="34" charset="0"/>
              </a:rPr>
              <a:t> label</a:t>
            </a:r>
            <a:endParaRPr lang="en-US" dirty="0">
              <a:solidFill>
                <a:srgbClr val="002060"/>
              </a:solidFill>
              <a:latin typeface="Segoe UI" panose="020B0502040204020203" pitchFamily="34" charset="0"/>
              <a:cs typeface="Segoe UI" panose="020B0502040204020203" pitchFamily="34" charset="0"/>
            </a:endParaRPr>
          </a:p>
        </p:txBody>
      </p:sp>
      <p:sp>
        <p:nvSpPr>
          <p:cNvPr id="32" name="TextBox 31"/>
          <p:cNvSpPr txBox="1"/>
          <p:nvPr/>
        </p:nvSpPr>
        <p:spPr>
          <a:xfrm>
            <a:off x="5872222" y="4800600"/>
            <a:ext cx="2980496"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rgbClr val="002060"/>
                </a:solidFill>
                <a:latin typeface="Segoe UI" panose="020B0502040204020203" pitchFamily="34" charset="0"/>
                <a:cs typeface="Segoe UI" panose="020B0502040204020203" pitchFamily="34" charset="0"/>
              </a:rPr>
              <a:t>Data training </a:t>
            </a:r>
            <a:r>
              <a:rPr lang="en-US" dirty="0" err="1" smtClean="0">
                <a:solidFill>
                  <a:srgbClr val="002060"/>
                </a:solidFill>
                <a:latin typeface="Segoe UI" panose="020B0502040204020203" pitchFamily="34" charset="0"/>
                <a:cs typeface="Segoe UI" panose="020B0502040204020203" pitchFamily="34" charset="0"/>
              </a:rPr>
              <a:t>tanpa</a:t>
            </a:r>
            <a:r>
              <a:rPr lang="en-US" dirty="0" smtClean="0">
                <a:solidFill>
                  <a:srgbClr val="002060"/>
                </a:solidFill>
                <a:latin typeface="Segoe UI" panose="020B0502040204020203" pitchFamily="34" charset="0"/>
                <a:cs typeface="Segoe UI" panose="020B0502040204020203" pitchFamily="34" charset="0"/>
              </a:rPr>
              <a:t> label</a:t>
            </a:r>
            <a:endParaRPr lang="en-US" dirty="0">
              <a:solidFill>
                <a:srgbClr val="002060"/>
              </a:solidFill>
              <a:latin typeface="Segoe UI" panose="020B0502040204020203" pitchFamily="34" charset="0"/>
              <a:cs typeface="Segoe UI" panose="020B0502040204020203" pitchFamily="34" charset="0"/>
            </a:endParaRPr>
          </a:p>
        </p:txBody>
      </p:sp>
      <p:sp>
        <p:nvSpPr>
          <p:cNvPr id="33" name="TextBox 32"/>
          <p:cNvSpPr txBox="1"/>
          <p:nvPr/>
        </p:nvSpPr>
        <p:spPr>
          <a:xfrm>
            <a:off x="457200" y="2590800"/>
            <a:ext cx="3684983"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rgbClr val="002060"/>
                </a:solidFill>
                <a:latin typeface="Segoe UI" panose="020B0502040204020203" pitchFamily="34" charset="0"/>
                <a:cs typeface="Segoe UI" panose="020B0502040204020203" pitchFamily="34" charset="0"/>
              </a:rPr>
              <a:t>Data </a:t>
            </a:r>
            <a:r>
              <a:rPr lang="en-US" dirty="0" err="1" smtClean="0">
                <a:solidFill>
                  <a:srgbClr val="002060"/>
                </a:solidFill>
                <a:latin typeface="Segoe UI" panose="020B0502040204020203" pitchFamily="34" charset="0"/>
                <a:cs typeface="Segoe UI" panose="020B0502040204020203" pitchFamily="34" charset="0"/>
              </a:rPr>
              <a:t>kontinyu</a:t>
            </a:r>
            <a:endParaRPr lang="en-US" dirty="0" smtClean="0">
              <a:solidFill>
                <a:srgbClr val="002060"/>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solidFill>
                  <a:srgbClr val="002060"/>
                </a:solidFill>
                <a:latin typeface="Segoe UI" panose="020B0502040204020203" pitchFamily="34" charset="0"/>
                <a:cs typeface="Segoe UI" panose="020B0502040204020203" pitchFamily="34" charset="0"/>
              </a:rPr>
              <a:t>Istilah</a:t>
            </a:r>
            <a:r>
              <a:rPr lang="en-US" dirty="0" smtClean="0">
                <a:solidFill>
                  <a:srgbClr val="002060"/>
                </a:solidFill>
                <a:latin typeface="Segoe UI" panose="020B0502040204020203" pitchFamily="34" charset="0"/>
                <a:cs typeface="Segoe UI" panose="020B0502040204020203" pitchFamily="34" charset="0"/>
              </a:rPr>
              <a:t> lain: </a:t>
            </a:r>
            <a:r>
              <a:rPr lang="en-US" i="1" dirty="0" smtClean="0">
                <a:solidFill>
                  <a:srgbClr val="002060"/>
                </a:solidFill>
                <a:latin typeface="Segoe UI" panose="020B0502040204020203" pitchFamily="34" charset="0"/>
                <a:cs typeface="Segoe UI" panose="020B0502040204020203" pitchFamily="34" charset="0"/>
              </a:rPr>
              <a:t>Market based </a:t>
            </a:r>
            <a:r>
              <a:rPr lang="en-US" i="1" dirty="0" err="1" smtClean="0">
                <a:solidFill>
                  <a:srgbClr val="002060"/>
                </a:solidFill>
                <a:latin typeface="Segoe UI" panose="020B0502040204020203" pitchFamily="34" charset="0"/>
                <a:cs typeface="Segoe UI" panose="020B0502040204020203" pitchFamily="34" charset="0"/>
              </a:rPr>
              <a:t>Aalysis</a:t>
            </a:r>
            <a:endParaRPr lang="en-US" i="1" dirty="0" smtClean="0">
              <a:solidFill>
                <a:srgbClr val="002060"/>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normAutofit/>
          </a:bodyPr>
          <a:lstStyle/>
          <a:p>
            <a:pPr algn="l"/>
            <a:r>
              <a:rPr lang="en-US" sz="4000" b="1" dirty="0">
                <a:solidFill>
                  <a:schemeClr val="bg1">
                    <a:lumMod val="95000"/>
                  </a:schemeClr>
                </a:solidFill>
                <a:latin typeface="Segoe UI Semibold" panose="020B0702040204020203" pitchFamily="34" charset="0"/>
                <a:cs typeface="Segoe UI Semibold" panose="020B0702040204020203" pitchFamily="34" charset="0"/>
              </a:rPr>
              <a:t> </a:t>
            </a:r>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Penambangan</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Data VS KDD</a:t>
            </a:r>
            <a:endParaRPr lang="en-US" sz="4000"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Data Mining</a:t>
            </a:r>
            <a:endParaRPr lang="en-US" i="1" dirty="0">
              <a:latin typeface="Segoe UI Semibold" panose="020B0702040204020203" pitchFamily="34" charset="0"/>
              <a:cs typeface="Segoe UI Semibold" panose="020B0702040204020203" pitchFamily="34" charset="0"/>
            </a:endParaRPr>
          </a:p>
        </p:txBody>
      </p:sp>
      <p:sp>
        <p:nvSpPr>
          <p:cNvPr id="17" name="Rectangle 16"/>
          <p:cNvSpPr/>
          <p:nvPr/>
        </p:nvSpPr>
        <p:spPr>
          <a:xfrm>
            <a:off x="449317" y="1676400"/>
            <a:ext cx="8001000" cy="4892675"/>
          </a:xfrm>
          <a:prstGeom prst="rect">
            <a:avLst/>
          </a:prstGeom>
        </p:spPr>
        <p:txBody>
          <a:bodyPr wrap="square">
            <a:spAutoFit/>
          </a:bodyPr>
          <a:lstStyle/>
          <a:p>
            <a:pPr>
              <a:tabLst>
                <a:tab pos="7823200" algn="r"/>
              </a:tabLst>
            </a:pPr>
            <a:r>
              <a:rPr lang="en-US" sz="2400" dirty="0" smtClean="0"/>
              <a:t>KDD </a:t>
            </a:r>
            <a:r>
              <a:rPr lang="en-US" sz="2400" i="1" dirty="0" smtClean="0"/>
              <a:t>(Knowledge Discovery in Database) </a:t>
            </a:r>
            <a:r>
              <a:rPr lang="en-US" sz="2400" dirty="0" err="1" smtClean="0"/>
              <a:t>merupakan</a:t>
            </a:r>
            <a:r>
              <a:rPr lang="en-US" sz="2400" dirty="0" smtClean="0"/>
              <a:t> </a:t>
            </a:r>
            <a:r>
              <a:rPr lang="en-US" sz="2400" dirty="0" err="1" smtClean="0"/>
              <a:t>analisa</a:t>
            </a:r>
            <a:r>
              <a:rPr lang="en-US" sz="2400" dirty="0" smtClean="0"/>
              <a:t> </a:t>
            </a:r>
            <a:r>
              <a:rPr lang="en-US" sz="2400" dirty="0" err="1" smtClean="0"/>
              <a:t>dan</a:t>
            </a:r>
            <a:r>
              <a:rPr lang="en-US" sz="2400" dirty="0" smtClean="0"/>
              <a:t> </a:t>
            </a:r>
            <a:r>
              <a:rPr lang="en-US" sz="2400" dirty="0" err="1" smtClean="0"/>
              <a:t>pemodelan</a:t>
            </a:r>
            <a:r>
              <a:rPr lang="en-US" sz="2400" dirty="0" smtClean="0"/>
              <a:t> data </a:t>
            </a:r>
            <a:r>
              <a:rPr lang="en-US" sz="2400" dirty="0" err="1" smtClean="0"/>
              <a:t>secara</a:t>
            </a:r>
            <a:r>
              <a:rPr lang="en-US" sz="2400" dirty="0" smtClean="0"/>
              <a:t> </a:t>
            </a:r>
            <a:r>
              <a:rPr lang="en-US" sz="2400" dirty="0" err="1" smtClean="0"/>
              <a:t>otomatis</a:t>
            </a:r>
            <a:r>
              <a:rPr lang="en-US" sz="2400" dirty="0" smtClean="0"/>
              <a:t> </a:t>
            </a:r>
            <a:r>
              <a:rPr lang="en-US" sz="2400" dirty="0" err="1" smtClean="0"/>
              <a:t>pada</a:t>
            </a:r>
            <a:r>
              <a:rPr lang="en-US" sz="2400" dirty="0" smtClean="0"/>
              <a:t> </a:t>
            </a:r>
            <a:r>
              <a:rPr lang="en-US" sz="2400" dirty="0" err="1" smtClean="0"/>
              <a:t>suatu</a:t>
            </a:r>
            <a:r>
              <a:rPr lang="en-US" sz="2400" dirty="0" smtClean="0"/>
              <a:t> database.</a:t>
            </a:r>
            <a:endParaRPr lang="en-US" sz="2400" i="1" dirty="0" smtClean="0"/>
          </a:p>
          <a:p>
            <a:pPr marL="739775" indent="-739775">
              <a:tabLst>
                <a:tab pos="406400" algn="l"/>
                <a:tab pos="739775" algn="l"/>
                <a:tab pos="7823200" algn="r"/>
              </a:tabLst>
            </a:pPr>
            <a:endParaRPr lang="en-US" sz="2400" dirty="0" smtClean="0"/>
          </a:p>
          <a:p>
            <a:pPr>
              <a:tabLst>
                <a:tab pos="7823200" algn="r"/>
              </a:tabLst>
            </a:pPr>
            <a:r>
              <a:rPr lang="en-US" sz="2400" dirty="0" smtClean="0"/>
              <a:t>KDD </a:t>
            </a:r>
            <a:r>
              <a:rPr lang="en-US" sz="2400" dirty="0" err="1" smtClean="0"/>
              <a:t>merupakan</a:t>
            </a:r>
            <a:r>
              <a:rPr lang="en-US" sz="2400" dirty="0" smtClean="0"/>
              <a:t> </a:t>
            </a:r>
            <a:r>
              <a:rPr lang="en-US" sz="2400" dirty="0" err="1" smtClean="0"/>
              <a:t>rangkaian</a:t>
            </a:r>
            <a:r>
              <a:rPr lang="en-US" sz="2400" dirty="0" smtClean="0"/>
              <a:t> proses </a:t>
            </a:r>
            <a:r>
              <a:rPr lang="en-US" sz="2400" dirty="0" err="1" smtClean="0"/>
              <a:t>identifikasi</a:t>
            </a:r>
            <a:r>
              <a:rPr lang="en-US" sz="2400" dirty="0" smtClean="0"/>
              <a:t> POLA-POLA yang </a:t>
            </a:r>
            <a:r>
              <a:rPr lang="en-US" sz="2400" b="1" dirty="0" smtClean="0"/>
              <a:t>valid</a:t>
            </a:r>
            <a:r>
              <a:rPr lang="en-US" sz="2400" dirty="0" smtClean="0"/>
              <a:t>, </a:t>
            </a:r>
            <a:r>
              <a:rPr lang="en-US" sz="2400" b="1" dirty="0" err="1" smtClean="0"/>
              <a:t>baru</a:t>
            </a:r>
            <a:r>
              <a:rPr lang="en-US" sz="2400" b="1" dirty="0" smtClean="0"/>
              <a:t> (novel)</a:t>
            </a:r>
            <a:r>
              <a:rPr lang="en-US" sz="2400" dirty="0" smtClean="0"/>
              <a:t>, </a:t>
            </a:r>
            <a:r>
              <a:rPr lang="en-US" sz="2400" b="1" dirty="0" err="1" smtClean="0"/>
              <a:t>berguna</a:t>
            </a:r>
            <a:r>
              <a:rPr lang="en-US" sz="2400" b="1" dirty="0" smtClean="0"/>
              <a:t> (useful) </a:t>
            </a:r>
            <a:r>
              <a:rPr lang="en-US" sz="2400" dirty="0" err="1" smtClean="0"/>
              <a:t>dan</a:t>
            </a:r>
            <a:r>
              <a:rPr lang="en-US" sz="2400" dirty="0" smtClean="0"/>
              <a:t> </a:t>
            </a:r>
            <a:r>
              <a:rPr lang="en-US" sz="2400" b="1" dirty="0" err="1" smtClean="0"/>
              <a:t>dapat</a:t>
            </a:r>
            <a:r>
              <a:rPr lang="en-US" sz="2400" b="1" dirty="0" smtClean="0"/>
              <a:t> </a:t>
            </a:r>
            <a:r>
              <a:rPr lang="en-US" sz="2400" b="1" dirty="0" err="1" smtClean="0"/>
              <a:t>dipahami</a:t>
            </a:r>
            <a:r>
              <a:rPr lang="en-US" sz="2400" b="1" dirty="0" smtClean="0"/>
              <a:t> (understandable)</a:t>
            </a:r>
            <a:r>
              <a:rPr lang="en-US" sz="2400" dirty="0" smtClean="0"/>
              <a:t> </a:t>
            </a:r>
            <a:r>
              <a:rPr lang="en-US" sz="2400" dirty="0" err="1" smtClean="0"/>
              <a:t>dari</a:t>
            </a:r>
            <a:r>
              <a:rPr lang="en-US" sz="2400" dirty="0" smtClean="0"/>
              <a:t> dataset yang </a:t>
            </a:r>
            <a:r>
              <a:rPr lang="en-US" sz="2400" dirty="0" err="1"/>
              <a:t>besar</a:t>
            </a:r>
            <a:r>
              <a:rPr lang="en-US" sz="2400" dirty="0"/>
              <a:t> </a:t>
            </a:r>
            <a:r>
              <a:rPr lang="en-US" sz="2400" dirty="0" err="1" smtClean="0"/>
              <a:t>dan</a:t>
            </a:r>
            <a:r>
              <a:rPr lang="en-US" sz="2400" dirty="0" smtClean="0"/>
              <a:t> </a:t>
            </a:r>
            <a:r>
              <a:rPr lang="en-US" sz="2400" dirty="0" err="1" smtClean="0"/>
              <a:t>kompleks</a:t>
            </a:r>
            <a:r>
              <a:rPr lang="en-US" sz="2400" dirty="0" smtClean="0"/>
              <a:t>.</a:t>
            </a:r>
            <a:endParaRPr lang="en-US" sz="2400" dirty="0" smtClean="0"/>
          </a:p>
          <a:p>
            <a:pPr marL="739775" indent="-739775">
              <a:tabLst>
                <a:tab pos="406400" algn="l"/>
                <a:tab pos="739775" algn="l"/>
                <a:tab pos="7823200" algn="r"/>
              </a:tabLst>
            </a:pPr>
            <a:endParaRPr lang="en-US" sz="2400" dirty="0" smtClean="0"/>
          </a:p>
          <a:p>
            <a:pPr marL="739775" indent="-739775">
              <a:tabLst>
                <a:tab pos="406400" algn="l"/>
                <a:tab pos="739775" algn="l"/>
                <a:tab pos="7823200" algn="r"/>
              </a:tabLst>
            </a:pPr>
            <a:r>
              <a:rPr lang="en-US" sz="2400" dirty="0" smtClean="0"/>
              <a:t>DATA MINING </a:t>
            </a:r>
            <a:r>
              <a:rPr lang="en-US" sz="2400" dirty="0" err="1"/>
              <a:t>merupakan</a:t>
            </a:r>
            <a:r>
              <a:rPr lang="en-US" sz="2400" dirty="0"/>
              <a:t> </a:t>
            </a:r>
            <a:r>
              <a:rPr lang="en-US" sz="2400" b="1" dirty="0" smtClean="0"/>
              <a:t>CORE</a:t>
            </a:r>
            <a:r>
              <a:rPr lang="en-US" sz="2400" dirty="0" smtClean="0"/>
              <a:t>-</a:t>
            </a:r>
            <a:r>
              <a:rPr lang="en-US" sz="2400" dirty="0" err="1" smtClean="0"/>
              <a:t>nya</a:t>
            </a:r>
            <a:r>
              <a:rPr lang="en-US" sz="2400" dirty="0" smtClean="0"/>
              <a:t> KDD</a:t>
            </a:r>
            <a:r>
              <a:rPr lang="en-US" sz="2400" i="1" dirty="0" smtClean="0"/>
              <a:t>. </a:t>
            </a:r>
            <a:endParaRPr lang="en-US" sz="2400" i="1" dirty="0" smtClean="0"/>
          </a:p>
          <a:p>
            <a:pPr>
              <a:tabLst>
                <a:tab pos="7823200" algn="r"/>
              </a:tabLst>
            </a:pPr>
            <a:endParaRPr lang="en-US" sz="2400" dirty="0" smtClean="0"/>
          </a:p>
          <a:p>
            <a:pPr>
              <a:tabLst>
                <a:tab pos="7823200" algn="r"/>
              </a:tabLst>
            </a:pPr>
            <a:r>
              <a:rPr lang="en-US" sz="2400" dirty="0" smtClean="0"/>
              <a:t>Data Mining </a:t>
            </a:r>
            <a:r>
              <a:rPr lang="en-US" sz="2400" dirty="0" err="1" smtClean="0"/>
              <a:t>berperan</a:t>
            </a:r>
            <a:r>
              <a:rPr lang="en-US" sz="2400" dirty="0" smtClean="0"/>
              <a:t> </a:t>
            </a:r>
            <a:r>
              <a:rPr lang="en-US" sz="2400" dirty="0" err="1" smtClean="0"/>
              <a:t>dalam</a:t>
            </a:r>
            <a:r>
              <a:rPr lang="en-US" sz="2400" dirty="0" smtClean="0"/>
              <a:t> </a:t>
            </a:r>
            <a:r>
              <a:rPr lang="en-US" sz="2400" b="1" dirty="0" err="1" smtClean="0"/>
              <a:t>pemanfaatan</a:t>
            </a:r>
            <a:r>
              <a:rPr lang="en-US" sz="2400" b="1" dirty="0" smtClean="0"/>
              <a:t> </a:t>
            </a:r>
            <a:r>
              <a:rPr lang="en-US" sz="2400" b="1" dirty="0" err="1" smtClean="0"/>
              <a:t>algoritmanya</a:t>
            </a:r>
            <a:r>
              <a:rPr lang="en-US" sz="2400" b="1" dirty="0" smtClean="0"/>
              <a:t> </a:t>
            </a:r>
            <a:r>
              <a:rPr lang="en-US" sz="2400" dirty="0" err="1" smtClean="0"/>
              <a:t>untuk</a:t>
            </a:r>
            <a:r>
              <a:rPr lang="en-US" sz="2400" dirty="0" smtClean="0"/>
              <a:t> </a:t>
            </a:r>
            <a:r>
              <a:rPr lang="en-US" sz="2400" dirty="0" err="1" smtClean="0"/>
              <a:t>mengeksplorasi</a:t>
            </a:r>
            <a:r>
              <a:rPr lang="en-US" sz="2400" dirty="0" smtClean="0"/>
              <a:t> data, </a:t>
            </a:r>
            <a:r>
              <a:rPr lang="en-US" sz="2400" dirty="0" err="1" smtClean="0"/>
              <a:t>memodelkannya</a:t>
            </a:r>
            <a:r>
              <a:rPr lang="en-US" sz="2400" dirty="0" smtClean="0"/>
              <a:t>, </a:t>
            </a:r>
            <a:r>
              <a:rPr lang="en-US" sz="2400" dirty="0" err="1" smtClean="0"/>
              <a:t>dan</a:t>
            </a:r>
            <a:r>
              <a:rPr lang="en-US" sz="2400" dirty="0" smtClean="0"/>
              <a:t> </a:t>
            </a:r>
            <a:r>
              <a:rPr lang="en-US" sz="2400" dirty="0" err="1" smtClean="0"/>
              <a:t>mengungkap</a:t>
            </a:r>
            <a:r>
              <a:rPr lang="en-US" sz="2400" dirty="0" smtClean="0"/>
              <a:t> </a:t>
            </a:r>
            <a:r>
              <a:rPr lang="en-US" sz="2400" dirty="0" err="1" smtClean="0"/>
              <a:t>pola-pola</a:t>
            </a:r>
            <a:r>
              <a:rPr lang="en-US" sz="2400" dirty="0" smtClean="0"/>
              <a:t> yang </a:t>
            </a:r>
            <a:r>
              <a:rPr lang="en-US" sz="2400" dirty="0" err="1" smtClean="0"/>
              <a:t>sebelumnya</a:t>
            </a:r>
            <a:r>
              <a:rPr lang="en-US" sz="2400" dirty="0" smtClean="0"/>
              <a:t> </a:t>
            </a:r>
            <a:r>
              <a:rPr lang="en-US" sz="2400" dirty="0" err="1" smtClean="0"/>
              <a:t>tidak</a:t>
            </a:r>
            <a:r>
              <a:rPr lang="en-US" sz="2400" dirty="0" smtClean="0"/>
              <a:t> </a:t>
            </a:r>
            <a:r>
              <a:rPr lang="en-US" sz="2400" dirty="0" err="1" smtClean="0"/>
              <a:t>diketahui</a:t>
            </a:r>
            <a:r>
              <a:rPr lang="en-US" sz="2400" dirty="0" smtClean="0"/>
              <a:t>/</a:t>
            </a:r>
            <a:r>
              <a:rPr lang="en-US" sz="2400" dirty="0" err="1" smtClean="0"/>
              <a:t>terlihat</a:t>
            </a:r>
            <a:r>
              <a:rPr lang="en-US" sz="2400" dirty="0" smtClean="0"/>
              <a:t>.</a:t>
            </a:r>
            <a:endParaRPr lang="en-US" sz="2400" dirty="0"/>
          </a:p>
          <a:p>
            <a:pPr marL="739775" indent="-739775">
              <a:tabLst>
                <a:tab pos="406400" algn="l"/>
                <a:tab pos="739775" algn="l"/>
                <a:tab pos="7823200" algn="r"/>
              </a:tabLst>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normAutofit/>
          </a:bodyPr>
          <a:lstStyle/>
          <a:p>
            <a:pPr algn="l"/>
            <a:r>
              <a:rPr lang="en-US" sz="4000" b="1" dirty="0">
                <a:solidFill>
                  <a:schemeClr val="bg1">
                    <a:lumMod val="95000"/>
                  </a:schemeClr>
                </a:solidFill>
                <a:latin typeface="Segoe UI Semibold" panose="020B0702040204020203" pitchFamily="34" charset="0"/>
                <a:cs typeface="Segoe UI Semibold" panose="020B0702040204020203" pitchFamily="34" charset="0"/>
              </a:rPr>
              <a:t> </a:t>
            </a:r>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Penambangan</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Data VS KDD</a:t>
            </a:r>
            <a:endParaRPr lang="en-US" sz="4000"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Data Mining</a:t>
            </a:r>
            <a:endParaRPr lang="en-US" i="1" dirty="0">
              <a:latin typeface="Segoe UI Semibold" panose="020B0702040204020203" pitchFamily="34" charset="0"/>
              <a:cs typeface="Segoe UI Semibold" panose="020B0702040204020203" pitchFamily="34" charset="0"/>
            </a:endParaRPr>
          </a:p>
        </p:txBody>
      </p:sp>
      <p:pic>
        <p:nvPicPr>
          <p:cNvPr id="10" name="Picture 2"/>
          <p:cNvPicPr>
            <a:picLocks noChangeAspect="1" noChangeArrowheads="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800" y="1524000"/>
            <a:ext cx="850051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Inteligensi</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Bisnis</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Business Intelligence</a:t>
            </a:r>
            <a:endParaRPr lang="en-US" i="1" dirty="0">
              <a:latin typeface="Segoe UI Semibold" panose="020B0702040204020203" pitchFamily="34" charset="0"/>
              <a:cs typeface="Segoe UI Semibold" panose="020B0702040204020203" pitchFamily="34" charset="0"/>
            </a:endParaRPr>
          </a:p>
        </p:txBody>
      </p:sp>
      <p:sp>
        <p:nvSpPr>
          <p:cNvPr id="60" name="Freeform 59"/>
          <p:cNvSpPr/>
          <p:nvPr/>
        </p:nvSpPr>
        <p:spPr>
          <a:xfrm>
            <a:off x="3889120" y="3241420"/>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1">
            <a:schemeClr val="dk1"/>
          </a:lnRef>
          <a:fillRef idx="3">
            <a:schemeClr val="dk1"/>
          </a:fillRef>
          <a:effectRef idx="2">
            <a:schemeClr val="dk1"/>
          </a:effectRef>
          <a:fontRef idx="minor">
            <a:schemeClr val="lt1"/>
          </a:fontRef>
        </p:style>
        <p:txBody>
          <a:bodyPr spcFirstLastPara="0" vert="horz" wrap="square" lIns="236570" tIns="236570" rIns="236570" bIns="236570" numCol="1" spcCol="1270" anchor="ctr" anchorCtr="0">
            <a:noAutofit/>
          </a:bodyPr>
          <a:lstStyle/>
          <a:p>
            <a:pPr lvl="0" algn="ctr" defTabSz="8890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Business Intelligence</a:t>
            </a:r>
            <a:endParaRPr lang="en-US" sz="1400" kern="1200" dirty="0">
              <a:latin typeface="Segoe UI" panose="020B0502040204020203" pitchFamily="34" charset="0"/>
              <a:cs typeface="Segoe UI" panose="020B0502040204020203" pitchFamily="34" charset="0"/>
            </a:endParaRPr>
          </a:p>
        </p:txBody>
      </p:sp>
      <p:sp>
        <p:nvSpPr>
          <p:cNvPr id="61" name="Freeform 60"/>
          <p:cNvSpPr/>
          <p:nvPr/>
        </p:nvSpPr>
        <p:spPr>
          <a:xfrm rot="16200000">
            <a:off x="4457716" y="2717397"/>
            <a:ext cx="304767" cy="490265"/>
          </a:xfrm>
          <a:custGeom>
            <a:avLst/>
            <a:gdLst>
              <a:gd name="connsiteX0" fmla="*/ 0 w 304767"/>
              <a:gd name="connsiteY0" fmla="*/ 98053 h 490265"/>
              <a:gd name="connsiteX1" fmla="*/ 152384 w 304767"/>
              <a:gd name="connsiteY1" fmla="*/ 98053 h 490265"/>
              <a:gd name="connsiteX2" fmla="*/ 152384 w 304767"/>
              <a:gd name="connsiteY2" fmla="*/ 0 h 490265"/>
              <a:gd name="connsiteX3" fmla="*/ 304767 w 304767"/>
              <a:gd name="connsiteY3" fmla="*/ 245133 h 490265"/>
              <a:gd name="connsiteX4" fmla="*/ 152384 w 304767"/>
              <a:gd name="connsiteY4" fmla="*/ 490265 h 490265"/>
              <a:gd name="connsiteX5" fmla="*/ 152384 w 304767"/>
              <a:gd name="connsiteY5" fmla="*/ 392212 h 490265"/>
              <a:gd name="connsiteX6" fmla="*/ 0 w 304767"/>
              <a:gd name="connsiteY6" fmla="*/ 392212 h 490265"/>
              <a:gd name="connsiteX7" fmla="*/ 0 w 304767"/>
              <a:gd name="connsiteY7" fmla="*/ 98053 h 4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767" h="490265">
                <a:moveTo>
                  <a:pt x="0" y="98053"/>
                </a:moveTo>
                <a:lnTo>
                  <a:pt x="152384" y="98053"/>
                </a:lnTo>
                <a:lnTo>
                  <a:pt x="152384" y="0"/>
                </a:lnTo>
                <a:lnTo>
                  <a:pt x="304767" y="245133"/>
                </a:lnTo>
                <a:lnTo>
                  <a:pt x="152384" y="490265"/>
                </a:lnTo>
                <a:lnTo>
                  <a:pt x="152384" y="392212"/>
                </a:lnTo>
                <a:lnTo>
                  <a:pt x="0" y="392212"/>
                </a:lnTo>
                <a:lnTo>
                  <a:pt x="0" y="98053"/>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1" tIns="98053" rIns="91431" bIns="98053" numCol="1" spcCol="1270" anchor="ctr" anchorCtr="0">
            <a:noAutofit/>
          </a:bodyPr>
          <a:lstStyle/>
          <a:p>
            <a:pPr lvl="0" algn="ctr" defTabSz="933450">
              <a:lnSpc>
                <a:spcPct val="90000"/>
              </a:lnSpc>
              <a:spcBef>
                <a:spcPct val="0"/>
              </a:spcBef>
              <a:spcAft>
                <a:spcPct val="35000"/>
              </a:spcAft>
            </a:pPr>
            <a:endParaRPr lang="en-US" sz="1600" kern="1200">
              <a:latin typeface="Segoe UI" panose="020B0502040204020203" pitchFamily="34" charset="0"/>
              <a:cs typeface="Segoe UI" panose="020B0502040204020203" pitchFamily="34" charset="0"/>
            </a:endParaRPr>
          </a:p>
        </p:txBody>
      </p:sp>
      <p:sp>
        <p:nvSpPr>
          <p:cNvPr id="62" name="Freeform 61"/>
          <p:cNvSpPr/>
          <p:nvPr/>
        </p:nvSpPr>
        <p:spPr>
          <a:xfrm>
            <a:off x="3889120" y="1224429"/>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235300" tIns="235300" rIns="235300" bIns="235300" numCol="1" spcCol="1270" anchor="ctr" anchorCtr="0">
            <a:noAutofit/>
          </a:bodyPr>
          <a:lstStyle/>
          <a:p>
            <a:pPr lvl="0" algn="ctr" defTabSz="84455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Improves the Decision Making Process</a:t>
            </a:r>
            <a:endParaRPr lang="en-US" sz="1400" kern="1200" dirty="0">
              <a:latin typeface="Segoe UI" panose="020B0502040204020203" pitchFamily="34" charset="0"/>
              <a:cs typeface="Segoe UI" panose="020B0502040204020203" pitchFamily="34" charset="0"/>
            </a:endParaRPr>
          </a:p>
        </p:txBody>
      </p:sp>
      <p:sp>
        <p:nvSpPr>
          <p:cNvPr id="63" name="Freeform 62"/>
          <p:cNvSpPr/>
          <p:nvPr/>
        </p:nvSpPr>
        <p:spPr>
          <a:xfrm rot="19800000">
            <a:off x="5323629" y="3217332"/>
            <a:ext cx="304767" cy="490265"/>
          </a:xfrm>
          <a:custGeom>
            <a:avLst/>
            <a:gdLst>
              <a:gd name="connsiteX0" fmla="*/ 0 w 304767"/>
              <a:gd name="connsiteY0" fmla="*/ 98053 h 490265"/>
              <a:gd name="connsiteX1" fmla="*/ 152384 w 304767"/>
              <a:gd name="connsiteY1" fmla="*/ 98053 h 490265"/>
              <a:gd name="connsiteX2" fmla="*/ 152384 w 304767"/>
              <a:gd name="connsiteY2" fmla="*/ 0 h 490265"/>
              <a:gd name="connsiteX3" fmla="*/ 304767 w 304767"/>
              <a:gd name="connsiteY3" fmla="*/ 245133 h 490265"/>
              <a:gd name="connsiteX4" fmla="*/ 152384 w 304767"/>
              <a:gd name="connsiteY4" fmla="*/ 490265 h 490265"/>
              <a:gd name="connsiteX5" fmla="*/ 152384 w 304767"/>
              <a:gd name="connsiteY5" fmla="*/ 392212 h 490265"/>
              <a:gd name="connsiteX6" fmla="*/ 0 w 304767"/>
              <a:gd name="connsiteY6" fmla="*/ 392212 h 490265"/>
              <a:gd name="connsiteX7" fmla="*/ 0 w 304767"/>
              <a:gd name="connsiteY7" fmla="*/ 98053 h 4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767" h="490265">
                <a:moveTo>
                  <a:pt x="0" y="98053"/>
                </a:moveTo>
                <a:lnTo>
                  <a:pt x="152384" y="98053"/>
                </a:lnTo>
                <a:lnTo>
                  <a:pt x="152384" y="0"/>
                </a:lnTo>
                <a:lnTo>
                  <a:pt x="304767" y="245133"/>
                </a:lnTo>
                <a:lnTo>
                  <a:pt x="152384" y="490265"/>
                </a:lnTo>
                <a:lnTo>
                  <a:pt x="152384" y="392212"/>
                </a:lnTo>
                <a:lnTo>
                  <a:pt x="0" y="392212"/>
                </a:lnTo>
                <a:lnTo>
                  <a:pt x="0" y="98053"/>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 tIns="98053" rIns="91430" bIns="98052" numCol="1" spcCol="1270" anchor="ctr" anchorCtr="0">
            <a:noAutofit/>
          </a:bodyPr>
          <a:lstStyle/>
          <a:p>
            <a:pPr lvl="0" algn="ctr" defTabSz="933450">
              <a:lnSpc>
                <a:spcPct val="90000"/>
              </a:lnSpc>
              <a:spcBef>
                <a:spcPct val="0"/>
              </a:spcBef>
              <a:spcAft>
                <a:spcPct val="35000"/>
              </a:spcAft>
            </a:pPr>
            <a:endParaRPr lang="en-US" sz="1600" kern="1200">
              <a:latin typeface="Segoe UI" panose="020B0502040204020203" pitchFamily="34" charset="0"/>
              <a:cs typeface="Segoe UI" panose="020B0502040204020203" pitchFamily="34" charset="0"/>
            </a:endParaRPr>
          </a:p>
        </p:txBody>
      </p:sp>
      <p:sp>
        <p:nvSpPr>
          <p:cNvPr id="64" name="Freeform 63"/>
          <p:cNvSpPr/>
          <p:nvPr/>
        </p:nvSpPr>
        <p:spPr>
          <a:xfrm>
            <a:off x="5635886" y="2232925"/>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35300" tIns="235300" rIns="235300" bIns="235300" numCol="1" spcCol="1270" anchor="ctr" anchorCtr="0">
            <a:noAutofit/>
          </a:bodyPr>
          <a:lstStyle/>
          <a:p>
            <a:pPr lvl="0" algn="ctr" defTabSz="84455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Access &amp; Share Information Easily</a:t>
            </a:r>
            <a:endParaRPr lang="en-US" sz="1400" kern="1200" dirty="0">
              <a:latin typeface="Segoe UI" panose="020B0502040204020203" pitchFamily="34" charset="0"/>
              <a:cs typeface="Segoe UI" panose="020B0502040204020203" pitchFamily="34" charset="0"/>
            </a:endParaRPr>
          </a:p>
        </p:txBody>
      </p:sp>
      <p:sp>
        <p:nvSpPr>
          <p:cNvPr id="65" name="Freeform 64"/>
          <p:cNvSpPr/>
          <p:nvPr/>
        </p:nvSpPr>
        <p:spPr>
          <a:xfrm rot="1800000">
            <a:off x="5323629" y="4217202"/>
            <a:ext cx="304767" cy="490265"/>
          </a:xfrm>
          <a:custGeom>
            <a:avLst/>
            <a:gdLst>
              <a:gd name="connsiteX0" fmla="*/ 0 w 304767"/>
              <a:gd name="connsiteY0" fmla="*/ 98053 h 490265"/>
              <a:gd name="connsiteX1" fmla="*/ 152384 w 304767"/>
              <a:gd name="connsiteY1" fmla="*/ 98053 h 490265"/>
              <a:gd name="connsiteX2" fmla="*/ 152384 w 304767"/>
              <a:gd name="connsiteY2" fmla="*/ 0 h 490265"/>
              <a:gd name="connsiteX3" fmla="*/ 304767 w 304767"/>
              <a:gd name="connsiteY3" fmla="*/ 245133 h 490265"/>
              <a:gd name="connsiteX4" fmla="*/ 152384 w 304767"/>
              <a:gd name="connsiteY4" fmla="*/ 490265 h 490265"/>
              <a:gd name="connsiteX5" fmla="*/ 152384 w 304767"/>
              <a:gd name="connsiteY5" fmla="*/ 392212 h 490265"/>
              <a:gd name="connsiteX6" fmla="*/ 0 w 304767"/>
              <a:gd name="connsiteY6" fmla="*/ 392212 h 490265"/>
              <a:gd name="connsiteX7" fmla="*/ 0 w 304767"/>
              <a:gd name="connsiteY7" fmla="*/ 98053 h 4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767" h="490265">
                <a:moveTo>
                  <a:pt x="0" y="98053"/>
                </a:moveTo>
                <a:lnTo>
                  <a:pt x="152384" y="98053"/>
                </a:lnTo>
                <a:lnTo>
                  <a:pt x="152384" y="0"/>
                </a:lnTo>
                <a:lnTo>
                  <a:pt x="304767" y="245133"/>
                </a:lnTo>
                <a:lnTo>
                  <a:pt x="152384" y="490265"/>
                </a:lnTo>
                <a:lnTo>
                  <a:pt x="152384" y="392212"/>
                </a:lnTo>
                <a:lnTo>
                  <a:pt x="0" y="392212"/>
                </a:lnTo>
                <a:lnTo>
                  <a:pt x="0" y="9805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8052" rIns="91429" bIns="98053" numCol="1" spcCol="1270" anchor="ctr" anchorCtr="0">
            <a:noAutofit/>
          </a:bodyPr>
          <a:lstStyle/>
          <a:p>
            <a:pPr lvl="0" algn="ctr" defTabSz="933450">
              <a:lnSpc>
                <a:spcPct val="90000"/>
              </a:lnSpc>
              <a:spcBef>
                <a:spcPct val="0"/>
              </a:spcBef>
              <a:spcAft>
                <a:spcPct val="35000"/>
              </a:spcAft>
            </a:pPr>
            <a:endParaRPr lang="en-US" sz="1600" kern="1200">
              <a:latin typeface="Segoe UI" panose="020B0502040204020203" pitchFamily="34" charset="0"/>
              <a:cs typeface="Segoe UI" panose="020B0502040204020203" pitchFamily="34" charset="0"/>
            </a:endParaRPr>
          </a:p>
        </p:txBody>
      </p:sp>
      <p:sp>
        <p:nvSpPr>
          <p:cNvPr id="66" name="Freeform 65"/>
          <p:cNvSpPr/>
          <p:nvPr/>
        </p:nvSpPr>
        <p:spPr>
          <a:xfrm>
            <a:off x="5635886" y="4249916"/>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235300" tIns="235300" rIns="235300" bIns="235300" numCol="1" spcCol="1270" anchor="ctr" anchorCtr="0">
            <a:noAutofit/>
          </a:bodyPr>
          <a:lstStyle/>
          <a:p>
            <a:pPr lvl="0" algn="ctr" defTabSz="84455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Enables Real-Time Analysis</a:t>
            </a:r>
            <a:endParaRPr lang="en-US" sz="1400" kern="1200" dirty="0">
              <a:latin typeface="Segoe UI" panose="020B0502040204020203" pitchFamily="34" charset="0"/>
              <a:cs typeface="Segoe UI" panose="020B0502040204020203" pitchFamily="34" charset="0"/>
            </a:endParaRPr>
          </a:p>
        </p:txBody>
      </p:sp>
      <p:sp>
        <p:nvSpPr>
          <p:cNvPr id="67" name="Freeform 66"/>
          <p:cNvSpPr/>
          <p:nvPr/>
        </p:nvSpPr>
        <p:spPr>
          <a:xfrm rot="5400000">
            <a:off x="4457716" y="4717136"/>
            <a:ext cx="304767" cy="490265"/>
          </a:xfrm>
          <a:custGeom>
            <a:avLst/>
            <a:gdLst>
              <a:gd name="connsiteX0" fmla="*/ 0 w 304767"/>
              <a:gd name="connsiteY0" fmla="*/ 98053 h 490265"/>
              <a:gd name="connsiteX1" fmla="*/ 152384 w 304767"/>
              <a:gd name="connsiteY1" fmla="*/ 98053 h 490265"/>
              <a:gd name="connsiteX2" fmla="*/ 152384 w 304767"/>
              <a:gd name="connsiteY2" fmla="*/ 0 h 490265"/>
              <a:gd name="connsiteX3" fmla="*/ 304767 w 304767"/>
              <a:gd name="connsiteY3" fmla="*/ 245133 h 490265"/>
              <a:gd name="connsiteX4" fmla="*/ 152384 w 304767"/>
              <a:gd name="connsiteY4" fmla="*/ 490265 h 490265"/>
              <a:gd name="connsiteX5" fmla="*/ 152384 w 304767"/>
              <a:gd name="connsiteY5" fmla="*/ 392212 h 490265"/>
              <a:gd name="connsiteX6" fmla="*/ 0 w 304767"/>
              <a:gd name="connsiteY6" fmla="*/ 392212 h 490265"/>
              <a:gd name="connsiteX7" fmla="*/ 0 w 304767"/>
              <a:gd name="connsiteY7" fmla="*/ 98053 h 4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767" h="490265">
                <a:moveTo>
                  <a:pt x="0" y="98053"/>
                </a:moveTo>
                <a:lnTo>
                  <a:pt x="152384" y="98053"/>
                </a:lnTo>
                <a:lnTo>
                  <a:pt x="152384" y="0"/>
                </a:lnTo>
                <a:lnTo>
                  <a:pt x="304767" y="245133"/>
                </a:lnTo>
                <a:lnTo>
                  <a:pt x="152384" y="490265"/>
                </a:lnTo>
                <a:lnTo>
                  <a:pt x="152384" y="392212"/>
                </a:lnTo>
                <a:lnTo>
                  <a:pt x="0" y="392212"/>
                </a:lnTo>
                <a:lnTo>
                  <a:pt x="0" y="98053"/>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0" tIns="98052" rIns="91430" bIns="98054" numCol="1" spcCol="1270" anchor="ctr" anchorCtr="0">
            <a:noAutofit/>
          </a:bodyPr>
          <a:lstStyle/>
          <a:p>
            <a:pPr lvl="0" algn="ctr" defTabSz="933450">
              <a:lnSpc>
                <a:spcPct val="90000"/>
              </a:lnSpc>
              <a:spcBef>
                <a:spcPct val="0"/>
              </a:spcBef>
              <a:spcAft>
                <a:spcPct val="35000"/>
              </a:spcAft>
            </a:pPr>
            <a:endParaRPr lang="en-US" sz="1600" kern="1200">
              <a:latin typeface="Segoe UI" panose="020B0502040204020203" pitchFamily="34" charset="0"/>
              <a:cs typeface="Segoe UI" panose="020B0502040204020203" pitchFamily="34" charset="0"/>
            </a:endParaRPr>
          </a:p>
        </p:txBody>
      </p:sp>
      <p:sp>
        <p:nvSpPr>
          <p:cNvPr id="68" name="Freeform 67"/>
          <p:cNvSpPr/>
          <p:nvPr/>
        </p:nvSpPr>
        <p:spPr>
          <a:xfrm>
            <a:off x="3889120" y="5258411"/>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235300" tIns="235300" rIns="235300" bIns="235300" numCol="1" spcCol="1270" anchor="ctr" anchorCtr="0">
            <a:noAutofit/>
          </a:bodyPr>
          <a:lstStyle/>
          <a:p>
            <a:pPr lvl="0" algn="ctr" defTabSz="84455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Helps Identify Waste in the System</a:t>
            </a:r>
            <a:endParaRPr lang="en-US" sz="1400" kern="1200" dirty="0">
              <a:latin typeface="Segoe UI" panose="020B0502040204020203" pitchFamily="34" charset="0"/>
              <a:cs typeface="Segoe UI" panose="020B0502040204020203" pitchFamily="34" charset="0"/>
            </a:endParaRPr>
          </a:p>
        </p:txBody>
      </p:sp>
      <p:sp>
        <p:nvSpPr>
          <p:cNvPr id="69" name="Freeform 68"/>
          <p:cNvSpPr/>
          <p:nvPr/>
        </p:nvSpPr>
        <p:spPr>
          <a:xfrm rot="19800000">
            <a:off x="3591803" y="4217201"/>
            <a:ext cx="304768" cy="490266"/>
          </a:xfrm>
          <a:custGeom>
            <a:avLst/>
            <a:gdLst>
              <a:gd name="connsiteX0" fmla="*/ 0 w 304767"/>
              <a:gd name="connsiteY0" fmla="*/ 98053 h 490265"/>
              <a:gd name="connsiteX1" fmla="*/ 152384 w 304767"/>
              <a:gd name="connsiteY1" fmla="*/ 98053 h 490265"/>
              <a:gd name="connsiteX2" fmla="*/ 152384 w 304767"/>
              <a:gd name="connsiteY2" fmla="*/ 0 h 490265"/>
              <a:gd name="connsiteX3" fmla="*/ 304767 w 304767"/>
              <a:gd name="connsiteY3" fmla="*/ 245133 h 490265"/>
              <a:gd name="connsiteX4" fmla="*/ 152384 w 304767"/>
              <a:gd name="connsiteY4" fmla="*/ 490265 h 490265"/>
              <a:gd name="connsiteX5" fmla="*/ 152384 w 304767"/>
              <a:gd name="connsiteY5" fmla="*/ 392212 h 490265"/>
              <a:gd name="connsiteX6" fmla="*/ 0 w 304767"/>
              <a:gd name="connsiteY6" fmla="*/ 392212 h 490265"/>
              <a:gd name="connsiteX7" fmla="*/ 0 w 304767"/>
              <a:gd name="connsiteY7" fmla="*/ 98053 h 4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767" h="490265">
                <a:moveTo>
                  <a:pt x="304767" y="392212"/>
                </a:moveTo>
                <a:lnTo>
                  <a:pt x="152383" y="392212"/>
                </a:lnTo>
                <a:lnTo>
                  <a:pt x="152383" y="490265"/>
                </a:lnTo>
                <a:lnTo>
                  <a:pt x="0" y="245132"/>
                </a:lnTo>
                <a:lnTo>
                  <a:pt x="152383" y="0"/>
                </a:lnTo>
                <a:lnTo>
                  <a:pt x="152383" y="98053"/>
                </a:lnTo>
                <a:lnTo>
                  <a:pt x="304767" y="98053"/>
                </a:lnTo>
                <a:lnTo>
                  <a:pt x="304767" y="392212"/>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91429" tIns="98053" rIns="1" bIns="98053" numCol="1" spcCol="1270" anchor="ctr" anchorCtr="0">
            <a:noAutofit/>
          </a:bodyPr>
          <a:lstStyle/>
          <a:p>
            <a:pPr lvl="0" algn="ctr" defTabSz="933450">
              <a:lnSpc>
                <a:spcPct val="90000"/>
              </a:lnSpc>
              <a:spcBef>
                <a:spcPct val="0"/>
              </a:spcBef>
              <a:spcAft>
                <a:spcPct val="35000"/>
              </a:spcAft>
            </a:pPr>
            <a:endParaRPr lang="en-US" sz="1600" kern="1200">
              <a:latin typeface="Segoe UI" panose="020B0502040204020203" pitchFamily="34" charset="0"/>
              <a:cs typeface="Segoe UI" panose="020B0502040204020203" pitchFamily="34" charset="0"/>
            </a:endParaRPr>
          </a:p>
        </p:txBody>
      </p:sp>
      <p:sp>
        <p:nvSpPr>
          <p:cNvPr id="70" name="Freeform 69"/>
          <p:cNvSpPr/>
          <p:nvPr/>
        </p:nvSpPr>
        <p:spPr>
          <a:xfrm>
            <a:off x="2142355" y="4249916"/>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235300" tIns="235300" rIns="235300" bIns="235300" numCol="1" spcCol="1270" anchor="ctr" anchorCtr="0">
            <a:noAutofit/>
          </a:bodyPr>
          <a:lstStyle/>
          <a:p>
            <a:pPr lvl="0" algn="ctr" defTabSz="84455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Reduce the Risk of Bottlenecks</a:t>
            </a:r>
            <a:endParaRPr lang="en-US" sz="1400" kern="1200" dirty="0">
              <a:latin typeface="Segoe UI" panose="020B0502040204020203" pitchFamily="34" charset="0"/>
              <a:cs typeface="Segoe UI" panose="020B0502040204020203" pitchFamily="34" charset="0"/>
            </a:endParaRPr>
          </a:p>
        </p:txBody>
      </p:sp>
      <p:sp>
        <p:nvSpPr>
          <p:cNvPr id="71" name="Freeform 70"/>
          <p:cNvSpPr/>
          <p:nvPr/>
        </p:nvSpPr>
        <p:spPr>
          <a:xfrm rot="1800000">
            <a:off x="3591803" y="3217331"/>
            <a:ext cx="304768" cy="490266"/>
          </a:xfrm>
          <a:custGeom>
            <a:avLst/>
            <a:gdLst>
              <a:gd name="connsiteX0" fmla="*/ 0 w 304767"/>
              <a:gd name="connsiteY0" fmla="*/ 98053 h 490265"/>
              <a:gd name="connsiteX1" fmla="*/ 152384 w 304767"/>
              <a:gd name="connsiteY1" fmla="*/ 98053 h 490265"/>
              <a:gd name="connsiteX2" fmla="*/ 152384 w 304767"/>
              <a:gd name="connsiteY2" fmla="*/ 0 h 490265"/>
              <a:gd name="connsiteX3" fmla="*/ 304767 w 304767"/>
              <a:gd name="connsiteY3" fmla="*/ 245133 h 490265"/>
              <a:gd name="connsiteX4" fmla="*/ 152384 w 304767"/>
              <a:gd name="connsiteY4" fmla="*/ 490265 h 490265"/>
              <a:gd name="connsiteX5" fmla="*/ 152384 w 304767"/>
              <a:gd name="connsiteY5" fmla="*/ 392212 h 490265"/>
              <a:gd name="connsiteX6" fmla="*/ 0 w 304767"/>
              <a:gd name="connsiteY6" fmla="*/ 392212 h 490265"/>
              <a:gd name="connsiteX7" fmla="*/ 0 w 304767"/>
              <a:gd name="connsiteY7" fmla="*/ 98053 h 49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767" h="490265">
                <a:moveTo>
                  <a:pt x="304767" y="392212"/>
                </a:moveTo>
                <a:lnTo>
                  <a:pt x="152383" y="392212"/>
                </a:lnTo>
                <a:lnTo>
                  <a:pt x="152383" y="490265"/>
                </a:lnTo>
                <a:lnTo>
                  <a:pt x="0" y="245132"/>
                </a:lnTo>
                <a:lnTo>
                  <a:pt x="152383" y="0"/>
                </a:lnTo>
                <a:lnTo>
                  <a:pt x="152383" y="98053"/>
                </a:lnTo>
                <a:lnTo>
                  <a:pt x="304767" y="98053"/>
                </a:lnTo>
                <a:lnTo>
                  <a:pt x="304767" y="392212"/>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91430" tIns="98054" rIns="0" bIns="98052" numCol="1" spcCol="1270" anchor="ctr" anchorCtr="0">
            <a:noAutofit/>
          </a:bodyPr>
          <a:lstStyle/>
          <a:p>
            <a:pPr lvl="0" algn="ctr" defTabSz="933450">
              <a:lnSpc>
                <a:spcPct val="90000"/>
              </a:lnSpc>
              <a:spcBef>
                <a:spcPct val="0"/>
              </a:spcBef>
              <a:spcAft>
                <a:spcPct val="35000"/>
              </a:spcAft>
            </a:pPr>
            <a:endParaRPr lang="en-US" sz="1600" kern="1200">
              <a:latin typeface="Segoe UI" panose="020B0502040204020203" pitchFamily="34" charset="0"/>
              <a:cs typeface="Segoe UI" panose="020B0502040204020203" pitchFamily="34" charset="0"/>
            </a:endParaRPr>
          </a:p>
        </p:txBody>
      </p:sp>
      <p:sp>
        <p:nvSpPr>
          <p:cNvPr id="72" name="Freeform 71"/>
          <p:cNvSpPr/>
          <p:nvPr/>
        </p:nvSpPr>
        <p:spPr>
          <a:xfrm>
            <a:off x="2142355" y="2232925"/>
            <a:ext cx="1441958" cy="1441958"/>
          </a:xfrm>
          <a:custGeom>
            <a:avLst/>
            <a:gdLst>
              <a:gd name="connsiteX0" fmla="*/ 0 w 1441958"/>
              <a:gd name="connsiteY0" fmla="*/ 720979 h 1441958"/>
              <a:gd name="connsiteX1" fmla="*/ 720979 w 1441958"/>
              <a:gd name="connsiteY1" fmla="*/ 0 h 1441958"/>
              <a:gd name="connsiteX2" fmla="*/ 1441958 w 1441958"/>
              <a:gd name="connsiteY2" fmla="*/ 720979 h 1441958"/>
              <a:gd name="connsiteX3" fmla="*/ 720979 w 1441958"/>
              <a:gd name="connsiteY3" fmla="*/ 1441958 h 1441958"/>
              <a:gd name="connsiteX4" fmla="*/ 0 w 1441958"/>
              <a:gd name="connsiteY4" fmla="*/ 720979 h 14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958" h="1441958">
                <a:moveTo>
                  <a:pt x="0" y="720979"/>
                </a:moveTo>
                <a:cubicBezTo>
                  <a:pt x="0" y="322793"/>
                  <a:pt x="322793" y="0"/>
                  <a:pt x="720979" y="0"/>
                </a:cubicBezTo>
                <a:cubicBezTo>
                  <a:pt x="1119165" y="0"/>
                  <a:pt x="1441958" y="322793"/>
                  <a:pt x="1441958" y="720979"/>
                </a:cubicBezTo>
                <a:cubicBezTo>
                  <a:pt x="1441958" y="1119165"/>
                  <a:pt x="1119165" y="1441958"/>
                  <a:pt x="720979" y="1441958"/>
                </a:cubicBezTo>
                <a:cubicBezTo>
                  <a:pt x="322793" y="1441958"/>
                  <a:pt x="0" y="1119165"/>
                  <a:pt x="0" y="720979"/>
                </a:cubicBez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35300" tIns="235300" rIns="235300" bIns="235300" numCol="1" spcCol="1270" anchor="ctr" anchorCtr="0">
            <a:noAutofit/>
          </a:bodyPr>
          <a:lstStyle/>
          <a:p>
            <a:pPr lvl="0" algn="ctr" defTabSz="84455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Helps You Understand Your Business</a:t>
            </a:r>
            <a:endParaRPr lang="en-US" sz="1400" kern="12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Inteligensi</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Bisnis</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Business Intelligence</a:t>
            </a:r>
            <a:endParaRPr lang="en-US" i="1" dirty="0">
              <a:latin typeface="Segoe UI Semibold" panose="020B0702040204020203" pitchFamily="34" charset="0"/>
              <a:cs typeface="Segoe UI Semibold" panose="020B0702040204020203" pitchFamily="34" charset="0"/>
            </a:endParaRPr>
          </a:p>
        </p:txBody>
      </p:sp>
      <p:pic>
        <p:nvPicPr>
          <p:cNvPr id="19" name="Picture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29000" y="4165710"/>
            <a:ext cx="806529" cy="711090"/>
          </a:xfrm>
          <a:prstGeom prst="rect">
            <a:avLst/>
          </a:prstGeom>
        </p:spPr>
      </p:pic>
      <p:sp>
        <p:nvSpPr>
          <p:cNvPr id="20" name="Left-Right Arrow 19"/>
          <p:cNvSpPr/>
          <p:nvPr/>
        </p:nvSpPr>
        <p:spPr>
          <a:xfrm>
            <a:off x="4513393" y="4330755"/>
            <a:ext cx="953730" cy="381000"/>
          </a:xfrm>
          <a:prstGeom prst="lef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n 20"/>
          <p:cNvSpPr/>
          <p:nvPr/>
        </p:nvSpPr>
        <p:spPr>
          <a:xfrm>
            <a:off x="5867272" y="4165710"/>
            <a:ext cx="1295400" cy="711090"/>
          </a:xfrm>
          <a:prstGeom prst="can">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69939" y="3647318"/>
            <a:ext cx="710451" cy="400110"/>
          </a:xfrm>
          <a:prstGeom prst="rect">
            <a:avLst/>
          </a:prstGeom>
          <a:noFill/>
        </p:spPr>
        <p:txBody>
          <a:bodyPr wrap="none" rtlCol="0">
            <a:spAutoFit/>
          </a:bodyPr>
          <a:lstStyle/>
          <a:p>
            <a:r>
              <a:rPr lang="en-US" sz="2000" dirty="0">
                <a:solidFill>
                  <a:schemeClr val="accent3">
                    <a:lumMod val="50000"/>
                  </a:schemeClr>
                </a:solidFill>
                <a:latin typeface="Segoe UI" panose="020B0502040204020203" pitchFamily="34" charset="0"/>
                <a:cs typeface="Segoe UI" panose="020B0502040204020203" pitchFamily="34" charset="0"/>
              </a:rPr>
              <a:t>Data</a:t>
            </a:r>
            <a:endParaRPr lang="en-US" sz="2000" dirty="0">
              <a:solidFill>
                <a:schemeClr val="accent3">
                  <a:lumMod val="50000"/>
                </a:schemeClr>
              </a:solidFill>
              <a:latin typeface="Segoe UI" panose="020B0502040204020203" pitchFamily="34" charset="0"/>
              <a:cs typeface="Segoe UI" panose="020B0502040204020203" pitchFamily="34" charset="0"/>
            </a:endParaRPr>
          </a:p>
        </p:txBody>
      </p:sp>
      <p:sp>
        <p:nvSpPr>
          <p:cNvPr id="23" name="Right Arrow 22"/>
          <p:cNvSpPr/>
          <p:nvPr/>
        </p:nvSpPr>
        <p:spPr>
          <a:xfrm>
            <a:off x="2642176" y="4353409"/>
            <a:ext cx="533400" cy="381000"/>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ultidocument 23"/>
          <p:cNvSpPr/>
          <p:nvPr/>
        </p:nvSpPr>
        <p:spPr>
          <a:xfrm>
            <a:off x="1908702" y="4226299"/>
            <a:ext cx="533400" cy="650501"/>
          </a:xfrm>
          <a:prstGeom prst="flowChartMultidocumen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22032" y="3647318"/>
            <a:ext cx="595036" cy="400110"/>
          </a:xfrm>
          <a:prstGeom prst="rect">
            <a:avLst/>
          </a:prstGeom>
          <a:noFill/>
        </p:spPr>
        <p:txBody>
          <a:bodyPr wrap="none" rtlCol="0">
            <a:spAutoFit/>
          </a:bodyPr>
          <a:lstStyle/>
          <a:p>
            <a:pPr algn="ctr"/>
            <a:r>
              <a:rPr lang="en-US" sz="2000" dirty="0">
                <a:solidFill>
                  <a:schemeClr val="accent3">
                    <a:lumMod val="50000"/>
                  </a:schemeClr>
                </a:solidFill>
                <a:latin typeface="Segoe UI" panose="020B0502040204020203" pitchFamily="34" charset="0"/>
                <a:cs typeface="Segoe UI" panose="020B0502040204020203" pitchFamily="34" charset="0"/>
              </a:rPr>
              <a:t>TPS</a:t>
            </a:r>
            <a:endParaRPr lang="en-US" sz="2000" dirty="0">
              <a:solidFill>
                <a:schemeClr val="accent3">
                  <a:lumMod val="50000"/>
                </a:schemeClr>
              </a:solidFill>
              <a:latin typeface="Segoe UI" panose="020B0502040204020203" pitchFamily="34" charset="0"/>
              <a:cs typeface="Segoe UI" panose="020B0502040204020203" pitchFamily="34" charset="0"/>
            </a:endParaRPr>
          </a:p>
        </p:txBody>
      </p:sp>
      <p:sp>
        <p:nvSpPr>
          <p:cNvPr id="26" name="TextBox 25"/>
          <p:cNvSpPr txBox="1"/>
          <p:nvPr/>
        </p:nvSpPr>
        <p:spPr>
          <a:xfrm>
            <a:off x="4944984" y="3437828"/>
            <a:ext cx="3164777" cy="707886"/>
          </a:xfrm>
          <a:prstGeom prst="rect">
            <a:avLst/>
          </a:prstGeom>
          <a:noFill/>
        </p:spPr>
        <p:txBody>
          <a:bodyPr wrap="none" rtlCol="0">
            <a:spAutoFit/>
          </a:bodyPr>
          <a:lstStyle/>
          <a:p>
            <a:pPr algn="ctr"/>
            <a:r>
              <a:rPr lang="en-US" sz="2000" dirty="0">
                <a:solidFill>
                  <a:schemeClr val="accent3">
                    <a:lumMod val="50000"/>
                  </a:schemeClr>
                </a:solidFill>
                <a:latin typeface="Segoe UI" panose="020B0502040204020203" pitchFamily="34" charset="0"/>
                <a:cs typeface="Segoe UI" panose="020B0502040204020203" pitchFamily="34" charset="0"/>
              </a:rPr>
              <a:t>Transactional/Operational </a:t>
            </a:r>
            <a:endParaRPr lang="en-US" sz="2000" dirty="0">
              <a:solidFill>
                <a:schemeClr val="accent3">
                  <a:lumMod val="50000"/>
                </a:schemeClr>
              </a:solidFill>
              <a:latin typeface="Segoe UI" panose="020B0502040204020203" pitchFamily="34" charset="0"/>
              <a:cs typeface="Segoe UI" panose="020B0502040204020203" pitchFamily="34" charset="0"/>
            </a:endParaRPr>
          </a:p>
          <a:p>
            <a:pPr algn="ctr"/>
            <a:r>
              <a:rPr lang="en-US" sz="2000" dirty="0">
                <a:solidFill>
                  <a:schemeClr val="accent3">
                    <a:lumMod val="50000"/>
                  </a:schemeClr>
                </a:solidFill>
                <a:latin typeface="Segoe UI" panose="020B0502040204020203" pitchFamily="34" charset="0"/>
                <a:cs typeface="Segoe UI" panose="020B0502040204020203" pitchFamily="34" charset="0"/>
              </a:rPr>
              <a:t>Database</a:t>
            </a:r>
            <a:endParaRPr lang="en-US" sz="2000" dirty="0">
              <a:solidFill>
                <a:schemeClr val="accent3">
                  <a:lumMod val="50000"/>
                </a:schemeClr>
              </a:solidFill>
              <a:latin typeface="Segoe UI" panose="020B0502040204020203" pitchFamily="34" charset="0"/>
              <a:cs typeface="Segoe UI" panose="020B0502040204020203" pitchFamily="34" charset="0"/>
            </a:endParaRPr>
          </a:p>
        </p:txBody>
      </p:sp>
      <p:sp>
        <p:nvSpPr>
          <p:cNvPr id="27" name="TextBox 26"/>
          <p:cNvSpPr txBox="1"/>
          <p:nvPr/>
        </p:nvSpPr>
        <p:spPr>
          <a:xfrm>
            <a:off x="228941" y="1752600"/>
            <a:ext cx="2395592" cy="400110"/>
          </a:xfrm>
          <a:prstGeom prst="rect">
            <a:avLst/>
          </a:prstGeom>
          <a:noFill/>
        </p:spPr>
        <p:txBody>
          <a:bodyPr wrap="none" rtlCol="0">
            <a:spAutoFit/>
          </a:bodyPr>
          <a:lstStyle/>
          <a:p>
            <a:r>
              <a:rPr lang="en-US" sz="2000" b="1" u="sng" dirty="0">
                <a:solidFill>
                  <a:srgbClr val="002060"/>
                </a:solidFill>
                <a:latin typeface="Segoe UI" panose="020B0502040204020203" pitchFamily="34" charset="0"/>
                <a:cs typeface="Segoe UI" panose="020B0502040204020203" pitchFamily="34" charset="0"/>
              </a:rPr>
              <a:t>FLOW OF DATA #1</a:t>
            </a:r>
            <a:endParaRPr lang="en-US" sz="2000" b="1" u="sng" dirty="0">
              <a:solidFill>
                <a:srgbClr val="002060"/>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Inteligensi</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Bisnis</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Business Intelligence</a:t>
            </a:r>
            <a:endParaRPr lang="en-US" i="1" dirty="0">
              <a:latin typeface="Segoe UI Semibold" panose="020B0702040204020203" pitchFamily="34" charset="0"/>
              <a:cs typeface="Segoe UI Semibold" panose="020B0702040204020203" pitchFamily="34" charset="0"/>
            </a:endParaRPr>
          </a:p>
        </p:txBody>
      </p:sp>
      <p:sp>
        <p:nvSpPr>
          <p:cNvPr id="27" name="TextBox 26"/>
          <p:cNvSpPr txBox="1"/>
          <p:nvPr/>
        </p:nvSpPr>
        <p:spPr>
          <a:xfrm>
            <a:off x="228941" y="1752600"/>
            <a:ext cx="2395592" cy="400110"/>
          </a:xfrm>
          <a:prstGeom prst="rect">
            <a:avLst/>
          </a:prstGeom>
          <a:noFill/>
        </p:spPr>
        <p:txBody>
          <a:bodyPr wrap="none" rtlCol="0">
            <a:spAutoFit/>
          </a:bodyPr>
          <a:lstStyle/>
          <a:p>
            <a:r>
              <a:rPr lang="en-US" sz="2000" b="1" u="sng" dirty="0">
                <a:solidFill>
                  <a:srgbClr val="002060"/>
                </a:solidFill>
                <a:latin typeface="Segoe UI" panose="020B0502040204020203" pitchFamily="34" charset="0"/>
                <a:cs typeface="Segoe UI" panose="020B0502040204020203" pitchFamily="34" charset="0"/>
              </a:rPr>
              <a:t>FLOW OF DATA </a:t>
            </a:r>
            <a:r>
              <a:rPr lang="en-US" sz="2000" b="1" u="sng" dirty="0" smtClean="0">
                <a:solidFill>
                  <a:srgbClr val="002060"/>
                </a:solidFill>
                <a:latin typeface="Segoe UI" panose="020B0502040204020203" pitchFamily="34" charset="0"/>
                <a:cs typeface="Segoe UI" panose="020B0502040204020203" pitchFamily="34" charset="0"/>
              </a:rPr>
              <a:t>#2</a:t>
            </a:r>
            <a:endParaRPr lang="en-US" sz="2000" b="1" u="sng" dirty="0">
              <a:solidFill>
                <a:srgbClr val="002060"/>
              </a:solidFill>
              <a:latin typeface="Segoe UI" panose="020B0502040204020203" pitchFamily="34" charset="0"/>
              <a:cs typeface="Segoe UI" panose="020B0502040204020203" pitchFamily="34" charset="0"/>
            </a:endParaRPr>
          </a:p>
        </p:txBody>
      </p:sp>
      <p:sp>
        <p:nvSpPr>
          <p:cNvPr id="15" name="Rectangle 14"/>
          <p:cNvSpPr/>
          <p:nvPr/>
        </p:nvSpPr>
        <p:spPr>
          <a:xfrm>
            <a:off x="0" y="2685400"/>
            <a:ext cx="9144000" cy="784086"/>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Can 15"/>
          <p:cNvSpPr/>
          <p:nvPr/>
        </p:nvSpPr>
        <p:spPr>
          <a:xfrm>
            <a:off x="1377406" y="5834602"/>
            <a:ext cx="1295400" cy="379801"/>
          </a:xfrm>
          <a:prstGeom prst="can">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TextBox 16"/>
          <p:cNvSpPr txBox="1"/>
          <p:nvPr/>
        </p:nvSpPr>
        <p:spPr>
          <a:xfrm>
            <a:off x="731817" y="2739514"/>
            <a:ext cx="2563330" cy="584775"/>
          </a:xfrm>
          <a:prstGeom prst="rect">
            <a:avLst/>
          </a:prstGeom>
          <a:noFill/>
        </p:spPr>
        <p:txBody>
          <a:bodyPr wrap="none" rtlCol="0">
            <a:spAutoFit/>
          </a:bodyPr>
          <a:lstStyle/>
          <a:p>
            <a:pPr algn="ctr"/>
            <a:r>
              <a:rPr lang="en-US" sz="1600" dirty="0">
                <a:solidFill>
                  <a:srgbClr val="002060"/>
                </a:solidFill>
                <a:latin typeface="Segoe UI" panose="020B0502040204020203" pitchFamily="34" charset="0"/>
                <a:cs typeface="Segoe UI" panose="020B0502040204020203" pitchFamily="34" charset="0"/>
              </a:rPr>
              <a:t>Transactional/Operational </a:t>
            </a:r>
            <a:endParaRPr lang="en-US" sz="1600" dirty="0">
              <a:solidFill>
                <a:srgbClr val="002060"/>
              </a:solidFill>
              <a:latin typeface="Segoe UI" panose="020B0502040204020203" pitchFamily="34" charset="0"/>
              <a:cs typeface="Segoe UI" panose="020B0502040204020203" pitchFamily="34" charset="0"/>
            </a:endParaRPr>
          </a:p>
          <a:p>
            <a:pPr algn="ctr"/>
            <a:r>
              <a:rPr lang="en-US" sz="1600" dirty="0">
                <a:solidFill>
                  <a:srgbClr val="002060"/>
                </a:solidFill>
                <a:latin typeface="Segoe UI" panose="020B0502040204020203" pitchFamily="34" charset="0"/>
                <a:cs typeface="Segoe UI" panose="020B0502040204020203" pitchFamily="34" charset="0"/>
              </a:rPr>
              <a:t>Database</a:t>
            </a:r>
            <a:endParaRPr lang="en-US" sz="1600" dirty="0">
              <a:solidFill>
                <a:srgbClr val="002060"/>
              </a:solidFill>
              <a:latin typeface="Segoe UI" panose="020B0502040204020203" pitchFamily="34" charset="0"/>
              <a:cs typeface="Segoe UI" panose="020B0502040204020203" pitchFamily="34" charset="0"/>
            </a:endParaRPr>
          </a:p>
        </p:txBody>
      </p:sp>
      <p:sp>
        <p:nvSpPr>
          <p:cNvPr id="18" name="Right Arrow 17"/>
          <p:cNvSpPr/>
          <p:nvPr/>
        </p:nvSpPr>
        <p:spPr>
          <a:xfrm>
            <a:off x="2773325" y="3682851"/>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TextBox 27"/>
          <p:cNvSpPr txBox="1"/>
          <p:nvPr/>
        </p:nvSpPr>
        <p:spPr>
          <a:xfrm>
            <a:off x="3444243" y="2960548"/>
            <a:ext cx="1229119" cy="338554"/>
          </a:xfrm>
          <a:prstGeom prst="rect">
            <a:avLst/>
          </a:prstGeom>
          <a:noFill/>
        </p:spPr>
        <p:txBody>
          <a:bodyPr wrap="none" rtlCol="0">
            <a:spAutoFit/>
          </a:bodyPr>
          <a:lstStyle/>
          <a:p>
            <a:pPr algn="ctr"/>
            <a:r>
              <a:rPr lang="en-US" sz="1600" dirty="0">
                <a:solidFill>
                  <a:srgbClr val="002060"/>
                </a:solidFill>
                <a:latin typeface="Segoe UI" panose="020B0502040204020203" pitchFamily="34" charset="0"/>
                <a:cs typeface="Segoe UI" panose="020B0502040204020203" pitchFamily="34" charset="0"/>
              </a:rPr>
              <a:t>ETL Process</a:t>
            </a:r>
            <a:endParaRPr lang="en-US" sz="1600" dirty="0">
              <a:solidFill>
                <a:srgbClr val="002060"/>
              </a:solidFill>
              <a:latin typeface="Segoe UI" panose="020B0502040204020203" pitchFamily="34" charset="0"/>
              <a:cs typeface="Segoe UI" panose="020B0502040204020203" pitchFamily="34" charset="0"/>
            </a:endParaRPr>
          </a:p>
        </p:txBody>
      </p:sp>
      <p:sp>
        <p:nvSpPr>
          <p:cNvPr id="29" name="TextBox 28"/>
          <p:cNvSpPr txBox="1"/>
          <p:nvPr/>
        </p:nvSpPr>
        <p:spPr>
          <a:xfrm>
            <a:off x="5524428" y="2930193"/>
            <a:ext cx="1673151" cy="338554"/>
          </a:xfrm>
          <a:prstGeom prst="rect">
            <a:avLst/>
          </a:prstGeom>
          <a:noFill/>
        </p:spPr>
        <p:txBody>
          <a:bodyPr wrap="none" rtlCol="0">
            <a:spAutoFit/>
          </a:bodyPr>
          <a:lstStyle/>
          <a:p>
            <a:pPr algn="ctr"/>
            <a:r>
              <a:rPr lang="en-US" sz="1600" dirty="0">
                <a:solidFill>
                  <a:srgbClr val="002060"/>
                </a:solidFill>
                <a:latin typeface="Segoe UI" panose="020B0502040204020203" pitchFamily="34" charset="0"/>
                <a:cs typeface="Segoe UI" panose="020B0502040204020203" pitchFamily="34" charset="0"/>
              </a:rPr>
              <a:t>Data Warehouse</a:t>
            </a:r>
            <a:endParaRPr lang="en-US" sz="1600" dirty="0">
              <a:solidFill>
                <a:srgbClr val="002060"/>
              </a:solidFill>
              <a:latin typeface="Segoe UI" panose="020B0502040204020203" pitchFamily="34" charset="0"/>
              <a:cs typeface="Segoe UI" panose="020B0502040204020203" pitchFamily="34" charset="0"/>
            </a:endParaRPr>
          </a:p>
        </p:txBody>
      </p:sp>
      <p:sp>
        <p:nvSpPr>
          <p:cNvPr id="30" name="Can 29"/>
          <p:cNvSpPr/>
          <p:nvPr/>
        </p:nvSpPr>
        <p:spPr>
          <a:xfrm>
            <a:off x="1377406" y="3660836"/>
            <a:ext cx="1295400" cy="384572"/>
          </a:xfrm>
          <a:prstGeom prst="can">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Can 30"/>
          <p:cNvSpPr/>
          <p:nvPr/>
        </p:nvSpPr>
        <p:spPr>
          <a:xfrm>
            <a:off x="1385912" y="4250082"/>
            <a:ext cx="1295400" cy="394078"/>
          </a:xfrm>
          <a:prstGeom prst="can">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Rectangle 31"/>
          <p:cNvSpPr/>
          <p:nvPr/>
        </p:nvSpPr>
        <p:spPr>
          <a:xfrm>
            <a:off x="3413035" y="3596596"/>
            <a:ext cx="1396424" cy="2617808"/>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an 32"/>
          <p:cNvSpPr/>
          <p:nvPr/>
        </p:nvSpPr>
        <p:spPr>
          <a:xfrm>
            <a:off x="3604436" y="3713882"/>
            <a:ext cx="1038876" cy="477654"/>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Can 33"/>
          <p:cNvSpPr/>
          <p:nvPr/>
        </p:nvSpPr>
        <p:spPr>
          <a:xfrm>
            <a:off x="3590259" y="4666673"/>
            <a:ext cx="1038876" cy="477654"/>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5" name="Can 34"/>
          <p:cNvSpPr/>
          <p:nvPr/>
        </p:nvSpPr>
        <p:spPr>
          <a:xfrm>
            <a:off x="3590259" y="5661667"/>
            <a:ext cx="1038876" cy="47765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6" name="Down Arrow 35"/>
          <p:cNvSpPr/>
          <p:nvPr/>
        </p:nvSpPr>
        <p:spPr>
          <a:xfrm>
            <a:off x="3971259" y="4257103"/>
            <a:ext cx="304800" cy="475064"/>
          </a:xfrm>
          <a:prstGeom prst="downArrow">
            <a:avLst/>
          </a:prstGeom>
          <a:solidFill>
            <a:schemeClr val="bg1">
              <a:lumMod val="7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Down Arrow 36"/>
          <p:cNvSpPr/>
          <p:nvPr/>
        </p:nvSpPr>
        <p:spPr>
          <a:xfrm>
            <a:off x="3971259" y="5242532"/>
            <a:ext cx="304800" cy="475064"/>
          </a:xfrm>
          <a:prstGeom prst="downArrow">
            <a:avLst/>
          </a:prstGeom>
          <a:solidFill>
            <a:schemeClr val="bg1">
              <a:lumMod val="7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38" name="Group 37"/>
          <p:cNvGrpSpPr/>
          <p:nvPr/>
        </p:nvGrpSpPr>
        <p:grpSpPr>
          <a:xfrm>
            <a:off x="5654632" y="5003424"/>
            <a:ext cx="1464179" cy="1244976"/>
            <a:chOff x="5638800" y="4800600"/>
            <a:chExt cx="1614172" cy="1395404"/>
          </a:xfrm>
        </p:grpSpPr>
        <p:sp>
          <p:nvSpPr>
            <p:cNvPr id="39" name="Flowchart: Magnetic Disk 38"/>
            <p:cNvSpPr/>
            <p:nvPr/>
          </p:nvSpPr>
          <p:spPr>
            <a:xfrm>
              <a:off x="5638800" y="4800600"/>
              <a:ext cx="1614172" cy="13954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0" name="Group 39"/>
            <p:cNvGrpSpPr/>
            <p:nvPr/>
          </p:nvGrpSpPr>
          <p:grpSpPr>
            <a:xfrm>
              <a:off x="5995266" y="5422391"/>
              <a:ext cx="901239" cy="631305"/>
              <a:chOff x="5995266" y="5422391"/>
              <a:chExt cx="901239" cy="631305"/>
            </a:xfrm>
          </p:grpSpPr>
          <p:sp>
            <p:nvSpPr>
              <p:cNvPr id="41" name="Rectangle 40"/>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Rectangle 42"/>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Rectangle 43"/>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5" name="Rectangle 44"/>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Rectangle 45"/>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Rectangle 46"/>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8" name="Straight Connector 47"/>
              <p:cNvCxnSpPr>
                <a:stCxn id="41" idx="1"/>
                <a:endCxn id="46"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1"/>
                <a:endCxn id="47"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3"/>
                <a:endCxn id="45"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3"/>
                <a:endCxn id="44" idx="1"/>
              </p:cNvCxnSpPr>
              <p:nvPr/>
            </p:nvCxnSpPr>
            <p:spPr>
              <a:xfrm flipV="1">
                <a:off x="6551649" y="5597196"/>
                <a:ext cx="127374" cy="13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a:endCxn id="42"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2"/>
                <a:endCxn id="43" idx="0"/>
              </p:cNvCxnSpPr>
              <p:nvPr/>
            </p:nvCxnSpPr>
            <p:spPr>
              <a:xfrm>
                <a:off x="6442907" y="5795914"/>
                <a:ext cx="744"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4" name="Flowchart: Magnetic Disk 53"/>
          <p:cNvSpPr/>
          <p:nvPr/>
        </p:nvSpPr>
        <p:spPr>
          <a:xfrm>
            <a:off x="5647659" y="3660836"/>
            <a:ext cx="1471152" cy="121517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55" name="Group 54"/>
          <p:cNvGrpSpPr/>
          <p:nvPr/>
        </p:nvGrpSpPr>
        <p:grpSpPr>
          <a:xfrm>
            <a:off x="5701701" y="4138269"/>
            <a:ext cx="1351218" cy="569600"/>
            <a:chOff x="5692842" y="4119869"/>
            <a:chExt cx="1351218" cy="569600"/>
          </a:xfrm>
        </p:grpSpPr>
        <p:grpSp>
          <p:nvGrpSpPr>
            <p:cNvPr id="56" name="Group 55"/>
            <p:cNvGrpSpPr/>
            <p:nvPr/>
          </p:nvGrpSpPr>
          <p:grpSpPr>
            <a:xfrm>
              <a:off x="5692893" y="4375383"/>
              <a:ext cx="411478" cy="314086"/>
              <a:chOff x="5995266" y="5422391"/>
              <a:chExt cx="901239" cy="631305"/>
            </a:xfrm>
          </p:grpSpPr>
          <p:sp>
            <p:nvSpPr>
              <p:cNvPr id="113" name="Rectangle 112"/>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Rectangle 113"/>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Rectangle 114"/>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6" name="Rectangle 115"/>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7" name="Rectangle 116"/>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8" name="Rectangle 117"/>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9" name="Rectangle 118"/>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20" name="Straight Connector 119"/>
              <p:cNvCxnSpPr>
                <a:stCxn id="113" idx="1"/>
                <a:endCxn id="118"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3" idx="1"/>
                <a:endCxn id="119"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3" idx="3"/>
                <a:endCxn id="117"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3" idx="3"/>
                <a:endCxn id="116" idx="1"/>
              </p:cNvCxnSpPr>
              <p:nvPr/>
            </p:nvCxnSpPr>
            <p:spPr>
              <a:xfrm flipV="1">
                <a:off x="6551649" y="5597196"/>
                <a:ext cx="127374" cy="13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3" idx="0"/>
                <a:endCxn id="114"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3" idx="2"/>
                <a:endCxn id="115" idx="0"/>
              </p:cNvCxnSpPr>
              <p:nvPr/>
            </p:nvCxnSpPr>
            <p:spPr>
              <a:xfrm>
                <a:off x="6442907" y="5795914"/>
                <a:ext cx="744"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692842" y="4119869"/>
              <a:ext cx="411478" cy="314086"/>
              <a:chOff x="5995266" y="5422391"/>
              <a:chExt cx="901239" cy="631305"/>
            </a:xfrm>
          </p:grpSpPr>
          <p:sp>
            <p:nvSpPr>
              <p:cNvPr id="100" name="Rectangle 99"/>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1" name="Rectangle 100"/>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2" name="Rectangle 101"/>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3" name="Rectangle 102"/>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4" name="Rectangle 103"/>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5" name="Rectangle 104"/>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6" name="Rectangle 105"/>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07" name="Straight Connector 106"/>
              <p:cNvCxnSpPr>
                <a:stCxn id="100" idx="1"/>
                <a:endCxn id="105"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0" idx="1"/>
                <a:endCxn id="106"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0" idx="3"/>
                <a:endCxn id="104"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0" idx="3"/>
                <a:endCxn id="103" idx="1"/>
              </p:cNvCxnSpPr>
              <p:nvPr/>
            </p:nvCxnSpPr>
            <p:spPr>
              <a:xfrm flipV="1">
                <a:off x="6551649" y="5597196"/>
                <a:ext cx="127374" cy="13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0" idx="0"/>
                <a:endCxn id="101"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0" idx="2"/>
                <a:endCxn id="102" idx="0"/>
              </p:cNvCxnSpPr>
              <p:nvPr/>
            </p:nvCxnSpPr>
            <p:spPr>
              <a:xfrm>
                <a:off x="6442907" y="5795914"/>
                <a:ext cx="744"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003724" y="4247100"/>
              <a:ext cx="411478" cy="314086"/>
              <a:chOff x="5995266" y="5422391"/>
              <a:chExt cx="901239" cy="631305"/>
            </a:xfrm>
          </p:grpSpPr>
          <p:sp>
            <p:nvSpPr>
              <p:cNvPr id="87" name="Rectangle 86"/>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8" name="Rectangle 87"/>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9" name="Rectangle 88"/>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0" name="Rectangle 89"/>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1" name="Rectangle 90"/>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2" name="Rectangle 91"/>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3" name="Rectangle 92"/>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4" name="Straight Connector 93"/>
              <p:cNvCxnSpPr>
                <a:stCxn id="87" idx="1"/>
                <a:endCxn id="92"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1"/>
                <a:endCxn id="93"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7" idx="3"/>
                <a:endCxn id="91"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3"/>
                <a:endCxn id="90" idx="1"/>
              </p:cNvCxnSpPr>
              <p:nvPr/>
            </p:nvCxnSpPr>
            <p:spPr>
              <a:xfrm flipV="1">
                <a:off x="6551648" y="5597197"/>
                <a:ext cx="127374" cy="135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7" idx="0"/>
                <a:endCxn id="88"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7" idx="2"/>
                <a:endCxn id="89" idx="0"/>
              </p:cNvCxnSpPr>
              <p:nvPr/>
            </p:nvCxnSpPr>
            <p:spPr>
              <a:xfrm>
                <a:off x="6442907" y="5795915"/>
                <a:ext cx="745"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318902" y="4246694"/>
              <a:ext cx="411478" cy="314086"/>
              <a:chOff x="5995266" y="5422391"/>
              <a:chExt cx="901239" cy="631305"/>
            </a:xfrm>
          </p:grpSpPr>
          <p:sp>
            <p:nvSpPr>
              <p:cNvPr id="74" name="Rectangle 73"/>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Rectangle 74"/>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6" name="Rectangle 75"/>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7" name="Rectangle 76"/>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8" name="Rectangle 77"/>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9" name="Rectangle 78"/>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0" name="Rectangle 79"/>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1" name="Straight Connector 80"/>
              <p:cNvCxnSpPr>
                <a:stCxn id="74" idx="1"/>
                <a:endCxn id="79"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4" idx="1"/>
                <a:endCxn id="80"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3"/>
                <a:endCxn id="78"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4" idx="3"/>
                <a:endCxn id="77" idx="1"/>
              </p:cNvCxnSpPr>
              <p:nvPr/>
            </p:nvCxnSpPr>
            <p:spPr>
              <a:xfrm flipV="1">
                <a:off x="6551648" y="5597197"/>
                <a:ext cx="127374" cy="135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4" idx="0"/>
                <a:endCxn id="75"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4" idx="2"/>
                <a:endCxn id="76" idx="0"/>
              </p:cNvCxnSpPr>
              <p:nvPr/>
            </p:nvCxnSpPr>
            <p:spPr>
              <a:xfrm>
                <a:off x="6442907" y="5795915"/>
                <a:ext cx="745"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6632582" y="4246694"/>
              <a:ext cx="411478" cy="314086"/>
              <a:chOff x="5995266" y="5422391"/>
              <a:chExt cx="901239" cy="631305"/>
            </a:xfrm>
          </p:grpSpPr>
          <p:sp>
            <p:nvSpPr>
              <p:cNvPr id="61" name="Rectangle 60"/>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Rectangle 66"/>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68" name="Straight Connector 67"/>
              <p:cNvCxnSpPr>
                <a:stCxn id="61" idx="1"/>
                <a:endCxn id="66"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1" idx="1"/>
                <a:endCxn id="67"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1" idx="3"/>
                <a:endCxn id="65"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1" idx="3"/>
                <a:endCxn id="64" idx="1"/>
              </p:cNvCxnSpPr>
              <p:nvPr/>
            </p:nvCxnSpPr>
            <p:spPr>
              <a:xfrm flipV="1">
                <a:off x="6551648" y="5597197"/>
                <a:ext cx="127374" cy="135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1" idx="0"/>
                <a:endCxn id="62"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1" idx="2"/>
                <a:endCxn id="63" idx="0"/>
              </p:cNvCxnSpPr>
              <p:nvPr/>
            </p:nvCxnSpPr>
            <p:spPr>
              <a:xfrm>
                <a:off x="6442907" y="5795915"/>
                <a:ext cx="745"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Right Arrow 125"/>
          <p:cNvSpPr/>
          <p:nvPr/>
        </p:nvSpPr>
        <p:spPr>
          <a:xfrm>
            <a:off x="2779637" y="4241053"/>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7" name="Right Arrow 126"/>
          <p:cNvSpPr/>
          <p:nvPr/>
        </p:nvSpPr>
        <p:spPr>
          <a:xfrm>
            <a:off x="2754829" y="5839025"/>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8" name="Can 127"/>
          <p:cNvSpPr/>
          <p:nvPr/>
        </p:nvSpPr>
        <p:spPr>
          <a:xfrm>
            <a:off x="1383013" y="5328182"/>
            <a:ext cx="1295400" cy="379801"/>
          </a:xfrm>
          <a:prstGeom prst="can">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9" name="Can 128"/>
          <p:cNvSpPr/>
          <p:nvPr/>
        </p:nvSpPr>
        <p:spPr>
          <a:xfrm>
            <a:off x="1385912" y="4769060"/>
            <a:ext cx="1295400" cy="379801"/>
          </a:xfrm>
          <a:prstGeom prst="can">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0" name="Right Arrow 129"/>
          <p:cNvSpPr/>
          <p:nvPr/>
        </p:nvSpPr>
        <p:spPr>
          <a:xfrm>
            <a:off x="2785505" y="4775824"/>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1" name="Right Arrow 130"/>
          <p:cNvSpPr/>
          <p:nvPr/>
        </p:nvSpPr>
        <p:spPr>
          <a:xfrm>
            <a:off x="2780998" y="5334991"/>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2" name="Right Arrow 131"/>
          <p:cNvSpPr/>
          <p:nvPr/>
        </p:nvSpPr>
        <p:spPr>
          <a:xfrm>
            <a:off x="4961859" y="4129868"/>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3" name="Right Arrow 132"/>
          <p:cNvSpPr/>
          <p:nvPr/>
        </p:nvSpPr>
        <p:spPr>
          <a:xfrm>
            <a:off x="4992519" y="5455823"/>
            <a:ext cx="533400" cy="381000"/>
          </a:xfrm>
          <a:prstGeom prst="rightArrow">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4" name="TextBox 133"/>
          <p:cNvSpPr txBox="1"/>
          <p:nvPr/>
        </p:nvSpPr>
        <p:spPr>
          <a:xfrm>
            <a:off x="6117777" y="3682851"/>
            <a:ext cx="521297" cy="338554"/>
          </a:xfrm>
          <a:prstGeom prst="rect">
            <a:avLst/>
          </a:prstGeom>
          <a:noFill/>
        </p:spPr>
        <p:txBody>
          <a:bodyPr wrap="none" rtlCol="0">
            <a:spAutoFit/>
          </a:bodyPr>
          <a:lstStyle/>
          <a:p>
            <a:r>
              <a:rPr lang="en-US" sz="1600" dirty="0">
                <a:solidFill>
                  <a:schemeClr val="accent1">
                    <a:lumMod val="75000"/>
                  </a:schemeClr>
                </a:solidFill>
                <a:latin typeface="Segoe UI" panose="020B0502040204020203" pitchFamily="34" charset="0"/>
                <a:cs typeface="Segoe UI" panose="020B0502040204020203" pitchFamily="34" charset="0"/>
              </a:rPr>
              <a:t>DW</a:t>
            </a:r>
            <a:endParaRPr lang="en-US" sz="1600" dirty="0">
              <a:solidFill>
                <a:schemeClr val="accent1">
                  <a:lumMod val="75000"/>
                </a:schemeClr>
              </a:solidFill>
              <a:latin typeface="Segoe UI" panose="020B0502040204020203" pitchFamily="34" charset="0"/>
              <a:cs typeface="Segoe UI" panose="020B0502040204020203" pitchFamily="34" charset="0"/>
            </a:endParaRPr>
          </a:p>
        </p:txBody>
      </p:sp>
      <p:sp>
        <p:nvSpPr>
          <p:cNvPr id="135" name="TextBox 134"/>
          <p:cNvSpPr txBox="1"/>
          <p:nvPr/>
        </p:nvSpPr>
        <p:spPr>
          <a:xfrm>
            <a:off x="5981700" y="5027245"/>
            <a:ext cx="764440" cy="338554"/>
          </a:xfrm>
          <a:prstGeom prst="rect">
            <a:avLst/>
          </a:prstGeom>
          <a:noFill/>
        </p:spPr>
        <p:txBody>
          <a:bodyPr wrap="none" rtlCol="0">
            <a:spAutoFit/>
          </a:bodyPr>
          <a:lstStyle/>
          <a:p>
            <a:r>
              <a:rPr lang="en-US" sz="1600" dirty="0" err="1">
                <a:solidFill>
                  <a:schemeClr val="accent1">
                    <a:lumMod val="75000"/>
                  </a:schemeClr>
                </a:solidFill>
                <a:latin typeface="Segoe UI" panose="020B0502040204020203" pitchFamily="34" charset="0"/>
                <a:cs typeface="Segoe UI" panose="020B0502040204020203" pitchFamily="34" charset="0"/>
              </a:rPr>
              <a:t>DMart</a:t>
            </a:r>
            <a:endParaRPr lang="en-US" sz="1600" dirty="0">
              <a:solidFill>
                <a:schemeClr val="accent1">
                  <a:lumMod val="75000"/>
                </a:schemeClr>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Inteligensi</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Bisnis</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Business Intelligence</a:t>
            </a:r>
            <a:endParaRPr lang="en-US" i="1" dirty="0">
              <a:latin typeface="Segoe UI Semibold" panose="020B0702040204020203" pitchFamily="34" charset="0"/>
              <a:cs typeface="Segoe UI Semibold" panose="020B0702040204020203" pitchFamily="34" charset="0"/>
            </a:endParaRPr>
          </a:p>
        </p:txBody>
      </p:sp>
      <p:sp>
        <p:nvSpPr>
          <p:cNvPr id="27" name="TextBox 26"/>
          <p:cNvSpPr txBox="1"/>
          <p:nvPr/>
        </p:nvSpPr>
        <p:spPr>
          <a:xfrm>
            <a:off x="228941" y="1752600"/>
            <a:ext cx="2395592" cy="400110"/>
          </a:xfrm>
          <a:prstGeom prst="rect">
            <a:avLst/>
          </a:prstGeom>
          <a:noFill/>
        </p:spPr>
        <p:txBody>
          <a:bodyPr wrap="none" rtlCol="0">
            <a:spAutoFit/>
          </a:bodyPr>
          <a:lstStyle/>
          <a:p>
            <a:r>
              <a:rPr lang="en-US" sz="2000" b="1" u="sng" dirty="0">
                <a:solidFill>
                  <a:srgbClr val="002060"/>
                </a:solidFill>
                <a:latin typeface="Segoe UI" panose="020B0502040204020203" pitchFamily="34" charset="0"/>
                <a:cs typeface="Segoe UI" panose="020B0502040204020203" pitchFamily="34" charset="0"/>
              </a:rPr>
              <a:t>FLOW OF DATA </a:t>
            </a:r>
            <a:r>
              <a:rPr lang="en-US" sz="2000" b="1" u="sng" dirty="0" smtClean="0">
                <a:solidFill>
                  <a:srgbClr val="002060"/>
                </a:solidFill>
                <a:latin typeface="Segoe UI" panose="020B0502040204020203" pitchFamily="34" charset="0"/>
                <a:cs typeface="Segoe UI" panose="020B0502040204020203" pitchFamily="34" charset="0"/>
              </a:rPr>
              <a:t>#3</a:t>
            </a:r>
            <a:endParaRPr lang="en-US" sz="2000" b="1" u="sng" dirty="0">
              <a:solidFill>
                <a:srgbClr val="002060"/>
              </a:solidFill>
              <a:latin typeface="Segoe UI" panose="020B0502040204020203" pitchFamily="34" charset="0"/>
              <a:cs typeface="Segoe UI" panose="020B0502040204020203" pitchFamily="34" charset="0"/>
            </a:endParaRPr>
          </a:p>
        </p:txBody>
      </p:sp>
      <p:sp>
        <p:nvSpPr>
          <p:cNvPr id="136" name="Rectangle 135"/>
          <p:cNvSpPr/>
          <p:nvPr/>
        </p:nvSpPr>
        <p:spPr>
          <a:xfrm>
            <a:off x="0" y="2678043"/>
            <a:ext cx="9144000" cy="784086"/>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7" name="TextBox 136"/>
          <p:cNvSpPr txBox="1"/>
          <p:nvPr/>
        </p:nvSpPr>
        <p:spPr>
          <a:xfrm>
            <a:off x="1691461" y="2725668"/>
            <a:ext cx="1319207" cy="646331"/>
          </a:xfrm>
          <a:prstGeom prst="rect">
            <a:avLst/>
          </a:prstGeom>
          <a:noFill/>
        </p:spPr>
        <p:txBody>
          <a:bodyPr wrap="none" rtlCol="0">
            <a:spAutoFit/>
          </a:bodyPr>
          <a:lstStyle/>
          <a:p>
            <a:pPr algn="ctr"/>
            <a:r>
              <a:rPr lang="en-US" dirty="0">
                <a:solidFill>
                  <a:srgbClr val="002060"/>
                </a:solidFill>
                <a:latin typeface="Segoe UI" panose="020B0502040204020203" pitchFamily="34" charset="0"/>
                <a:cs typeface="Segoe UI" panose="020B0502040204020203" pitchFamily="34" charset="0"/>
              </a:rPr>
              <a:t>Data </a:t>
            </a:r>
            <a:endParaRPr lang="en-US" dirty="0">
              <a:solidFill>
                <a:srgbClr val="002060"/>
              </a:solidFill>
              <a:latin typeface="Segoe UI" panose="020B0502040204020203" pitchFamily="34" charset="0"/>
              <a:cs typeface="Segoe UI" panose="020B0502040204020203" pitchFamily="34" charset="0"/>
            </a:endParaRPr>
          </a:p>
          <a:p>
            <a:pPr algn="ctr"/>
            <a:r>
              <a:rPr lang="en-US" dirty="0">
                <a:solidFill>
                  <a:srgbClr val="002060"/>
                </a:solidFill>
                <a:latin typeface="Segoe UI" panose="020B0502040204020203" pitchFamily="34" charset="0"/>
                <a:cs typeface="Segoe UI" panose="020B0502040204020203" pitchFamily="34" charset="0"/>
              </a:rPr>
              <a:t>Warehouse</a:t>
            </a:r>
            <a:endParaRPr lang="en-US" dirty="0">
              <a:solidFill>
                <a:srgbClr val="002060"/>
              </a:solidFill>
              <a:latin typeface="Segoe UI" panose="020B0502040204020203" pitchFamily="34" charset="0"/>
              <a:cs typeface="Segoe UI" panose="020B0502040204020203" pitchFamily="34" charset="0"/>
            </a:endParaRPr>
          </a:p>
        </p:txBody>
      </p:sp>
      <p:sp>
        <p:nvSpPr>
          <p:cNvPr id="138" name="TextBox 137"/>
          <p:cNvSpPr txBox="1"/>
          <p:nvPr/>
        </p:nvSpPr>
        <p:spPr>
          <a:xfrm>
            <a:off x="3810009" y="2725668"/>
            <a:ext cx="1354666" cy="646331"/>
          </a:xfrm>
          <a:prstGeom prst="rect">
            <a:avLst/>
          </a:prstGeom>
          <a:noFill/>
        </p:spPr>
        <p:txBody>
          <a:bodyPr wrap="none" rtlCol="0">
            <a:spAutoFit/>
          </a:bodyPr>
          <a:lstStyle/>
          <a:p>
            <a:pPr algn="ctr"/>
            <a:r>
              <a:rPr lang="en-US" dirty="0">
                <a:solidFill>
                  <a:srgbClr val="002060"/>
                </a:solidFill>
                <a:latin typeface="Segoe UI" panose="020B0502040204020203" pitchFamily="34" charset="0"/>
                <a:cs typeface="Segoe UI" panose="020B0502040204020203" pitchFamily="34" charset="0"/>
              </a:rPr>
              <a:t>Business </a:t>
            </a:r>
            <a:endParaRPr lang="en-US" dirty="0">
              <a:solidFill>
                <a:srgbClr val="002060"/>
              </a:solidFill>
              <a:latin typeface="Segoe UI" panose="020B0502040204020203" pitchFamily="34" charset="0"/>
              <a:cs typeface="Segoe UI" panose="020B0502040204020203" pitchFamily="34" charset="0"/>
            </a:endParaRPr>
          </a:p>
          <a:p>
            <a:pPr algn="ctr"/>
            <a:r>
              <a:rPr lang="en-US" dirty="0">
                <a:solidFill>
                  <a:srgbClr val="002060"/>
                </a:solidFill>
                <a:latin typeface="Segoe UI" panose="020B0502040204020203" pitchFamily="34" charset="0"/>
                <a:cs typeface="Segoe UI" panose="020B0502040204020203" pitchFamily="34" charset="0"/>
              </a:rPr>
              <a:t>Intelligence</a:t>
            </a:r>
            <a:endParaRPr lang="en-US" dirty="0">
              <a:solidFill>
                <a:srgbClr val="002060"/>
              </a:solidFill>
              <a:latin typeface="Segoe UI" panose="020B0502040204020203" pitchFamily="34" charset="0"/>
              <a:cs typeface="Segoe UI" panose="020B0502040204020203" pitchFamily="34" charset="0"/>
            </a:endParaRPr>
          </a:p>
        </p:txBody>
      </p:sp>
      <p:sp>
        <p:nvSpPr>
          <p:cNvPr id="139" name="TextBox 138"/>
          <p:cNvSpPr txBox="1"/>
          <p:nvPr/>
        </p:nvSpPr>
        <p:spPr>
          <a:xfrm>
            <a:off x="5846543" y="2911800"/>
            <a:ext cx="1376852" cy="369332"/>
          </a:xfrm>
          <a:prstGeom prst="rect">
            <a:avLst/>
          </a:prstGeom>
          <a:noFill/>
        </p:spPr>
        <p:txBody>
          <a:bodyPr wrap="none" rtlCol="0">
            <a:spAutoFit/>
          </a:bodyPr>
          <a:lstStyle/>
          <a:p>
            <a:pPr algn="ctr"/>
            <a:r>
              <a:rPr lang="en-US" dirty="0">
                <a:solidFill>
                  <a:srgbClr val="002060"/>
                </a:solidFill>
                <a:latin typeface="Segoe UI" panose="020B0502040204020203" pitchFamily="34" charset="0"/>
                <a:cs typeface="Segoe UI" panose="020B0502040204020203" pitchFamily="34" charset="0"/>
              </a:rPr>
              <a:t>Information</a:t>
            </a:r>
            <a:endParaRPr lang="en-US" dirty="0">
              <a:solidFill>
                <a:srgbClr val="002060"/>
              </a:solidFill>
              <a:latin typeface="Segoe UI" panose="020B0502040204020203" pitchFamily="34" charset="0"/>
              <a:cs typeface="Segoe UI" panose="020B0502040204020203" pitchFamily="34" charset="0"/>
            </a:endParaRPr>
          </a:p>
        </p:txBody>
      </p:sp>
      <p:grpSp>
        <p:nvGrpSpPr>
          <p:cNvPr id="140" name="Group 139"/>
          <p:cNvGrpSpPr/>
          <p:nvPr/>
        </p:nvGrpSpPr>
        <p:grpSpPr>
          <a:xfrm>
            <a:off x="3208174" y="4147929"/>
            <a:ext cx="534761" cy="1676400"/>
            <a:chOff x="2779637" y="3832086"/>
            <a:chExt cx="534761" cy="1676400"/>
          </a:xfrm>
        </p:grpSpPr>
        <p:sp>
          <p:nvSpPr>
            <p:cNvPr id="141" name="Right Arrow 140"/>
            <p:cNvSpPr/>
            <p:nvPr/>
          </p:nvSpPr>
          <p:spPr>
            <a:xfrm>
              <a:off x="2779637" y="3832086"/>
              <a:ext cx="533400" cy="381000"/>
            </a:xfrm>
            <a:prstGeom prst="rightArrow">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2" name="Right Arrow 141"/>
            <p:cNvSpPr/>
            <p:nvPr/>
          </p:nvSpPr>
          <p:spPr>
            <a:xfrm>
              <a:off x="2780998" y="5127486"/>
              <a:ext cx="533400" cy="381000"/>
            </a:xfrm>
            <a:prstGeom prst="rightArrow">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grpSp>
        <p:nvGrpSpPr>
          <p:cNvPr id="143" name="Group 142"/>
          <p:cNvGrpSpPr/>
          <p:nvPr/>
        </p:nvGrpSpPr>
        <p:grpSpPr>
          <a:xfrm>
            <a:off x="1600200" y="3641569"/>
            <a:ext cx="1471152" cy="2587564"/>
            <a:chOff x="1171663" y="3325726"/>
            <a:chExt cx="1471152" cy="2587564"/>
          </a:xfrm>
        </p:grpSpPr>
        <p:grpSp>
          <p:nvGrpSpPr>
            <p:cNvPr id="144" name="Group 143"/>
            <p:cNvGrpSpPr/>
            <p:nvPr/>
          </p:nvGrpSpPr>
          <p:grpSpPr>
            <a:xfrm>
              <a:off x="1178636" y="4668314"/>
              <a:ext cx="1464179" cy="1244976"/>
              <a:chOff x="5638800" y="4800600"/>
              <a:chExt cx="1614172" cy="1395404"/>
            </a:xfrm>
          </p:grpSpPr>
          <p:sp>
            <p:nvSpPr>
              <p:cNvPr id="219" name="Flowchart: Magnetic Disk 218"/>
              <p:cNvSpPr/>
              <p:nvPr/>
            </p:nvSpPr>
            <p:spPr>
              <a:xfrm>
                <a:off x="5638800" y="4800600"/>
                <a:ext cx="1614172" cy="13954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20" name="Group 219"/>
              <p:cNvGrpSpPr/>
              <p:nvPr/>
            </p:nvGrpSpPr>
            <p:grpSpPr>
              <a:xfrm>
                <a:off x="5995266" y="5422391"/>
                <a:ext cx="901239" cy="631305"/>
                <a:chOff x="5995266" y="5422391"/>
                <a:chExt cx="901239" cy="631305"/>
              </a:xfrm>
            </p:grpSpPr>
            <p:sp>
              <p:nvSpPr>
                <p:cNvPr id="221" name="Rectangle 220"/>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22" name="Rectangle 221"/>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23" name="Rectangle 222"/>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24" name="Rectangle 223"/>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25" name="Rectangle 224"/>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26" name="Rectangle 225"/>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27" name="Rectangle 226"/>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cxnSp>
              <p:nvCxnSpPr>
                <p:cNvPr id="228" name="Straight Connector 227"/>
                <p:cNvCxnSpPr>
                  <a:stCxn id="221" idx="1"/>
                  <a:endCxn id="226"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21" idx="1"/>
                  <a:endCxn id="227"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21" idx="3"/>
                  <a:endCxn id="225"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21" idx="3"/>
                  <a:endCxn id="224" idx="1"/>
                </p:cNvCxnSpPr>
                <p:nvPr/>
              </p:nvCxnSpPr>
              <p:spPr>
                <a:xfrm flipV="1">
                  <a:off x="6551649" y="5597196"/>
                  <a:ext cx="127374" cy="13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21" idx="0"/>
                  <a:endCxn id="222"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21" idx="2"/>
                  <a:endCxn id="223" idx="0"/>
                </p:cNvCxnSpPr>
                <p:nvPr/>
              </p:nvCxnSpPr>
              <p:spPr>
                <a:xfrm>
                  <a:off x="6442907" y="5795914"/>
                  <a:ext cx="744"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5" name="Flowchart: Magnetic Disk 144"/>
            <p:cNvSpPr/>
            <p:nvPr/>
          </p:nvSpPr>
          <p:spPr>
            <a:xfrm>
              <a:off x="1171663" y="3325726"/>
              <a:ext cx="1471152" cy="121517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latin typeface="Segoe UI" panose="020B0502040204020203" pitchFamily="34" charset="0"/>
                <a:cs typeface="Segoe UI" panose="020B0502040204020203" pitchFamily="34" charset="0"/>
              </a:endParaRPr>
            </a:p>
          </p:txBody>
        </p:sp>
        <p:grpSp>
          <p:nvGrpSpPr>
            <p:cNvPr id="146" name="Group 145"/>
            <p:cNvGrpSpPr/>
            <p:nvPr/>
          </p:nvGrpSpPr>
          <p:grpSpPr>
            <a:xfrm>
              <a:off x="1246918" y="3798593"/>
              <a:ext cx="1351218" cy="569600"/>
              <a:chOff x="5692842" y="4119869"/>
              <a:chExt cx="1351218" cy="569600"/>
            </a:xfrm>
          </p:grpSpPr>
          <p:grpSp>
            <p:nvGrpSpPr>
              <p:cNvPr id="149" name="Group 148"/>
              <p:cNvGrpSpPr/>
              <p:nvPr/>
            </p:nvGrpSpPr>
            <p:grpSpPr>
              <a:xfrm>
                <a:off x="5692893" y="4375383"/>
                <a:ext cx="411478" cy="314086"/>
                <a:chOff x="5995266" y="5422391"/>
                <a:chExt cx="901239" cy="631305"/>
              </a:xfrm>
            </p:grpSpPr>
            <p:sp>
              <p:nvSpPr>
                <p:cNvPr id="206" name="Rectangle 205"/>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07" name="Rectangle 206"/>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08" name="Rectangle 207"/>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09" name="Rectangle 208"/>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10" name="Rectangle 209"/>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11" name="Rectangle 210"/>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12" name="Rectangle 211"/>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cxnSp>
              <p:nvCxnSpPr>
                <p:cNvPr id="213" name="Straight Connector 212"/>
                <p:cNvCxnSpPr>
                  <a:stCxn id="206" idx="1"/>
                  <a:endCxn id="211"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06" idx="1"/>
                  <a:endCxn id="212"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206" idx="3"/>
                  <a:endCxn id="210"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206" idx="3"/>
                  <a:endCxn id="209" idx="1"/>
                </p:cNvCxnSpPr>
                <p:nvPr/>
              </p:nvCxnSpPr>
              <p:spPr>
                <a:xfrm flipV="1">
                  <a:off x="6551649" y="5597196"/>
                  <a:ext cx="127374" cy="13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06" idx="0"/>
                  <a:endCxn id="207"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06" idx="2"/>
                  <a:endCxn id="208" idx="0"/>
                </p:cNvCxnSpPr>
                <p:nvPr/>
              </p:nvCxnSpPr>
              <p:spPr>
                <a:xfrm>
                  <a:off x="6442907" y="5795914"/>
                  <a:ext cx="744"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5692842" y="4119869"/>
                <a:ext cx="411478" cy="314086"/>
                <a:chOff x="5995266" y="5422391"/>
                <a:chExt cx="901239" cy="631305"/>
              </a:xfrm>
            </p:grpSpPr>
            <p:sp>
              <p:nvSpPr>
                <p:cNvPr id="193" name="Rectangle 192"/>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94" name="Rectangle 193"/>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95" name="Rectangle 194"/>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96" name="Rectangle 195"/>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97" name="Rectangle 196"/>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98" name="Rectangle 197"/>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99" name="Rectangle 198"/>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cxnSp>
              <p:nvCxnSpPr>
                <p:cNvPr id="200" name="Straight Connector 199"/>
                <p:cNvCxnSpPr>
                  <a:stCxn id="193" idx="1"/>
                  <a:endCxn id="198"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93" idx="1"/>
                  <a:endCxn id="199"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93" idx="3"/>
                  <a:endCxn id="197"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93" idx="3"/>
                  <a:endCxn id="196" idx="1"/>
                </p:cNvCxnSpPr>
                <p:nvPr/>
              </p:nvCxnSpPr>
              <p:spPr>
                <a:xfrm flipV="1">
                  <a:off x="6551649" y="5597196"/>
                  <a:ext cx="127374" cy="13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3" idx="0"/>
                  <a:endCxn id="194"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93" idx="2"/>
                  <a:endCxn id="195" idx="0"/>
                </p:cNvCxnSpPr>
                <p:nvPr/>
              </p:nvCxnSpPr>
              <p:spPr>
                <a:xfrm>
                  <a:off x="6442907" y="5795914"/>
                  <a:ext cx="744"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6003724" y="4247100"/>
                <a:ext cx="411478" cy="314086"/>
                <a:chOff x="5995266" y="5422391"/>
                <a:chExt cx="901239" cy="631305"/>
              </a:xfrm>
            </p:grpSpPr>
            <p:sp>
              <p:nvSpPr>
                <p:cNvPr id="180" name="Rectangle 179"/>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81" name="Rectangle 180"/>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82" name="Rectangle 181"/>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83" name="Rectangle 182"/>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84" name="Rectangle 183"/>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85" name="Rectangle 184"/>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86" name="Rectangle 185"/>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cxnSp>
              <p:nvCxnSpPr>
                <p:cNvPr id="187" name="Straight Connector 186"/>
                <p:cNvCxnSpPr>
                  <a:stCxn id="180" idx="1"/>
                  <a:endCxn id="185"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0" idx="1"/>
                  <a:endCxn id="186"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80" idx="3"/>
                  <a:endCxn id="184"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0" idx="3"/>
                  <a:endCxn id="183" idx="1"/>
                </p:cNvCxnSpPr>
                <p:nvPr/>
              </p:nvCxnSpPr>
              <p:spPr>
                <a:xfrm flipV="1">
                  <a:off x="6551648" y="5597197"/>
                  <a:ext cx="127374" cy="135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0" idx="0"/>
                  <a:endCxn id="181"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0" idx="2"/>
                  <a:endCxn id="182" idx="0"/>
                </p:cNvCxnSpPr>
                <p:nvPr/>
              </p:nvCxnSpPr>
              <p:spPr>
                <a:xfrm>
                  <a:off x="6442907" y="5795915"/>
                  <a:ext cx="745"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6318902" y="4246694"/>
                <a:ext cx="411478" cy="314086"/>
                <a:chOff x="5995266" y="5422391"/>
                <a:chExt cx="901239" cy="631305"/>
              </a:xfrm>
            </p:grpSpPr>
            <p:sp>
              <p:nvSpPr>
                <p:cNvPr id="167" name="Rectangle 166"/>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68" name="Rectangle 167"/>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69" name="Rectangle 168"/>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70" name="Rectangle 169"/>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71" name="Rectangle 170"/>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72" name="Rectangle 171"/>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73" name="Rectangle 172"/>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cxnSp>
              <p:nvCxnSpPr>
                <p:cNvPr id="174" name="Straight Connector 173"/>
                <p:cNvCxnSpPr>
                  <a:stCxn id="167" idx="1"/>
                  <a:endCxn id="172"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67" idx="1"/>
                  <a:endCxn id="173"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7" idx="3"/>
                  <a:endCxn id="171"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67" idx="3"/>
                  <a:endCxn id="170" idx="1"/>
                </p:cNvCxnSpPr>
                <p:nvPr/>
              </p:nvCxnSpPr>
              <p:spPr>
                <a:xfrm flipV="1">
                  <a:off x="6551648" y="5597197"/>
                  <a:ext cx="127374" cy="135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67" idx="0"/>
                  <a:endCxn id="168"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7" idx="2"/>
                  <a:endCxn id="169" idx="0"/>
                </p:cNvCxnSpPr>
                <p:nvPr/>
              </p:nvCxnSpPr>
              <p:spPr>
                <a:xfrm>
                  <a:off x="6442907" y="5795915"/>
                  <a:ext cx="745"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632582" y="4246694"/>
                <a:ext cx="411478" cy="314086"/>
                <a:chOff x="5995266" y="5422391"/>
                <a:chExt cx="901239" cy="631305"/>
              </a:xfrm>
            </p:grpSpPr>
            <p:sp>
              <p:nvSpPr>
                <p:cNvPr id="154" name="Rectangle 153"/>
                <p:cNvSpPr/>
                <p:nvPr/>
              </p:nvSpPr>
              <p:spPr>
                <a:xfrm>
                  <a:off x="6334166" y="566850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55" name="Rectangle 154"/>
                <p:cNvSpPr/>
                <p:nvPr/>
              </p:nvSpPr>
              <p:spPr>
                <a:xfrm>
                  <a:off x="6334166" y="5422391"/>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56" name="Rectangle 155"/>
                <p:cNvSpPr/>
                <p:nvPr/>
              </p:nvSpPr>
              <p:spPr>
                <a:xfrm>
                  <a:off x="6334910" y="5926285"/>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57" name="Rectangle 156"/>
                <p:cNvSpPr/>
                <p:nvPr/>
              </p:nvSpPr>
              <p:spPr>
                <a:xfrm>
                  <a:off x="6679023" y="5533490"/>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58" name="Rectangle 157"/>
                <p:cNvSpPr/>
                <p:nvPr/>
              </p:nvSpPr>
              <p:spPr>
                <a:xfrm>
                  <a:off x="6679023"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59" name="Rectangle 158"/>
                <p:cNvSpPr/>
                <p:nvPr/>
              </p:nvSpPr>
              <p:spPr>
                <a:xfrm>
                  <a:off x="5995266" y="5536573"/>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60" name="Rectangle 159"/>
                <p:cNvSpPr/>
                <p:nvPr/>
              </p:nvSpPr>
              <p:spPr>
                <a:xfrm>
                  <a:off x="5995266" y="5795914"/>
                  <a:ext cx="217482" cy="1274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cxnSp>
              <p:nvCxnSpPr>
                <p:cNvPr id="161" name="Straight Connector 160"/>
                <p:cNvCxnSpPr>
                  <a:stCxn id="154" idx="1"/>
                  <a:endCxn id="159" idx="3"/>
                </p:cNvCxnSpPr>
                <p:nvPr/>
              </p:nvCxnSpPr>
              <p:spPr>
                <a:xfrm flipH="1" flipV="1">
                  <a:off x="6212748" y="5600279"/>
                  <a:ext cx="121418" cy="131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4" idx="1"/>
                  <a:endCxn id="160" idx="3"/>
                </p:cNvCxnSpPr>
                <p:nvPr/>
              </p:nvCxnSpPr>
              <p:spPr>
                <a:xfrm flipH="1">
                  <a:off x="6212748" y="5732209"/>
                  <a:ext cx="121418"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4" idx="3"/>
                  <a:endCxn id="158" idx="1"/>
                </p:cNvCxnSpPr>
                <p:nvPr/>
              </p:nvCxnSpPr>
              <p:spPr>
                <a:xfrm>
                  <a:off x="6551649" y="5732209"/>
                  <a:ext cx="127374" cy="12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54" idx="3"/>
                  <a:endCxn id="157" idx="1"/>
                </p:cNvCxnSpPr>
                <p:nvPr/>
              </p:nvCxnSpPr>
              <p:spPr>
                <a:xfrm flipV="1">
                  <a:off x="6551648" y="5597197"/>
                  <a:ext cx="127374" cy="135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54" idx="0"/>
                  <a:endCxn id="155" idx="2"/>
                </p:cNvCxnSpPr>
                <p:nvPr/>
              </p:nvCxnSpPr>
              <p:spPr>
                <a:xfrm flipV="1">
                  <a:off x="6442907" y="5549802"/>
                  <a:ext cx="0" cy="118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54" idx="2"/>
                  <a:endCxn id="156" idx="0"/>
                </p:cNvCxnSpPr>
                <p:nvPr/>
              </p:nvCxnSpPr>
              <p:spPr>
                <a:xfrm>
                  <a:off x="6442907" y="5795915"/>
                  <a:ext cx="745" cy="130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7" name="TextBox 146"/>
            <p:cNvSpPr txBox="1"/>
            <p:nvPr/>
          </p:nvSpPr>
          <p:spPr>
            <a:xfrm>
              <a:off x="1695660" y="3347741"/>
              <a:ext cx="542136" cy="338554"/>
            </a:xfrm>
            <a:prstGeom prst="rect">
              <a:avLst/>
            </a:prstGeom>
            <a:noFill/>
          </p:spPr>
          <p:txBody>
            <a:bodyPr wrap="none" rtlCol="0">
              <a:spAutoFit/>
            </a:bodyPr>
            <a:lstStyle/>
            <a:p>
              <a:r>
                <a:rPr lang="en-US" sz="1600" b="1" dirty="0">
                  <a:solidFill>
                    <a:schemeClr val="accent1">
                      <a:lumMod val="75000"/>
                    </a:schemeClr>
                  </a:solidFill>
                  <a:latin typeface="Segoe UI" panose="020B0502040204020203" pitchFamily="34" charset="0"/>
                  <a:cs typeface="Segoe UI" panose="020B0502040204020203" pitchFamily="34" charset="0"/>
                </a:rPr>
                <a:t>DW</a:t>
              </a:r>
              <a:endParaRPr lang="en-US" sz="1600" b="1" dirty="0">
                <a:solidFill>
                  <a:schemeClr val="accent1">
                    <a:lumMod val="75000"/>
                  </a:schemeClr>
                </a:solidFill>
                <a:latin typeface="Segoe UI" panose="020B0502040204020203" pitchFamily="34" charset="0"/>
                <a:cs typeface="Segoe UI" panose="020B0502040204020203" pitchFamily="34" charset="0"/>
              </a:endParaRPr>
            </a:p>
          </p:txBody>
        </p:sp>
        <p:sp>
          <p:nvSpPr>
            <p:cNvPr id="148" name="TextBox 147"/>
            <p:cNvSpPr txBox="1"/>
            <p:nvPr/>
          </p:nvSpPr>
          <p:spPr>
            <a:xfrm>
              <a:off x="1552663" y="4692135"/>
              <a:ext cx="810928" cy="338554"/>
            </a:xfrm>
            <a:prstGeom prst="rect">
              <a:avLst/>
            </a:prstGeom>
            <a:noFill/>
          </p:spPr>
          <p:txBody>
            <a:bodyPr wrap="none" rtlCol="0">
              <a:spAutoFit/>
            </a:bodyPr>
            <a:lstStyle/>
            <a:p>
              <a:r>
                <a:rPr lang="en-US" sz="1600" b="1" dirty="0" err="1">
                  <a:solidFill>
                    <a:schemeClr val="accent1">
                      <a:lumMod val="75000"/>
                    </a:schemeClr>
                  </a:solidFill>
                  <a:latin typeface="Segoe UI" panose="020B0502040204020203" pitchFamily="34" charset="0"/>
                  <a:cs typeface="Segoe UI" panose="020B0502040204020203" pitchFamily="34" charset="0"/>
                </a:rPr>
                <a:t>DMart</a:t>
              </a:r>
              <a:endParaRPr lang="en-US" sz="1600" b="1" dirty="0">
                <a:solidFill>
                  <a:schemeClr val="accent1">
                    <a:lumMod val="75000"/>
                  </a:schemeClr>
                </a:solidFill>
                <a:latin typeface="Segoe UI" panose="020B0502040204020203" pitchFamily="34" charset="0"/>
                <a:cs typeface="Segoe UI" panose="020B0502040204020203" pitchFamily="34" charset="0"/>
              </a:endParaRPr>
            </a:p>
          </p:txBody>
        </p:sp>
      </p:grpSp>
      <p:grpSp>
        <p:nvGrpSpPr>
          <p:cNvPr id="234" name="Group 233"/>
          <p:cNvGrpSpPr/>
          <p:nvPr/>
        </p:nvGrpSpPr>
        <p:grpSpPr>
          <a:xfrm>
            <a:off x="3841572" y="3611325"/>
            <a:ext cx="1518002" cy="2617808"/>
            <a:chOff x="3413035" y="3295482"/>
            <a:chExt cx="1518002" cy="2617808"/>
          </a:xfrm>
        </p:grpSpPr>
        <p:sp>
          <p:nvSpPr>
            <p:cNvPr id="235" name="Rectangle 234"/>
            <p:cNvSpPr/>
            <p:nvPr/>
          </p:nvSpPr>
          <p:spPr>
            <a:xfrm>
              <a:off x="3413035" y="3295482"/>
              <a:ext cx="1396424" cy="26178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236" name="TextBox 235"/>
            <p:cNvSpPr txBox="1"/>
            <p:nvPr/>
          </p:nvSpPr>
          <p:spPr>
            <a:xfrm>
              <a:off x="3466597" y="4677839"/>
              <a:ext cx="1464440" cy="1077218"/>
            </a:xfrm>
            <a:prstGeom prst="rect">
              <a:avLst/>
            </a:prstGeom>
            <a:noFill/>
          </p:spPr>
          <p:txBody>
            <a:bodyPr wrap="none" rtlCol="0">
              <a:spAutoFit/>
            </a:bodyPr>
            <a:lstStyle/>
            <a:p>
              <a:r>
                <a:rPr lang="en-US" sz="1600" dirty="0">
                  <a:solidFill>
                    <a:srgbClr val="002060"/>
                  </a:solidFill>
                  <a:latin typeface="Segoe UI" panose="020B0502040204020203" pitchFamily="34" charset="0"/>
                  <a:cs typeface="Segoe UI" panose="020B0502040204020203" pitchFamily="34" charset="0"/>
                </a:rPr>
                <a:t>Data Mining</a:t>
              </a:r>
              <a:endParaRPr lang="en-US" sz="1600" dirty="0">
                <a:solidFill>
                  <a:srgbClr val="002060"/>
                </a:solidFill>
                <a:latin typeface="Segoe UI" panose="020B0502040204020203" pitchFamily="34" charset="0"/>
                <a:cs typeface="Segoe UI" panose="020B0502040204020203" pitchFamily="34" charset="0"/>
              </a:endParaRPr>
            </a:p>
            <a:p>
              <a:r>
                <a:rPr lang="en-US" sz="1600" dirty="0">
                  <a:solidFill>
                    <a:srgbClr val="002060"/>
                  </a:solidFill>
                  <a:latin typeface="Segoe UI" panose="020B0502040204020203" pitchFamily="34" charset="0"/>
                  <a:cs typeface="Segoe UI" panose="020B0502040204020203" pitchFamily="34" charset="0"/>
                </a:rPr>
                <a:t>Queries</a:t>
              </a:r>
              <a:endParaRPr lang="en-US" sz="1600" dirty="0">
                <a:solidFill>
                  <a:srgbClr val="002060"/>
                </a:solidFill>
                <a:latin typeface="Segoe UI" panose="020B0502040204020203" pitchFamily="34" charset="0"/>
                <a:cs typeface="Segoe UI" panose="020B0502040204020203" pitchFamily="34" charset="0"/>
              </a:endParaRPr>
            </a:p>
            <a:p>
              <a:r>
                <a:rPr lang="en-US" sz="1600" dirty="0">
                  <a:solidFill>
                    <a:srgbClr val="002060"/>
                  </a:solidFill>
                  <a:latin typeface="Segoe UI" panose="020B0502040204020203" pitchFamily="34" charset="0"/>
                  <a:cs typeface="Segoe UI" panose="020B0502040204020203" pitchFamily="34" charset="0"/>
                </a:rPr>
                <a:t>Reporting</a:t>
              </a:r>
              <a:endParaRPr lang="en-US" sz="1600" dirty="0">
                <a:solidFill>
                  <a:srgbClr val="002060"/>
                </a:solidFill>
                <a:latin typeface="Segoe UI" panose="020B0502040204020203" pitchFamily="34" charset="0"/>
                <a:cs typeface="Segoe UI" panose="020B0502040204020203" pitchFamily="34" charset="0"/>
              </a:endParaRPr>
            </a:p>
            <a:p>
              <a:r>
                <a:rPr lang="en-US" sz="1600" dirty="0">
                  <a:solidFill>
                    <a:srgbClr val="002060"/>
                  </a:solidFill>
                  <a:latin typeface="Segoe UI" panose="020B0502040204020203" pitchFamily="34" charset="0"/>
                  <a:cs typeface="Segoe UI" panose="020B0502040204020203" pitchFamily="34" charset="0"/>
                </a:rPr>
                <a:t>Data Analytics</a:t>
              </a:r>
              <a:endParaRPr lang="en-US" sz="1600" dirty="0">
                <a:solidFill>
                  <a:srgbClr val="002060"/>
                </a:solidFill>
                <a:latin typeface="Segoe UI" panose="020B0502040204020203" pitchFamily="34" charset="0"/>
                <a:cs typeface="Segoe UI" panose="020B0502040204020203" pitchFamily="34" charset="0"/>
              </a:endParaRPr>
            </a:p>
          </p:txBody>
        </p:sp>
        <p:pic>
          <p:nvPicPr>
            <p:cNvPr id="237" name="Picture 2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65615" y="3354044"/>
              <a:ext cx="1288673" cy="1288673"/>
            </a:xfrm>
            <a:prstGeom prst="rect">
              <a:avLst/>
            </a:prstGeom>
          </p:spPr>
        </p:pic>
      </p:grpSp>
      <p:sp>
        <p:nvSpPr>
          <p:cNvPr id="238" name="Right Arrow 237"/>
          <p:cNvSpPr/>
          <p:nvPr/>
        </p:nvSpPr>
        <p:spPr>
          <a:xfrm>
            <a:off x="5387348" y="4705638"/>
            <a:ext cx="533400" cy="381000"/>
          </a:xfrm>
          <a:prstGeom prst="rightArrow">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239" name="Picture 2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7060" y="4328229"/>
            <a:ext cx="1135818" cy="113581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Materi</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graphicFrame>
        <p:nvGraphicFramePr>
          <p:cNvPr id="13" name="Diagram 12"/>
          <p:cNvGraphicFramePr/>
          <p:nvPr/>
        </p:nvGraphicFramePr>
        <p:xfrm>
          <a:off x="228600" y="1371600"/>
          <a:ext cx="86868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CONTENTS</a:t>
            </a:r>
            <a:endParaRPr lang="en-US" i="1" dirty="0">
              <a:latin typeface="Segoe UI Semibold" panose="020B0702040204020203" pitchFamily="34" charset="0"/>
              <a:cs typeface="Segoe UI Semibold" panose="020B0702040204020203"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Inteligensi</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Bisnis</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 </a:t>
            </a:r>
            <a:r>
              <a:rPr lang="en-US" sz="3200" b="1" i="1" dirty="0" smtClean="0">
                <a:solidFill>
                  <a:schemeClr val="accent6">
                    <a:lumMod val="75000"/>
                  </a:schemeClr>
                </a:solidFill>
                <a:latin typeface="Segoe UI Semibold" panose="020B0702040204020203" pitchFamily="34" charset="0"/>
                <a:cs typeface="Segoe UI Semibold" panose="020B0702040204020203" pitchFamily="34" charset="0"/>
              </a:rPr>
              <a:t>Summary</a:t>
            </a:r>
            <a:endParaRPr lang="en-US"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Business Intelligence</a:t>
            </a:r>
            <a:endParaRPr lang="en-US" i="1" dirty="0">
              <a:latin typeface="Segoe UI Semibold" panose="020B0702040204020203" pitchFamily="34" charset="0"/>
              <a:cs typeface="Segoe UI Semibold" panose="020B0702040204020203" pitchFamily="34" charset="0"/>
            </a:endParaRPr>
          </a:p>
        </p:txBody>
      </p:sp>
      <p:pic>
        <p:nvPicPr>
          <p:cNvPr id="111" name="Picture 110"/>
          <p:cNvPicPr>
            <a:picLocks noChangeAspect="1"/>
          </p:cNvPicPr>
          <p:nvPr/>
        </p:nvPicPr>
        <p:blipFill>
          <a:blip r:embed="rId1"/>
          <a:stretch>
            <a:fillRect/>
          </a:stretch>
        </p:blipFill>
        <p:spPr>
          <a:xfrm>
            <a:off x="292860" y="1781503"/>
            <a:ext cx="8562105" cy="490022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p:nvPr/>
        </p:nvSpPr>
        <p:spPr>
          <a:xfrm>
            <a:off x="5427874" y="76200"/>
            <a:ext cx="3639926" cy="103877"/>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latin typeface="Segoe UI Semibold" panose="020B0702040204020203" pitchFamily="34" charset="0"/>
                <a:cs typeface="Segoe UI Semibold" panose="020B0702040204020203" pitchFamily="34" charset="0"/>
              </a:rPr>
              <a:t>   REFERENCES</a:t>
            </a:r>
            <a:endParaRPr lang="en-US" i="1" dirty="0">
              <a:latin typeface="Segoe UI Semibold" panose="020B0702040204020203" pitchFamily="34" charset="0"/>
              <a:cs typeface="Segoe UI Semibold" panose="020B0702040204020203" pitchFamily="34" charset="0"/>
            </a:endParaRPr>
          </a:p>
        </p:txBody>
      </p:sp>
      <p:sp>
        <p:nvSpPr>
          <p:cNvPr id="12" name="Title 1"/>
          <p:cNvSpPr>
            <a:spLocks noGrp="1"/>
          </p:cNvSpPr>
          <p:nvPr>
            <p:ph type="title"/>
          </p:nvPr>
        </p:nvSpPr>
        <p:spPr>
          <a:xfrm>
            <a:off x="0" y="0"/>
            <a:ext cx="9144000" cy="918553"/>
          </a:xfrm>
          <a:noFill/>
        </p:spPr>
        <p:txBody>
          <a:bodyPr/>
          <a:lstStyle/>
          <a:p>
            <a:pPr algn="l"/>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Referensi</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14" name="Content Placeholder 2"/>
          <p:cNvSpPr>
            <a:spLocks noGrp="1"/>
          </p:cNvSpPr>
          <p:nvPr>
            <p:ph idx="1"/>
          </p:nvPr>
        </p:nvSpPr>
        <p:spPr>
          <a:xfrm>
            <a:off x="228600" y="1676400"/>
            <a:ext cx="4038600" cy="4800600"/>
          </a:xfrm>
        </p:spPr>
        <p:txBody>
          <a:bodyPr>
            <a:noAutofit/>
          </a:bodyPr>
          <a:lstStyle/>
          <a:p>
            <a:pPr marL="386080" indent="-386080">
              <a:buAutoNum type="arabicPeriod"/>
            </a:pPr>
            <a:r>
              <a:rPr lang="en-US" sz="1800" dirty="0" smtClean="0">
                <a:latin typeface="Segoe UI" panose="020B0502040204020203" pitchFamily="34" charset="0"/>
                <a:cs typeface="Segoe UI" panose="020B0502040204020203" pitchFamily="34" charset="0"/>
              </a:rPr>
              <a:t>Turban</a:t>
            </a:r>
            <a:r>
              <a:rPr lang="en-US" sz="1800" dirty="0">
                <a:latin typeface="Segoe UI" panose="020B0502040204020203" pitchFamily="34" charset="0"/>
                <a:cs typeface="Segoe UI" panose="020B0502040204020203" pitchFamily="34" charset="0"/>
              </a:rPr>
              <a:t>, </a:t>
            </a:r>
            <a:r>
              <a:rPr lang="en-US" sz="1800" dirty="0" err="1">
                <a:latin typeface="Segoe UI" panose="020B0502040204020203" pitchFamily="34" charset="0"/>
                <a:cs typeface="Segoe UI" panose="020B0502040204020203" pitchFamily="34" charset="0"/>
              </a:rPr>
              <a:t>Volonino</a:t>
            </a:r>
            <a:r>
              <a:rPr lang="en-US" sz="1800" dirty="0">
                <a:latin typeface="Segoe UI" panose="020B0502040204020203" pitchFamily="34" charset="0"/>
                <a:cs typeface="Segoe UI" panose="020B0502040204020203" pitchFamily="34" charset="0"/>
              </a:rPr>
              <a:t>, Wood</a:t>
            </a:r>
            <a:r>
              <a:rPr lang="en-US" sz="1800" dirty="0" smtClean="0">
                <a:latin typeface="Segoe UI" panose="020B0502040204020203" pitchFamily="34" charset="0"/>
                <a:cs typeface="Segoe UI" panose="020B0502040204020203" pitchFamily="34" charset="0"/>
              </a:rPr>
              <a:t>, 2017. </a:t>
            </a:r>
            <a:r>
              <a:rPr lang="en-US" sz="1800" dirty="0">
                <a:latin typeface="Segoe UI" panose="020B0502040204020203" pitchFamily="34" charset="0"/>
                <a:cs typeface="Segoe UI" panose="020B0502040204020203" pitchFamily="34" charset="0"/>
              </a:rPr>
              <a:t>Information Technology for Management </a:t>
            </a:r>
            <a:r>
              <a:rPr lang="en-US" sz="1800" dirty="0" smtClean="0">
                <a:latin typeface="Segoe UI" panose="020B0502040204020203" pitchFamily="34" charset="0"/>
                <a:cs typeface="Segoe UI" panose="020B0502040204020203" pitchFamily="34" charset="0"/>
              </a:rPr>
              <a:t>10</a:t>
            </a:r>
            <a:r>
              <a:rPr lang="en-US" sz="1800" baseline="30000" dirty="0" smtClean="0">
                <a:latin typeface="Segoe UI" panose="020B0502040204020203" pitchFamily="34" charset="0"/>
                <a:cs typeface="Segoe UI" panose="020B0502040204020203" pitchFamily="34" charset="0"/>
              </a:rPr>
              <a:t>th</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edition. Wiley.</a:t>
            </a:r>
            <a:endParaRPr lang="en-US" sz="1800" dirty="0" smtClean="0">
              <a:latin typeface="Segoe UI" panose="020B0502040204020203" pitchFamily="34" charset="0"/>
              <a:cs typeface="Segoe UI" panose="020B0502040204020203" pitchFamily="34" charset="0"/>
            </a:endParaRPr>
          </a:p>
          <a:p>
            <a:pPr marL="386080" indent="-386080">
              <a:buFont typeface="Arial" panose="020B0604020202020204" pitchFamily="34" charset="0"/>
              <a:buAutoNum type="arabicPeriod"/>
            </a:pPr>
            <a:r>
              <a:rPr lang="en-US" sz="1800" dirty="0">
                <a:latin typeface="Segoe UI" panose="020B0502040204020203" pitchFamily="34" charset="0"/>
                <a:cs typeface="Segoe UI" panose="020B0502040204020203" pitchFamily="34" charset="0"/>
              </a:rPr>
              <a:t>Ralph Stair &amp; George Reynold</a:t>
            </a:r>
            <a:r>
              <a:rPr lang="en-US" sz="1800" dirty="0" smtClean="0">
                <a:latin typeface="Segoe UI" panose="020B0502040204020203" pitchFamily="34" charset="0"/>
                <a:cs typeface="Segoe UI" panose="020B0502040204020203" pitchFamily="34" charset="0"/>
              </a:rPr>
              <a:t>, 2015. </a:t>
            </a:r>
            <a:r>
              <a:rPr lang="en-US" sz="1800" dirty="0">
                <a:latin typeface="Segoe UI" panose="020B0502040204020203" pitchFamily="34" charset="0"/>
                <a:cs typeface="Segoe UI" panose="020B0502040204020203" pitchFamily="34" charset="0"/>
              </a:rPr>
              <a:t>Fundamental of information System, </a:t>
            </a:r>
            <a:r>
              <a:rPr lang="en-US" sz="1800" dirty="0" smtClean="0">
                <a:latin typeface="Segoe UI" panose="020B0502040204020203" pitchFamily="34" charset="0"/>
                <a:cs typeface="Segoe UI" panose="020B0502040204020203" pitchFamily="34" charset="0"/>
              </a:rPr>
              <a:t>8</a:t>
            </a:r>
            <a:r>
              <a:rPr lang="en-US" sz="1800" baseline="30000" dirty="0" smtClean="0">
                <a:latin typeface="Segoe UI" panose="020B0502040204020203" pitchFamily="34" charset="0"/>
                <a:cs typeface="Segoe UI" panose="020B0502040204020203" pitchFamily="34" charset="0"/>
              </a:rPr>
              <a:t>th</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editon</a:t>
            </a:r>
            <a:r>
              <a:rPr lang="en-US" sz="1800" dirty="0" smtClean="0">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Cengage Learning</a:t>
            </a:r>
            <a:r>
              <a:rPr lang="en-US" sz="1800" dirty="0" smtClean="0">
                <a:latin typeface="Segoe UI" panose="020B0502040204020203" pitchFamily="34" charset="0"/>
                <a:cs typeface="Segoe UI" panose="020B0502040204020203" pitchFamily="34" charset="0"/>
              </a:rPr>
              <a:t>.</a:t>
            </a:r>
            <a:endParaRPr lang="en-US" sz="1800" dirty="0" smtClean="0">
              <a:latin typeface="Segoe UI" panose="020B0502040204020203" pitchFamily="34" charset="0"/>
              <a:cs typeface="Segoe UI" panose="020B0502040204020203" pitchFamily="34" charset="0"/>
            </a:endParaRPr>
          </a:p>
          <a:p>
            <a:pPr marL="386080" indent="-386080">
              <a:buFont typeface="Arial" panose="020B0604020202020204" pitchFamily="34" charset="0"/>
              <a:buAutoNum type="arabicPeriod"/>
            </a:pPr>
            <a:r>
              <a:rPr lang="en-US" sz="1800" dirty="0">
                <a:latin typeface="Segoe UI" panose="020B0502040204020203" pitchFamily="34" charset="0"/>
                <a:cs typeface="Segoe UI" panose="020B0502040204020203" pitchFamily="34" charset="0"/>
              </a:rPr>
              <a:t>McLeod, Raymond and Schell, George </a:t>
            </a:r>
            <a:r>
              <a:rPr lang="en-US" sz="1800" dirty="0" smtClean="0">
                <a:latin typeface="Segoe UI" panose="020B0502040204020203" pitchFamily="34" charset="0"/>
                <a:cs typeface="Segoe UI" panose="020B0502040204020203" pitchFamily="34" charset="0"/>
              </a:rPr>
              <a:t>P, </a:t>
            </a:r>
            <a:r>
              <a:rPr lang="en-US" sz="1800" dirty="0">
                <a:latin typeface="Segoe UI" panose="020B0502040204020203" pitchFamily="34" charset="0"/>
                <a:cs typeface="Segoe UI" panose="020B0502040204020203" pitchFamily="34" charset="0"/>
              </a:rPr>
              <a:t>2007. Management Information </a:t>
            </a:r>
            <a:r>
              <a:rPr lang="en-US" sz="1800" dirty="0" smtClean="0">
                <a:latin typeface="Segoe UI" panose="020B0502040204020203" pitchFamily="34" charset="0"/>
                <a:cs typeface="Segoe UI" panose="020B0502040204020203" pitchFamily="34" charset="0"/>
              </a:rPr>
              <a:t>Systems, </a:t>
            </a:r>
            <a:r>
              <a:rPr lang="en-US" sz="1800" dirty="0">
                <a:latin typeface="Segoe UI" panose="020B0502040204020203" pitchFamily="34" charset="0"/>
                <a:cs typeface="Segoe UI" panose="020B0502040204020203" pitchFamily="34" charset="0"/>
              </a:rPr>
              <a:t>10</a:t>
            </a:r>
            <a:r>
              <a:rPr lang="en-US" sz="1800" baseline="30000" dirty="0">
                <a:latin typeface="Segoe UI" panose="020B0502040204020203" pitchFamily="34" charset="0"/>
                <a:cs typeface="Segoe UI" panose="020B0502040204020203" pitchFamily="34" charset="0"/>
              </a:rPr>
              <a:t>th</a:t>
            </a:r>
            <a:r>
              <a:rPr lang="en-US" sz="1800" dirty="0">
                <a:latin typeface="Segoe UI" panose="020B0502040204020203" pitchFamily="34" charset="0"/>
                <a:cs typeface="Segoe UI" panose="020B0502040204020203" pitchFamily="34" charset="0"/>
              </a:rPr>
              <a:t> edition. Pearson Education </a:t>
            </a:r>
            <a:r>
              <a:rPr lang="en-US" sz="1800" dirty="0" smtClean="0">
                <a:latin typeface="Segoe UI" panose="020B0502040204020203" pitchFamily="34" charset="0"/>
                <a:cs typeface="Segoe UI" panose="020B0502040204020203" pitchFamily="34" charset="0"/>
              </a:rPr>
              <a:t>Publisher.</a:t>
            </a:r>
            <a:endParaRPr lang="en-US" sz="1800" dirty="0" smtClean="0">
              <a:latin typeface="Segoe UI" panose="020B0502040204020203" pitchFamily="34" charset="0"/>
              <a:cs typeface="Segoe UI" panose="020B0502040204020203" pitchFamily="34" charset="0"/>
            </a:endParaRPr>
          </a:p>
          <a:p>
            <a:pPr marL="386080" indent="-386080">
              <a:buFont typeface="Arial" panose="020B0604020202020204" pitchFamily="34" charset="0"/>
              <a:buAutoNum type="arabicPeriod"/>
            </a:pPr>
            <a:r>
              <a:rPr lang="en-US" sz="1800" dirty="0" smtClean="0">
                <a:latin typeface="Segoe UI" panose="020B0502040204020203" pitchFamily="34" charset="0"/>
                <a:cs typeface="Segoe UI" panose="020B0502040204020203" pitchFamily="34" charset="0"/>
              </a:rPr>
              <a:t>I </a:t>
            </a:r>
            <a:r>
              <a:rPr lang="en-US" sz="1800" dirty="0" err="1" smtClean="0">
                <a:latin typeface="Segoe UI" panose="020B0502040204020203" pitchFamily="34" charset="0"/>
                <a:cs typeface="Segoe UI" panose="020B0502040204020203" pitchFamily="34" charset="0"/>
              </a:rPr>
              <a:t>Putu</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Agus</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Eka</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Pratama</a:t>
            </a:r>
            <a:r>
              <a:rPr lang="en-US" sz="1800" dirty="0" smtClean="0">
                <a:latin typeface="Segoe UI" panose="020B0502040204020203" pitchFamily="34" charset="0"/>
                <a:cs typeface="Segoe UI" panose="020B0502040204020203" pitchFamily="34" charset="0"/>
              </a:rPr>
              <a:t>, 2018. Handbook Data Warehouse. Penerbit </a:t>
            </a:r>
            <a:r>
              <a:rPr lang="en-US" sz="1800" dirty="0" err="1" smtClean="0">
                <a:latin typeface="Segoe UI" panose="020B0502040204020203" pitchFamily="34" charset="0"/>
                <a:cs typeface="Segoe UI" panose="020B0502040204020203" pitchFamily="34" charset="0"/>
              </a:rPr>
              <a:t>Informatika</a:t>
            </a:r>
            <a:r>
              <a:rPr lang="en-US" sz="1800" dirty="0" smtClean="0">
                <a:latin typeface="Segoe UI" panose="020B0502040204020203" pitchFamily="34" charset="0"/>
                <a:cs typeface="Segoe UI" panose="020B0502040204020203" pitchFamily="34" charset="0"/>
              </a:rPr>
              <a:t>.</a:t>
            </a:r>
            <a:endParaRPr lang="en-US" sz="1800" dirty="0" smtClean="0">
              <a:latin typeface="Segoe UI" panose="020B0502040204020203" pitchFamily="34" charset="0"/>
              <a:cs typeface="Segoe UI" panose="020B0502040204020203" pitchFamily="34" charset="0"/>
            </a:endParaRPr>
          </a:p>
          <a:p>
            <a:pPr marL="386080" indent="-386080">
              <a:buFont typeface="Arial" panose="020B0604020202020204" pitchFamily="34" charset="0"/>
              <a:buAutoNum type="arabicPeriod"/>
            </a:pPr>
            <a:r>
              <a:rPr lang="en-US" sz="1800" dirty="0" err="1" smtClean="0">
                <a:latin typeface="Segoe UI" panose="020B0502040204020203" pitchFamily="34" charset="0"/>
                <a:cs typeface="Segoe UI" panose="020B0502040204020203" pitchFamily="34" charset="0"/>
              </a:rPr>
              <a:t>Suyanto</a:t>
            </a:r>
            <a:r>
              <a:rPr lang="en-US" sz="1800" dirty="0" smtClean="0">
                <a:latin typeface="Segoe UI" panose="020B0502040204020203" pitchFamily="34" charset="0"/>
                <a:cs typeface="Segoe UI" panose="020B0502040204020203" pitchFamily="34" charset="0"/>
              </a:rPr>
              <a:t>, 2019. Data Mining </a:t>
            </a:r>
            <a:r>
              <a:rPr lang="en-US" sz="1800" dirty="0" err="1" smtClean="0">
                <a:latin typeface="Segoe UI" panose="020B0502040204020203" pitchFamily="34" charset="0"/>
                <a:cs typeface="Segoe UI" panose="020B0502040204020203" pitchFamily="34" charset="0"/>
              </a:rPr>
              <a:t>Untuk</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Klasifikasi</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dan</a:t>
            </a:r>
            <a:r>
              <a:rPr lang="en-US" sz="1800" dirty="0" smtClean="0">
                <a:latin typeface="Segoe UI" panose="020B0502040204020203" pitchFamily="34" charset="0"/>
                <a:cs typeface="Segoe UI" panose="020B0502040204020203" pitchFamily="34" charset="0"/>
              </a:rPr>
              <a:t> </a:t>
            </a:r>
            <a:r>
              <a:rPr lang="en-US" sz="1800" dirty="0" err="1" smtClean="0">
                <a:latin typeface="Segoe UI" panose="020B0502040204020203" pitchFamily="34" charset="0"/>
                <a:cs typeface="Segoe UI" panose="020B0502040204020203" pitchFamily="34" charset="0"/>
              </a:rPr>
              <a:t>Klasterisasi</a:t>
            </a:r>
            <a:r>
              <a:rPr lang="en-US" sz="1800" dirty="0" smtClean="0">
                <a:latin typeface="Segoe UI" panose="020B0502040204020203" pitchFamily="34" charset="0"/>
                <a:cs typeface="Segoe UI" panose="020B0502040204020203" pitchFamily="34" charset="0"/>
              </a:rPr>
              <a:t> Data. Penerbit </a:t>
            </a:r>
            <a:r>
              <a:rPr lang="en-US" sz="1800" dirty="0" err="1" smtClean="0">
                <a:latin typeface="Segoe UI" panose="020B0502040204020203" pitchFamily="34" charset="0"/>
                <a:cs typeface="Segoe UI" panose="020B0502040204020203" pitchFamily="34" charset="0"/>
              </a:rPr>
              <a:t>Informatika</a:t>
            </a:r>
            <a:r>
              <a:rPr lang="en-US" sz="1800" dirty="0" smtClean="0">
                <a:latin typeface="Segoe UI" panose="020B0502040204020203" pitchFamily="34" charset="0"/>
                <a:cs typeface="Segoe UI" panose="020B0502040204020203" pitchFamily="34" charset="0"/>
              </a:rPr>
              <a:t>.</a:t>
            </a:r>
            <a:endParaRPr lang="en-US" sz="1800" dirty="0" smtClean="0">
              <a:effectLst/>
              <a:latin typeface="Segoe UI" panose="020B0502040204020203" pitchFamily="34" charset="0"/>
              <a:cs typeface="Segoe UI" panose="020B0502040204020203" pitchFamily="34" charset="0"/>
            </a:endParaRPr>
          </a:p>
        </p:txBody>
      </p:sp>
      <p:pic>
        <p:nvPicPr>
          <p:cNvPr id="1026" name="Picture 2" descr="Handbook Data Warehouse + DVD"/>
          <p:cNvPicPr>
            <a:picLocks noChangeAspect="1" noChangeArrowheads="1"/>
          </p:cNvPicPr>
          <p:nvPr/>
        </p:nvPicPr>
        <p:blipFill rotWithShape="1">
          <a:blip r:embed="rId1">
            <a:extLst>
              <a:ext uri="{28A0092B-C50C-407E-A947-70E740481C1C}">
                <a14:useLocalDpi xmlns:a14="http://schemas.microsoft.com/office/drawing/2010/main" val="0"/>
              </a:ext>
            </a:extLst>
          </a:blip>
          <a:srcRect t="613"/>
          <a:stretch>
            <a:fillRect/>
          </a:stretch>
        </p:blipFill>
        <p:spPr bwMode="auto">
          <a:xfrm>
            <a:off x="4724400" y="0"/>
            <a:ext cx="4432738"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Teknologi</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Manajemen</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Segoe UI Semibold" panose="020B0702040204020203" pitchFamily="34" charset="0"/>
                <a:cs typeface="Segoe UI Semibold" panose="020B0702040204020203" pitchFamily="34" charset="0"/>
              </a:rPr>
              <a:t>   Data Management Technology</a:t>
            </a:r>
            <a:endParaRPr lang="en-US" i="1" dirty="0">
              <a:latin typeface="Segoe UI Semibold" panose="020B0702040204020203" pitchFamily="34" charset="0"/>
              <a:cs typeface="Segoe UI Semibold" panose="020B0702040204020203" pitchFamily="34" charset="0"/>
            </a:endParaRPr>
          </a:p>
        </p:txBody>
      </p:sp>
      <p:sp>
        <p:nvSpPr>
          <p:cNvPr id="13" name="Rectangle 12"/>
          <p:cNvSpPr/>
          <p:nvPr/>
        </p:nvSpPr>
        <p:spPr>
          <a:xfrm>
            <a:off x="228927" y="3449705"/>
            <a:ext cx="1745977" cy="872988"/>
          </a:xfrm>
          <a:prstGeom prst="rect">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809" tIns="40809" rIns="40809" bIns="40809" numCol="1" spcCol="1270" anchor="ctr" anchorCtr="0">
            <a:noAutofit/>
          </a:bodyPr>
          <a:lstStyle/>
          <a:p>
            <a:pPr lvl="0" algn="ctr" defTabSz="1066800">
              <a:lnSpc>
                <a:spcPct val="90000"/>
              </a:lnSpc>
              <a:spcBef>
                <a:spcPct val="0"/>
              </a:spcBef>
              <a:spcAft>
                <a:spcPct val="35000"/>
              </a:spcAft>
            </a:pPr>
            <a:r>
              <a:rPr lang="en-US" sz="2000" kern="1200" dirty="0">
                <a:latin typeface="Segoe UI" panose="020B0502040204020203" pitchFamily="34" charset="0"/>
                <a:cs typeface="Segoe UI" panose="020B0502040204020203" pitchFamily="34" charset="0"/>
              </a:rPr>
              <a:t>DMT</a:t>
            </a:r>
            <a:endParaRPr lang="en-US" sz="2000" kern="1200" dirty="0">
              <a:latin typeface="Segoe UI" panose="020B0502040204020203" pitchFamily="34" charset="0"/>
              <a:cs typeface="Segoe UI" panose="020B0502040204020203" pitchFamily="34" charset="0"/>
            </a:endParaRPr>
          </a:p>
        </p:txBody>
      </p:sp>
      <p:sp>
        <p:nvSpPr>
          <p:cNvPr id="14" name="Rectangle 13"/>
          <p:cNvSpPr/>
          <p:nvPr/>
        </p:nvSpPr>
        <p:spPr>
          <a:xfrm>
            <a:off x="2673295" y="1600200"/>
            <a:ext cx="1745977" cy="872988"/>
          </a:xfrm>
          <a:prstGeom prst="rect">
            <a:avLst/>
          </a:prstGeom>
          <a:solidFill>
            <a:schemeClr val="accent2">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0809" tIns="40809" rIns="40809" bIns="40809" numCol="1" spcCol="1270" anchor="ctr" anchorCtr="0">
            <a:noAutofit/>
          </a:bodyPr>
          <a:lstStyle/>
          <a:p>
            <a:pPr lvl="0" algn="ctr" defTabSz="1066800">
              <a:lnSpc>
                <a:spcPct val="90000"/>
              </a:lnSpc>
              <a:spcBef>
                <a:spcPct val="0"/>
              </a:spcBef>
              <a:spcAft>
                <a:spcPct val="35000"/>
              </a:spcAft>
            </a:pPr>
            <a:r>
              <a:rPr lang="en-US" sz="2000" kern="1200" dirty="0">
                <a:latin typeface="Segoe UI" panose="020B0502040204020203" pitchFamily="34" charset="0"/>
                <a:cs typeface="Segoe UI" panose="020B0502040204020203" pitchFamily="34" charset="0"/>
              </a:rPr>
              <a:t>Database</a:t>
            </a:r>
            <a:endParaRPr lang="en-US" sz="2000" kern="1200" dirty="0">
              <a:latin typeface="Segoe UI" panose="020B0502040204020203" pitchFamily="34" charset="0"/>
              <a:cs typeface="Segoe UI" panose="020B0502040204020203" pitchFamily="34" charset="0"/>
            </a:endParaRPr>
          </a:p>
          <a:p>
            <a:pPr lvl="0" algn="ctr" defTabSz="1066800">
              <a:lnSpc>
                <a:spcPct val="90000"/>
              </a:lnSpc>
              <a:spcBef>
                <a:spcPct val="0"/>
              </a:spcBef>
              <a:spcAft>
                <a:spcPct val="35000"/>
              </a:spcAft>
            </a:pPr>
            <a:r>
              <a:rPr lang="en-US" sz="2000" dirty="0">
                <a:latin typeface="Segoe UI" panose="020B0502040204020203" pitchFamily="34" charset="0"/>
                <a:cs typeface="Segoe UI" panose="020B0502040204020203" pitchFamily="34" charset="0"/>
              </a:rPr>
              <a:t>(DBMS)</a:t>
            </a:r>
            <a:endParaRPr lang="en-US" sz="2000" kern="1200" dirty="0">
              <a:latin typeface="Segoe UI" panose="020B0502040204020203" pitchFamily="34" charset="0"/>
              <a:cs typeface="Segoe UI" panose="020B0502040204020203" pitchFamily="34" charset="0"/>
            </a:endParaRPr>
          </a:p>
        </p:txBody>
      </p:sp>
      <p:sp>
        <p:nvSpPr>
          <p:cNvPr id="15" name="Rectangle 14"/>
          <p:cNvSpPr/>
          <p:nvPr/>
        </p:nvSpPr>
        <p:spPr>
          <a:xfrm>
            <a:off x="2673295" y="2937012"/>
            <a:ext cx="1745977" cy="872988"/>
          </a:xfrm>
          <a:prstGeom prst="rect">
            <a:avLst/>
          </a:prstGeom>
          <a:solidFill>
            <a:schemeClr val="accent2">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0809" tIns="40809" rIns="40809" bIns="40809" numCol="1" spcCol="1270" anchor="ctr" anchorCtr="0">
            <a:noAutofit/>
          </a:bodyPr>
          <a:lstStyle/>
          <a:p>
            <a:pPr lvl="0" algn="ctr" defTabSz="1066800">
              <a:lnSpc>
                <a:spcPct val="90000"/>
              </a:lnSpc>
              <a:spcBef>
                <a:spcPct val="0"/>
              </a:spcBef>
              <a:spcAft>
                <a:spcPct val="35000"/>
              </a:spcAft>
            </a:pPr>
            <a:r>
              <a:rPr lang="en-US" sz="2000" kern="1200" dirty="0">
                <a:latin typeface="Segoe UI" panose="020B0502040204020203" pitchFamily="34" charset="0"/>
                <a:cs typeface="Segoe UI" panose="020B0502040204020203" pitchFamily="34" charset="0"/>
              </a:rPr>
              <a:t>Data Warehouse</a:t>
            </a:r>
            <a:endParaRPr lang="en-US" sz="2000" kern="1200" dirty="0">
              <a:latin typeface="Segoe UI" panose="020B0502040204020203" pitchFamily="34" charset="0"/>
              <a:cs typeface="Segoe UI" panose="020B0502040204020203" pitchFamily="34" charset="0"/>
            </a:endParaRPr>
          </a:p>
        </p:txBody>
      </p:sp>
      <p:sp>
        <p:nvSpPr>
          <p:cNvPr id="16" name="Rectangle 15"/>
          <p:cNvSpPr/>
          <p:nvPr/>
        </p:nvSpPr>
        <p:spPr>
          <a:xfrm>
            <a:off x="2673295" y="4235183"/>
            <a:ext cx="1745977" cy="872988"/>
          </a:xfrm>
          <a:prstGeom prst="rect">
            <a:avLst/>
          </a:prstGeom>
          <a:solidFill>
            <a:schemeClr val="accent2">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0809" tIns="40809" rIns="40809" bIns="40809" numCol="1" spcCol="1270" anchor="ctr" anchorCtr="0">
            <a:noAutofit/>
          </a:bodyPr>
          <a:lstStyle/>
          <a:p>
            <a:pPr lvl="0" algn="ctr" defTabSz="1066800">
              <a:lnSpc>
                <a:spcPct val="90000"/>
              </a:lnSpc>
              <a:spcBef>
                <a:spcPct val="0"/>
              </a:spcBef>
              <a:spcAft>
                <a:spcPct val="35000"/>
              </a:spcAft>
            </a:pPr>
            <a:r>
              <a:rPr lang="en-US" sz="2000" kern="1200" dirty="0">
                <a:latin typeface="Segoe UI" panose="020B0502040204020203" pitchFamily="34" charset="0"/>
                <a:cs typeface="Segoe UI" panose="020B0502040204020203" pitchFamily="34" charset="0"/>
              </a:rPr>
              <a:t>Data Marts</a:t>
            </a:r>
            <a:endParaRPr lang="en-US" sz="2000" kern="1200" dirty="0">
              <a:latin typeface="Segoe UI" panose="020B0502040204020203" pitchFamily="34" charset="0"/>
              <a:cs typeface="Segoe UI" panose="020B0502040204020203" pitchFamily="34" charset="0"/>
            </a:endParaRPr>
          </a:p>
        </p:txBody>
      </p:sp>
      <p:sp>
        <p:nvSpPr>
          <p:cNvPr id="17" name="Rectangle 16"/>
          <p:cNvSpPr/>
          <p:nvPr/>
        </p:nvSpPr>
        <p:spPr>
          <a:xfrm>
            <a:off x="2673295" y="5680212"/>
            <a:ext cx="1745977" cy="872988"/>
          </a:xfrm>
          <a:prstGeom prst="rect">
            <a:avLst/>
          </a:prstGeom>
          <a:solidFill>
            <a:schemeClr val="accent2">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0809" tIns="40809" rIns="40809" bIns="40809" numCol="1" spcCol="1270" anchor="ctr" anchorCtr="0">
            <a:noAutofit/>
          </a:bodyPr>
          <a:lstStyle/>
          <a:p>
            <a:pPr lvl="0" algn="ctr" defTabSz="1066800">
              <a:lnSpc>
                <a:spcPct val="90000"/>
              </a:lnSpc>
              <a:spcBef>
                <a:spcPct val="0"/>
              </a:spcBef>
              <a:spcAft>
                <a:spcPct val="35000"/>
              </a:spcAft>
            </a:pPr>
            <a:r>
              <a:rPr lang="en-US" sz="2000" kern="1200" dirty="0">
                <a:latin typeface="Segoe UI" panose="020B0502040204020203" pitchFamily="34" charset="0"/>
                <a:cs typeface="Segoe UI" panose="020B0502040204020203" pitchFamily="34" charset="0"/>
              </a:rPr>
              <a:t>Business Intelligence</a:t>
            </a:r>
            <a:endParaRPr lang="en-US" sz="2000" kern="1200" dirty="0">
              <a:latin typeface="Segoe UI" panose="020B0502040204020203" pitchFamily="34" charset="0"/>
              <a:cs typeface="Segoe UI" panose="020B0502040204020203" pitchFamily="34" charset="0"/>
            </a:endParaRPr>
          </a:p>
        </p:txBody>
      </p:sp>
      <p:sp>
        <p:nvSpPr>
          <p:cNvPr id="18" name="Rectangle 17"/>
          <p:cNvSpPr/>
          <p:nvPr/>
        </p:nvSpPr>
        <p:spPr>
          <a:xfrm>
            <a:off x="4467937" y="4269971"/>
            <a:ext cx="4533900" cy="954107"/>
          </a:xfrm>
          <a:prstGeom prst="rect">
            <a:avLst/>
          </a:prstGeom>
        </p:spPr>
        <p:txBody>
          <a:bodyPr wrap="square">
            <a:spAutoFit/>
          </a:bodyPr>
          <a:lstStyle/>
          <a:p>
            <a:r>
              <a:rPr lang="en-US" sz="1400" dirty="0">
                <a:solidFill>
                  <a:srgbClr val="231F20"/>
                </a:solidFill>
                <a:latin typeface="Segoe UI" panose="020B0502040204020203" pitchFamily="34" charset="0"/>
                <a:cs typeface="Segoe UI" panose="020B0502040204020203" pitchFamily="34" charset="0"/>
              </a:rPr>
              <a:t>Small-scale of data warehouses that support a single function or one department. Enterprises that cannot afford to invest in data warehousing may start with one or more data marts.</a:t>
            </a:r>
            <a:r>
              <a:rPr lang="en-US" sz="1400" dirty="0">
                <a:latin typeface="Segoe UI" panose="020B0502040204020203" pitchFamily="34" charset="0"/>
                <a:cs typeface="Segoe UI" panose="020B0502040204020203" pitchFamily="34" charset="0"/>
              </a:rPr>
              <a:t> </a:t>
            </a:r>
            <a:endParaRPr lang="en-US" sz="1400" dirty="0">
              <a:latin typeface="Segoe UI" panose="020B0502040204020203" pitchFamily="34" charset="0"/>
              <a:cs typeface="Segoe UI" panose="020B0502040204020203" pitchFamily="34" charset="0"/>
            </a:endParaRPr>
          </a:p>
        </p:txBody>
      </p:sp>
      <p:sp>
        <p:nvSpPr>
          <p:cNvPr id="19" name="Rectangle 18"/>
          <p:cNvSpPr/>
          <p:nvPr/>
        </p:nvSpPr>
        <p:spPr>
          <a:xfrm>
            <a:off x="4457700" y="5715000"/>
            <a:ext cx="4533900" cy="1169551"/>
          </a:xfrm>
          <a:prstGeom prst="rect">
            <a:avLst/>
          </a:prstGeom>
        </p:spPr>
        <p:txBody>
          <a:bodyPr wrap="square">
            <a:spAutoFit/>
          </a:bodyPr>
          <a:lstStyle/>
          <a:p>
            <a:r>
              <a:rPr lang="en-US" sz="1400" dirty="0">
                <a:solidFill>
                  <a:srgbClr val="231F20"/>
                </a:solidFill>
                <a:latin typeface="Segoe UI" panose="020B0502040204020203" pitchFamily="34" charset="0"/>
                <a:cs typeface="Segoe UI" panose="020B0502040204020203" pitchFamily="34" charset="0"/>
              </a:rPr>
              <a:t>Tools and techniques process data and do statistical analysis for insight and discovery—that is, to discover meaningful relationships in the data, keep informed in real time, detect trends, and identify opportunities and risks</a:t>
            </a:r>
            <a:r>
              <a:rPr lang="en-US" sz="1400" dirty="0">
                <a:latin typeface="Segoe UI" panose="020B0502040204020203" pitchFamily="34" charset="0"/>
                <a:cs typeface="Segoe UI" panose="020B0502040204020203" pitchFamily="34" charset="0"/>
              </a:rPr>
              <a:t> </a:t>
            </a:r>
            <a:endParaRPr lang="en-US" sz="1400" dirty="0">
              <a:latin typeface="Segoe UI" panose="020B0502040204020203" pitchFamily="34" charset="0"/>
              <a:cs typeface="Segoe UI" panose="020B0502040204020203" pitchFamily="34" charset="0"/>
            </a:endParaRPr>
          </a:p>
        </p:txBody>
      </p:sp>
      <p:cxnSp>
        <p:nvCxnSpPr>
          <p:cNvPr id="20" name="Straight Connector 19"/>
          <p:cNvCxnSpPr>
            <a:stCxn id="13" idx="3"/>
            <a:endCxn id="14" idx="1"/>
          </p:cNvCxnSpPr>
          <p:nvPr/>
        </p:nvCxnSpPr>
        <p:spPr>
          <a:xfrm flipV="1">
            <a:off x="1974904" y="2036694"/>
            <a:ext cx="698391" cy="18495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3"/>
            <a:endCxn id="15" idx="1"/>
          </p:cNvCxnSpPr>
          <p:nvPr/>
        </p:nvCxnSpPr>
        <p:spPr>
          <a:xfrm flipV="1">
            <a:off x="1974904" y="3373506"/>
            <a:ext cx="698391" cy="5126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6" idx="1"/>
          </p:cNvCxnSpPr>
          <p:nvPr/>
        </p:nvCxnSpPr>
        <p:spPr>
          <a:xfrm>
            <a:off x="1974904" y="3886199"/>
            <a:ext cx="698391" cy="78547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3"/>
            <a:endCxn id="17" idx="1"/>
          </p:cNvCxnSpPr>
          <p:nvPr/>
        </p:nvCxnSpPr>
        <p:spPr>
          <a:xfrm>
            <a:off x="1974904" y="3886199"/>
            <a:ext cx="698391" cy="223050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405624" y="4114800"/>
            <a:ext cx="4582565" cy="610442"/>
          </a:xfrm>
          <a:prstGeom prst="bentConnector3">
            <a:avLst>
              <a:gd name="adj1" fmla="val 100223"/>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4409035" y="5690305"/>
            <a:ext cx="4582565" cy="610442"/>
          </a:xfrm>
          <a:prstGeom prst="bentConnector3">
            <a:avLst>
              <a:gd name="adj1" fmla="val 100223"/>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457700" y="1620632"/>
            <a:ext cx="4520252" cy="523220"/>
          </a:xfrm>
          <a:prstGeom prst="rect">
            <a:avLst/>
          </a:prstGeom>
        </p:spPr>
        <p:txBody>
          <a:bodyPr wrap="square">
            <a:spAutoFit/>
          </a:bodyPr>
          <a:lstStyle/>
          <a:p>
            <a:r>
              <a:rPr lang="en-US" sz="1400" dirty="0">
                <a:latin typeface="Segoe UI" panose="020B0502040204020203" pitchFamily="34" charset="0"/>
                <a:cs typeface="Segoe UI" panose="020B0502040204020203" pitchFamily="34" charset="0"/>
              </a:rPr>
              <a:t>Collections of data sets or records stored in a systematic way </a:t>
            </a:r>
            <a:endParaRPr lang="en-US" sz="1400" dirty="0">
              <a:latin typeface="Segoe UI" panose="020B0502040204020203" pitchFamily="34" charset="0"/>
              <a:cs typeface="Segoe UI" panose="020B0502040204020203" pitchFamily="34" charset="0"/>
            </a:endParaRPr>
          </a:p>
        </p:txBody>
      </p:sp>
      <p:sp>
        <p:nvSpPr>
          <p:cNvPr id="27" name="Rectangle 26"/>
          <p:cNvSpPr/>
          <p:nvPr/>
        </p:nvSpPr>
        <p:spPr>
          <a:xfrm>
            <a:off x="4495800" y="2937012"/>
            <a:ext cx="4572000" cy="954107"/>
          </a:xfrm>
          <a:prstGeom prst="rect">
            <a:avLst/>
          </a:prstGeom>
        </p:spPr>
        <p:txBody>
          <a:bodyPr>
            <a:spAutoFit/>
          </a:bodyPr>
          <a:lstStyle/>
          <a:p>
            <a:r>
              <a:rPr lang="en-US" sz="1400" dirty="0">
                <a:solidFill>
                  <a:srgbClr val="231F20"/>
                </a:solidFill>
                <a:latin typeface="Segoe UI" panose="020B0502040204020203" pitchFamily="34" charset="0"/>
                <a:cs typeface="Segoe UI" panose="020B0502040204020203" pitchFamily="34" charset="0"/>
              </a:rPr>
              <a:t>Data warehouses integrate data from multiple databases and </a:t>
            </a:r>
            <a:r>
              <a:rPr lang="en-US" sz="1400">
                <a:solidFill>
                  <a:srgbClr val="231F20"/>
                </a:solidFill>
                <a:latin typeface="Segoe UI" panose="020B0502040204020203" pitchFamily="34" charset="0"/>
                <a:cs typeface="Segoe UI" panose="020B0502040204020203" pitchFamily="34" charset="0"/>
              </a:rPr>
              <a:t>data files, </a:t>
            </a:r>
            <a:r>
              <a:rPr lang="en-US" sz="1400" dirty="0">
                <a:solidFill>
                  <a:srgbClr val="231F20"/>
                </a:solidFill>
                <a:latin typeface="Segoe UI" panose="020B0502040204020203" pitchFamily="34" charset="0"/>
                <a:cs typeface="Segoe UI" panose="020B0502040204020203" pitchFamily="34" charset="0"/>
              </a:rPr>
              <a:t>and organize them for complex analysis, knowledge discovery, and to support </a:t>
            </a:r>
            <a:r>
              <a:rPr lang="en-US" sz="1400" dirty="0">
                <a:latin typeface="Segoe UI" panose="020B0502040204020203" pitchFamily="34" charset="0"/>
                <a:cs typeface="Segoe UI" panose="020B0502040204020203" pitchFamily="34" charset="0"/>
              </a:rPr>
              <a:t>decision making. </a:t>
            </a:r>
            <a:endParaRPr lang="en-US" sz="1400" dirty="0">
              <a:latin typeface="Segoe UI" panose="020B0502040204020203" pitchFamily="34" charset="0"/>
              <a:cs typeface="Segoe UI" panose="020B0502040204020203" pitchFamily="34" charset="0"/>
            </a:endParaRPr>
          </a:p>
        </p:txBody>
      </p:sp>
      <p:cxnSp>
        <p:nvCxnSpPr>
          <p:cNvPr id="28" name="Elbow Connector 27"/>
          <p:cNvCxnSpPr/>
          <p:nvPr/>
        </p:nvCxnSpPr>
        <p:spPr>
          <a:xfrm>
            <a:off x="4395387" y="2763051"/>
            <a:ext cx="4582565" cy="610442"/>
          </a:xfrm>
          <a:prstGeom prst="bentConnector3">
            <a:avLst>
              <a:gd name="adj1" fmla="val 100223"/>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4411649" y="1523158"/>
            <a:ext cx="4582565" cy="610442"/>
          </a:xfrm>
          <a:prstGeom prst="bentConnector3">
            <a:avLst>
              <a:gd name="adj1" fmla="val 100223"/>
            </a:avLst>
          </a:prstGeom>
          <a:ln>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3810000" y="3124200"/>
            <a:ext cx="5013960" cy="3454400"/>
          </a:xfrm>
          <a:prstGeom prst="rect">
            <a:avLst/>
          </a:prstGeom>
        </p:spPr>
      </p:pic>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76200" y="-317"/>
            <a:ext cx="8229600" cy="1143000"/>
          </a:xfrm>
          <a:noFill/>
        </p:spPr>
        <p:txBody>
          <a:bodyPr/>
          <a:lstStyle/>
          <a:p>
            <a:pPr algn="l"/>
            <a:r>
              <a:rPr lang="en-US"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Teknologi</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sz="4000" b="1" dirty="0" err="1" smtClean="0">
                <a:solidFill>
                  <a:schemeClr val="bg1">
                    <a:lumMod val="95000"/>
                  </a:schemeClr>
                </a:solidFill>
                <a:latin typeface="Segoe UI Semibold" panose="020B0702040204020203" pitchFamily="34" charset="0"/>
                <a:cs typeface="Segoe UI Semibold" panose="020B0702040204020203" pitchFamily="34" charset="0"/>
              </a:rPr>
              <a:t>Manajemen</a:t>
            </a:r>
            <a:r>
              <a:rPr lang="en-US" sz="4000"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Segoe UI Semibold" panose="020B0702040204020203" pitchFamily="34" charset="0"/>
                <a:cs typeface="Segoe UI Semibold" panose="020B0702040204020203" pitchFamily="34" charset="0"/>
              </a:rPr>
              <a:t>   Data Management Technology</a:t>
            </a:r>
            <a:endParaRPr lang="en-US" i="1" dirty="0">
              <a:latin typeface="Segoe UI Semibold" panose="020B0702040204020203" pitchFamily="34" charset="0"/>
              <a:cs typeface="Segoe UI Semibold" panose="020B0702040204020203" pitchFamily="34" charset="0"/>
            </a:endParaRPr>
          </a:p>
        </p:txBody>
      </p:sp>
      <p:sp>
        <p:nvSpPr>
          <p:cNvPr id="30" name="TextBox 29"/>
          <p:cNvSpPr txBox="1"/>
          <p:nvPr/>
        </p:nvSpPr>
        <p:spPr>
          <a:xfrm>
            <a:off x="304800" y="1945481"/>
            <a:ext cx="8534400" cy="3693319"/>
          </a:xfrm>
          <a:prstGeom prst="rect">
            <a:avLst/>
          </a:prstGeom>
          <a:noFill/>
        </p:spPr>
        <p:txBody>
          <a:bodyPr wrap="square" rtlCol="0">
            <a:spAutoFit/>
          </a:bodyPr>
          <a:lstStyle/>
          <a:p>
            <a:pPr marL="457200" indent="-457200">
              <a:spcBef>
                <a:spcPts val="600"/>
              </a:spcBef>
              <a:buFont typeface="Arial" panose="020B0604020202020204" pitchFamily="34" charset="0"/>
              <a:buChar char="•"/>
              <a:tabLst>
                <a:tab pos="457200" algn="l"/>
              </a:tabLst>
            </a:pPr>
            <a:r>
              <a:rPr lang="en-US" sz="3200" dirty="0">
                <a:solidFill>
                  <a:srgbClr val="002060"/>
                </a:solidFill>
                <a:latin typeface="Arial Narrow" panose="020B0606020202030204" pitchFamily="34" charset="0"/>
              </a:rPr>
              <a:t>Over the past 25 years, the </a:t>
            </a:r>
            <a:r>
              <a:rPr lang="en-US" sz="3200" b="1" dirty="0">
                <a:solidFill>
                  <a:srgbClr val="002060"/>
                </a:solidFill>
                <a:latin typeface="Arial Narrow" panose="020B0606020202030204" pitchFamily="34" charset="0"/>
              </a:rPr>
              <a:t>relational database </a:t>
            </a:r>
            <a:r>
              <a:rPr lang="en-US" sz="3200" dirty="0">
                <a:solidFill>
                  <a:srgbClr val="002060"/>
                </a:solidFill>
                <a:latin typeface="Arial Narrow" panose="020B0606020202030204" pitchFamily="34" charset="0"/>
              </a:rPr>
              <a:t>has been the standard database model adopted by most enterprises </a:t>
            </a:r>
            <a:endParaRPr lang="en-US" sz="3200" dirty="0">
              <a:solidFill>
                <a:srgbClr val="002060"/>
              </a:solidFill>
              <a:latin typeface="Arial Narrow" panose="020B0606020202030204" pitchFamily="34" charset="0"/>
            </a:endParaRPr>
          </a:p>
          <a:p>
            <a:pPr marL="457200" indent="-457200">
              <a:spcBef>
                <a:spcPts val="600"/>
              </a:spcBef>
              <a:buFont typeface="Arial" panose="020B0604020202020204" pitchFamily="34" charset="0"/>
              <a:buChar char="•"/>
              <a:tabLst>
                <a:tab pos="457200" algn="l"/>
              </a:tabLst>
            </a:pPr>
            <a:endParaRPr lang="en-US" sz="3200" dirty="0">
              <a:solidFill>
                <a:srgbClr val="002060"/>
              </a:solidFill>
              <a:latin typeface="Arial Narrow" panose="020B0606020202030204" pitchFamily="34" charset="0"/>
            </a:endParaRPr>
          </a:p>
          <a:p>
            <a:pPr marL="457200" indent="-457200">
              <a:spcBef>
                <a:spcPts val="600"/>
              </a:spcBef>
              <a:buFont typeface="Arial" panose="020B0604020202020204" pitchFamily="34" charset="0"/>
              <a:buChar char="•"/>
              <a:tabLst>
                <a:tab pos="457200" algn="l"/>
              </a:tabLst>
            </a:pPr>
            <a:r>
              <a:rPr lang="en-US" sz="3200" dirty="0">
                <a:solidFill>
                  <a:srgbClr val="002060"/>
                </a:solidFill>
                <a:latin typeface="Arial Narrow" panose="020B0606020202030204" pitchFamily="34" charset="0"/>
              </a:rPr>
              <a:t>Relational databases store data in tables consisting of columns and rows, similar to the format of a spreadsheet </a:t>
            </a:r>
            <a:endParaRPr lang="en-US" sz="2800" dirty="0">
              <a:solidFill>
                <a:srgbClr val="002060"/>
              </a:solidFill>
              <a:latin typeface="Arial Narrow" panose="020B0606020202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53" y="4925242"/>
            <a:ext cx="3773245" cy="17798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7827"/>
          <a:stretch>
            <a:fillRect/>
          </a:stretch>
        </p:blipFill>
        <p:spPr bwMode="auto">
          <a:xfrm>
            <a:off x="5486399" y="4800601"/>
            <a:ext cx="3581401" cy="16533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1" y="1981200"/>
            <a:ext cx="3617040" cy="13964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079" y="1331130"/>
            <a:ext cx="3935721" cy="186927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5" name="Freeform 14"/>
          <p:cNvSpPr/>
          <p:nvPr/>
        </p:nvSpPr>
        <p:spPr>
          <a:xfrm>
            <a:off x="3061592" y="2578992"/>
            <a:ext cx="2944614" cy="2944614"/>
          </a:xfrm>
          <a:custGeom>
            <a:avLst/>
            <a:gdLst>
              <a:gd name="connsiteX0" fmla="*/ 0 w 2944614"/>
              <a:gd name="connsiteY0" fmla="*/ 1472307 h 2944614"/>
              <a:gd name="connsiteX1" fmla="*/ 1472307 w 2944614"/>
              <a:gd name="connsiteY1" fmla="*/ 0 h 2944614"/>
              <a:gd name="connsiteX2" fmla="*/ 2944614 w 2944614"/>
              <a:gd name="connsiteY2" fmla="*/ 1472307 h 2944614"/>
              <a:gd name="connsiteX3" fmla="*/ 1472307 w 2944614"/>
              <a:gd name="connsiteY3" fmla="*/ 2944614 h 2944614"/>
              <a:gd name="connsiteX4" fmla="*/ 0 w 2944614"/>
              <a:gd name="connsiteY4" fmla="*/ 1472307 h 2944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4614" h="2944614">
                <a:moveTo>
                  <a:pt x="0" y="1472307"/>
                </a:moveTo>
                <a:cubicBezTo>
                  <a:pt x="0" y="659174"/>
                  <a:pt x="659174" y="0"/>
                  <a:pt x="1472307" y="0"/>
                </a:cubicBezTo>
                <a:cubicBezTo>
                  <a:pt x="2285440" y="0"/>
                  <a:pt x="2944614" y="659174"/>
                  <a:pt x="2944614" y="1472307"/>
                </a:cubicBezTo>
                <a:cubicBezTo>
                  <a:pt x="2944614" y="2285440"/>
                  <a:pt x="2285440" y="2944614"/>
                  <a:pt x="1472307" y="2944614"/>
                </a:cubicBezTo>
                <a:cubicBezTo>
                  <a:pt x="659174" y="2944614"/>
                  <a:pt x="0" y="2285440"/>
                  <a:pt x="0" y="1472307"/>
                </a:cubicBez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470599" tIns="470599" rIns="470599" bIns="470599" numCol="1" spcCol="1270" anchor="ctr" anchorCtr="0">
            <a:noAutofit/>
          </a:bodyPr>
          <a:lstStyle/>
          <a:p>
            <a:pPr lvl="0" algn="ctr" defTabSz="1377950">
              <a:lnSpc>
                <a:spcPct val="90000"/>
              </a:lnSpc>
              <a:spcBef>
                <a:spcPct val="0"/>
              </a:spcBef>
              <a:spcAft>
                <a:spcPct val="35000"/>
              </a:spcAft>
            </a:pPr>
            <a:r>
              <a:rPr lang="en-US" sz="3100" kern="1200" dirty="0"/>
              <a:t>DBMS Architecture</a:t>
            </a:r>
            <a:endParaRPr lang="en-US" sz="3100" kern="1200" dirty="0"/>
          </a:p>
        </p:txBody>
      </p:sp>
      <p:sp>
        <p:nvSpPr>
          <p:cNvPr id="16" name="Freeform 15"/>
          <p:cNvSpPr/>
          <p:nvPr/>
        </p:nvSpPr>
        <p:spPr>
          <a:xfrm>
            <a:off x="3797746" y="1397525"/>
            <a:ext cx="1472307" cy="1472307"/>
          </a:xfrm>
          <a:custGeom>
            <a:avLst/>
            <a:gdLst>
              <a:gd name="connsiteX0" fmla="*/ 0 w 1472307"/>
              <a:gd name="connsiteY0" fmla="*/ 736154 h 1472307"/>
              <a:gd name="connsiteX1" fmla="*/ 736154 w 1472307"/>
              <a:gd name="connsiteY1" fmla="*/ 0 h 1472307"/>
              <a:gd name="connsiteX2" fmla="*/ 1472308 w 1472307"/>
              <a:gd name="connsiteY2" fmla="*/ 736154 h 1472307"/>
              <a:gd name="connsiteX3" fmla="*/ 736154 w 1472307"/>
              <a:gd name="connsiteY3" fmla="*/ 1472308 h 1472307"/>
              <a:gd name="connsiteX4" fmla="*/ 0 w 1472307"/>
              <a:gd name="connsiteY4" fmla="*/ 736154 h 147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07" h="1472307">
                <a:moveTo>
                  <a:pt x="0" y="736154"/>
                </a:moveTo>
                <a:cubicBezTo>
                  <a:pt x="0" y="329587"/>
                  <a:pt x="329587" y="0"/>
                  <a:pt x="736154" y="0"/>
                </a:cubicBezTo>
                <a:cubicBezTo>
                  <a:pt x="1142721" y="0"/>
                  <a:pt x="1472308" y="329587"/>
                  <a:pt x="1472308" y="736154"/>
                </a:cubicBezTo>
                <a:cubicBezTo>
                  <a:pt x="1472308" y="1142721"/>
                  <a:pt x="1142721" y="1472308"/>
                  <a:pt x="736154" y="1472308"/>
                </a:cubicBezTo>
                <a:cubicBezTo>
                  <a:pt x="329587" y="1472308"/>
                  <a:pt x="0" y="1142721"/>
                  <a:pt x="0" y="736154"/>
                </a:cubicBez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254984" tIns="254984" rIns="254984" bIns="254984" numCol="1" spcCol="1270" anchor="ctr" anchorCtr="0">
            <a:noAutofit/>
          </a:bodyPr>
          <a:lstStyle/>
          <a:p>
            <a:pPr lvl="0" algn="ctr" defTabSz="1377950">
              <a:lnSpc>
                <a:spcPct val="90000"/>
              </a:lnSpc>
              <a:spcBef>
                <a:spcPct val="0"/>
              </a:spcBef>
              <a:spcAft>
                <a:spcPct val="35000"/>
              </a:spcAft>
            </a:pPr>
            <a:r>
              <a:rPr lang="en-US" sz="3100" kern="1200" dirty="0">
                <a:solidFill>
                  <a:srgbClr val="002060"/>
                </a:solidFill>
              </a:rPr>
              <a:t>1-Tier</a:t>
            </a:r>
            <a:endParaRPr lang="en-US" sz="3100" kern="1200" dirty="0">
              <a:solidFill>
                <a:srgbClr val="002060"/>
              </a:solidFill>
            </a:endParaRPr>
          </a:p>
        </p:txBody>
      </p:sp>
      <p:sp>
        <p:nvSpPr>
          <p:cNvPr id="17" name="Freeform 16"/>
          <p:cNvSpPr/>
          <p:nvPr/>
        </p:nvSpPr>
        <p:spPr>
          <a:xfrm>
            <a:off x="5715367" y="3315146"/>
            <a:ext cx="1472307" cy="1472307"/>
          </a:xfrm>
          <a:custGeom>
            <a:avLst/>
            <a:gdLst>
              <a:gd name="connsiteX0" fmla="*/ 0 w 1472307"/>
              <a:gd name="connsiteY0" fmla="*/ 736154 h 1472307"/>
              <a:gd name="connsiteX1" fmla="*/ 736154 w 1472307"/>
              <a:gd name="connsiteY1" fmla="*/ 0 h 1472307"/>
              <a:gd name="connsiteX2" fmla="*/ 1472308 w 1472307"/>
              <a:gd name="connsiteY2" fmla="*/ 736154 h 1472307"/>
              <a:gd name="connsiteX3" fmla="*/ 736154 w 1472307"/>
              <a:gd name="connsiteY3" fmla="*/ 1472308 h 1472307"/>
              <a:gd name="connsiteX4" fmla="*/ 0 w 1472307"/>
              <a:gd name="connsiteY4" fmla="*/ 736154 h 147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07" h="1472307">
                <a:moveTo>
                  <a:pt x="0" y="736154"/>
                </a:moveTo>
                <a:cubicBezTo>
                  <a:pt x="0" y="329587"/>
                  <a:pt x="329587" y="0"/>
                  <a:pt x="736154" y="0"/>
                </a:cubicBezTo>
                <a:cubicBezTo>
                  <a:pt x="1142721" y="0"/>
                  <a:pt x="1472308" y="329587"/>
                  <a:pt x="1472308" y="736154"/>
                </a:cubicBezTo>
                <a:cubicBezTo>
                  <a:pt x="1472308" y="1142721"/>
                  <a:pt x="1142721" y="1472308"/>
                  <a:pt x="736154" y="1472308"/>
                </a:cubicBezTo>
                <a:cubicBezTo>
                  <a:pt x="329587" y="1472308"/>
                  <a:pt x="0" y="1142721"/>
                  <a:pt x="0" y="736154"/>
                </a:cubicBez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254984" tIns="254984" rIns="254984" bIns="254984" numCol="1" spcCol="1270" anchor="ctr" anchorCtr="0">
            <a:noAutofit/>
          </a:bodyPr>
          <a:lstStyle/>
          <a:p>
            <a:pPr lvl="0" algn="ctr" defTabSz="1377950">
              <a:lnSpc>
                <a:spcPct val="90000"/>
              </a:lnSpc>
              <a:spcBef>
                <a:spcPct val="0"/>
              </a:spcBef>
              <a:spcAft>
                <a:spcPct val="35000"/>
              </a:spcAft>
            </a:pPr>
            <a:r>
              <a:rPr lang="en-US" sz="3100" kern="1200" dirty="0">
                <a:solidFill>
                  <a:srgbClr val="002060"/>
                </a:solidFill>
              </a:rPr>
              <a:t>2-Tier</a:t>
            </a:r>
            <a:endParaRPr lang="en-US" sz="3100" kern="1200" dirty="0">
              <a:solidFill>
                <a:srgbClr val="002060"/>
              </a:solidFill>
            </a:endParaRPr>
          </a:p>
        </p:txBody>
      </p:sp>
      <p:sp>
        <p:nvSpPr>
          <p:cNvPr id="18" name="Freeform 17"/>
          <p:cNvSpPr/>
          <p:nvPr/>
        </p:nvSpPr>
        <p:spPr>
          <a:xfrm>
            <a:off x="3797746" y="5232767"/>
            <a:ext cx="1472307" cy="1472307"/>
          </a:xfrm>
          <a:custGeom>
            <a:avLst/>
            <a:gdLst>
              <a:gd name="connsiteX0" fmla="*/ 0 w 1472307"/>
              <a:gd name="connsiteY0" fmla="*/ 736154 h 1472307"/>
              <a:gd name="connsiteX1" fmla="*/ 736154 w 1472307"/>
              <a:gd name="connsiteY1" fmla="*/ 0 h 1472307"/>
              <a:gd name="connsiteX2" fmla="*/ 1472308 w 1472307"/>
              <a:gd name="connsiteY2" fmla="*/ 736154 h 1472307"/>
              <a:gd name="connsiteX3" fmla="*/ 736154 w 1472307"/>
              <a:gd name="connsiteY3" fmla="*/ 1472308 h 1472307"/>
              <a:gd name="connsiteX4" fmla="*/ 0 w 1472307"/>
              <a:gd name="connsiteY4" fmla="*/ 736154 h 147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07" h="1472307">
                <a:moveTo>
                  <a:pt x="0" y="736154"/>
                </a:moveTo>
                <a:cubicBezTo>
                  <a:pt x="0" y="329587"/>
                  <a:pt x="329587" y="0"/>
                  <a:pt x="736154" y="0"/>
                </a:cubicBezTo>
                <a:cubicBezTo>
                  <a:pt x="1142721" y="0"/>
                  <a:pt x="1472308" y="329587"/>
                  <a:pt x="1472308" y="736154"/>
                </a:cubicBezTo>
                <a:cubicBezTo>
                  <a:pt x="1472308" y="1142721"/>
                  <a:pt x="1142721" y="1472308"/>
                  <a:pt x="736154" y="1472308"/>
                </a:cubicBezTo>
                <a:cubicBezTo>
                  <a:pt x="329587" y="1472308"/>
                  <a:pt x="0" y="1142721"/>
                  <a:pt x="0" y="736154"/>
                </a:cubicBez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254984" tIns="254984" rIns="254984" bIns="254984" numCol="1" spcCol="1270" anchor="ctr" anchorCtr="0">
            <a:noAutofit/>
          </a:bodyPr>
          <a:lstStyle/>
          <a:p>
            <a:pPr lvl="0" algn="ctr" defTabSz="1377950">
              <a:lnSpc>
                <a:spcPct val="90000"/>
              </a:lnSpc>
              <a:spcBef>
                <a:spcPct val="0"/>
              </a:spcBef>
              <a:spcAft>
                <a:spcPct val="35000"/>
              </a:spcAft>
            </a:pPr>
            <a:r>
              <a:rPr lang="en-US" sz="3100" kern="1200" dirty="0">
                <a:solidFill>
                  <a:srgbClr val="002060"/>
                </a:solidFill>
              </a:rPr>
              <a:t>3-Tier</a:t>
            </a:r>
            <a:endParaRPr lang="en-US" sz="3100" kern="1200" dirty="0">
              <a:solidFill>
                <a:srgbClr val="002060"/>
              </a:solidFill>
            </a:endParaRPr>
          </a:p>
        </p:txBody>
      </p:sp>
      <p:sp>
        <p:nvSpPr>
          <p:cNvPr id="19" name="Freeform 18"/>
          <p:cNvSpPr/>
          <p:nvPr/>
        </p:nvSpPr>
        <p:spPr>
          <a:xfrm>
            <a:off x="1880125" y="3315146"/>
            <a:ext cx="1472307" cy="1472307"/>
          </a:xfrm>
          <a:custGeom>
            <a:avLst/>
            <a:gdLst>
              <a:gd name="connsiteX0" fmla="*/ 0 w 1472307"/>
              <a:gd name="connsiteY0" fmla="*/ 736154 h 1472307"/>
              <a:gd name="connsiteX1" fmla="*/ 736154 w 1472307"/>
              <a:gd name="connsiteY1" fmla="*/ 0 h 1472307"/>
              <a:gd name="connsiteX2" fmla="*/ 1472308 w 1472307"/>
              <a:gd name="connsiteY2" fmla="*/ 736154 h 1472307"/>
              <a:gd name="connsiteX3" fmla="*/ 736154 w 1472307"/>
              <a:gd name="connsiteY3" fmla="*/ 1472308 h 1472307"/>
              <a:gd name="connsiteX4" fmla="*/ 0 w 1472307"/>
              <a:gd name="connsiteY4" fmla="*/ 736154 h 147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307" h="1472307">
                <a:moveTo>
                  <a:pt x="0" y="736154"/>
                </a:moveTo>
                <a:cubicBezTo>
                  <a:pt x="0" y="329587"/>
                  <a:pt x="329587" y="0"/>
                  <a:pt x="736154" y="0"/>
                </a:cubicBezTo>
                <a:cubicBezTo>
                  <a:pt x="1142721" y="0"/>
                  <a:pt x="1472308" y="329587"/>
                  <a:pt x="1472308" y="736154"/>
                </a:cubicBezTo>
                <a:cubicBezTo>
                  <a:pt x="1472308" y="1142721"/>
                  <a:pt x="1142721" y="1472308"/>
                  <a:pt x="736154" y="1472308"/>
                </a:cubicBezTo>
                <a:cubicBezTo>
                  <a:pt x="329587" y="1472308"/>
                  <a:pt x="0" y="1142721"/>
                  <a:pt x="0" y="736154"/>
                </a:cubicBezTo>
                <a:close/>
              </a:path>
            </a:pathLst>
          </a:custGeom>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spcFirstLastPara="0" vert="horz" wrap="square" lIns="254984" tIns="254984" rIns="254984" bIns="254984" numCol="1" spcCol="1270" anchor="ctr" anchorCtr="0">
            <a:noAutofit/>
          </a:bodyPr>
          <a:lstStyle/>
          <a:p>
            <a:pPr lvl="0" algn="ctr" defTabSz="1377950">
              <a:lnSpc>
                <a:spcPct val="90000"/>
              </a:lnSpc>
              <a:spcBef>
                <a:spcPct val="0"/>
              </a:spcBef>
              <a:spcAft>
                <a:spcPct val="35000"/>
              </a:spcAft>
            </a:pPr>
            <a:r>
              <a:rPr lang="en-US" sz="3100" kern="1200" dirty="0">
                <a:solidFill>
                  <a:srgbClr val="002060"/>
                </a:solidFill>
              </a:rPr>
              <a:t>n-Tier</a:t>
            </a:r>
            <a:endParaRPr lang="en-US" sz="3100" kern="1200" dirty="0">
              <a:solidFill>
                <a:srgbClr val="002060"/>
              </a:solidFill>
            </a:endParaRPr>
          </a:p>
        </p:txBody>
      </p:sp>
      <p:sp>
        <p:nvSpPr>
          <p:cNvPr id="22"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sz="3600" b="1" dirty="0" err="1" smtClean="0">
                <a:solidFill>
                  <a:schemeClr val="bg1">
                    <a:lumMod val="95000"/>
                  </a:schemeClr>
                </a:solidFill>
                <a:latin typeface="Segoe UI Semibold" panose="020B0702040204020203" pitchFamily="34" charset="0"/>
                <a:cs typeface="Segoe UI Semibold" panose="020B0702040204020203" pitchFamily="34" charset="0"/>
              </a:rPr>
              <a:t>Sistem</a:t>
            </a:r>
            <a:r>
              <a:rPr lang="en-US" sz="3600"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sz="3600" b="1" dirty="0" err="1" smtClean="0">
                <a:solidFill>
                  <a:schemeClr val="bg1">
                    <a:lumMod val="95000"/>
                  </a:schemeClr>
                </a:solidFill>
                <a:latin typeface="Segoe UI Semibold" panose="020B0702040204020203" pitchFamily="34" charset="0"/>
                <a:cs typeface="Segoe UI Semibold" panose="020B0702040204020203" pitchFamily="34" charset="0"/>
              </a:rPr>
              <a:t>Manajemen</a:t>
            </a:r>
            <a:r>
              <a:rPr lang="en-US" sz="3600" b="1" dirty="0" smtClean="0">
                <a:solidFill>
                  <a:schemeClr val="bg1">
                    <a:lumMod val="95000"/>
                  </a:schemeClr>
                </a:solidFill>
                <a:latin typeface="Segoe UI Semibold" panose="020B0702040204020203" pitchFamily="34" charset="0"/>
                <a:cs typeface="Segoe UI Semibold" panose="020B0702040204020203" pitchFamily="34" charset="0"/>
              </a:rPr>
              <a:t> Basis Data</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23"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Segoe UI Semibold" panose="020B0702040204020203" pitchFamily="34" charset="0"/>
                <a:cs typeface="Segoe UI Semibold" panose="020B0702040204020203" pitchFamily="34" charset="0"/>
              </a:rPr>
              <a:t>   Database Management System</a:t>
            </a:r>
            <a:endParaRPr lang="en-US" i="1" dirty="0">
              <a:latin typeface="Segoe UI Semibold" panose="020B0702040204020203" pitchFamily="34" charset="0"/>
              <a:cs typeface="Segoe UI Semibold" panose="020B0702040204020203"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 y="1600199"/>
            <a:ext cx="8534400" cy="609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DBMS</a:t>
            </a:r>
            <a:endParaRPr lang="en-US" sz="2400" dirty="0">
              <a:latin typeface="Segoe UI" panose="020B0502040204020203" pitchFamily="34" charset="0"/>
              <a:cs typeface="Segoe UI" panose="020B0502040204020203" pitchFamily="34" charset="0"/>
            </a:endParaRPr>
          </a:p>
        </p:txBody>
      </p:sp>
      <p:sp>
        <p:nvSpPr>
          <p:cNvPr id="21" name="Rectangle 20"/>
          <p:cNvSpPr/>
          <p:nvPr/>
        </p:nvSpPr>
        <p:spPr>
          <a:xfrm>
            <a:off x="304800" y="2362199"/>
            <a:ext cx="4191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Centralized</a:t>
            </a:r>
            <a:endParaRPr lang="en-US" sz="2400" dirty="0">
              <a:latin typeface="Segoe UI" panose="020B0502040204020203" pitchFamily="34" charset="0"/>
              <a:cs typeface="Segoe UI" panose="020B0502040204020203" pitchFamily="34" charset="0"/>
            </a:endParaRPr>
          </a:p>
        </p:txBody>
      </p:sp>
      <p:sp>
        <p:nvSpPr>
          <p:cNvPr id="22" name="Rectangle 21"/>
          <p:cNvSpPr/>
          <p:nvPr/>
        </p:nvSpPr>
        <p:spPr>
          <a:xfrm>
            <a:off x="4641112" y="2363400"/>
            <a:ext cx="4191000" cy="609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Distributed</a:t>
            </a:r>
            <a:endParaRPr lang="en-US" sz="2400" dirty="0">
              <a:latin typeface="Segoe UI" panose="020B0502040204020203" pitchFamily="34" charset="0"/>
              <a:cs typeface="Segoe UI" panose="020B0502040204020203" pitchFamily="34" charset="0"/>
            </a:endParaRPr>
          </a:p>
        </p:txBody>
      </p:sp>
      <p:pic>
        <p:nvPicPr>
          <p:cNvPr id="23" name="Picture 22"/>
          <p:cNvPicPr>
            <a:picLocks noChangeAspect="1"/>
          </p:cNvPicPr>
          <p:nvPr/>
        </p:nvPicPr>
        <p:blipFill>
          <a:blip r:embed="rId1"/>
          <a:stretch>
            <a:fillRect/>
          </a:stretch>
        </p:blipFill>
        <p:spPr>
          <a:xfrm>
            <a:off x="304800" y="3128500"/>
            <a:ext cx="4139813" cy="3348500"/>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2"/>
          <a:stretch>
            <a:fillRect/>
          </a:stretch>
        </p:blipFill>
        <p:spPr>
          <a:xfrm>
            <a:off x="4641112" y="3124684"/>
            <a:ext cx="4191000" cy="3352315"/>
          </a:xfrm>
          <a:prstGeom prst="rect">
            <a:avLst/>
          </a:prstGeom>
          <a:ln>
            <a:noFill/>
          </a:ln>
          <a:effectLst>
            <a:outerShdw blurRad="292100" dist="139700" dir="2700000" algn="tl" rotWithShape="0">
              <a:srgbClr val="333333">
                <a:alpha val="65000"/>
              </a:srgbClr>
            </a:outerShdw>
          </a:effectLst>
        </p:spPr>
      </p:pic>
      <p:sp>
        <p:nvSpPr>
          <p:cNvPr id="25" name="Down Arrow 24"/>
          <p:cNvSpPr/>
          <p:nvPr/>
        </p:nvSpPr>
        <p:spPr>
          <a:xfrm>
            <a:off x="2133600" y="2057399"/>
            <a:ext cx="609600" cy="457200"/>
          </a:xfrm>
          <a:prstGeom prst="down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477000" y="2057399"/>
            <a:ext cx="609600" cy="457200"/>
          </a:xfrm>
          <a:prstGeom prst="down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p:nvPr/>
        </p:nvSpPr>
        <p:spPr>
          <a:xfrm>
            <a:off x="0" y="1"/>
            <a:ext cx="9144000" cy="9144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solidFill>
                  <a:schemeClr val="bg1">
                    <a:lumMod val="95000"/>
                  </a:schemeClr>
                </a:solidFill>
                <a:latin typeface="Segoe UI Semibold" panose="020B0702040204020203" pitchFamily="34" charset="0"/>
                <a:cs typeface="Segoe UI Semibold" panose="020B0702040204020203" pitchFamily="34" charset="0"/>
              </a:rPr>
              <a:t> </a:t>
            </a:r>
            <a:r>
              <a:rPr lang="en-US" sz="3600" b="1" smtClean="0">
                <a:solidFill>
                  <a:schemeClr val="bg1">
                    <a:lumMod val="95000"/>
                  </a:schemeClr>
                </a:solidFill>
                <a:latin typeface="Segoe UI Semibold" panose="020B0702040204020203" pitchFamily="34" charset="0"/>
                <a:cs typeface="Segoe UI Semibold" panose="020B0702040204020203" pitchFamily="34" charset="0"/>
              </a:rPr>
              <a:t>Sistem Manajemen Basis Data</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2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Segoe UI Semibold" panose="020B0702040204020203" pitchFamily="34" charset="0"/>
                <a:cs typeface="Segoe UI Semibold" panose="020B0702040204020203" pitchFamily="34" charset="0"/>
              </a:rPr>
              <a:t>   Database Management System</a:t>
            </a:r>
            <a:endParaRPr lang="en-US" i="1" dirty="0">
              <a:latin typeface="Segoe UI Semibold" panose="020B0702040204020203" pitchFamily="34" charset="0"/>
              <a:cs typeface="Segoe UI Semibold" panose="020B0702040204020203"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sz="3600" b="1" dirty="0" err="1" smtClean="0">
                <a:solidFill>
                  <a:schemeClr val="bg1">
                    <a:lumMod val="95000"/>
                  </a:schemeClr>
                </a:solidFill>
                <a:latin typeface="Segoe UI Semibold" panose="020B0702040204020203" pitchFamily="34" charset="0"/>
                <a:cs typeface="Segoe UI Semibold" panose="020B0702040204020203" pitchFamily="34" charset="0"/>
              </a:rPr>
              <a:t>Sistem</a:t>
            </a:r>
            <a:r>
              <a:rPr lang="en-US" sz="3600" b="1" dirty="0" smtClean="0">
                <a:solidFill>
                  <a:schemeClr val="bg1">
                    <a:lumMod val="95000"/>
                  </a:schemeClr>
                </a:solidFill>
                <a:latin typeface="Segoe UI Semibold" panose="020B0702040204020203" pitchFamily="34" charset="0"/>
                <a:cs typeface="Segoe UI Semibold" panose="020B0702040204020203" pitchFamily="34" charset="0"/>
              </a:rPr>
              <a:t> </a:t>
            </a:r>
            <a:r>
              <a:rPr lang="en-US" sz="3600" b="1" dirty="0" err="1" smtClean="0">
                <a:solidFill>
                  <a:schemeClr val="bg1">
                    <a:lumMod val="95000"/>
                  </a:schemeClr>
                </a:solidFill>
                <a:latin typeface="Segoe UI Semibold" panose="020B0702040204020203" pitchFamily="34" charset="0"/>
                <a:cs typeface="Segoe UI Semibold" panose="020B0702040204020203" pitchFamily="34" charset="0"/>
              </a:rPr>
              <a:t>Manajemen</a:t>
            </a:r>
            <a:r>
              <a:rPr lang="en-US" sz="3600" b="1" dirty="0" smtClean="0">
                <a:solidFill>
                  <a:schemeClr val="bg1">
                    <a:lumMod val="95000"/>
                  </a:schemeClr>
                </a:solidFill>
                <a:latin typeface="Segoe UI Semibold" panose="020B0702040204020203" pitchFamily="34" charset="0"/>
                <a:cs typeface="Segoe UI Semibold" panose="020B0702040204020203" pitchFamily="34" charset="0"/>
              </a:rPr>
              <a:t> Basis Data</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Segoe UI Semibold" panose="020B0702040204020203" pitchFamily="34" charset="0"/>
                <a:cs typeface="Segoe UI Semibold" panose="020B0702040204020203" pitchFamily="34" charset="0"/>
              </a:rPr>
              <a:t>   Database Management System</a:t>
            </a:r>
            <a:endParaRPr lang="en-US" i="1" dirty="0">
              <a:latin typeface="Segoe UI Semibold" panose="020B0702040204020203" pitchFamily="34" charset="0"/>
              <a:cs typeface="Segoe UI Semibold" panose="020B0702040204020203" pitchFamily="34" charset="0"/>
            </a:endParaRPr>
          </a:p>
        </p:txBody>
      </p:sp>
      <p:sp>
        <p:nvSpPr>
          <p:cNvPr id="13" name="Rectangle 12"/>
          <p:cNvSpPr/>
          <p:nvPr/>
        </p:nvSpPr>
        <p:spPr>
          <a:xfrm>
            <a:off x="524296" y="3409062"/>
            <a:ext cx="24384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panose="020B0502040204020203" pitchFamily="34" charset="0"/>
                <a:cs typeface="Segoe UI" panose="020B0502040204020203" pitchFamily="34" charset="0"/>
              </a:rPr>
              <a:t>Centralized </a:t>
            </a:r>
            <a:endParaRPr lang="en-US" sz="2000" dirty="0" smtClean="0">
              <a:latin typeface="Segoe UI" panose="020B0502040204020203" pitchFamily="34" charset="0"/>
              <a:cs typeface="Segoe UI" panose="020B0502040204020203" pitchFamily="34" charset="0"/>
            </a:endParaRPr>
          </a:p>
          <a:p>
            <a:pPr algn="ctr"/>
            <a:r>
              <a:rPr lang="en-US" sz="2000" dirty="0" smtClean="0">
                <a:latin typeface="Segoe UI" panose="020B0502040204020203" pitchFamily="34" charset="0"/>
                <a:cs typeface="Segoe UI" panose="020B0502040204020203" pitchFamily="34" charset="0"/>
              </a:rPr>
              <a:t>Data-Base</a:t>
            </a:r>
            <a:endParaRPr lang="en-US" sz="2000" dirty="0">
              <a:latin typeface="Segoe UI" panose="020B0502040204020203" pitchFamily="34" charset="0"/>
              <a:cs typeface="Segoe UI" panose="020B0502040204020203" pitchFamily="34" charset="0"/>
            </a:endParaRPr>
          </a:p>
        </p:txBody>
      </p:sp>
      <p:sp>
        <p:nvSpPr>
          <p:cNvPr id="14" name="Rectangle 13"/>
          <p:cNvSpPr/>
          <p:nvPr/>
        </p:nvSpPr>
        <p:spPr>
          <a:xfrm>
            <a:off x="524296" y="4193184"/>
            <a:ext cx="2438400" cy="830997"/>
          </a:xfrm>
          <a:prstGeom prst="rect">
            <a:avLst/>
          </a:prstGeom>
        </p:spPr>
        <p:txBody>
          <a:bodyPr wrap="square">
            <a:spAutoFit/>
          </a:bodyPr>
          <a:lstStyle/>
          <a:p>
            <a:pPr algn="ctr"/>
            <a:r>
              <a:rPr lang="en-US" sz="1600" dirty="0">
                <a:solidFill>
                  <a:schemeClr val="accent5">
                    <a:lumMod val="75000"/>
                  </a:schemeClr>
                </a:solidFill>
                <a:latin typeface="Segoe UI" panose="020B0502040204020203" pitchFamily="34" charset="0"/>
                <a:cs typeface="Segoe UI" panose="020B0502040204020203" pitchFamily="34" charset="0"/>
              </a:rPr>
              <a:t>A centralized database stores all related files in a central location</a:t>
            </a:r>
            <a:endParaRPr lang="en-US" sz="1600" dirty="0">
              <a:solidFill>
                <a:schemeClr val="accent5">
                  <a:lumMod val="75000"/>
                </a:schemeClr>
              </a:solidFill>
              <a:latin typeface="Segoe UI" panose="020B0502040204020203" pitchFamily="34" charset="0"/>
              <a:cs typeface="Segoe UI" panose="020B0502040204020203" pitchFamily="34" charset="0"/>
            </a:endParaRPr>
          </a:p>
        </p:txBody>
      </p:sp>
      <p:cxnSp>
        <p:nvCxnSpPr>
          <p:cNvPr id="15" name="Straight Connector 14"/>
          <p:cNvCxnSpPr/>
          <p:nvPr/>
        </p:nvCxnSpPr>
        <p:spPr>
          <a:xfrm>
            <a:off x="524296" y="4193184"/>
            <a:ext cx="0" cy="923330"/>
          </a:xfrm>
          <a:prstGeom prst="line">
            <a:avLst/>
          </a:prstGeom>
          <a:ln>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62696" y="4190604"/>
            <a:ext cx="0" cy="923330"/>
          </a:xfrm>
          <a:prstGeom prst="line">
            <a:avLst/>
          </a:prstGeom>
          <a:ln>
            <a:solidFill>
              <a:schemeClr val="accent5">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7096" y="1862940"/>
            <a:ext cx="2438400" cy="609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panose="020B0502040204020203" pitchFamily="34" charset="0"/>
                <a:cs typeface="Segoe UI" panose="020B0502040204020203" pitchFamily="34" charset="0"/>
              </a:rPr>
              <a:t>Benefits</a:t>
            </a:r>
            <a:endParaRPr lang="en-US" sz="2000" dirty="0">
              <a:latin typeface="Segoe UI" panose="020B0502040204020203" pitchFamily="34" charset="0"/>
              <a:cs typeface="Segoe UI" panose="020B0502040204020203" pitchFamily="34" charset="0"/>
            </a:endParaRPr>
          </a:p>
        </p:txBody>
      </p:sp>
      <p:sp>
        <p:nvSpPr>
          <p:cNvPr id="18" name="Rectangle 17"/>
          <p:cNvSpPr/>
          <p:nvPr/>
        </p:nvSpPr>
        <p:spPr>
          <a:xfrm>
            <a:off x="3877096" y="4323462"/>
            <a:ext cx="2438400" cy="609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panose="020B0502040204020203" pitchFamily="34" charset="0"/>
                <a:cs typeface="Segoe UI" panose="020B0502040204020203" pitchFamily="34" charset="0"/>
              </a:rPr>
              <a:t>Disadvantages</a:t>
            </a:r>
            <a:endParaRPr lang="en-US" sz="2000" dirty="0">
              <a:latin typeface="Segoe UI" panose="020B0502040204020203" pitchFamily="34" charset="0"/>
              <a:cs typeface="Segoe UI" panose="020B0502040204020203" pitchFamily="34" charset="0"/>
            </a:endParaRPr>
          </a:p>
        </p:txBody>
      </p:sp>
      <p:cxnSp>
        <p:nvCxnSpPr>
          <p:cNvPr id="19" name="Straight Connector 18"/>
          <p:cNvCxnSpPr>
            <a:stCxn id="13" idx="3"/>
            <a:endCxn id="17" idx="1"/>
          </p:cNvCxnSpPr>
          <p:nvPr/>
        </p:nvCxnSpPr>
        <p:spPr>
          <a:xfrm flipV="1">
            <a:off x="2962696" y="2167740"/>
            <a:ext cx="914400" cy="1546122"/>
          </a:xfrm>
          <a:prstGeom prst="line">
            <a:avLst/>
          </a:prstGeom>
          <a:ln>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3"/>
            <a:endCxn id="18" idx="1"/>
          </p:cNvCxnSpPr>
          <p:nvPr/>
        </p:nvCxnSpPr>
        <p:spPr>
          <a:xfrm>
            <a:off x="2962696" y="3713862"/>
            <a:ext cx="914400" cy="914400"/>
          </a:xfrm>
          <a:prstGeom prst="line">
            <a:avLst/>
          </a:prstGeom>
          <a:ln>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3877096" y="2570862"/>
            <a:ext cx="685800" cy="408039"/>
          </a:xfrm>
          <a:prstGeom prst="bentConnector3">
            <a:avLst>
              <a:gd name="adj1" fmla="val 388"/>
            </a:avLst>
          </a:prstGeom>
          <a:ln>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98362" y="2581495"/>
            <a:ext cx="2747227"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accent3">
                    <a:lumMod val="75000"/>
                  </a:schemeClr>
                </a:solidFill>
                <a:latin typeface="Segoe UI" panose="020B0502040204020203" pitchFamily="34" charset="0"/>
                <a:cs typeface="Segoe UI" panose="020B0502040204020203" pitchFamily="34" charset="0"/>
              </a:rPr>
              <a:t>Better control of data quality</a:t>
            </a:r>
            <a:endParaRPr lang="en-US" sz="1400" dirty="0">
              <a:solidFill>
                <a:schemeClr val="accent3">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solidFill>
                  <a:schemeClr val="accent3">
                    <a:lumMod val="75000"/>
                  </a:schemeClr>
                </a:solidFill>
                <a:latin typeface="Segoe UI" panose="020B0502040204020203" pitchFamily="34" charset="0"/>
                <a:cs typeface="Segoe UI" panose="020B0502040204020203" pitchFamily="34" charset="0"/>
              </a:rPr>
              <a:t>Better IT security</a:t>
            </a:r>
            <a:endParaRPr lang="en-US" sz="1400" dirty="0">
              <a:solidFill>
                <a:schemeClr val="accent3">
                  <a:lumMod val="75000"/>
                </a:schemeClr>
              </a:solidFill>
              <a:latin typeface="Segoe UI" panose="020B0502040204020203" pitchFamily="34" charset="0"/>
              <a:cs typeface="Segoe UI" panose="020B0502040204020203" pitchFamily="34" charset="0"/>
            </a:endParaRPr>
          </a:p>
        </p:txBody>
      </p:sp>
      <p:cxnSp>
        <p:nvCxnSpPr>
          <p:cNvPr id="30" name="Elbow Connector 29"/>
          <p:cNvCxnSpPr/>
          <p:nvPr/>
        </p:nvCxnSpPr>
        <p:spPr>
          <a:xfrm flipV="1">
            <a:off x="3877096" y="5041903"/>
            <a:ext cx="685800" cy="408039"/>
          </a:xfrm>
          <a:prstGeom prst="bentConnector3">
            <a:avLst>
              <a:gd name="adj1" fmla="val 388"/>
            </a:avLst>
          </a:prstGeom>
          <a:ln>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98362" y="5052536"/>
            <a:ext cx="4559838"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accent2">
                    <a:lumMod val="75000"/>
                  </a:schemeClr>
                </a:solidFill>
                <a:latin typeface="Segoe UI" panose="020B0502040204020203" pitchFamily="34" charset="0"/>
                <a:cs typeface="Segoe UI" panose="020B0502040204020203" pitchFamily="34" charset="0"/>
              </a:rPr>
              <a:t>Transmission delay when users are geo-dispersed </a:t>
            </a:r>
            <a:endParaRPr lang="en-US" sz="1400" dirty="0">
              <a:solidFill>
                <a:schemeClr val="accent2">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solidFill>
                  <a:schemeClr val="accent2">
                    <a:lumMod val="75000"/>
                  </a:schemeClr>
                </a:solidFill>
                <a:latin typeface="Segoe UI" panose="020B0502040204020203" pitchFamily="34" charset="0"/>
                <a:cs typeface="Segoe UI" panose="020B0502040204020203" pitchFamily="34" charset="0"/>
              </a:rPr>
              <a:t>More powerful hardware and networks are required</a:t>
            </a:r>
            <a:br>
              <a:rPr lang="en-US" sz="1400" dirty="0">
                <a:solidFill>
                  <a:schemeClr val="accent2">
                    <a:lumMod val="75000"/>
                  </a:schemeClr>
                </a:solidFill>
                <a:latin typeface="Segoe UI" panose="020B0502040204020203" pitchFamily="34" charset="0"/>
                <a:cs typeface="Segoe UI" panose="020B0502040204020203" pitchFamily="34" charset="0"/>
              </a:rPr>
            </a:br>
            <a:endParaRPr lang="en-US" sz="1400" dirty="0">
              <a:solidFill>
                <a:schemeClr val="accent2">
                  <a:lumMod val="75000"/>
                </a:schemeClr>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Gudang</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Data</a:t>
            </a:r>
            <a:endParaRPr lang="en-US" b="1" dirty="0">
              <a:solidFill>
                <a:schemeClr val="bg1">
                  <a:lumMod val="9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Data Warehouse</a:t>
            </a:r>
            <a:endParaRPr lang="en-US" i="1" dirty="0">
              <a:latin typeface="Segoe UI Semibold" panose="020B0702040204020203" pitchFamily="34" charset="0"/>
              <a:cs typeface="Segoe UI Semibold" panose="020B0702040204020203" pitchFamily="34" charset="0"/>
            </a:endParaRPr>
          </a:p>
        </p:txBody>
      </p:sp>
      <p:sp>
        <p:nvSpPr>
          <p:cNvPr id="32" name="Flowchart: Magnetic Disk 31"/>
          <p:cNvSpPr/>
          <p:nvPr/>
        </p:nvSpPr>
        <p:spPr>
          <a:xfrm>
            <a:off x="457200" y="1524000"/>
            <a:ext cx="762000" cy="762000"/>
          </a:xfrm>
          <a:prstGeom prst="flowChartMagneticDisk">
            <a:avLst/>
          </a:prstGeom>
          <a:solidFill>
            <a:schemeClr val="accent2">
              <a:lumMod val="60000"/>
              <a:lumOff val="4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33" name="Flowchart: Magnetic Disk 32"/>
          <p:cNvSpPr/>
          <p:nvPr/>
        </p:nvSpPr>
        <p:spPr>
          <a:xfrm>
            <a:off x="457200" y="2862160"/>
            <a:ext cx="762000" cy="762000"/>
          </a:xfrm>
          <a:prstGeom prst="flowChartMagneticDisk">
            <a:avLst/>
          </a:prstGeom>
          <a:solidFill>
            <a:schemeClr val="accent5">
              <a:lumMod val="60000"/>
              <a:lumOff val="40000"/>
            </a:schemeClr>
          </a:solidFill>
          <a:ln>
            <a:solidFill>
              <a:schemeClr val="bg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34" name="Flowchart: Magnetic Disk 33"/>
          <p:cNvSpPr/>
          <p:nvPr/>
        </p:nvSpPr>
        <p:spPr>
          <a:xfrm>
            <a:off x="457200" y="4320268"/>
            <a:ext cx="762000" cy="762000"/>
          </a:xfrm>
          <a:prstGeom prst="flowChartMagneticDisk">
            <a:avLst/>
          </a:prstGeom>
          <a:solidFill>
            <a:schemeClr val="accent6">
              <a:lumMod val="60000"/>
              <a:lumOff val="40000"/>
            </a:schemeClr>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35" name="Rectangle 34"/>
          <p:cNvSpPr/>
          <p:nvPr/>
        </p:nvSpPr>
        <p:spPr>
          <a:xfrm>
            <a:off x="2286000" y="2438400"/>
            <a:ext cx="1371600" cy="3124200"/>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solidFill>
                  <a:srgbClr val="002060"/>
                </a:solidFill>
                <a:latin typeface="Segoe UI" panose="020B0502040204020203" pitchFamily="34" charset="0"/>
                <a:cs typeface="Segoe UI" panose="020B0502040204020203" pitchFamily="34" charset="0"/>
              </a:rPr>
              <a:t>ETL</a:t>
            </a:r>
            <a:endParaRPr lang="en-US" sz="1600" b="1" dirty="0">
              <a:solidFill>
                <a:srgbClr val="002060"/>
              </a:solidFill>
              <a:latin typeface="Segoe UI" panose="020B0502040204020203" pitchFamily="34" charset="0"/>
              <a:cs typeface="Segoe UI" panose="020B0502040204020203" pitchFamily="34" charset="0"/>
            </a:endParaRPr>
          </a:p>
          <a:p>
            <a:pPr algn="ctr"/>
            <a:endParaRPr lang="en-US" sz="1600" b="1" dirty="0">
              <a:solidFill>
                <a:srgbClr val="002060"/>
              </a:solidFill>
              <a:latin typeface="Segoe UI" panose="020B0502040204020203" pitchFamily="34" charset="0"/>
              <a:cs typeface="Segoe UI" panose="020B0502040204020203" pitchFamily="34" charset="0"/>
            </a:endParaRPr>
          </a:p>
          <a:p>
            <a:pPr algn="ctr"/>
            <a:r>
              <a:rPr lang="en-US" sz="1600" dirty="0">
                <a:solidFill>
                  <a:srgbClr val="002060"/>
                </a:solidFill>
                <a:latin typeface="Segoe UI" panose="020B0502040204020203" pitchFamily="34" charset="0"/>
                <a:cs typeface="Segoe UI" panose="020B0502040204020203" pitchFamily="34" charset="0"/>
              </a:rPr>
              <a:t>Extraction,</a:t>
            </a:r>
            <a:endParaRPr lang="en-US" sz="1600" dirty="0">
              <a:solidFill>
                <a:srgbClr val="002060"/>
              </a:solidFill>
              <a:latin typeface="Segoe UI" panose="020B0502040204020203" pitchFamily="34" charset="0"/>
              <a:cs typeface="Segoe UI" panose="020B0502040204020203" pitchFamily="34" charset="0"/>
            </a:endParaRPr>
          </a:p>
          <a:p>
            <a:pPr algn="ctr"/>
            <a:r>
              <a:rPr lang="en-US" sz="1600" dirty="0">
                <a:solidFill>
                  <a:srgbClr val="002060"/>
                </a:solidFill>
                <a:latin typeface="Segoe UI" panose="020B0502040204020203" pitchFamily="34" charset="0"/>
                <a:cs typeface="Segoe UI" panose="020B0502040204020203" pitchFamily="34" charset="0"/>
              </a:rPr>
              <a:t>Transformation,</a:t>
            </a:r>
            <a:endParaRPr lang="en-US" sz="1600" dirty="0">
              <a:solidFill>
                <a:srgbClr val="002060"/>
              </a:solidFill>
              <a:latin typeface="Segoe UI" panose="020B0502040204020203" pitchFamily="34" charset="0"/>
              <a:cs typeface="Segoe UI" panose="020B0502040204020203" pitchFamily="34" charset="0"/>
            </a:endParaRPr>
          </a:p>
          <a:p>
            <a:pPr algn="ctr"/>
            <a:r>
              <a:rPr lang="en-US" sz="1600" dirty="0">
                <a:solidFill>
                  <a:srgbClr val="002060"/>
                </a:solidFill>
                <a:latin typeface="Segoe UI" panose="020B0502040204020203" pitchFamily="34" charset="0"/>
                <a:cs typeface="Segoe UI" panose="020B0502040204020203" pitchFamily="34" charset="0"/>
              </a:rPr>
              <a:t>Loading</a:t>
            </a:r>
            <a:endParaRPr lang="en-US" sz="1600" dirty="0">
              <a:solidFill>
                <a:srgbClr val="002060"/>
              </a:solidFill>
              <a:latin typeface="Segoe UI" panose="020B0502040204020203" pitchFamily="34" charset="0"/>
              <a:cs typeface="Segoe UI" panose="020B0502040204020203" pitchFamily="34" charset="0"/>
            </a:endParaRPr>
          </a:p>
        </p:txBody>
      </p:sp>
      <p:sp>
        <p:nvSpPr>
          <p:cNvPr id="36" name="TextBox 35"/>
          <p:cNvSpPr txBox="1"/>
          <p:nvPr/>
        </p:nvSpPr>
        <p:spPr>
          <a:xfrm>
            <a:off x="57087" y="2279914"/>
            <a:ext cx="1949701" cy="338554"/>
          </a:xfrm>
          <a:prstGeom prst="rect">
            <a:avLst/>
          </a:prstGeom>
          <a:noFill/>
        </p:spPr>
        <p:txBody>
          <a:bodyPr wrap="none" rtlCol="0">
            <a:spAutoFit/>
          </a:bodyPr>
          <a:lstStyle/>
          <a:p>
            <a:r>
              <a:rPr lang="en-US" sz="1600" dirty="0">
                <a:solidFill>
                  <a:srgbClr val="C00000"/>
                </a:solidFill>
                <a:latin typeface="Segoe UI" panose="020B0502040204020203" pitchFamily="34" charset="0"/>
                <a:cs typeface="Segoe UI" panose="020B0502040204020203" pitchFamily="34" charset="0"/>
              </a:rPr>
              <a:t>Operational System</a:t>
            </a:r>
            <a:endParaRPr lang="en-US" sz="1600" dirty="0">
              <a:solidFill>
                <a:srgbClr val="C00000"/>
              </a:solidFill>
              <a:latin typeface="Segoe UI" panose="020B0502040204020203" pitchFamily="34" charset="0"/>
              <a:cs typeface="Segoe UI" panose="020B0502040204020203" pitchFamily="34" charset="0"/>
            </a:endParaRPr>
          </a:p>
        </p:txBody>
      </p:sp>
      <p:sp>
        <p:nvSpPr>
          <p:cNvPr id="37" name="TextBox 36"/>
          <p:cNvSpPr txBox="1"/>
          <p:nvPr/>
        </p:nvSpPr>
        <p:spPr>
          <a:xfrm>
            <a:off x="87910" y="3655620"/>
            <a:ext cx="1512290" cy="338554"/>
          </a:xfrm>
          <a:prstGeom prst="rect">
            <a:avLst/>
          </a:prstGeom>
          <a:noFill/>
        </p:spPr>
        <p:txBody>
          <a:bodyPr wrap="square" rtlCol="0">
            <a:spAutoFit/>
          </a:bodyPr>
          <a:lstStyle/>
          <a:p>
            <a:pPr algn="ctr"/>
            <a:r>
              <a:rPr lang="en-US" sz="1600" dirty="0">
                <a:solidFill>
                  <a:schemeClr val="accent5">
                    <a:lumMod val="75000"/>
                  </a:schemeClr>
                </a:solidFill>
                <a:latin typeface="Segoe UI" panose="020B0502040204020203" pitchFamily="34" charset="0"/>
                <a:cs typeface="Segoe UI" panose="020B0502040204020203" pitchFamily="34" charset="0"/>
              </a:rPr>
              <a:t>ERP</a:t>
            </a:r>
            <a:endParaRPr lang="en-US" sz="1600" dirty="0">
              <a:solidFill>
                <a:schemeClr val="accent5">
                  <a:lumMod val="75000"/>
                </a:schemeClr>
              </a:solidFill>
              <a:latin typeface="Segoe UI" panose="020B0502040204020203" pitchFamily="34" charset="0"/>
              <a:cs typeface="Segoe UI" panose="020B0502040204020203" pitchFamily="34" charset="0"/>
            </a:endParaRPr>
          </a:p>
        </p:txBody>
      </p:sp>
      <p:sp>
        <p:nvSpPr>
          <p:cNvPr id="38" name="TextBox 37"/>
          <p:cNvSpPr txBox="1"/>
          <p:nvPr/>
        </p:nvSpPr>
        <p:spPr>
          <a:xfrm>
            <a:off x="76200" y="5117068"/>
            <a:ext cx="1512290" cy="338554"/>
          </a:xfrm>
          <a:prstGeom prst="rect">
            <a:avLst/>
          </a:prstGeom>
          <a:noFill/>
        </p:spPr>
        <p:txBody>
          <a:bodyPr wrap="square" rtlCol="0">
            <a:spAutoFit/>
          </a:bodyPr>
          <a:lstStyle/>
          <a:p>
            <a:pPr algn="ctr"/>
            <a:r>
              <a:rPr lang="en-US" sz="1600" dirty="0">
                <a:solidFill>
                  <a:schemeClr val="accent6">
                    <a:lumMod val="75000"/>
                  </a:schemeClr>
                </a:solidFill>
                <a:latin typeface="Segoe UI" panose="020B0502040204020203" pitchFamily="34" charset="0"/>
                <a:cs typeface="Segoe UI" panose="020B0502040204020203" pitchFamily="34" charset="0"/>
              </a:rPr>
              <a:t>CRM</a:t>
            </a:r>
            <a:endParaRPr lang="en-US" sz="1600" dirty="0">
              <a:solidFill>
                <a:schemeClr val="accent6">
                  <a:lumMod val="75000"/>
                </a:schemeClr>
              </a:solidFill>
              <a:latin typeface="Segoe UI" panose="020B0502040204020203" pitchFamily="34" charset="0"/>
              <a:cs typeface="Segoe UI" panose="020B0502040204020203" pitchFamily="34" charset="0"/>
            </a:endParaRPr>
          </a:p>
        </p:txBody>
      </p:sp>
      <p:sp>
        <p:nvSpPr>
          <p:cNvPr id="39" name="TextBox 38"/>
          <p:cNvSpPr txBox="1"/>
          <p:nvPr/>
        </p:nvSpPr>
        <p:spPr>
          <a:xfrm>
            <a:off x="89848" y="6412468"/>
            <a:ext cx="1512290" cy="338554"/>
          </a:xfrm>
          <a:prstGeom prst="rect">
            <a:avLst/>
          </a:prstGeom>
          <a:noFill/>
        </p:spPr>
        <p:txBody>
          <a:bodyPr wrap="square" rtlCol="0">
            <a:spAutoFit/>
          </a:bodyPr>
          <a:lstStyle/>
          <a:p>
            <a:pPr algn="ctr"/>
            <a:r>
              <a:rPr lang="en-US" sz="1600" dirty="0">
                <a:solidFill>
                  <a:schemeClr val="accent3">
                    <a:lumMod val="75000"/>
                  </a:schemeClr>
                </a:solidFill>
                <a:latin typeface="Segoe UI" panose="020B0502040204020203" pitchFamily="34" charset="0"/>
                <a:cs typeface="Segoe UI" panose="020B0502040204020203" pitchFamily="34" charset="0"/>
              </a:rPr>
              <a:t>Flat Files</a:t>
            </a:r>
            <a:endParaRPr lang="en-US" sz="1600" dirty="0">
              <a:solidFill>
                <a:schemeClr val="accent3">
                  <a:lumMod val="75000"/>
                </a:schemeClr>
              </a:solidFill>
              <a:latin typeface="Segoe UI" panose="020B0502040204020203" pitchFamily="34" charset="0"/>
              <a:cs typeface="Segoe UI" panose="020B0502040204020203" pitchFamily="34" charset="0"/>
            </a:endParaRPr>
          </a:p>
        </p:txBody>
      </p:sp>
      <p:sp>
        <p:nvSpPr>
          <p:cNvPr id="40" name="Folded Corner 39"/>
          <p:cNvSpPr/>
          <p:nvPr/>
        </p:nvSpPr>
        <p:spPr>
          <a:xfrm flipV="1">
            <a:off x="484496" y="5625152"/>
            <a:ext cx="685800" cy="787316"/>
          </a:xfrm>
          <a:prstGeom prst="foldedCorner">
            <a:avLst/>
          </a:prstGeom>
          <a:solidFill>
            <a:schemeClr val="accent3">
              <a:lumMod val="60000"/>
              <a:lumOff val="40000"/>
            </a:schemeClr>
          </a:solidFill>
          <a:ln>
            <a:solidFill>
              <a:schemeClr val="bg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41" name="Flowchart: Magnetic Disk 40"/>
          <p:cNvSpPr/>
          <p:nvPr/>
        </p:nvSpPr>
        <p:spPr>
          <a:xfrm>
            <a:off x="4485167" y="2438400"/>
            <a:ext cx="2133600" cy="3186752"/>
          </a:xfrm>
          <a:prstGeom prst="flowChartMagneticDisk">
            <a:avLst/>
          </a:prstGeom>
          <a:solidFill>
            <a:schemeClr val="accent1">
              <a:lumMod val="40000"/>
              <a:lumOff val="60000"/>
            </a:schemeClr>
          </a:solidFill>
          <a:ln>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42" name="Flowchart: Magnetic Disk 41"/>
          <p:cNvSpPr/>
          <p:nvPr/>
        </p:nvSpPr>
        <p:spPr>
          <a:xfrm>
            <a:off x="5590067" y="3840286"/>
            <a:ext cx="914400" cy="519752"/>
          </a:xfrm>
          <a:prstGeom prst="flowChartMagneticDisk">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rgbClr val="002060"/>
                </a:solidFill>
                <a:latin typeface="Segoe UI" panose="020B0502040204020203" pitchFamily="34" charset="0"/>
                <a:cs typeface="Segoe UI" panose="020B0502040204020203" pitchFamily="34" charset="0"/>
              </a:rPr>
              <a:t>Metadata</a:t>
            </a:r>
            <a:endParaRPr lang="en-US" sz="1200" dirty="0">
              <a:solidFill>
                <a:srgbClr val="002060"/>
              </a:solidFill>
              <a:latin typeface="Segoe UI" panose="020B0502040204020203" pitchFamily="34" charset="0"/>
              <a:cs typeface="Segoe UI" panose="020B0502040204020203" pitchFamily="34" charset="0"/>
            </a:endParaRPr>
          </a:p>
        </p:txBody>
      </p:sp>
      <p:sp>
        <p:nvSpPr>
          <p:cNvPr id="43" name="Flowchart: Magnetic Disk 42"/>
          <p:cNvSpPr/>
          <p:nvPr/>
        </p:nvSpPr>
        <p:spPr>
          <a:xfrm>
            <a:off x="4561367" y="3823648"/>
            <a:ext cx="914400" cy="1137496"/>
          </a:xfrm>
          <a:prstGeom prst="flowChartMagneticDisk">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rgbClr val="002060"/>
                </a:solidFill>
                <a:latin typeface="Segoe UI" panose="020B0502040204020203" pitchFamily="34" charset="0"/>
                <a:cs typeface="Segoe UI" panose="020B0502040204020203" pitchFamily="34" charset="0"/>
              </a:rPr>
              <a:t>Summary data</a:t>
            </a:r>
            <a:endParaRPr lang="en-US" sz="1200" dirty="0">
              <a:solidFill>
                <a:srgbClr val="002060"/>
              </a:solidFill>
              <a:latin typeface="Segoe UI" panose="020B0502040204020203" pitchFamily="34" charset="0"/>
              <a:cs typeface="Segoe UI" panose="020B0502040204020203" pitchFamily="34" charset="0"/>
            </a:endParaRPr>
          </a:p>
        </p:txBody>
      </p:sp>
      <p:sp>
        <p:nvSpPr>
          <p:cNvPr id="44" name="Flowchart: Magnetic Disk 43"/>
          <p:cNvSpPr/>
          <p:nvPr/>
        </p:nvSpPr>
        <p:spPr>
          <a:xfrm>
            <a:off x="5608264" y="4441392"/>
            <a:ext cx="914400" cy="519752"/>
          </a:xfrm>
          <a:prstGeom prst="flowChartMagneticDisk">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002060"/>
                </a:solidFill>
                <a:latin typeface="Segoe UI" panose="020B0502040204020203" pitchFamily="34" charset="0"/>
                <a:cs typeface="Segoe UI" panose="020B0502040204020203" pitchFamily="34" charset="0"/>
              </a:rPr>
              <a:t>Raw data</a:t>
            </a:r>
            <a:endParaRPr lang="en-US" sz="1200" dirty="0">
              <a:solidFill>
                <a:srgbClr val="002060"/>
              </a:solidFill>
              <a:latin typeface="Segoe UI" panose="020B0502040204020203" pitchFamily="34" charset="0"/>
              <a:cs typeface="Segoe UI" panose="020B0502040204020203" pitchFamily="34" charset="0"/>
            </a:endParaRPr>
          </a:p>
        </p:txBody>
      </p:sp>
      <p:sp>
        <p:nvSpPr>
          <p:cNvPr id="45" name="TextBox 44"/>
          <p:cNvSpPr txBox="1"/>
          <p:nvPr/>
        </p:nvSpPr>
        <p:spPr>
          <a:xfrm>
            <a:off x="4866523" y="5649478"/>
            <a:ext cx="1673150" cy="338554"/>
          </a:xfrm>
          <a:prstGeom prst="rect">
            <a:avLst/>
          </a:prstGeom>
          <a:noFill/>
        </p:spPr>
        <p:txBody>
          <a:bodyPr wrap="none" rtlCol="0">
            <a:spAutoFit/>
          </a:bodyPr>
          <a:lstStyle/>
          <a:p>
            <a:r>
              <a:rPr lang="en-US" sz="1600" dirty="0">
                <a:solidFill>
                  <a:srgbClr val="002060"/>
                </a:solidFill>
                <a:latin typeface="Segoe UI" panose="020B0502040204020203" pitchFamily="34" charset="0"/>
                <a:cs typeface="Segoe UI" panose="020B0502040204020203" pitchFamily="34" charset="0"/>
              </a:rPr>
              <a:t>Data Warehouse</a:t>
            </a:r>
            <a:endParaRPr lang="en-US" sz="1600" dirty="0">
              <a:solidFill>
                <a:srgbClr val="002060"/>
              </a:solidFill>
              <a:latin typeface="Segoe UI" panose="020B0502040204020203" pitchFamily="34" charset="0"/>
              <a:cs typeface="Segoe UI" panose="020B0502040204020203" pitchFamily="34" charset="0"/>
            </a:endParaRPr>
          </a:p>
        </p:txBody>
      </p:sp>
      <p:pic>
        <p:nvPicPr>
          <p:cNvPr id="46" name="Picture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6995" y="2315171"/>
            <a:ext cx="806529" cy="711090"/>
          </a:xfrm>
          <a:prstGeom prst="rect">
            <a:avLst/>
          </a:prstGeom>
        </p:spPr>
      </p:pic>
      <p:sp>
        <p:nvSpPr>
          <p:cNvPr id="47" name="TextBox 46"/>
          <p:cNvSpPr txBox="1"/>
          <p:nvPr/>
        </p:nvSpPr>
        <p:spPr>
          <a:xfrm>
            <a:off x="7642980" y="2999096"/>
            <a:ext cx="1471365" cy="338554"/>
          </a:xfrm>
          <a:prstGeom prst="rect">
            <a:avLst/>
          </a:prstGeom>
          <a:noFill/>
        </p:spPr>
        <p:txBody>
          <a:bodyPr wrap="none" rtlCol="0">
            <a:spAutoFit/>
          </a:bodyPr>
          <a:lstStyle/>
          <a:p>
            <a:r>
              <a:rPr lang="en-US" sz="1600" dirty="0">
                <a:solidFill>
                  <a:srgbClr val="002060"/>
                </a:solidFill>
                <a:latin typeface="Segoe UI" panose="020B0502040204020203" pitchFamily="34" charset="0"/>
                <a:cs typeface="Segoe UI" panose="020B0502040204020203" pitchFamily="34" charset="0"/>
              </a:rPr>
              <a:t>OLAP Analysis</a:t>
            </a:r>
            <a:endParaRPr lang="en-US" sz="1600" dirty="0">
              <a:solidFill>
                <a:srgbClr val="002060"/>
              </a:solidFill>
              <a:latin typeface="Segoe UI" panose="020B0502040204020203" pitchFamily="34" charset="0"/>
              <a:cs typeface="Segoe UI" panose="020B0502040204020203" pitchFamily="34" charset="0"/>
            </a:endParaRPr>
          </a:p>
        </p:txBody>
      </p:sp>
      <p:pic>
        <p:nvPicPr>
          <p:cNvPr id="48" name="Picture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8657" y="3657600"/>
            <a:ext cx="806529" cy="711090"/>
          </a:xfrm>
          <a:prstGeom prst="rect">
            <a:avLst/>
          </a:prstGeom>
        </p:spPr>
      </p:pic>
      <p:sp>
        <p:nvSpPr>
          <p:cNvPr id="49" name="TextBox 48"/>
          <p:cNvSpPr txBox="1"/>
          <p:nvPr/>
        </p:nvSpPr>
        <p:spPr>
          <a:xfrm>
            <a:off x="7642980" y="4343400"/>
            <a:ext cx="1194558" cy="338554"/>
          </a:xfrm>
          <a:prstGeom prst="rect">
            <a:avLst/>
          </a:prstGeom>
          <a:noFill/>
        </p:spPr>
        <p:txBody>
          <a:bodyPr wrap="square" rtlCol="0">
            <a:spAutoFit/>
          </a:bodyPr>
          <a:lstStyle/>
          <a:p>
            <a:pPr algn="ctr"/>
            <a:r>
              <a:rPr lang="en-US" sz="1600" dirty="0">
                <a:solidFill>
                  <a:srgbClr val="002060"/>
                </a:solidFill>
                <a:latin typeface="Segoe UI" panose="020B0502040204020203" pitchFamily="34" charset="0"/>
                <a:cs typeface="Segoe UI" panose="020B0502040204020203" pitchFamily="34" charset="0"/>
              </a:rPr>
              <a:t>Reporting</a:t>
            </a:r>
            <a:endParaRPr lang="en-US" sz="1600" dirty="0">
              <a:solidFill>
                <a:srgbClr val="002060"/>
              </a:solidFill>
              <a:latin typeface="Segoe UI" panose="020B0502040204020203" pitchFamily="34" charset="0"/>
              <a:cs typeface="Segoe UI" panose="020B0502040204020203" pitchFamily="34" charset="0"/>
            </a:endParaRPr>
          </a:p>
        </p:txBody>
      </p:sp>
      <p:pic>
        <p:nvPicPr>
          <p:cNvPr id="50" name="Picture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6995" y="5054490"/>
            <a:ext cx="806529" cy="711090"/>
          </a:xfrm>
          <a:prstGeom prst="rect">
            <a:avLst/>
          </a:prstGeom>
        </p:spPr>
      </p:pic>
      <p:sp>
        <p:nvSpPr>
          <p:cNvPr id="51" name="TextBox 50"/>
          <p:cNvSpPr txBox="1"/>
          <p:nvPr/>
        </p:nvSpPr>
        <p:spPr>
          <a:xfrm>
            <a:off x="7641608" y="5728648"/>
            <a:ext cx="1194558" cy="584775"/>
          </a:xfrm>
          <a:prstGeom prst="rect">
            <a:avLst/>
          </a:prstGeom>
          <a:noFill/>
        </p:spPr>
        <p:txBody>
          <a:bodyPr wrap="square" rtlCol="0">
            <a:spAutoFit/>
          </a:bodyPr>
          <a:lstStyle/>
          <a:p>
            <a:pPr algn="ctr"/>
            <a:r>
              <a:rPr lang="en-US" sz="1600" dirty="0">
                <a:solidFill>
                  <a:srgbClr val="002060"/>
                </a:solidFill>
                <a:latin typeface="Segoe UI" panose="020B0502040204020203" pitchFamily="34" charset="0"/>
                <a:cs typeface="Segoe UI" panose="020B0502040204020203" pitchFamily="34" charset="0"/>
              </a:rPr>
              <a:t>Data Mining</a:t>
            </a:r>
            <a:endParaRPr lang="en-US" sz="1600" dirty="0">
              <a:solidFill>
                <a:srgbClr val="002060"/>
              </a:solidFill>
              <a:latin typeface="Segoe UI" panose="020B0502040204020203" pitchFamily="34" charset="0"/>
              <a:cs typeface="Segoe UI" panose="020B0502040204020203" pitchFamily="34" charset="0"/>
            </a:endParaRPr>
          </a:p>
        </p:txBody>
      </p:sp>
      <p:cxnSp>
        <p:nvCxnSpPr>
          <p:cNvPr id="52" name="Straight Arrow Connector 51"/>
          <p:cNvCxnSpPr/>
          <p:nvPr/>
        </p:nvCxnSpPr>
        <p:spPr>
          <a:xfrm flipV="1">
            <a:off x="6747215" y="2862160"/>
            <a:ext cx="894393" cy="11627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p:nvPr/>
        </p:nvCxnSpPr>
        <p:spPr>
          <a:xfrm>
            <a:off x="6781800" y="4024952"/>
            <a:ext cx="94089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p:nvPr/>
        </p:nvCxnSpPr>
        <p:spPr>
          <a:xfrm>
            <a:off x="6747215" y="4024952"/>
            <a:ext cx="894393" cy="10921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p:nvPr/>
        </p:nvCxnSpPr>
        <p:spPr>
          <a:xfrm>
            <a:off x="3796352" y="4031776"/>
            <a:ext cx="52851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6" name="Straight Arrow Connector 55"/>
          <p:cNvCxnSpPr/>
          <p:nvPr/>
        </p:nvCxnSpPr>
        <p:spPr>
          <a:xfrm>
            <a:off x="1324233" y="1916373"/>
            <a:ext cx="809367" cy="175303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7" name="Straight Arrow Connector 56"/>
          <p:cNvCxnSpPr/>
          <p:nvPr/>
        </p:nvCxnSpPr>
        <p:spPr>
          <a:xfrm>
            <a:off x="1322496" y="3360304"/>
            <a:ext cx="787420" cy="610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8" name="Straight Arrow Connector 57"/>
          <p:cNvCxnSpPr/>
          <p:nvPr/>
        </p:nvCxnSpPr>
        <p:spPr>
          <a:xfrm flipV="1">
            <a:off x="1312260" y="4191000"/>
            <a:ext cx="797656" cy="5705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9" name="Straight Arrow Connector 58"/>
          <p:cNvCxnSpPr/>
          <p:nvPr/>
        </p:nvCxnSpPr>
        <p:spPr>
          <a:xfrm flipV="1">
            <a:off x="1277572" y="4511154"/>
            <a:ext cx="832344" cy="158682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p:nvPr/>
        </p:nvSpPr>
        <p:spPr>
          <a:xfrm>
            <a:off x="5105400" y="0"/>
            <a:ext cx="4038600" cy="304800"/>
          </a:xfrm>
          <a:custGeom>
            <a:avLst/>
            <a:gdLst>
              <a:gd name="connsiteX0" fmla="*/ 0 w 3810000"/>
              <a:gd name="connsiteY0" fmla="*/ 0 h 304800"/>
              <a:gd name="connsiteX1" fmla="*/ 3810000 w 3810000"/>
              <a:gd name="connsiteY1" fmla="*/ 0 h 304800"/>
              <a:gd name="connsiteX2" fmla="*/ 3810000 w 3810000"/>
              <a:gd name="connsiteY2" fmla="*/ 304800 h 304800"/>
              <a:gd name="connsiteX3" fmla="*/ 0 w 3810000"/>
              <a:gd name="connsiteY3" fmla="*/ 304800 h 304800"/>
              <a:gd name="connsiteX4" fmla="*/ 0 w 3810000"/>
              <a:gd name="connsiteY4" fmla="*/ 0 h 304800"/>
              <a:gd name="connsiteX0-1" fmla="*/ 217715 w 3810000"/>
              <a:gd name="connsiteY0-2" fmla="*/ 0 h 304800"/>
              <a:gd name="connsiteX1-3" fmla="*/ 3810000 w 3810000"/>
              <a:gd name="connsiteY1-4" fmla="*/ 0 h 304800"/>
              <a:gd name="connsiteX2-5" fmla="*/ 3810000 w 3810000"/>
              <a:gd name="connsiteY2-6" fmla="*/ 304800 h 304800"/>
              <a:gd name="connsiteX3-7" fmla="*/ 0 w 3810000"/>
              <a:gd name="connsiteY3-8" fmla="*/ 304800 h 304800"/>
              <a:gd name="connsiteX4-9" fmla="*/ 217715 w 3810000"/>
              <a:gd name="connsiteY4-10" fmla="*/ 0 h 304800"/>
              <a:gd name="connsiteX0-11" fmla="*/ 261258 w 3810000"/>
              <a:gd name="connsiteY0-12" fmla="*/ 0 h 304800"/>
              <a:gd name="connsiteX1-13" fmla="*/ 3810000 w 3810000"/>
              <a:gd name="connsiteY1-14" fmla="*/ 0 h 304800"/>
              <a:gd name="connsiteX2-15" fmla="*/ 3810000 w 3810000"/>
              <a:gd name="connsiteY2-16" fmla="*/ 304800 h 304800"/>
              <a:gd name="connsiteX3-17" fmla="*/ 0 w 3810000"/>
              <a:gd name="connsiteY3-18" fmla="*/ 304800 h 304800"/>
              <a:gd name="connsiteX4-19" fmla="*/ 261258 w 3810000"/>
              <a:gd name="connsiteY4-20" fmla="*/ 0 h 304800"/>
              <a:gd name="connsiteX0-21" fmla="*/ 333830 w 3882572"/>
              <a:gd name="connsiteY0-22" fmla="*/ 0 h 304800"/>
              <a:gd name="connsiteX1-23" fmla="*/ 3882572 w 3882572"/>
              <a:gd name="connsiteY1-24" fmla="*/ 0 h 304800"/>
              <a:gd name="connsiteX2-25" fmla="*/ 3882572 w 3882572"/>
              <a:gd name="connsiteY2-26" fmla="*/ 304800 h 304800"/>
              <a:gd name="connsiteX3-27" fmla="*/ 0 w 3882572"/>
              <a:gd name="connsiteY3-28" fmla="*/ 304800 h 304800"/>
              <a:gd name="connsiteX4-29" fmla="*/ 333830 w 3882572"/>
              <a:gd name="connsiteY4-30" fmla="*/ 0 h 304800"/>
              <a:gd name="connsiteX0-31" fmla="*/ 377373 w 3926115"/>
              <a:gd name="connsiteY0-32" fmla="*/ 0 h 304800"/>
              <a:gd name="connsiteX1-33" fmla="*/ 3926115 w 3926115"/>
              <a:gd name="connsiteY1-34" fmla="*/ 0 h 304800"/>
              <a:gd name="connsiteX2-35" fmla="*/ 3926115 w 3926115"/>
              <a:gd name="connsiteY2-36" fmla="*/ 304800 h 304800"/>
              <a:gd name="connsiteX3-37" fmla="*/ 0 w 3926115"/>
              <a:gd name="connsiteY3-38" fmla="*/ 304800 h 304800"/>
              <a:gd name="connsiteX4-39" fmla="*/ 377373 w 3926115"/>
              <a:gd name="connsiteY4-40" fmla="*/ 0 h 304800"/>
              <a:gd name="connsiteX0-41" fmla="*/ 399319 w 3948061"/>
              <a:gd name="connsiteY0-42" fmla="*/ 0 h 304800"/>
              <a:gd name="connsiteX1-43" fmla="*/ 3948061 w 3948061"/>
              <a:gd name="connsiteY1-44" fmla="*/ 0 h 304800"/>
              <a:gd name="connsiteX2-45" fmla="*/ 3948061 w 3948061"/>
              <a:gd name="connsiteY2-46" fmla="*/ 304800 h 304800"/>
              <a:gd name="connsiteX3-47" fmla="*/ 0 w 3948061"/>
              <a:gd name="connsiteY3-48" fmla="*/ 304800 h 304800"/>
              <a:gd name="connsiteX4-49" fmla="*/ 399319 w 3948061"/>
              <a:gd name="connsiteY4-50" fmla="*/ 0 h 304800"/>
              <a:gd name="connsiteX0-51" fmla="*/ 289591 w 3838333"/>
              <a:gd name="connsiteY0-52" fmla="*/ 0 h 304800"/>
              <a:gd name="connsiteX1-53" fmla="*/ 3838333 w 3838333"/>
              <a:gd name="connsiteY1-54" fmla="*/ 0 h 304800"/>
              <a:gd name="connsiteX2-55" fmla="*/ 3838333 w 3838333"/>
              <a:gd name="connsiteY2-56" fmla="*/ 304800 h 304800"/>
              <a:gd name="connsiteX3-57" fmla="*/ 0 w 3838333"/>
              <a:gd name="connsiteY3-58" fmla="*/ 304800 h 304800"/>
              <a:gd name="connsiteX4-59" fmla="*/ 289591 w 3838333"/>
              <a:gd name="connsiteY4-60" fmla="*/ 0 h 304800"/>
              <a:gd name="connsiteX0-61" fmla="*/ 142942 w 3691684"/>
              <a:gd name="connsiteY0-62" fmla="*/ 0 h 304800"/>
              <a:gd name="connsiteX1-63" fmla="*/ 3691684 w 3691684"/>
              <a:gd name="connsiteY1-64" fmla="*/ 0 h 304800"/>
              <a:gd name="connsiteX2-65" fmla="*/ 3691684 w 3691684"/>
              <a:gd name="connsiteY2-66" fmla="*/ 304800 h 304800"/>
              <a:gd name="connsiteX3-67" fmla="*/ 0 w 3691684"/>
              <a:gd name="connsiteY3-68" fmla="*/ 304800 h 304800"/>
              <a:gd name="connsiteX4-69" fmla="*/ 142942 w 3691684"/>
              <a:gd name="connsiteY4-70" fmla="*/ 0 h 304800"/>
              <a:gd name="connsiteX0-71" fmla="*/ 91184 w 3639926"/>
              <a:gd name="connsiteY0-72" fmla="*/ 0 h 304800"/>
              <a:gd name="connsiteX1-73" fmla="*/ 3639926 w 3639926"/>
              <a:gd name="connsiteY1-74" fmla="*/ 0 h 304800"/>
              <a:gd name="connsiteX2-75" fmla="*/ 3639926 w 3639926"/>
              <a:gd name="connsiteY2-76" fmla="*/ 304800 h 304800"/>
              <a:gd name="connsiteX3-77" fmla="*/ 0 w 3639926"/>
              <a:gd name="connsiteY3-78" fmla="*/ 304800 h 304800"/>
              <a:gd name="connsiteX4-79" fmla="*/ 91184 w 3639926"/>
              <a:gd name="connsiteY4-80" fmla="*/ 0 h 304800"/>
              <a:gd name="connsiteX0-81" fmla="*/ 65305 w 3614047"/>
              <a:gd name="connsiteY0-82" fmla="*/ 0 h 332406"/>
              <a:gd name="connsiteX1-83" fmla="*/ 3614047 w 3614047"/>
              <a:gd name="connsiteY1-84" fmla="*/ 0 h 332406"/>
              <a:gd name="connsiteX2-85" fmla="*/ 3614047 w 3614047"/>
              <a:gd name="connsiteY2-86" fmla="*/ 304800 h 332406"/>
              <a:gd name="connsiteX3-87" fmla="*/ 0 w 3614047"/>
              <a:gd name="connsiteY3-88" fmla="*/ 332406 h 332406"/>
              <a:gd name="connsiteX4-89" fmla="*/ 65305 w 3614047"/>
              <a:gd name="connsiteY4-90" fmla="*/ 0 h 332406"/>
              <a:gd name="connsiteX0-91" fmla="*/ 91184 w 3639926"/>
              <a:gd name="connsiteY0-92" fmla="*/ 0 h 332406"/>
              <a:gd name="connsiteX1-93" fmla="*/ 3639926 w 3639926"/>
              <a:gd name="connsiteY1-94" fmla="*/ 0 h 332406"/>
              <a:gd name="connsiteX2-95" fmla="*/ 3639926 w 3639926"/>
              <a:gd name="connsiteY2-96" fmla="*/ 304800 h 332406"/>
              <a:gd name="connsiteX3-97" fmla="*/ 0 w 3639926"/>
              <a:gd name="connsiteY3-98" fmla="*/ 332406 h 332406"/>
              <a:gd name="connsiteX4-99" fmla="*/ 91184 w 3639926"/>
              <a:gd name="connsiteY4-100" fmla="*/ 0 h 3324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9926" h="332406">
                <a:moveTo>
                  <a:pt x="91184" y="0"/>
                </a:moveTo>
                <a:lnTo>
                  <a:pt x="3639926" y="0"/>
                </a:lnTo>
                <a:lnTo>
                  <a:pt x="3639926" y="304800"/>
                </a:lnTo>
                <a:lnTo>
                  <a:pt x="0" y="332406"/>
                </a:lnTo>
                <a:lnTo>
                  <a:pt x="9118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1" y="-15766"/>
            <a:ext cx="7688317" cy="934319"/>
          </a:xfrm>
          <a:custGeom>
            <a:avLst/>
            <a:gdLst>
              <a:gd name="connsiteX0" fmla="*/ 0 w 5486400"/>
              <a:gd name="connsiteY0" fmla="*/ 0 h 1143000"/>
              <a:gd name="connsiteX1" fmla="*/ 5486400 w 5486400"/>
              <a:gd name="connsiteY1" fmla="*/ 0 h 1143000"/>
              <a:gd name="connsiteX2" fmla="*/ 5486400 w 5486400"/>
              <a:gd name="connsiteY2" fmla="*/ 1143000 h 1143000"/>
              <a:gd name="connsiteX3" fmla="*/ 0 w 5486400"/>
              <a:gd name="connsiteY3" fmla="*/ 1143000 h 1143000"/>
              <a:gd name="connsiteX4" fmla="*/ 0 w 5486400"/>
              <a:gd name="connsiteY4" fmla="*/ 0 h 1143000"/>
              <a:gd name="connsiteX0-1" fmla="*/ 0 w 5486400"/>
              <a:gd name="connsiteY0-2" fmla="*/ 0 h 1143000"/>
              <a:gd name="connsiteX1-3" fmla="*/ 5486400 w 5486400"/>
              <a:gd name="connsiteY1-4" fmla="*/ 0 h 1143000"/>
              <a:gd name="connsiteX2-5" fmla="*/ 4572000 w 5486400"/>
              <a:gd name="connsiteY2-6" fmla="*/ 1128485 h 1143000"/>
              <a:gd name="connsiteX3-7" fmla="*/ 0 w 5486400"/>
              <a:gd name="connsiteY3-8" fmla="*/ 1143000 h 1143000"/>
              <a:gd name="connsiteX4-9" fmla="*/ 0 w 5486400"/>
              <a:gd name="connsiteY4-10" fmla="*/ 0 h 1143000"/>
              <a:gd name="connsiteX0-11" fmla="*/ 0 w 5486400"/>
              <a:gd name="connsiteY0-12" fmla="*/ 0 h 1143000"/>
              <a:gd name="connsiteX1-13" fmla="*/ 5486400 w 5486400"/>
              <a:gd name="connsiteY1-14" fmla="*/ 0 h 1143000"/>
              <a:gd name="connsiteX2-15" fmla="*/ 4954011 w 5486400"/>
              <a:gd name="connsiteY2-16" fmla="*/ 1128485 h 1143000"/>
              <a:gd name="connsiteX3-17" fmla="*/ 0 w 5486400"/>
              <a:gd name="connsiteY3-18" fmla="*/ 1143000 h 1143000"/>
              <a:gd name="connsiteX4-19" fmla="*/ 0 w 5486400"/>
              <a:gd name="connsiteY4-20" fmla="*/ 0 h 1143000"/>
              <a:gd name="connsiteX0-21" fmla="*/ 0 w 5486400"/>
              <a:gd name="connsiteY0-22" fmla="*/ 0 h 1143000"/>
              <a:gd name="connsiteX1-23" fmla="*/ 5486400 w 5486400"/>
              <a:gd name="connsiteY1-24" fmla="*/ 0 h 1143000"/>
              <a:gd name="connsiteX2-25" fmla="*/ 4899439 w 5486400"/>
              <a:gd name="connsiteY2-26" fmla="*/ 1128485 h 1143000"/>
              <a:gd name="connsiteX3-27" fmla="*/ 0 w 5486400"/>
              <a:gd name="connsiteY3-28" fmla="*/ 1143000 h 1143000"/>
              <a:gd name="connsiteX4-29" fmla="*/ 0 w 5486400"/>
              <a:gd name="connsiteY4-30" fmla="*/ 0 h 1143000"/>
              <a:gd name="connsiteX0-31" fmla="*/ 0 w 5486400"/>
              <a:gd name="connsiteY0-32" fmla="*/ 0 h 1148193"/>
              <a:gd name="connsiteX1-33" fmla="*/ 5486400 w 5486400"/>
              <a:gd name="connsiteY1-34" fmla="*/ 0 h 1148193"/>
              <a:gd name="connsiteX2-35" fmla="*/ 4812123 w 5486400"/>
              <a:gd name="connsiteY2-36" fmla="*/ 1148193 h 1148193"/>
              <a:gd name="connsiteX3-37" fmla="*/ 0 w 5486400"/>
              <a:gd name="connsiteY3-38" fmla="*/ 1143000 h 1148193"/>
              <a:gd name="connsiteX4-39" fmla="*/ 0 w 5486400"/>
              <a:gd name="connsiteY4-40" fmla="*/ 0 h 1148193"/>
              <a:gd name="connsiteX0-41" fmla="*/ 0 w 5322681"/>
              <a:gd name="connsiteY0-42" fmla="*/ 19706 h 1167899"/>
              <a:gd name="connsiteX1-43" fmla="*/ 5322681 w 5322681"/>
              <a:gd name="connsiteY1-44" fmla="*/ 0 h 1167899"/>
              <a:gd name="connsiteX2-45" fmla="*/ 4812123 w 5322681"/>
              <a:gd name="connsiteY2-46" fmla="*/ 1167899 h 1167899"/>
              <a:gd name="connsiteX3-47" fmla="*/ 0 w 5322681"/>
              <a:gd name="connsiteY3-48" fmla="*/ 1162706 h 1167899"/>
              <a:gd name="connsiteX4-49" fmla="*/ 0 w 5322681"/>
              <a:gd name="connsiteY4-50" fmla="*/ 19706 h 11678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22681" h="1167899">
                <a:moveTo>
                  <a:pt x="0" y="19706"/>
                </a:moveTo>
                <a:lnTo>
                  <a:pt x="5322681" y="0"/>
                </a:lnTo>
                <a:lnTo>
                  <a:pt x="4812123" y="1167899"/>
                </a:lnTo>
                <a:lnTo>
                  <a:pt x="0" y="1162706"/>
                </a:lnTo>
                <a:lnTo>
                  <a:pt x="0" y="1970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0" y="1"/>
            <a:ext cx="9144000" cy="914400"/>
          </a:xfrm>
          <a:noFill/>
        </p:spPr>
        <p:txBody>
          <a:bodyPr/>
          <a:lstStyle/>
          <a:p>
            <a:pPr algn="l"/>
            <a:r>
              <a:rPr lang="en-US" b="1" dirty="0">
                <a:solidFill>
                  <a:schemeClr val="bg1">
                    <a:lumMod val="95000"/>
                  </a:schemeClr>
                </a:solidFill>
                <a:latin typeface="Segoe UI Semibold" panose="020B0702040204020203" pitchFamily="34" charset="0"/>
                <a:cs typeface="Segoe UI Semibold" panose="020B0702040204020203" pitchFamily="34" charset="0"/>
              </a:rPr>
              <a:t> </a:t>
            </a:r>
            <a:r>
              <a:rPr lang="en-US" b="1" dirty="0" err="1" smtClean="0">
                <a:solidFill>
                  <a:schemeClr val="bg1">
                    <a:lumMod val="95000"/>
                  </a:schemeClr>
                </a:solidFill>
                <a:latin typeface="Segoe UI Semibold" panose="020B0702040204020203" pitchFamily="34" charset="0"/>
                <a:cs typeface="Segoe UI Semibold" panose="020B0702040204020203" pitchFamily="34" charset="0"/>
              </a:rPr>
              <a:t>Teknologi</a:t>
            </a:r>
            <a:r>
              <a:rPr lang="en-US" b="1" dirty="0" smtClean="0">
                <a:solidFill>
                  <a:schemeClr val="bg1">
                    <a:lumMod val="95000"/>
                  </a:schemeClr>
                </a:solidFill>
                <a:latin typeface="Segoe UI Semibold" panose="020B0702040204020203" pitchFamily="34" charset="0"/>
                <a:cs typeface="Segoe UI Semibold" panose="020B0702040204020203" pitchFamily="34" charset="0"/>
              </a:rPr>
              <a:t> Big Data</a:t>
            </a:r>
            <a:endParaRPr lang="en-US" b="1" i="1"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8" name="Rectangle 10"/>
          <p:cNvSpPr/>
          <p:nvPr/>
        </p:nvSpPr>
        <p:spPr>
          <a:xfrm>
            <a:off x="0" y="914400"/>
            <a:ext cx="5439104" cy="459592"/>
          </a:xfrm>
          <a:custGeom>
            <a:avLst/>
            <a:gdLst>
              <a:gd name="connsiteX0" fmla="*/ 0 w 5486400"/>
              <a:gd name="connsiteY0" fmla="*/ 0 h 304800"/>
              <a:gd name="connsiteX1" fmla="*/ 5486400 w 5486400"/>
              <a:gd name="connsiteY1" fmla="*/ 0 h 304800"/>
              <a:gd name="connsiteX2" fmla="*/ 5486400 w 5486400"/>
              <a:gd name="connsiteY2" fmla="*/ 304800 h 304800"/>
              <a:gd name="connsiteX3" fmla="*/ 0 w 5486400"/>
              <a:gd name="connsiteY3" fmla="*/ 304800 h 304800"/>
              <a:gd name="connsiteX4" fmla="*/ 0 w 5486400"/>
              <a:gd name="connsiteY4" fmla="*/ 0 h 304800"/>
              <a:gd name="connsiteX0-1" fmla="*/ 0 w 5486400"/>
              <a:gd name="connsiteY0-2" fmla="*/ 0 h 304800"/>
              <a:gd name="connsiteX1-3" fmla="*/ 5486400 w 5486400"/>
              <a:gd name="connsiteY1-4" fmla="*/ 0 h 304800"/>
              <a:gd name="connsiteX2-5" fmla="*/ 5297214 w 5486400"/>
              <a:gd name="connsiteY2-6" fmla="*/ 289034 h 304800"/>
              <a:gd name="connsiteX3-7" fmla="*/ 0 w 5486400"/>
              <a:gd name="connsiteY3-8" fmla="*/ 304800 h 304800"/>
              <a:gd name="connsiteX4-9" fmla="*/ 0 w 5486400"/>
              <a:gd name="connsiteY4-10" fmla="*/ 0 h 304800"/>
              <a:gd name="connsiteX0-11" fmla="*/ 0 w 5486400"/>
              <a:gd name="connsiteY0-12" fmla="*/ 0 h 304800"/>
              <a:gd name="connsiteX1-13" fmla="*/ 5486400 w 5486400"/>
              <a:gd name="connsiteY1-14" fmla="*/ 0 h 304800"/>
              <a:gd name="connsiteX2-15" fmla="*/ 5155324 w 5486400"/>
              <a:gd name="connsiteY2-16" fmla="*/ 289034 h 304800"/>
              <a:gd name="connsiteX3-17" fmla="*/ 0 w 5486400"/>
              <a:gd name="connsiteY3-18" fmla="*/ 304800 h 304800"/>
              <a:gd name="connsiteX4-19" fmla="*/ 0 w 5486400"/>
              <a:gd name="connsiteY4-20" fmla="*/ 0 h 304800"/>
              <a:gd name="connsiteX0-21" fmla="*/ 0 w 5486400"/>
              <a:gd name="connsiteY0-22" fmla="*/ 0 h 304800"/>
              <a:gd name="connsiteX1-23" fmla="*/ 5486400 w 5486400"/>
              <a:gd name="connsiteY1-24" fmla="*/ 0 h 304800"/>
              <a:gd name="connsiteX2-25" fmla="*/ 5092262 w 5486400"/>
              <a:gd name="connsiteY2-26" fmla="*/ 299490 h 304800"/>
              <a:gd name="connsiteX3-27" fmla="*/ 0 w 5486400"/>
              <a:gd name="connsiteY3-28" fmla="*/ 304800 h 304800"/>
              <a:gd name="connsiteX4-29" fmla="*/ 0 w 5486400"/>
              <a:gd name="connsiteY4-30" fmla="*/ 0 h 304800"/>
              <a:gd name="connsiteX0-31" fmla="*/ 0 w 5439104"/>
              <a:gd name="connsiteY0-32" fmla="*/ 0 h 304800"/>
              <a:gd name="connsiteX1-33" fmla="*/ 5439104 w 5439104"/>
              <a:gd name="connsiteY1-34" fmla="*/ 0 h 304800"/>
              <a:gd name="connsiteX2-35" fmla="*/ 5092262 w 5439104"/>
              <a:gd name="connsiteY2-36" fmla="*/ 299490 h 304800"/>
              <a:gd name="connsiteX3-37" fmla="*/ 0 w 5439104"/>
              <a:gd name="connsiteY3-38" fmla="*/ 304800 h 304800"/>
              <a:gd name="connsiteX4-39" fmla="*/ 0 w 5439104"/>
              <a:gd name="connsiteY4-40" fmla="*/ 0 h 304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39104" h="304800">
                <a:moveTo>
                  <a:pt x="0" y="0"/>
                </a:moveTo>
                <a:lnTo>
                  <a:pt x="5439104" y="0"/>
                </a:lnTo>
                <a:lnTo>
                  <a:pt x="5092262" y="299490"/>
                </a:lnTo>
                <a:lnTo>
                  <a:pt x="0"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i="1" dirty="0" smtClean="0">
                <a:latin typeface="Segoe UI Semibold" panose="020B0702040204020203" pitchFamily="34" charset="0"/>
                <a:cs typeface="Segoe UI Semibold" panose="020B0702040204020203" pitchFamily="34" charset="0"/>
              </a:rPr>
              <a:t>Big Data Technology</a:t>
            </a:r>
            <a:endParaRPr lang="en-US" i="1" dirty="0">
              <a:latin typeface="Segoe UI Semibold" panose="020B0702040204020203" pitchFamily="34" charset="0"/>
              <a:cs typeface="Segoe UI Semibold" panose="020B0702040204020203" pitchFamily="34" charset="0"/>
            </a:endParaRPr>
          </a:p>
        </p:txBody>
      </p:sp>
      <p:sp>
        <p:nvSpPr>
          <p:cNvPr id="10" name="Oval 9">
            <a:hlinkClick r:id="rId1" action="ppaction://hlinksldjump"/>
          </p:cNvPr>
          <p:cNvSpPr/>
          <p:nvPr/>
        </p:nvSpPr>
        <p:spPr>
          <a:xfrm>
            <a:off x="3474142" y="2701921"/>
            <a:ext cx="1676400" cy="1676400"/>
          </a:xfrm>
          <a:prstGeom prst="ellipse">
            <a:avLst/>
          </a:prstGeom>
          <a:gradFill>
            <a:gsLst>
              <a:gs pos="0">
                <a:schemeClr val="accent2">
                  <a:shade val="51000"/>
                  <a:satMod val="130000"/>
                  <a:alpha val="0"/>
                </a:schemeClr>
              </a:gs>
              <a:gs pos="80000">
                <a:schemeClr val="accent2">
                  <a:shade val="93000"/>
                  <a:satMod val="130000"/>
                </a:schemeClr>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bg1"/>
                </a:solidFill>
                <a:latin typeface="Segoe UI" panose="020B0502040204020203" pitchFamily="34" charset="0"/>
                <a:cs typeface="Segoe UI" panose="020B0502040204020203" pitchFamily="34" charset="0"/>
              </a:rPr>
              <a:t>Volume</a:t>
            </a:r>
            <a:endParaRPr lang="en-US" sz="2400" dirty="0">
              <a:solidFill>
                <a:schemeClr val="bg1"/>
              </a:solidFill>
              <a:latin typeface="Segoe UI" panose="020B0502040204020203" pitchFamily="34" charset="0"/>
              <a:cs typeface="Segoe UI" panose="020B0502040204020203" pitchFamily="34" charset="0"/>
            </a:endParaRPr>
          </a:p>
        </p:txBody>
      </p:sp>
      <p:sp>
        <p:nvSpPr>
          <p:cNvPr id="11" name="Oval 10"/>
          <p:cNvSpPr/>
          <p:nvPr/>
        </p:nvSpPr>
        <p:spPr>
          <a:xfrm>
            <a:off x="2808890" y="3844921"/>
            <a:ext cx="1676400" cy="1676400"/>
          </a:xfrm>
          <a:prstGeom prst="ellipse">
            <a:avLst/>
          </a:prstGeom>
          <a:gradFill flip="none" rotWithShape="1">
            <a:gsLst>
              <a:gs pos="0">
                <a:schemeClr val="accent5">
                  <a:shade val="51000"/>
                  <a:satMod val="130000"/>
                  <a:alpha val="0"/>
                </a:schemeClr>
              </a:gs>
              <a:gs pos="80000">
                <a:schemeClr val="accent5">
                  <a:shade val="93000"/>
                  <a:satMod val="130000"/>
                </a:schemeClr>
              </a:gs>
              <a:gs pos="100000">
                <a:schemeClr val="accent5">
                  <a:shade val="94000"/>
                  <a:satMod val="135000"/>
                </a:schemeClr>
              </a:gs>
            </a:gsLst>
            <a:lin ang="8100000" scaled="1"/>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solidFill>
                  <a:schemeClr val="bg1"/>
                </a:solidFill>
                <a:latin typeface="Segoe UI" panose="020B0502040204020203" pitchFamily="34" charset="0"/>
                <a:cs typeface="Segoe UI" panose="020B0502040204020203" pitchFamily="34" charset="0"/>
              </a:rPr>
              <a:t>Velocity</a:t>
            </a:r>
            <a:endParaRPr lang="en-US" sz="2000" dirty="0">
              <a:solidFill>
                <a:schemeClr val="bg1"/>
              </a:solidFill>
              <a:latin typeface="Segoe UI" panose="020B0502040204020203" pitchFamily="34" charset="0"/>
              <a:cs typeface="Segoe UI" panose="020B0502040204020203" pitchFamily="34" charset="0"/>
            </a:endParaRPr>
          </a:p>
        </p:txBody>
      </p:sp>
      <p:sp>
        <p:nvSpPr>
          <p:cNvPr id="13" name="Oval 12"/>
          <p:cNvSpPr/>
          <p:nvPr/>
        </p:nvSpPr>
        <p:spPr>
          <a:xfrm>
            <a:off x="4195046" y="3844921"/>
            <a:ext cx="1676400" cy="1676400"/>
          </a:xfrm>
          <a:prstGeom prst="ellipse">
            <a:avLst/>
          </a:prstGeom>
          <a:gradFill flip="none" rotWithShape="1">
            <a:gsLst>
              <a:gs pos="0">
                <a:schemeClr val="accent3">
                  <a:shade val="51000"/>
                  <a:satMod val="130000"/>
                  <a:alpha val="0"/>
                </a:schemeClr>
              </a:gs>
              <a:gs pos="80000">
                <a:schemeClr val="accent3">
                  <a:shade val="93000"/>
                  <a:satMod val="130000"/>
                </a:schemeClr>
              </a:gs>
              <a:gs pos="100000">
                <a:schemeClr val="accent3">
                  <a:shade val="94000"/>
                  <a:satMod val="135000"/>
                </a:schemeClr>
              </a:gs>
            </a:gsLst>
            <a:lin ang="27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bg1"/>
                </a:solidFill>
                <a:latin typeface="Segoe UI" panose="020B0502040204020203" pitchFamily="34" charset="0"/>
                <a:cs typeface="Segoe UI" panose="020B0502040204020203" pitchFamily="34" charset="0"/>
              </a:rPr>
              <a:t>Variety</a:t>
            </a:r>
            <a:endParaRPr lang="en-US" sz="2400" dirty="0">
              <a:solidFill>
                <a:schemeClr val="bg1"/>
              </a:solidFill>
              <a:latin typeface="Segoe UI" panose="020B0502040204020203" pitchFamily="34" charset="0"/>
              <a:cs typeface="Segoe UI" panose="020B0502040204020203" pitchFamily="34" charset="0"/>
            </a:endParaRPr>
          </a:p>
        </p:txBody>
      </p:sp>
      <p:cxnSp>
        <p:nvCxnSpPr>
          <p:cNvPr id="14" name="Straight Arrow Connector 13"/>
          <p:cNvCxnSpPr>
            <a:stCxn id="15" idx="3"/>
          </p:cNvCxnSpPr>
          <p:nvPr/>
        </p:nvCxnSpPr>
        <p:spPr>
          <a:xfrm>
            <a:off x="1078580" y="4263436"/>
            <a:ext cx="3188882" cy="30777"/>
          </a:xfrm>
          <a:prstGeom prst="straightConnector1">
            <a:avLst/>
          </a:prstGeom>
          <a:ln>
            <a:solidFill>
              <a:srgbClr val="00206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165" y="4109547"/>
            <a:ext cx="998415" cy="307777"/>
          </a:xfrm>
          <a:prstGeom prst="rect">
            <a:avLst/>
          </a:prstGeom>
          <a:noFill/>
        </p:spPr>
        <p:txBody>
          <a:bodyPr wrap="none" rtlCol="0">
            <a:spAutoFit/>
          </a:bodyPr>
          <a:lstStyle/>
          <a:p>
            <a:r>
              <a:rPr lang="en-US" sz="1400" b="1" dirty="0">
                <a:solidFill>
                  <a:srgbClr val="002060"/>
                </a:solidFill>
                <a:latin typeface="Segoe UI" panose="020B0502040204020203" pitchFamily="34" charset="0"/>
                <a:cs typeface="Segoe UI" panose="020B0502040204020203" pitchFamily="34" charset="0"/>
              </a:rPr>
              <a:t>BIG DATA</a:t>
            </a:r>
            <a:endParaRPr lang="en-US" sz="1400" b="1" dirty="0">
              <a:solidFill>
                <a:srgbClr val="002060"/>
              </a:solidFill>
              <a:latin typeface="Segoe UI" panose="020B0502040204020203" pitchFamily="34" charset="0"/>
              <a:cs typeface="Segoe UI" panose="020B0502040204020203" pitchFamily="34" charset="0"/>
            </a:endParaRPr>
          </a:p>
        </p:txBody>
      </p:sp>
      <p:sp>
        <p:nvSpPr>
          <p:cNvPr id="16" name="Isosceles Triangle 15"/>
          <p:cNvSpPr/>
          <p:nvPr/>
        </p:nvSpPr>
        <p:spPr>
          <a:xfrm>
            <a:off x="4267462" y="4215716"/>
            <a:ext cx="145857" cy="156995"/>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7200" y="1719352"/>
            <a:ext cx="2057400" cy="1862048"/>
          </a:xfrm>
          <a:prstGeom prst="rect">
            <a:avLst/>
          </a:prstGeom>
          <a:solidFill>
            <a:schemeClr val="accent6">
              <a:lumMod val="20000"/>
              <a:lumOff val="80000"/>
            </a:schemeClr>
          </a:solidFill>
          <a:ln>
            <a:solidFill>
              <a:schemeClr val="accent6">
                <a:lumMod val="75000"/>
              </a:schemeClr>
            </a:solidFill>
          </a:ln>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11500" b="1" cap="none" spc="0" dirty="0">
                <a:ln w="0"/>
                <a:solidFill>
                  <a:schemeClr val="accent6">
                    <a:lumMod val="75000"/>
                  </a:schemeClr>
                </a:solidFill>
                <a:effectLst>
                  <a:outerShdw blurRad="38100" dist="19050" dir="2700000" algn="tl" rotWithShape="0">
                    <a:schemeClr val="dk1">
                      <a:alpha val="40000"/>
                    </a:schemeClr>
                  </a:outerShdw>
                </a:effectLst>
                <a:latin typeface="Agency FB" panose="020B0503020202020204" pitchFamily="34" charset="0"/>
              </a:rPr>
              <a:t>3V</a:t>
            </a:r>
            <a:endParaRPr lang="en-US" sz="11500" b="1" cap="none" spc="0" dirty="0">
              <a:ln w="0"/>
              <a:solidFill>
                <a:schemeClr val="accent6">
                  <a:lumMod val="75000"/>
                </a:schemeClr>
              </a:solidFill>
              <a:effectLst>
                <a:outerShdw blurRad="38100" dist="19050" dir="2700000" algn="tl" rotWithShape="0">
                  <a:schemeClr val="dk1">
                    <a:alpha val="40000"/>
                  </a:schemeClr>
                </a:outerShdw>
              </a:effectLst>
              <a:latin typeface="Agency FB" panose="020B0503020202020204" pitchFamily="34" charset="0"/>
            </a:endParaRPr>
          </a:p>
        </p:txBody>
      </p:sp>
      <p:cxnSp>
        <p:nvCxnSpPr>
          <p:cNvPr id="18" name="Elbow Connector 17"/>
          <p:cNvCxnSpPr/>
          <p:nvPr/>
        </p:nvCxnSpPr>
        <p:spPr>
          <a:xfrm rot="5400000" flipH="1" flipV="1">
            <a:off x="4203613" y="2055520"/>
            <a:ext cx="710877" cy="592038"/>
          </a:xfrm>
          <a:prstGeom prst="bentConnector3">
            <a:avLst>
              <a:gd name="adj1" fmla="val 100340"/>
            </a:avLst>
          </a:prstGeom>
          <a:ln>
            <a:solidFill>
              <a:schemeClr val="accent2">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2"/>
          </p:cNvCxnSpPr>
          <p:nvPr/>
        </p:nvCxnSpPr>
        <p:spPr>
          <a:xfrm rot="10800000" flipV="1">
            <a:off x="1589690" y="4683120"/>
            <a:ext cx="1219200" cy="610749"/>
          </a:xfrm>
          <a:prstGeom prst="bentConnector3">
            <a:avLst>
              <a:gd name="adj1" fmla="val 100153"/>
            </a:avLst>
          </a:prstGeom>
          <a:ln>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3" idx="4"/>
          </p:cNvCxnSpPr>
          <p:nvPr/>
        </p:nvCxnSpPr>
        <p:spPr>
          <a:xfrm rot="16200000" flipH="1">
            <a:off x="4934663" y="5619904"/>
            <a:ext cx="487411" cy="290244"/>
          </a:xfrm>
          <a:prstGeom prst="bentConnector3">
            <a:avLst>
              <a:gd name="adj1" fmla="val 99491"/>
            </a:avLst>
          </a:prstGeom>
          <a:ln>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59730" y="5205979"/>
            <a:ext cx="1462773" cy="461665"/>
          </a:xfrm>
          <a:prstGeom prst="rect">
            <a:avLst/>
          </a:prstGeom>
          <a:noFill/>
        </p:spPr>
        <p:txBody>
          <a:bodyPr wrap="none" rtlCol="0">
            <a:spAutoFit/>
          </a:bodyPr>
          <a:lstStyle/>
          <a:p>
            <a:pPr marL="285750" indent="-285750">
              <a:buFont typeface="Arial" panose="020B0604020202020204" pitchFamily="34" charset="0"/>
              <a:buChar char="•"/>
            </a:pPr>
            <a:r>
              <a:rPr lang="en-US" sz="1200" dirty="0">
                <a:solidFill>
                  <a:schemeClr val="accent5">
                    <a:lumMod val="75000"/>
                  </a:schemeClr>
                </a:solidFill>
                <a:latin typeface="Segoe UI" panose="020B0502040204020203" pitchFamily="34" charset="0"/>
                <a:cs typeface="Segoe UI" panose="020B0502040204020203" pitchFamily="34" charset="0"/>
              </a:rPr>
              <a:t>Real-time data</a:t>
            </a:r>
            <a:endParaRPr lang="en-US" sz="1200" dirty="0">
              <a:solidFill>
                <a:schemeClr val="accent5">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solidFill>
                  <a:schemeClr val="accent5">
                    <a:lumMod val="75000"/>
                  </a:schemeClr>
                </a:solidFill>
                <a:latin typeface="Segoe UI" panose="020B0502040204020203" pitchFamily="34" charset="0"/>
                <a:cs typeface="Segoe UI" panose="020B0502040204020203" pitchFamily="34" charset="0"/>
              </a:rPr>
              <a:t>Stream data</a:t>
            </a:r>
            <a:endParaRPr lang="en-US" sz="1200" dirty="0">
              <a:solidFill>
                <a:schemeClr val="accent5">
                  <a:lumMod val="75000"/>
                </a:schemeClr>
              </a:solidFill>
              <a:latin typeface="Segoe UI" panose="020B0502040204020203" pitchFamily="34" charset="0"/>
              <a:cs typeface="Segoe UI" panose="020B0502040204020203" pitchFamily="34" charset="0"/>
            </a:endParaRPr>
          </a:p>
        </p:txBody>
      </p:sp>
      <p:sp>
        <p:nvSpPr>
          <p:cNvPr id="22" name="TextBox 21"/>
          <p:cNvSpPr txBox="1"/>
          <p:nvPr/>
        </p:nvSpPr>
        <p:spPr>
          <a:xfrm>
            <a:off x="5297914" y="5830622"/>
            <a:ext cx="1699055" cy="461665"/>
          </a:xfrm>
          <a:prstGeom prst="rect">
            <a:avLst/>
          </a:prstGeom>
          <a:noFill/>
        </p:spPr>
        <p:txBody>
          <a:bodyPr wrap="none" rtlCol="0">
            <a:spAutoFit/>
          </a:bodyPr>
          <a:lstStyle/>
          <a:p>
            <a:pPr marL="285750" indent="-285750">
              <a:buFont typeface="Arial" panose="020B0604020202020204" pitchFamily="34" charset="0"/>
              <a:buChar char="•"/>
            </a:pPr>
            <a:r>
              <a:rPr lang="en-US" sz="1200" dirty="0">
                <a:solidFill>
                  <a:schemeClr val="accent3">
                    <a:lumMod val="75000"/>
                  </a:schemeClr>
                </a:solidFill>
                <a:latin typeface="Segoe UI" panose="020B0502040204020203" pitchFamily="34" charset="0"/>
                <a:cs typeface="Segoe UI" panose="020B0502040204020203" pitchFamily="34" charset="0"/>
              </a:rPr>
              <a:t>Structured data</a:t>
            </a:r>
            <a:endParaRPr lang="en-US" sz="1200" dirty="0">
              <a:solidFill>
                <a:schemeClr val="accent3">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solidFill>
                  <a:schemeClr val="accent3">
                    <a:lumMod val="75000"/>
                  </a:schemeClr>
                </a:solidFill>
                <a:latin typeface="Segoe UI" panose="020B0502040204020203" pitchFamily="34" charset="0"/>
                <a:cs typeface="Segoe UI" panose="020B0502040204020203" pitchFamily="34" charset="0"/>
              </a:rPr>
              <a:t>Unstructured data</a:t>
            </a:r>
            <a:endParaRPr lang="en-US" sz="1200" dirty="0">
              <a:solidFill>
                <a:schemeClr val="accent3">
                  <a:lumMod val="75000"/>
                </a:schemeClr>
              </a:solidFill>
              <a:latin typeface="Segoe UI" panose="020B0502040204020203" pitchFamily="34" charset="0"/>
              <a:cs typeface="Segoe UI" panose="020B0502040204020203" pitchFamily="34" charset="0"/>
            </a:endParaRPr>
          </a:p>
        </p:txBody>
      </p:sp>
      <p:sp>
        <p:nvSpPr>
          <p:cNvPr id="23" name="TextBox 22"/>
          <p:cNvSpPr txBox="1"/>
          <p:nvPr/>
        </p:nvSpPr>
        <p:spPr>
          <a:xfrm>
            <a:off x="4826575" y="1548522"/>
            <a:ext cx="647934" cy="1354217"/>
          </a:xfrm>
          <a:prstGeom prst="rect">
            <a:avLst/>
          </a:prstGeom>
          <a:noFill/>
        </p:spPr>
        <p:txBody>
          <a:bodyPr wrap="none" rtlCol="0">
            <a:spAutoFit/>
          </a:bodyPr>
          <a:lstStyle/>
          <a:p>
            <a:r>
              <a:rPr lang="en-US" dirty="0">
                <a:solidFill>
                  <a:schemeClr val="accent2"/>
                </a:solidFill>
                <a:latin typeface="Agency FB" panose="020B0503020202020204" pitchFamily="34" charset="0"/>
              </a:rPr>
              <a:t>Size</a:t>
            </a:r>
            <a:endParaRPr lang="en-US" dirty="0">
              <a:solidFill>
                <a:schemeClr val="accent2"/>
              </a:solidFill>
              <a:latin typeface="Agency FB" panose="020B0503020202020204" pitchFamily="34" charset="0"/>
            </a:endParaRPr>
          </a:p>
          <a:p>
            <a:pPr marL="285750" indent="-285750">
              <a:buFont typeface="Arial" panose="020B0604020202020204" pitchFamily="34" charset="0"/>
              <a:buChar char="•"/>
            </a:pPr>
            <a:r>
              <a:rPr lang="en-US" sz="1600" dirty="0">
                <a:solidFill>
                  <a:schemeClr val="accent2"/>
                </a:solidFill>
                <a:latin typeface="Agency FB" panose="020B0503020202020204" pitchFamily="34" charset="0"/>
              </a:rPr>
              <a:t>GB</a:t>
            </a:r>
            <a:endParaRPr lang="en-US" sz="1600" dirty="0">
              <a:solidFill>
                <a:schemeClr val="accent2"/>
              </a:solidFill>
              <a:latin typeface="Agency FB" panose="020B0503020202020204" pitchFamily="34" charset="0"/>
            </a:endParaRPr>
          </a:p>
          <a:p>
            <a:pPr marL="285750" indent="-285750">
              <a:buFont typeface="Arial" panose="020B0604020202020204" pitchFamily="34" charset="0"/>
              <a:buChar char="•"/>
            </a:pPr>
            <a:r>
              <a:rPr lang="en-US" sz="1600" dirty="0">
                <a:solidFill>
                  <a:schemeClr val="accent2"/>
                </a:solidFill>
                <a:latin typeface="Agency FB" panose="020B0503020202020204" pitchFamily="34" charset="0"/>
              </a:rPr>
              <a:t>TB</a:t>
            </a:r>
            <a:endParaRPr lang="en-US" sz="1600" dirty="0">
              <a:solidFill>
                <a:schemeClr val="accent2"/>
              </a:solidFill>
              <a:latin typeface="Agency FB" panose="020B0503020202020204" pitchFamily="34" charset="0"/>
            </a:endParaRPr>
          </a:p>
          <a:p>
            <a:pPr marL="285750" indent="-285750">
              <a:buFont typeface="Arial" panose="020B0604020202020204" pitchFamily="34" charset="0"/>
              <a:buChar char="•"/>
            </a:pPr>
            <a:r>
              <a:rPr lang="en-US" sz="1600" dirty="0">
                <a:solidFill>
                  <a:schemeClr val="accent2"/>
                </a:solidFill>
                <a:latin typeface="Agency FB" panose="020B0503020202020204" pitchFamily="34" charset="0"/>
              </a:rPr>
              <a:t>PB</a:t>
            </a:r>
            <a:endParaRPr lang="en-US" sz="1600" dirty="0">
              <a:solidFill>
                <a:schemeClr val="accent2"/>
              </a:solidFill>
              <a:latin typeface="Agency FB" panose="020B0503020202020204" pitchFamily="34" charset="0"/>
            </a:endParaRPr>
          </a:p>
          <a:p>
            <a:pPr marL="285750" indent="-285750">
              <a:buFont typeface="Arial" panose="020B0604020202020204" pitchFamily="34" charset="0"/>
              <a:buChar char="•"/>
            </a:pPr>
            <a:r>
              <a:rPr lang="en-US" sz="1600" dirty="0">
                <a:solidFill>
                  <a:schemeClr val="accent2"/>
                </a:solidFill>
                <a:latin typeface="Agency FB" panose="020B0503020202020204" pitchFamily="34" charset="0"/>
              </a:rPr>
              <a:t>…</a:t>
            </a:r>
            <a:endParaRPr lang="en-US" sz="1600" dirty="0">
              <a:solidFill>
                <a:schemeClr val="accent2"/>
              </a:solidFill>
              <a:latin typeface="Agency FB" panose="020B0503020202020204" pitchFamily="34" charset="0"/>
            </a:endParaRPr>
          </a:p>
        </p:txBody>
      </p:sp>
      <p:sp>
        <p:nvSpPr>
          <p:cNvPr id="24" name="TextBox 23"/>
          <p:cNvSpPr txBox="1"/>
          <p:nvPr/>
        </p:nvSpPr>
        <p:spPr>
          <a:xfrm>
            <a:off x="7076090" y="1794522"/>
            <a:ext cx="1573701" cy="1323439"/>
          </a:xfrm>
          <a:prstGeom prst="rect">
            <a:avLst/>
          </a:prstGeom>
          <a:noFill/>
        </p:spPr>
        <p:txBody>
          <a:bodyPr wrap="none" rtlCol="0">
            <a:spAutoFit/>
          </a:bodyPr>
          <a:lstStyle/>
          <a:p>
            <a:r>
              <a:rPr lang="en-US" sz="2000" dirty="0">
                <a:solidFill>
                  <a:srgbClr val="002060"/>
                </a:solidFill>
                <a:latin typeface="Segoe UI" panose="020B0502040204020203" pitchFamily="34" charset="0"/>
                <a:cs typeface="Segoe UI" panose="020B0502040204020203" pitchFamily="34" charset="0"/>
              </a:rPr>
              <a:t>Other V’s:</a:t>
            </a:r>
            <a:endParaRPr lang="en-US" sz="2000" dirty="0">
              <a:solidFill>
                <a:srgbClr val="002060"/>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solidFill>
                  <a:srgbClr val="002060"/>
                </a:solidFill>
                <a:latin typeface="Segoe UI" panose="020B0502040204020203" pitchFamily="34" charset="0"/>
                <a:cs typeface="Segoe UI" panose="020B0502040204020203" pitchFamily="34" charset="0"/>
              </a:rPr>
              <a:t>Veracity</a:t>
            </a:r>
            <a:endParaRPr lang="en-US" sz="2000" dirty="0">
              <a:solidFill>
                <a:srgbClr val="002060"/>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solidFill>
                  <a:srgbClr val="002060"/>
                </a:solidFill>
                <a:latin typeface="Segoe UI" panose="020B0502040204020203" pitchFamily="34" charset="0"/>
                <a:cs typeface="Segoe UI" panose="020B0502040204020203" pitchFamily="34" charset="0"/>
              </a:rPr>
              <a:t>Variability</a:t>
            </a:r>
            <a:endParaRPr lang="en-US" sz="2000" dirty="0">
              <a:solidFill>
                <a:srgbClr val="002060"/>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solidFill>
                  <a:srgbClr val="002060"/>
                </a:solidFill>
                <a:latin typeface="Segoe UI" panose="020B0502040204020203" pitchFamily="34" charset="0"/>
                <a:cs typeface="Segoe UI" panose="020B0502040204020203" pitchFamily="34" charset="0"/>
              </a:rPr>
              <a:t>Value</a:t>
            </a:r>
            <a:endParaRPr lang="en-US" sz="2000" dirty="0">
              <a:solidFill>
                <a:srgbClr val="002060"/>
              </a:solidFill>
              <a:latin typeface="Segoe UI" panose="020B0502040204020203" pitchFamily="34" charset="0"/>
              <a:cs typeface="Segoe UI" panose="020B0502040204020203" pitchFamily="34" charset="0"/>
            </a:endParaRPr>
          </a:p>
        </p:txBody>
      </p:sp>
      <p:cxnSp>
        <p:nvCxnSpPr>
          <p:cNvPr id="25" name="Straight Connector 24"/>
          <p:cNvCxnSpPr/>
          <p:nvPr/>
        </p:nvCxnSpPr>
        <p:spPr>
          <a:xfrm>
            <a:off x="6999890" y="1505880"/>
            <a:ext cx="0" cy="2733123"/>
          </a:xfrm>
          <a:prstGeom prst="line">
            <a:avLst/>
          </a:prstGeom>
          <a:ln>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62393" y="5807428"/>
            <a:ext cx="1447801" cy="0"/>
          </a:xfrm>
          <a:prstGeom prst="line">
            <a:avLst/>
          </a:prstGeom>
          <a:ln>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50938" y="5846406"/>
            <a:ext cx="1106521" cy="646331"/>
          </a:xfrm>
          <a:prstGeom prst="rect">
            <a:avLst/>
          </a:prstGeom>
          <a:noFill/>
        </p:spPr>
        <p:txBody>
          <a:bodyPr wrap="none" rtlCol="0">
            <a:spAutoFit/>
          </a:bodyPr>
          <a:lstStyle/>
          <a:p>
            <a:r>
              <a:rPr lang="en-US" sz="1200" dirty="0">
                <a:solidFill>
                  <a:schemeClr val="accent5">
                    <a:lumMod val="75000"/>
                  </a:schemeClr>
                </a:solidFill>
                <a:latin typeface="Segoe UI" panose="020B0502040204020203" pitchFamily="34" charset="0"/>
                <a:cs typeface="Segoe UI" panose="020B0502040204020203" pitchFamily="34" charset="0"/>
              </a:rPr>
              <a:t>Ex:</a:t>
            </a:r>
            <a:endParaRPr lang="en-US" sz="1200" dirty="0">
              <a:solidFill>
                <a:schemeClr val="accent5">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solidFill>
                  <a:schemeClr val="accent5">
                    <a:lumMod val="75000"/>
                  </a:schemeClr>
                </a:solidFill>
                <a:latin typeface="Segoe UI" panose="020B0502040204020203" pitchFamily="34" charset="0"/>
                <a:cs typeface="Segoe UI" panose="020B0502040204020203" pitchFamily="34" charset="0"/>
              </a:rPr>
              <a:t>Go-</a:t>
            </a:r>
            <a:r>
              <a:rPr lang="en-US" sz="1200" dirty="0" err="1">
                <a:solidFill>
                  <a:schemeClr val="accent5">
                    <a:lumMod val="75000"/>
                  </a:schemeClr>
                </a:solidFill>
                <a:latin typeface="Segoe UI" panose="020B0502040204020203" pitchFamily="34" charset="0"/>
                <a:cs typeface="Segoe UI" panose="020B0502040204020203" pitchFamily="34" charset="0"/>
              </a:rPr>
              <a:t>Jek</a:t>
            </a:r>
            <a:endParaRPr lang="en-US" sz="1200" dirty="0">
              <a:solidFill>
                <a:schemeClr val="accent5">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err="1">
                <a:solidFill>
                  <a:schemeClr val="accent5">
                    <a:lumMod val="75000"/>
                  </a:schemeClr>
                </a:solidFill>
                <a:latin typeface="Segoe UI" panose="020B0502040204020203" pitchFamily="34" charset="0"/>
                <a:cs typeface="Segoe UI" panose="020B0502040204020203" pitchFamily="34" charset="0"/>
              </a:rPr>
              <a:t>Traveloka</a:t>
            </a:r>
            <a:endParaRPr lang="en-US" sz="1200" dirty="0">
              <a:solidFill>
                <a:schemeClr val="accent5">
                  <a:lumMod val="75000"/>
                </a:schemeClr>
              </a:solidFill>
              <a:latin typeface="Segoe UI" panose="020B0502040204020203" pitchFamily="34" charset="0"/>
              <a:cs typeface="Segoe UI" panose="020B0502040204020203" pitchFamily="34" charset="0"/>
            </a:endParaRPr>
          </a:p>
        </p:txBody>
      </p:sp>
      <p:cxnSp>
        <p:nvCxnSpPr>
          <p:cNvPr id="28" name="Straight Connector 27"/>
          <p:cNvCxnSpPr/>
          <p:nvPr/>
        </p:nvCxnSpPr>
        <p:spPr>
          <a:xfrm flipV="1">
            <a:off x="6999890" y="5830624"/>
            <a:ext cx="1" cy="846779"/>
          </a:xfrm>
          <a:prstGeom prst="line">
            <a:avLst/>
          </a:prstGeom>
          <a:ln>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82432" y="5846406"/>
            <a:ext cx="1273041" cy="646331"/>
          </a:xfrm>
          <a:prstGeom prst="rect">
            <a:avLst/>
          </a:prstGeom>
          <a:noFill/>
        </p:spPr>
        <p:txBody>
          <a:bodyPr wrap="none" rtlCol="0">
            <a:spAutoFit/>
          </a:bodyPr>
          <a:lstStyle/>
          <a:p>
            <a:r>
              <a:rPr lang="en-US" sz="1200" dirty="0">
                <a:solidFill>
                  <a:schemeClr val="accent3">
                    <a:lumMod val="75000"/>
                  </a:schemeClr>
                </a:solidFill>
                <a:latin typeface="Segoe UI" panose="020B0502040204020203" pitchFamily="34" charset="0"/>
                <a:cs typeface="Segoe UI" panose="020B0502040204020203" pitchFamily="34" charset="0"/>
              </a:rPr>
              <a:t>Ex:</a:t>
            </a:r>
            <a:endParaRPr lang="en-US" sz="1200" dirty="0">
              <a:solidFill>
                <a:schemeClr val="accent3">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solidFill>
                  <a:schemeClr val="accent3">
                    <a:lumMod val="75000"/>
                  </a:schemeClr>
                </a:solidFill>
                <a:latin typeface="Segoe UI" panose="020B0502040204020203" pitchFamily="34" charset="0"/>
                <a:cs typeface="Segoe UI" panose="020B0502040204020203" pitchFamily="34" charset="0"/>
              </a:rPr>
              <a:t>Twitter data</a:t>
            </a:r>
            <a:endParaRPr lang="en-US" sz="1200" dirty="0">
              <a:solidFill>
                <a:schemeClr val="accent3">
                  <a:lumMod val="7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err="1">
                <a:solidFill>
                  <a:schemeClr val="accent3">
                    <a:lumMod val="75000"/>
                  </a:schemeClr>
                </a:solidFill>
                <a:latin typeface="Segoe UI" panose="020B0502040204020203" pitchFamily="34" charset="0"/>
                <a:cs typeface="Segoe UI" panose="020B0502040204020203" pitchFamily="34" charset="0"/>
              </a:rPr>
              <a:t>IoT</a:t>
            </a:r>
            <a:r>
              <a:rPr lang="en-US" sz="1200" dirty="0">
                <a:solidFill>
                  <a:schemeClr val="accent3">
                    <a:lumMod val="75000"/>
                  </a:schemeClr>
                </a:solidFill>
                <a:latin typeface="Segoe UI" panose="020B0502040204020203" pitchFamily="34" charset="0"/>
                <a:cs typeface="Segoe UI" panose="020B0502040204020203" pitchFamily="34" charset="0"/>
              </a:rPr>
              <a:t> data</a:t>
            </a:r>
            <a:endParaRPr lang="en-US" sz="1200" dirty="0">
              <a:solidFill>
                <a:schemeClr val="accent3">
                  <a:lumMod val="75000"/>
                </a:schemeClr>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5252</Words>
  <Application>WPS Presentation</Application>
  <PresentationFormat>On-screen Show (4:3)</PresentationFormat>
  <Paragraphs>314</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Segoe UI Semibold</vt:lpstr>
      <vt:lpstr>Segoe UI</vt:lpstr>
      <vt:lpstr>Arial Narrow</vt:lpstr>
      <vt:lpstr>Agency FB</vt:lpstr>
      <vt:lpstr>Microsoft YaHei</vt:lpstr>
      <vt:lpstr>Arial Unicode MS</vt:lpstr>
      <vt:lpstr>Calibri</vt:lpstr>
      <vt:lpstr>Wingdings</vt:lpstr>
      <vt:lpstr>Office Theme</vt:lpstr>
      <vt:lpstr>Manajemen Data</vt:lpstr>
      <vt:lpstr> Materi</vt:lpstr>
      <vt:lpstr> Teknologi Manajemen Data</vt:lpstr>
      <vt:lpstr> Teknologi Manajemen Data</vt:lpstr>
      <vt:lpstr> Sistem Manajemen Basis Data</vt:lpstr>
      <vt:lpstr>PowerPoint 演示文稿</vt:lpstr>
      <vt:lpstr> Sistem Manajemen Basis Data</vt:lpstr>
      <vt:lpstr> Gudang Data</vt:lpstr>
      <vt:lpstr> Teknologi Big Data</vt:lpstr>
      <vt:lpstr> Penambangan Data</vt:lpstr>
      <vt:lpstr> Penambangan Data</vt:lpstr>
      <vt:lpstr> Penambangan Data – yes/no</vt:lpstr>
      <vt:lpstr> Penambangan Data</vt:lpstr>
      <vt:lpstr> Penambangan Data VS KDD</vt:lpstr>
      <vt:lpstr> Penambangan Data VS KDD</vt:lpstr>
      <vt:lpstr> Inteligensi Bisnis</vt:lpstr>
      <vt:lpstr> Inteligensi Bisnis</vt:lpstr>
      <vt:lpstr> Inteligensi Bisnis</vt:lpstr>
      <vt:lpstr> Inteligensi Bisnis</vt:lpstr>
      <vt:lpstr> Inteligensi Bisnis - Summary</vt:lpstr>
      <vt:lpstr> 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BISNIS DI ERA DIGITAL</dc:title>
  <dc:creator>Fauzi Rafrastara</dc:creator>
  <cp:lastModifiedBy>him</cp:lastModifiedBy>
  <cp:revision>181</cp:revision>
  <dcterms:created xsi:type="dcterms:W3CDTF">2020-08-06T07:46:00Z</dcterms:created>
  <dcterms:modified xsi:type="dcterms:W3CDTF">2021-08-10T04:57:28Z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1033-11.2.0.10231</vt:lpwstr>
  </property>
</Properties>
</file>