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60FA-A184-4A2B-87DB-9E2D7EA4837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EB30-1794-4C8E-89AD-95D72352DF8E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3203848"/>
            <a:ext cx="850776" cy="85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3CDB236-6FDE-49C5-A072-14B9B5E99A76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28094D49-C7A9-4C95-8C60-27F4E3379B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3CDB236-6FDE-49C5-A072-14B9B5E99A76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0668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 panose="05020102010507070707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 panose="05040102010807070707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0968"/>
            <a:ext cx="8077200" cy="188823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Menarik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Pembeli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dengan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Teknologi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Penelusuran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,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Semantik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dan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 dirty="0" err="1">
                <a:latin typeface="Arial Rounded MT Bold" panose="020F0704030504030204" charset="0"/>
                <a:cs typeface="Arial Rounded MT Bold" panose="020F0704030504030204" charset="0"/>
              </a:rPr>
              <a:t>Rekomendasi</a:t>
            </a: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76" y="1606983"/>
            <a:ext cx="8077200" cy="1499616"/>
          </a:xfrm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SisFo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9248"/>
            <a:ext cx="3682688" cy="241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36" y="126876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Organic Search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Search Engine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30"/>
            <a:ext cx="8460740" cy="462534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Tujuan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SEO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adalah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membantu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organisasi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meningkatkan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lalu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lintas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ke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situs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 web</a:t>
            </a:r>
            <a:endParaRPr lang="en-US" sz="2400" dirty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Faktor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peringkat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dikelompokkan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menjadi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setidaknya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tiga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kategori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berbeda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: </a:t>
            </a:r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reputasi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atau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popularitas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relevansi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kepuasan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pengguna</a:t>
            </a:r>
            <a:endParaRPr lang="en-US" sz="2400" dirty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Faktor</a:t>
            </a:r>
            <a:r>
              <a:rPr lang="en-US" sz="24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Popularitas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Digunakan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oleh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>
                <a:latin typeface="Goudy Old Style" panose="02020502050305020303" charset="0"/>
                <a:cs typeface="Goudy Old Style" panose="02020502050305020303" charset="0"/>
              </a:rPr>
              <a:t>Mesin</a:t>
            </a:r>
            <a:r>
              <a:rPr lang="en-US" sz="24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400" dirty="0" err="1" smtClean="0">
                <a:latin typeface="Goudy Old Style" panose="02020502050305020303" charset="0"/>
                <a:cs typeface="Goudy Old Style" panose="02020502050305020303" charset="0"/>
              </a:rPr>
              <a:t>Pencari</a:t>
            </a:r>
            <a:endParaRPr lang="en-US" sz="2400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Indikator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media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sosial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Lalu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lintas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situs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 smtClean="0">
                <a:latin typeface="Goudy Old Style" panose="02020502050305020303" charset="0"/>
                <a:cs typeface="Goudy Old Style" panose="02020502050305020303" charset="0"/>
              </a:rPr>
              <a:t>Tercantum</a:t>
            </a:r>
            <a:r>
              <a:rPr lang="en-US" sz="20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di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direktori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Web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berkualitas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Reputasi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di </a:t>
            </a:r>
            <a:r>
              <a:rPr lang="en-US" sz="2000" dirty="0" err="1" smtClean="0">
                <a:latin typeface="Goudy Old Style" panose="02020502050305020303" charset="0"/>
                <a:cs typeface="Goudy Old Style" panose="02020502050305020303" charset="0"/>
              </a:rPr>
              <a:t>ulasan</a:t>
            </a:r>
            <a:r>
              <a:rPr lang="en-US" sz="20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 smtClean="0">
                <a:latin typeface="Goudy Old Style" panose="02020502050305020303" charset="0"/>
                <a:cs typeface="Goudy Old Style" panose="02020502050305020303" charset="0"/>
              </a:rPr>
              <a:t>situs</a:t>
            </a:r>
            <a:r>
              <a:rPr lang="en-US" sz="20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PageRank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dari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situs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mengandung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backlink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Rasio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klik-tayang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(RKT) SERP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Faktor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halaman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Dwell time </a:t>
            </a:r>
            <a:r>
              <a:rPr lang="en-US" sz="2000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sz="2000" dirty="0">
                <a:latin typeface="Goudy Old Style" panose="02020502050305020303" charset="0"/>
                <a:cs typeface="Goudy Old Style" panose="02020502050305020303" charset="0"/>
              </a:rPr>
              <a:t> bounce rate: Dwell time</a:t>
            </a:r>
            <a:endParaRPr lang="en-US" sz="2000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Inbound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oudy Old Style" panose="02020502050305020303" charset="0"/>
                <a:cs typeface="Goudy Old Style" panose="02020502050305020303" charset="0"/>
              </a:rPr>
              <a:t>Inbound Marketing</a:t>
            </a:r>
            <a:endParaRPr lang="en-US" dirty="0" smtClean="0">
              <a:solidFill>
                <a:srgbClr val="FF0000"/>
              </a:solidFill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Sebuah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pendekatan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pemasaran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yang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menekankan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SEO,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pemasaran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strategi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media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sosial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untuk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menarik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pelanggan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. 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Pemasar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masuk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menarik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pelanggan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ke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situs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web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mereka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informatif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berguna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atau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menghibur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. 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Teknik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pemasaran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didasarkan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pada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strategi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yang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mengintegrasikan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SEO,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taktik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media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sosial</a:t>
            </a:r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2" y="445244"/>
            <a:ext cx="7998807" cy="468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32263"/>
            <a:ext cx="7344816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Inbound Marketer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konten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berharga</a:t>
            </a:r>
            <a:r>
              <a:rPr lang="en-US" sz="2400" dirty="0" smtClean="0"/>
              <a:t>, SEO, </a:t>
            </a:r>
            <a:r>
              <a:rPr lang="en-US" sz="2400" dirty="0" err="1" smtClean="0"/>
              <a:t>dan</a:t>
            </a:r>
            <a:r>
              <a:rPr lang="en-US" sz="2400" dirty="0" smtClean="0"/>
              <a:t> media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menarik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Semantik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teknologi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mobile, web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selalu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dapat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diakses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Konteks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mendefinisikan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maksud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dari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pengguna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;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misalnya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membeli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berhubungan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musik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mencari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pekerjaan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untuk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berbagi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kenangan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teman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keluarga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Personalisasi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mengacu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pada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karakteristik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pribadi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pengguna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yang 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memengaruhi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seberapa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relevan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perdagangan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komunitas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bagi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seorang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individu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vertikal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berfokus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pada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informasi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di area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tertentu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seperti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perjalanan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keuangan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hukum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, 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medis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556385"/>
            <a:ext cx="8669655" cy="462534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Web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Semantik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>
                <a:latin typeface="Goudy Old Style" panose="02020502050305020303" charset="0"/>
                <a:cs typeface="Goudy Old Style" panose="02020502050305020303" charset="0"/>
              </a:rPr>
              <a:t>adalah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salah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satu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kemampuan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dimana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komputer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dapat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 smtClean="0">
                <a:latin typeface="Goudy Old Style" panose="02020502050305020303" charset="0"/>
                <a:cs typeface="Goudy Old Style" panose="02020502050305020303" charset="0"/>
              </a:rPr>
              <a:t>menginterpretasikan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>
                <a:latin typeface="Goudy Old Style" panose="02020502050305020303" charset="0"/>
                <a:cs typeface="Goudy Old Style" panose="02020502050305020303" charset="0"/>
              </a:rPr>
              <a:t>makna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(data) </a:t>
            </a:r>
            <a:r>
              <a:rPr lang="en-US" sz="3600" dirty="0" err="1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err="1">
                <a:latin typeface="Goudy Old Style" panose="02020502050305020303" charset="0"/>
                <a:cs typeface="Goudy Old Style" panose="02020502050305020303" charset="0"/>
              </a:rPr>
              <a:t>menggunakan</a:t>
            </a:r>
            <a:r>
              <a:rPr lang="en-US" sz="36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600" dirty="0" smtClean="0">
                <a:latin typeface="Goudy Old Style" panose="02020502050305020303" charset="0"/>
                <a:cs typeface="Goudy Old Style" panose="02020502050305020303" charset="0"/>
              </a:rPr>
              <a:t>metadata</a:t>
            </a:r>
            <a:endParaRPr lang="en-US" sz="3600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“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Semantik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(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dalam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TI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)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adalah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komputasi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bermakna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: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penerapan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pemrosesan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bahasa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alami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(NLP)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untuk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mendukung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pengambilan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informasi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analisis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,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integrasi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data yang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mencakup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 smtClean="0">
                <a:latin typeface="Goudy Old Style" panose="02020502050305020303" charset="0"/>
                <a:cs typeface="Goudy Old Style" panose="02020502050305020303" charset="0"/>
              </a:rPr>
              <a:t>informasi</a:t>
            </a:r>
            <a:r>
              <a:rPr lang="en-US" sz="3200" i="1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numerik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dan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"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tidak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3200" i="1" dirty="0" err="1">
                <a:latin typeface="Goudy Old Style" panose="02020502050305020303" charset="0"/>
                <a:cs typeface="Goudy Old Style" panose="02020502050305020303" charset="0"/>
              </a:rPr>
              <a:t>terstruktur</a:t>
            </a:r>
            <a:r>
              <a:rPr lang="en-US" sz="3200" i="1" dirty="0">
                <a:latin typeface="Goudy Old Style" panose="02020502050305020303" charset="0"/>
                <a:cs typeface="Goudy Old Style" panose="02020502050305020303" charset="0"/>
              </a:rPr>
              <a:t>". " </a:t>
            </a:r>
            <a:r>
              <a:rPr lang="en-US" sz="3200" dirty="0">
                <a:latin typeface="Goudy Old Style" panose="02020502050305020303" charset="0"/>
                <a:cs typeface="Goudy Old Style" panose="02020502050305020303" charset="0"/>
              </a:rPr>
              <a:t>(Grimes, 2010)</a:t>
            </a:r>
            <a:endParaRPr lang="en-US" sz="3200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96914"/>
            <a:ext cx="4968553" cy="370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4"/>
            <a:ext cx="3583285" cy="35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Bahasa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Web 3.0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resource description framework (RDF), Web ontology 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language 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(OWL), and SPARQL (simple protocol and RDF query language)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sv-SE" dirty="0">
                <a:solidFill>
                  <a:schemeClr val="accent5">
                    <a:lumMod val="75000"/>
                  </a:schemeClr>
                </a:solidFill>
                <a:latin typeface="Goudy Old Style" panose="02020502050305020303" charset="0"/>
                <a:cs typeface="Goudy Old Style" panose="02020502050305020303" charset="0"/>
              </a:rPr>
              <a:t>Pencarian semantik </a:t>
            </a:r>
            <a:r>
              <a:rPr lang="sv-SE" dirty="0">
                <a:latin typeface="Goudy Old Style" panose="02020502050305020303" charset="0"/>
                <a:cs typeface="Goudy Old Style" panose="02020502050305020303" charset="0"/>
              </a:rPr>
              <a:t>didasarkan atas pencarian arti atau makna kata dan kalimat, bukan pencarian berdasarkan kata kunci atau </a:t>
            </a:r>
            <a:r>
              <a:rPr lang="sv-SE" dirty="0" smtClean="0">
                <a:latin typeface="Goudy Old Style" panose="02020502050305020303" charset="0"/>
                <a:cs typeface="Goudy Old Style" panose="02020502050305020303" charset="0"/>
              </a:rPr>
              <a:t>frasa</a:t>
            </a:r>
            <a:endParaRPr lang="sv-SE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sv-SE" dirty="0" smtClean="0">
                <a:latin typeface="Goudy Old Style" panose="02020502050305020303" charset="0"/>
                <a:cs typeface="Goudy Old Style" panose="02020502050305020303" charset="0"/>
              </a:rPr>
              <a:t>“</a:t>
            </a:r>
            <a:r>
              <a:rPr lang="sv-SE" i="1" dirty="0">
                <a:solidFill>
                  <a:schemeClr val="accent5">
                    <a:lumMod val="75000"/>
                  </a:schemeClr>
                </a:solidFill>
                <a:latin typeface="Goudy Old Style" panose="02020502050305020303" charset="0"/>
                <a:cs typeface="Goudy Old Style" panose="02020502050305020303" charset="0"/>
              </a:rPr>
              <a:t>Pencarian semantik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adalah proses mengetik sesuatu ke mesin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pencari dan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mendapatkan lebih banyak hasil daripada hanya yang menampilkan kata kunci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sesuai yang diketik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di kotak telusur. Pencarian semantik akan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memperhitungkan konteks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dan arti istilah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yang anda cari.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Ini tentang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pemahaman asumsi </a:t>
            </a:r>
            <a:r>
              <a:rPr lang="sv-SE" i="1" dirty="0">
                <a:latin typeface="Goudy Old Style" panose="02020502050305020303" charset="0"/>
                <a:cs typeface="Goudy Old Style" panose="02020502050305020303" charset="0"/>
              </a:rPr>
              <a:t>yang dibuat oleh pencari saat mengetik </a:t>
            </a:r>
            <a:r>
              <a:rPr lang="sv-SE" i="1" dirty="0" smtClean="0">
                <a:latin typeface="Goudy Old Style" panose="02020502050305020303" charset="0"/>
                <a:cs typeface="Goudy Old Style" panose="02020502050305020303" charset="0"/>
              </a:rPr>
              <a:t>pertanyaan dalam  pencarian</a:t>
            </a:r>
            <a:r>
              <a:rPr lang="sv-SE" dirty="0" smtClean="0">
                <a:latin typeface="Goudy Old Style" panose="02020502050305020303" charset="0"/>
                <a:cs typeface="Goudy Old Style" panose="02020502050305020303" charset="0"/>
              </a:rPr>
              <a:t>." </a:t>
            </a:r>
            <a:r>
              <a:rPr lang="sv-SE" dirty="0">
                <a:latin typeface="Goudy Old Style" panose="02020502050305020303" charset="0"/>
                <a:cs typeface="Goudy Old Style" panose="02020502050305020303" charset="0"/>
              </a:rPr>
              <a:t>(DiSilvestro, 2013)</a:t>
            </a:r>
            <a:endParaRPr lang="sv-SE" dirty="0">
              <a:latin typeface="Goudy Old Style" panose="02020502050305020303" charset="0"/>
              <a:cs typeface="Goudy Old Style" panose="02020502050305020303" charset="0"/>
            </a:endParaRPr>
          </a:p>
          <a:p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628775"/>
            <a:ext cx="8559165" cy="462534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Goudy Old Style" panose="02020502050305020303" charset="0"/>
                <a:cs typeface="Goudy Old Style" panose="02020502050305020303" charset="0"/>
              </a:rPr>
              <a:t>Fitur</a:t>
            </a:r>
            <a:endParaRPr lang="en-US" sz="2000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/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kueri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terkait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Hasil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referensi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Hasil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dianotasi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secara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semantik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kesamaan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teks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lengkap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Telusuri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anotasi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semantik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/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sintaksis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konsep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berbasis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ontologi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Web </a:t>
            </a:r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Semantik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berbagai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segi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pengelompokkan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1800" dirty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sz="1800" dirty="0" err="1">
                <a:latin typeface="Goudy Old Style" panose="02020502050305020303" charset="0"/>
                <a:cs typeface="Goudy Old Style" panose="02020502050305020303" charset="0"/>
              </a:rPr>
              <a:t>Pencarian</a:t>
            </a:r>
            <a:r>
              <a:rPr lang="en-US" sz="1800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dengan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bahasa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sz="1800" dirty="0" err="1" smtClean="0">
                <a:latin typeface="Goudy Old Style" panose="02020502050305020303" charset="0"/>
                <a:cs typeface="Goudy Old Style" panose="02020502050305020303" charset="0"/>
              </a:rPr>
              <a:t>alami</a:t>
            </a:r>
            <a:r>
              <a:rPr lang="en-US" sz="1800" dirty="0" smtClean="0">
                <a:latin typeface="Goudy Old Style" panose="02020502050305020303" charset="0"/>
                <a:cs typeface="Goudy Old Style" panose="02020502050305020303" charset="0"/>
              </a:rPr>
              <a:t> (NL).</a:t>
            </a:r>
            <a:endParaRPr lang="en-US" sz="1800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id-ID" sz="2000" dirty="0">
                <a:latin typeface="Goudy Old Style" panose="02020502050305020303" charset="0"/>
                <a:cs typeface="Goudy Old Style" panose="02020502050305020303" charset="0"/>
              </a:rPr>
              <a:t>Situs web yang dioptimalkan </a:t>
            </a:r>
            <a:r>
              <a:rPr lang="id-ID" sz="2000" dirty="0" smtClean="0">
                <a:latin typeface="Goudy Old Style" panose="02020502050305020303" charset="0"/>
                <a:cs typeface="Goudy Old Style" panose="02020502050305020303" charset="0"/>
              </a:rPr>
              <a:t>dengan  </a:t>
            </a:r>
            <a:r>
              <a:rPr lang="id-ID" sz="2000" dirty="0">
                <a:latin typeface="Goudy Old Style" panose="02020502050305020303" charset="0"/>
                <a:cs typeface="Goudy Old Style" panose="02020502050305020303" charset="0"/>
              </a:rPr>
              <a:t>teknologi semantik </a:t>
            </a:r>
            <a:r>
              <a:rPr lang="id-ID" sz="2000" dirty="0" smtClean="0">
                <a:latin typeface="Goudy Old Style" panose="02020502050305020303" charset="0"/>
                <a:cs typeface="Goudy Old Style" panose="02020502050305020303" charset="0"/>
              </a:rPr>
              <a:t>menghasilkan </a:t>
            </a:r>
            <a:r>
              <a:rPr lang="id-ID" sz="2000" dirty="0">
                <a:latin typeface="Goudy Old Style" panose="02020502050305020303" charset="0"/>
                <a:cs typeface="Goudy Old Style" panose="02020502050305020303" charset="0"/>
              </a:rPr>
              <a:t>metadata yang lebih kaya, daftar yang lebih menarik di SERP. Google menyebut </a:t>
            </a:r>
            <a:r>
              <a:rPr lang="id-ID" sz="2000" dirty="0">
                <a:solidFill>
                  <a:schemeClr val="accent5">
                    <a:lumMod val="75000"/>
                  </a:schemeClr>
                </a:solidFill>
                <a:latin typeface="Goudy Old Style" panose="02020502050305020303" charset="0"/>
                <a:cs typeface="Goudy Old Style" panose="02020502050305020303" charset="0"/>
              </a:rPr>
              <a:t>cuplikan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Goudy Old Style" panose="02020502050305020303" charset="0"/>
                <a:cs typeface="Goudy Old Style" panose="02020502050305020303" charset="0"/>
              </a:rPr>
              <a:t>yang </a:t>
            </a:r>
            <a:r>
              <a:rPr lang="id-ID" sz="2000" dirty="0" smtClean="0">
                <a:solidFill>
                  <a:schemeClr val="accent5">
                    <a:lumMod val="75000"/>
                  </a:schemeClr>
                </a:solidFill>
                <a:latin typeface="Goudy Old Style" panose="02020502050305020303" charset="0"/>
                <a:cs typeface="Goudy Old Style" panose="02020502050305020303" charset="0"/>
              </a:rPr>
              <a:t>kaya</a:t>
            </a:r>
            <a:r>
              <a:rPr lang="en-US" sz="2000" dirty="0" smtClean="0">
                <a:latin typeface="Goudy Old Style" panose="02020502050305020303" charset="0"/>
                <a:cs typeface="Goudy Old Style" panose="02020502050305020303" charset="0"/>
              </a:rPr>
              <a:t>.</a:t>
            </a:r>
            <a:endParaRPr lang="en-US" sz="2000" dirty="0" smtClean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rich snippets</a:t>
            </a:r>
            <a:endParaRPr lang="en-US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2" y="1844824"/>
            <a:ext cx="8612693" cy="38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Mesin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rekomendasi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secara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proaktif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mengidentifikasi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produk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yang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memiliki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probabilitas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tinggi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untuk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konsumen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beli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3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pendekatan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untuk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membuat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rekomendasi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Penyaringan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berbasis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Penyaringan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kolaboratif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Strategi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hibrid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2"/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Hybrid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berbobot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2"/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Hybrid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campuran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2"/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Hybrid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bertingkat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2"/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Hybrid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mensenyawakan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pPr lvl="1"/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Mesin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lain (</a:t>
            </a:r>
            <a:r>
              <a:rPr lang="en-US" dirty="0" err="1"/>
              <a:t>mis</a:t>
            </a:r>
            <a:r>
              <a:rPr lang="en-US" dirty="0"/>
              <a:t>., </a:t>
            </a:r>
            <a:r>
              <a:rPr lang="en-US" dirty="0" err="1"/>
              <a:t>dokumen</a:t>
            </a:r>
            <a:r>
              <a:rPr lang="en-US" dirty="0"/>
              <a:t>, file media)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endParaRPr lang="en-US" dirty="0"/>
          </a:p>
          <a:p>
            <a:pPr lvl="1"/>
            <a:r>
              <a:rPr lang="en-US" dirty="0"/>
              <a:t>Google, Bing, Yahoo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Spider</a:t>
            </a:r>
            <a:r>
              <a:rPr lang="en-US" dirty="0"/>
              <a:t>  </a:t>
            </a:r>
            <a:endParaRPr lang="en-US" dirty="0"/>
          </a:p>
          <a:p>
            <a:pPr lvl="1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CRAWLER,bot</a:t>
            </a:r>
            <a:r>
              <a:rPr lang="en-US" dirty="0"/>
              <a:t> web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sederhananya</a:t>
            </a:r>
            <a:r>
              <a:rPr lang="en-US" dirty="0"/>
              <a:t> "Bot", spider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internet.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memindai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Penyaringan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76388"/>
            <a:ext cx="6757519" cy="487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Penyaringan</a:t>
            </a:r>
            <a:r>
              <a:rPr lang="en-US" dirty="0" smtClean="0"/>
              <a:t> </a:t>
            </a:r>
            <a:r>
              <a:rPr lang="en-US" dirty="0" err="1" smtClean="0"/>
              <a:t>kolaboratif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3427"/>
            <a:ext cx="7524685" cy="487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Terlambat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mulai</a:t>
            </a:r>
            <a:r>
              <a:rPr lang="en-US" dirty="0" smtClean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atau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pengguna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baru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Ketersebaran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Konten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fitur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 smtClean="0">
                <a:latin typeface="Goudy Old Style" panose="02020502050305020303" charset="0"/>
                <a:cs typeface="Goudy Old Style" panose="02020502050305020303" charset="0"/>
              </a:rPr>
              <a:t>terbatas</a:t>
            </a:r>
            <a:endParaRPr lang="en-US" dirty="0" smtClean="0">
              <a:latin typeface="Goudy Old Style" panose="02020502050305020303" charset="0"/>
              <a:cs typeface="Goudy Old Style" panose="02020502050305020303" charset="0"/>
            </a:endParaRPr>
          </a:p>
          <a:p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Spesialisasi</a:t>
            </a:r>
            <a:r>
              <a:rPr lang="en-US" dirty="0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 lang="en-US" dirty="0" err="1">
                <a:latin typeface="Goudy Old Style" panose="02020502050305020303" charset="0"/>
                <a:cs typeface="Goudy Old Style" panose="02020502050305020303" charset="0"/>
              </a:rPr>
              <a:t>berlebihan</a:t>
            </a:r>
            <a:endParaRPr lang="en-US" dirty="0">
              <a:latin typeface="Goudy Old Style" panose="02020502050305020303" charset="0"/>
              <a:cs typeface="Goudy Old Style" panose="02020502050305020303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67" y="2492896"/>
            <a:ext cx="28289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933056"/>
            <a:ext cx="437191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0117" y="2967335"/>
            <a:ext cx="4403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Lucida Calligraphy" panose="03010101010101010101" pitchFamily="66" charset="0"/>
              </a:rPr>
              <a:t>a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Lucida Calligraphy" panose="03010101010101010101" pitchFamily="66" charset="0"/>
              </a:rPr>
              <a:t>khir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Lucida Calligraphy" panose="03010101010101010101" pitchFamily="66" charset="0"/>
              </a:rPr>
              <a:t>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Lucida Calligraphy" panose="03010101010101010101" pitchFamily="66" charset="0"/>
              </a:rPr>
              <a:t>bab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Lucida Calligraphy" panose="03010101010101010101" pitchFamily="66" charset="0"/>
              </a:rPr>
              <a:t> 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Lucida Calligraphy" panose="03010101010101010101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84400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Direktori</a:t>
            </a:r>
            <a:r>
              <a:rPr lang="en-US" dirty="0">
                <a:solidFill>
                  <a:srgbClr val="FF0000"/>
                </a:solidFill>
              </a:rPr>
              <a:t> web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populer</a:t>
            </a:r>
            <a:r>
              <a:rPr lang="en-US" dirty="0" smtClean="0"/>
              <a:t>  Best of The Web (botw.org), </a:t>
            </a:r>
            <a:r>
              <a:rPr lang="en-US" dirty="0" err="1" smtClean="0"/>
              <a:t>dan</a:t>
            </a:r>
            <a:r>
              <a:rPr lang="en-US" dirty="0" smtClean="0"/>
              <a:t> Looksmart.com.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Mesin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</a:t>
            </a:r>
            <a:r>
              <a:rPr lang="en-US" dirty="0">
                <a:solidFill>
                  <a:srgbClr val="FF0000"/>
                </a:solidFill>
              </a:rPr>
              <a:t> hybrid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Internet yang </a:t>
            </a:r>
            <a:r>
              <a:rPr lang="en-US" dirty="0" err="1"/>
              <a:t>luas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Mesin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</a:t>
            </a:r>
            <a:r>
              <a:rPr lang="en-US" dirty="0">
                <a:solidFill>
                  <a:srgbClr val="FF0000"/>
                </a:solidFill>
              </a:rPr>
              <a:t> meta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lain. </a:t>
            </a:r>
            <a:r>
              <a:rPr lang="en-US" dirty="0" err="1"/>
              <a:t>Misalnya,Dogpile.com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Google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Yandex,dua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crawler, </a:t>
            </a:r>
            <a:r>
              <a:rPr lang="en-US" dirty="0" err="1"/>
              <a:t>dan</a:t>
            </a:r>
            <a:r>
              <a:rPr lang="en-US" dirty="0"/>
              <a:t> Yahoo,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hybrid.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Mesin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pencari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semantik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Web,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445445" cy="16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60158" cy="457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095" indent="-514350">
              <a:buFont typeface="+mj-lt"/>
              <a:buAutoNum type="arabicPeriod"/>
            </a:pPr>
            <a:r>
              <a:rPr lang="en-US" dirty="0" smtClean="0"/>
              <a:t>Crawler control module</a:t>
            </a:r>
            <a:endParaRPr lang="en-US" dirty="0" smtClean="0"/>
          </a:p>
          <a:p>
            <a:pPr marL="633095" indent="-514350">
              <a:buFont typeface="+mj-lt"/>
              <a:buAutoNum type="arabicPeriod"/>
            </a:pPr>
            <a:r>
              <a:rPr lang="en-US" dirty="0" smtClean="0"/>
              <a:t>Indexer module</a:t>
            </a:r>
            <a:endParaRPr lang="en-US" dirty="0" smtClean="0"/>
          </a:p>
          <a:p>
            <a:pPr marL="633095" indent="-514350">
              <a:buFont typeface="+mj-lt"/>
              <a:buAutoNum type="arabicPeriod"/>
            </a:pPr>
            <a:r>
              <a:rPr lang="en-US" dirty="0" smtClean="0"/>
              <a:t>Collection analysis module</a:t>
            </a:r>
            <a:endParaRPr lang="en-US" dirty="0" smtClean="0"/>
          </a:p>
          <a:p>
            <a:pPr marL="633095" indent="-514350">
              <a:buFont typeface="+mj-lt"/>
              <a:buAutoNum type="arabicPeriod"/>
            </a:pPr>
            <a:r>
              <a:rPr lang="en-US" dirty="0" smtClean="0"/>
              <a:t>Retrieval/Ranking module</a:t>
            </a:r>
            <a:endParaRPr lang="en-US" dirty="0" smtClean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spider,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, </a:t>
            </a:r>
            <a:r>
              <a:rPr lang="en-US" dirty="0" err="1"/>
              <a:t>disimpan</a:t>
            </a:r>
            <a:r>
              <a:rPr lang="en-US" dirty="0"/>
              <a:t> di server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633095" indent="-514350">
              <a:buFont typeface="+mj-lt"/>
              <a:buAutoNum type="arabicPeriod"/>
            </a:pPr>
            <a:r>
              <a:rPr lang="en-US" dirty="0" err="1" smtClean="0"/>
              <a:t>Antarmuka</a:t>
            </a:r>
            <a:r>
              <a:rPr lang="en-US" dirty="0" smtClean="0"/>
              <a:t> Query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188640"/>
            <a:ext cx="6942137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0876" y="5989365"/>
            <a:ext cx="73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Mesin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pencari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menggunakan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indeks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terbalik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menemukan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konten</a:t>
            </a:r>
            <a:r>
              <a:rPr lang="en-US" dirty="0" smtClean="0">
                <a:solidFill>
                  <a:srgbClr val="FF0000"/>
                </a:solidFill>
              </a:rPr>
              <a:t> Web </a:t>
            </a:r>
            <a:r>
              <a:rPr lang="en-US" dirty="0" err="1" smtClean="0">
                <a:solidFill>
                  <a:srgbClr val="FF0000"/>
                </a:solidFill>
              </a:rPr>
              <a:t>secara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efisien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berdasarkan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istilah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kueri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penelusuran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 smtClean="0"/>
          </a:p>
          <a:p>
            <a:pPr lvl="1"/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—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lvl="1"/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/>
              <a:t>rekomendasi</a:t>
            </a:r>
            <a:r>
              <a:rPr lang="en-US" dirty="0"/>
              <a:t> —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/>
            <a:r>
              <a:rPr lang="en-US" dirty="0" err="1" smtClean="0"/>
              <a:t>Pemasaran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(SEM) —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di Web</a:t>
            </a:r>
            <a:endParaRPr lang="en-US" dirty="0"/>
          </a:p>
          <a:p>
            <a:pPr lvl="1"/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/>
              <a:t>web —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Engine </a:t>
            </a:r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smtClean="0"/>
              <a:t>online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taktik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mempromosikan</a:t>
            </a:r>
            <a:r>
              <a:rPr lang="en-US" dirty="0"/>
              <a:t>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visibilitas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smtClean="0"/>
              <a:t>di SERP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periklanan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 smtClean="0"/>
          </a:p>
          <a:p>
            <a:pPr lvl="1"/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 smtClean="0"/>
              <a:t>navigasi</a:t>
            </a:r>
            <a:endParaRPr lang="en-US" dirty="0" smtClean="0"/>
          </a:p>
          <a:p>
            <a:pPr lvl="1"/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transaksional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775191"/>
            <a:ext cx="4546847" cy="4625609"/>
          </a:xfrm>
        </p:spPr>
        <p:txBody>
          <a:bodyPr/>
          <a:lstStyle/>
          <a:p>
            <a:r>
              <a:rPr lang="en-US" dirty="0" smtClean="0"/>
              <a:t>SEM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/>
              <a:t> </a:t>
            </a:r>
            <a:r>
              <a:rPr lang="en-US" dirty="0" smtClean="0"/>
              <a:t>(SEO)</a:t>
            </a:r>
            <a:endParaRPr lang="en-US" dirty="0" smtClean="0"/>
          </a:p>
          <a:p>
            <a:pPr lvl="1"/>
            <a:r>
              <a:rPr lang="en-US" dirty="0" err="1" smtClean="0"/>
              <a:t>bayar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err="1" smtClean="0"/>
              <a:t>klik</a:t>
            </a:r>
            <a:r>
              <a:rPr lang="en-US" dirty="0" smtClean="0"/>
              <a:t> (PPC)</a:t>
            </a:r>
            <a:endParaRPr lang="en-US" dirty="0" smtClean="0"/>
          </a:p>
          <a:p>
            <a:pPr lvl="1"/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/>
              <a:t>media </a:t>
            </a:r>
            <a:r>
              <a:rPr lang="en-US" dirty="0" err="1" smtClean="0"/>
              <a:t>sosial</a:t>
            </a:r>
            <a:r>
              <a:rPr lang="en-US" dirty="0" smtClean="0"/>
              <a:t> (SMO)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4" y="2564904"/>
            <a:ext cx="425192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6004</Words>
  <Application>WPS Presentation</Application>
  <PresentationFormat>On-screen Show (4:3)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Calibri</vt:lpstr>
      <vt:lpstr>Lucida Calligraphy</vt:lpstr>
      <vt:lpstr>Goudy Old Style</vt:lpstr>
      <vt:lpstr>Agency FB</vt:lpstr>
      <vt:lpstr>Arial Black</vt:lpstr>
      <vt:lpstr>Arial Narrow</vt:lpstr>
      <vt:lpstr>Arial Rounded MT Bold</vt:lpstr>
      <vt:lpstr>Kristen ITC</vt:lpstr>
      <vt:lpstr>Brush Script MT</vt:lpstr>
      <vt:lpstr>Module</vt:lpstr>
      <vt:lpstr>Menarik Pembeli dengan Teknologi Penelusuran, Semantik dan Rekomendasi </vt:lpstr>
      <vt:lpstr>Penggunaan Teknologi Pencarian untuk kesuksesan bisnis</vt:lpstr>
      <vt:lpstr>PowerPoint 演示文稿</vt:lpstr>
      <vt:lpstr>Komponen mesin pencari</vt:lpstr>
      <vt:lpstr>PowerPoint 演示文稿</vt:lpstr>
      <vt:lpstr>PowerPoint 演示文稿</vt:lpstr>
      <vt:lpstr>Mengapa pencarian penting untuk bisnis ?</vt:lpstr>
      <vt:lpstr>Search Engine Marketing</vt:lpstr>
      <vt:lpstr>PowerPoint 演示文稿</vt:lpstr>
      <vt:lpstr>Organic Search dan Search Engine Optimization</vt:lpstr>
      <vt:lpstr>Konten dan Inbound Marketing</vt:lpstr>
      <vt:lpstr>PowerPoint 演示文稿</vt:lpstr>
      <vt:lpstr>Sebuah Pencarian untuk Makna — Teknologi Semantik</vt:lpstr>
      <vt:lpstr>PowerPoint 演示文稿</vt:lpstr>
      <vt:lpstr>Evolusi Web</vt:lpstr>
      <vt:lpstr>PowerPoint 演示文稿</vt:lpstr>
      <vt:lpstr>Fitur pencarian semantik dan manfaatnya</vt:lpstr>
      <vt:lpstr>Contoh rich snippets</vt:lpstr>
      <vt:lpstr>Mesin Rekomendasi</vt:lpstr>
      <vt:lpstr>Penyaringan berbasis konten</vt:lpstr>
      <vt:lpstr>Penyaringan kolaboratif</vt:lpstr>
      <vt:lpstr>Keterbatasan mesin rekomendasi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Menarik Pembeli dengan Teknologi Penelusuran, Semantik dan Rekomendasi</dc:title>
  <dc:creator>him</dc:creator>
  <cp:lastModifiedBy>him</cp:lastModifiedBy>
  <cp:revision>37</cp:revision>
  <dcterms:created xsi:type="dcterms:W3CDTF">2020-09-22T11:17:00Z</dcterms:created>
  <dcterms:modified xsi:type="dcterms:W3CDTF">2021-09-02T15:10:07Z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