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4" r:id="rId6"/>
    <p:sldId id="262" r:id="rId7"/>
    <p:sldId id="263" r:id="rId8"/>
    <p:sldId id="259" r:id="rId9"/>
    <p:sldId id="260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4" y="-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9DCA-C671-480A-8A56-8876761F59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DBF4-480E-4EFB-9864-BBC264C797CF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9DCA-C671-480A-8A56-8876761F59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DBF4-480E-4EFB-9864-BBC264C797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9DCA-C671-480A-8A56-8876761F59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DBF4-480E-4EFB-9864-BBC264C797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9DCA-C671-480A-8A56-8876761F59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DBF4-480E-4EFB-9864-BBC264C797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9DCA-C671-480A-8A56-8876761F59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DBF4-480E-4EFB-9864-BBC264C797CF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9DCA-C671-480A-8A56-8876761F59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DBF4-480E-4EFB-9864-BBC264C797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9DCA-C671-480A-8A56-8876761F59C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DBF4-480E-4EFB-9864-BBC264C797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9DCA-C671-480A-8A56-8876761F59C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DBF4-480E-4EFB-9864-BBC264C797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9DCA-C671-480A-8A56-8876761F59C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DBF4-480E-4EFB-9864-BBC264C797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9DCA-C671-480A-8A56-8876761F59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DBF4-480E-4EFB-9864-BBC264C797CF}" type="slidenum">
              <a:rPr lang="en-US" smtClean="0"/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E7F9DCA-C671-480A-8A56-8876761F59C1}" type="datetimeFigureOut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98FDBF4-480E-4EFB-9864-BBC264C797C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3E7F9DCA-C671-480A-8A56-8876761F59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898FDBF4-480E-4EFB-9864-BBC264C797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 panose="05020102010507070707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 panose="05040102010807070707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JEJARING SOSIAL, KETERIKATAN DAN  MATRIK SOSIAL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SISFO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mengalir</a:t>
            </a:r>
            <a:r>
              <a:rPr lang="en-US" dirty="0" smtClean="0"/>
              <a:t> </a:t>
            </a:r>
            <a:r>
              <a:rPr lang="en-US" dirty="0" err="1"/>
              <a:t>antara</a:t>
            </a:r>
            <a:r>
              <a:rPr lang="en-US" dirty="0"/>
              <a:t> orang, </a:t>
            </a:r>
            <a:r>
              <a:rPr lang="en-US" dirty="0" err="1"/>
              <a:t>kelompok</a:t>
            </a:r>
            <a:r>
              <a:rPr lang="en-US" dirty="0"/>
              <a:t>,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smtClean="0"/>
              <a:t>lain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 smtClean="0"/>
              <a:t>pengetahuan</a:t>
            </a:r>
            <a:endParaRPr lang="en-US" dirty="0" smtClean="0"/>
          </a:p>
          <a:p>
            <a:pPr lvl="1"/>
            <a:r>
              <a:rPr lang="en-US" dirty="0" smtClean="0"/>
              <a:t>Visual</a:t>
            </a:r>
            <a:endParaRPr lang="en-US" dirty="0" smtClean="0"/>
          </a:p>
          <a:p>
            <a:pPr lvl="1"/>
            <a:r>
              <a:rPr lang="en-US" dirty="0" err="1" smtClean="0"/>
              <a:t>Matematis</a:t>
            </a:r>
            <a:endParaRPr lang="en-US" dirty="0" smtClean="0"/>
          </a:p>
          <a:p>
            <a:pPr lvl="1"/>
            <a:r>
              <a:rPr lang="en-US" dirty="0" smtClean="0"/>
              <a:t>Semantic web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04804"/>
            <a:ext cx="4619253" cy="256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25658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Komunitas</a:t>
            </a:r>
            <a:r>
              <a:rPr lang="en-US" dirty="0" smtClean="0"/>
              <a:t> online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platform </a:t>
            </a:r>
            <a:r>
              <a:rPr lang="en-US" dirty="0" err="1" smtClean="0"/>
              <a:t>untuk</a:t>
            </a:r>
            <a:r>
              <a:rPr lang="en-US" dirty="0" smtClean="0"/>
              <a:t> :</a:t>
            </a:r>
            <a:endParaRPr lang="en-US" dirty="0" smtClean="0"/>
          </a:p>
          <a:p>
            <a:pPr lvl="1"/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endParaRPr lang="en-US" dirty="0"/>
          </a:p>
          <a:p>
            <a:pPr lvl="1"/>
            <a:r>
              <a:rPr lang="en-US" dirty="0" err="1"/>
              <a:t>Mempromosikan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;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periklanan</a:t>
            </a:r>
            <a:endParaRPr lang="en-US" dirty="0"/>
          </a:p>
          <a:p>
            <a:pPr lvl="1"/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pPr lvl="1"/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pPr lvl="1"/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"</a:t>
            </a:r>
            <a:r>
              <a:rPr lang="en-US" dirty="0" err="1"/>
              <a:t>mendengarkan</a:t>
            </a:r>
            <a:r>
              <a:rPr lang="en-US" dirty="0"/>
              <a:t>" </a:t>
            </a:r>
            <a:r>
              <a:rPr lang="en-US" dirty="0" err="1" smtClean="0"/>
              <a:t>percakapan</a:t>
            </a:r>
            <a:endParaRPr lang="en-US" dirty="0" smtClean="0"/>
          </a:p>
          <a:p>
            <a:pPr lvl="1"/>
            <a:r>
              <a:rPr lang="en-US" dirty="0" err="1"/>
              <a:t>Meminta</a:t>
            </a:r>
            <a:r>
              <a:rPr lang="en-US" dirty="0"/>
              <a:t> ide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pPr lvl="1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,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endParaRPr lang="en-US" dirty="0"/>
          </a:p>
          <a:p>
            <a:pPr lvl="1"/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lain; </a:t>
            </a:r>
            <a:r>
              <a:rPr lang="en-US" dirty="0" err="1" smtClean="0"/>
              <a:t>Misalnya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mulut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mulut</a:t>
            </a:r>
            <a:endParaRPr lang="en-US" dirty="0"/>
          </a:p>
          <a:p>
            <a:pPr lvl="1"/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/>
              <a:t>pesaing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pesaing</a:t>
            </a:r>
            <a:endParaRPr lang="en-US" dirty="0"/>
          </a:p>
          <a:p>
            <a:pPr lvl="1"/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 smtClean="0"/>
              <a:t>dngan</a:t>
            </a:r>
            <a:r>
              <a:rPr lang="en-US" dirty="0" smtClean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pemasok</a:t>
            </a:r>
            <a:r>
              <a:rPr lang="en-US" dirty="0"/>
              <a:t>, </a:t>
            </a:r>
            <a:r>
              <a:rPr lang="en-US" dirty="0" err="1"/>
              <a:t>mitra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kolaborator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MELIBATKAN KONSUMEN DENGAN BLOG  DAN MIKROBLOG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 Blog</a:t>
            </a:r>
            <a:endParaRPr lang="en-US" dirty="0" smtClean="0"/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membangun</a:t>
            </a:r>
            <a:r>
              <a:rPr lang="en-US" dirty="0"/>
              <a:t>  </a:t>
            </a:r>
            <a:r>
              <a:rPr lang="en-US" dirty="0" err="1"/>
              <a:t>reputasi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mempromosikan</a:t>
            </a:r>
            <a:r>
              <a:rPr lang="en-US" dirty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menyalurkan</a:t>
            </a:r>
            <a:r>
              <a:rPr lang="en-US" dirty="0" smtClean="0"/>
              <a:t> </a:t>
            </a:r>
            <a:r>
              <a:rPr lang="en-US" dirty="0" err="1" smtClean="0"/>
              <a:t>hobi</a:t>
            </a:r>
            <a:r>
              <a:rPr lang="en-US" dirty="0" smtClean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Microblogging</a:t>
            </a:r>
            <a:r>
              <a:rPr lang="en-US" dirty="0" smtClean="0"/>
              <a:t>  </a:t>
            </a:r>
            <a:endParaRPr lang="en-US" dirty="0" smtClean="0"/>
          </a:p>
          <a:p>
            <a:pPr lvl="1"/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orang-orang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: </a:t>
            </a:r>
            <a:r>
              <a:rPr lang="en-US" dirty="0"/>
              <a:t>posting </a:t>
            </a:r>
            <a:r>
              <a:rPr lang="en-US" dirty="0" err="1" smtClean="0"/>
              <a:t>pesan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 Facebook, Twitter, </a:t>
            </a:r>
            <a:r>
              <a:rPr lang="en-US" dirty="0" err="1" smtClean="0"/>
              <a:t>Tumblr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..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96516" y="2967335"/>
            <a:ext cx="35509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Akhir</a:t>
            </a:r>
            <a:r>
              <a:rPr lang="en-US" sz="5400" b="1" i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5400" b="1" i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bab</a:t>
            </a:r>
            <a:r>
              <a:rPr lang="en-US" sz="5400" b="1" i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7</a:t>
            </a:r>
            <a:endParaRPr lang="en-US" sz="5400" b="1" i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 — WEB SOSIAL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4618856" cy="4844008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+mn-ea"/>
                <a:cs typeface="+mn-ea"/>
              </a:rPr>
              <a:t>Istilah</a:t>
            </a:r>
            <a:r>
              <a:rPr lang="en-US" sz="2400" dirty="0" smtClean="0">
                <a:latin typeface="+mn-ea"/>
                <a:cs typeface="+mn-ea"/>
              </a:rPr>
              <a:t> yang </a:t>
            </a:r>
            <a:r>
              <a:rPr lang="en-US" sz="2400" dirty="0" err="1">
                <a:latin typeface="+mn-ea"/>
                <a:cs typeface="+mn-ea"/>
              </a:rPr>
              <a:t>digunakan</a:t>
            </a:r>
            <a:r>
              <a:rPr lang="en-US" sz="2400" dirty="0">
                <a:latin typeface="+mn-ea"/>
                <a:cs typeface="+mn-ea"/>
              </a:rPr>
              <a:t> </a:t>
            </a:r>
            <a:r>
              <a:rPr lang="en-US" sz="2400" dirty="0" err="1">
                <a:latin typeface="+mn-ea"/>
                <a:cs typeface="+mn-ea"/>
              </a:rPr>
              <a:t>untuk</a:t>
            </a:r>
            <a:r>
              <a:rPr lang="en-US" sz="2400" dirty="0">
                <a:latin typeface="+mn-ea"/>
                <a:cs typeface="+mn-ea"/>
              </a:rPr>
              <a:t> </a:t>
            </a:r>
            <a:r>
              <a:rPr lang="en-US" sz="2400" dirty="0" err="1">
                <a:latin typeface="+mn-ea"/>
                <a:cs typeface="+mn-ea"/>
              </a:rPr>
              <a:t>menggambarkan</a:t>
            </a:r>
            <a:r>
              <a:rPr lang="en-US" sz="2400" dirty="0">
                <a:latin typeface="+mn-ea"/>
                <a:cs typeface="+mn-ea"/>
              </a:rPr>
              <a:t> </a:t>
            </a:r>
            <a:r>
              <a:rPr lang="en-US" sz="2400" dirty="0" err="1">
                <a:latin typeface="+mn-ea"/>
                <a:cs typeface="+mn-ea"/>
              </a:rPr>
              <a:t>fase</a:t>
            </a:r>
            <a:r>
              <a:rPr lang="en-US" sz="2400" dirty="0">
                <a:latin typeface="+mn-ea"/>
                <a:cs typeface="+mn-ea"/>
              </a:rPr>
              <a:t> </a:t>
            </a:r>
            <a:r>
              <a:rPr lang="en-US" sz="2400" dirty="0" err="1">
                <a:latin typeface="+mn-ea"/>
                <a:cs typeface="+mn-ea"/>
              </a:rPr>
              <a:t>evolusi</a:t>
            </a:r>
            <a:r>
              <a:rPr lang="en-US" sz="2400" dirty="0">
                <a:latin typeface="+mn-ea"/>
                <a:cs typeface="+mn-ea"/>
              </a:rPr>
              <a:t>  World Wide Web </a:t>
            </a:r>
            <a:r>
              <a:rPr lang="en-US" sz="2400" dirty="0" err="1" smtClean="0">
                <a:latin typeface="+mn-ea"/>
                <a:cs typeface="+mn-ea"/>
              </a:rPr>
              <a:t>dengan</a:t>
            </a:r>
            <a:r>
              <a:rPr lang="en-US" sz="2400" dirty="0" smtClean="0">
                <a:latin typeface="+mn-ea"/>
                <a:cs typeface="+mn-ea"/>
              </a:rPr>
              <a:t> </a:t>
            </a:r>
            <a:r>
              <a:rPr lang="en-US" sz="2400" dirty="0" err="1" smtClean="0">
                <a:latin typeface="+mn-ea"/>
                <a:cs typeface="+mn-ea"/>
              </a:rPr>
              <a:t>ciri</a:t>
            </a:r>
            <a:r>
              <a:rPr lang="en-US" sz="2400" dirty="0" smtClean="0">
                <a:latin typeface="+mn-ea"/>
                <a:cs typeface="+mn-ea"/>
              </a:rPr>
              <a:t> </a:t>
            </a:r>
            <a:r>
              <a:rPr lang="en-US" sz="2400" dirty="0" err="1" smtClean="0">
                <a:latin typeface="+mn-ea"/>
                <a:cs typeface="+mn-ea"/>
              </a:rPr>
              <a:t>halaman</a:t>
            </a:r>
            <a:r>
              <a:rPr lang="en-US" sz="2400" dirty="0" smtClean="0">
                <a:latin typeface="+mn-ea"/>
                <a:cs typeface="+mn-ea"/>
              </a:rPr>
              <a:t> </a:t>
            </a:r>
            <a:r>
              <a:rPr lang="en-US" sz="2400" dirty="0">
                <a:latin typeface="+mn-ea"/>
                <a:cs typeface="+mn-ea"/>
              </a:rPr>
              <a:t>web </a:t>
            </a:r>
            <a:r>
              <a:rPr lang="en-US" sz="2400" dirty="0" err="1">
                <a:latin typeface="+mn-ea"/>
                <a:cs typeface="+mn-ea"/>
              </a:rPr>
              <a:t>dinamis</a:t>
            </a:r>
            <a:r>
              <a:rPr lang="en-US" sz="2400" dirty="0">
                <a:latin typeface="+mn-ea"/>
                <a:cs typeface="+mn-ea"/>
              </a:rPr>
              <a:t>, media </a:t>
            </a:r>
            <a:r>
              <a:rPr lang="en-US" sz="2400" dirty="0" err="1">
                <a:latin typeface="+mn-ea"/>
                <a:cs typeface="+mn-ea"/>
              </a:rPr>
              <a:t>sosial</a:t>
            </a:r>
            <a:r>
              <a:rPr lang="en-US" sz="2400" dirty="0">
                <a:latin typeface="+mn-ea"/>
                <a:cs typeface="+mn-ea"/>
              </a:rPr>
              <a:t>,  </a:t>
            </a:r>
            <a:r>
              <a:rPr lang="en-US" sz="2400" dirty="0" err="1">
                <a:latin typeface="+mn-ea"/>
                <a:cs typeface="+mn-ea"/>
              </a:rPr>
              <a:t>aplikasi</a:t>
            </a:r>
            <a:r>
              <a:rPr lang="en-US" sz="2400" dirty="0">
                <a:latin typeface="+mn-ea"/>
                <a:cs typeface="+mn-ea"/>
              </a:rPr>
              <a:t> </a:t>
            </a:r>
            <a:r>
              <a:rPr lang="en-US" sz="2400" dirty="0" err="1">
                <a:latin typeface="+mn-ea"/>
                <a:cs typeface="+mn-ea"/>
              </a:rPr>
              <a:t>mashup</a:t>
            </a:r>
            <a:r>
              <a:rPr lang="en-US" sz="2400" dirty="0">
                <a:latin typeface="+mn-ea"/>
                <a:cs typeface="+mn-ea"/>
              </a:rPr>
              <a:t>, </a:t>
            </a:r>
            <a:r>
              <a:rPr lang="en-US" sz="2400" dirty="0" err="1">
                <a:latin typeface="+mn-ea"/>
                <a:cs typeface="+mn-ea"/>
              </a:rPr>
              <a:t>konektivitas</a:t>
            </a:r>
            <a:r>
              <a:rPr lang="en-US" sz="2400" dirty="0">
                <a:latin typeface="+mn-ea"/>
                <a:cs typeface="+mn-ea"/>
              </a:rPr>
              <a:t> broadband, </a:t>
            </a:r>
            <a:r>
              <a:rPr lang="en-US" sz="2400" dirty="0" err="1">
                <a:latin typeface="+mn-ea"/>
                <a:cs typeface="+mn-ea"/>
              </a:rPr>
              <a:t>dan</a:t>
            </a:r>
            <a:r>
              <a:rPr lang="en-US" sz="2400" dirty="0">
                <a:latin typeface="+mn-ea"/>
                <a:cs typeface="+mn-ea"/>
              </a:rPr>
              <a:t> </a:t>
            </a:r>
            <a:r>
              <a:rPr lang="en-US" sz="2400" dirty="0" err="1">
                <a:latin typeface="+mn-ea"/>
                <a:cs typeface="+mn-ea"/>
              </a:rPr>
              <a:t>konten</a:t>
            </a:r>
            <a:r>
              <a:rPr lang="en-US" sz="2400" dirty="0">
                <a:latin typeface="+mn-ea"/>
                <a:cs typeface="+mn-ea"/>
              </a:rPr>
              <a:t> </a:t>
            </a:r>
            <a:r>
              <a:rPr lang="en-US" sz="2400" dirty="0" err="1">
                <a:latin typeface="+mn-ea"/>
                <a:cs typeface="+mn-ea"/>
              </a:rPr>
              <a:t>buatan</a:t>
            </a:r>
            <a:r>
              <a:rPr lang="en-US" sz="2400" dirty="0">
                <a:latin typeface="+mn-ea"/>
                <a:cs typeface="+mn-ea"/>
              </a:rPr>
              <a:t> </a:t>
            </a:r>
            <a:r>
              <a:rPr lang="en-US" sz="2400" dirty="0" err="1">
                <a:latin typeface="+mn-ea"/>
                <a:cs typeface="+mn-ea"/>
              </a:rPr>
              <a:t>pengguna</a:t>
            </a:r>
            <a:r>
              <a:rPr lang="en-US" sz="2400" dirty="0">
                <a:latin typeface="+mn-ea"/>
                <a:cs typeface="+mn-ea"/>
              </a:rPr>
              <a:t>.</a:t>
            </a:r>
            <a:endParaRPr lang="en-US" sz="2400" dirty="0">
              <a:latin typeface="+mn-ea"/>
              <a:cs typeface="+mn-ea"/>
            </a:endParaRPr>
          </a:p>
          <a:p>
            <a:r>
              <a:rPr lang="en-US" sz="2400" dirty="0" err="1" smtClean="0">
                <a:latin typeface="+mn-ea"/>
                <a:cs typeface="+mn-ea"/>
              </a:rPr>
              <a:t>banyak</a:t>
            </a:r>
            <a:r>
              <a:rPr lang="en-US" sz="2400" dirty="0" smtClean="0">
                <a:latin typeface="+mn-ea"/>
                <a:cs typeface="+mn-ea"/>
              </a:rPr>
              <a:t> </a:t>
            </a:r>
            <a:r>
              <a:rPr lang="en-US" sz="2400" dirty="0" err="1" smtClean="0">
                <a:latin typeface="+mn-ea"/>
                <a:cs typeface="+mn-ea"/>
              </a:rPr>
              <a:t>perusahaan</a:t>
            </a:r>
            <a:r>
              <a:rPr lang="en-US" sz="2400" dirty="0" smtClean="0">
                <a:latin typeface="+mn-ea"/>
                <a:cs typeface="+mn-ea"/>
              </a:rPr>
              <a:t> </a:t>
            </a:r>
            <a:r>
              <a:rPr lang="en-US" sz="2400" dirty="0">
                <a:latin typeface="+mn-ea"/>
                <a:cs typeface="+mn-ea"/>
              </a:rPr>
              <a:t>yang </a:t>
            </a:r>
            <a:r>
              <a:rPr lang="en-US" sz="2400" dirty="0" err="1">
                <a:latin typeface="+mn-ea"/>
                <a:cs typeface="+mn-ea"/>
              </a:rPr>
              <a:t>telah</a:t>
            </a:r>
            <a:r>
              <a:rPr lang="en-US" sz="2400" dirty="0">
                <a:latin typeface="+mn-ea"/>
                <a:cs typeface="+mn-ea"/>
              </a:rPr>
              <a:t>  </a:t>
            </a:r>
            <a:r>
              <a:rPr lang="en-US" sz="2400" dirty="0" err="1" smtClean="0">
                <a:latin typeface="+mn-ea"/>
                <a:cs typeface="+mn-ea"/>
              </a:rPr>
              <a:t>memanfaatkan</a:t>
            </a:r>
            <a:r>
              <a:rPr lang="en-US" sz="2400" dirty="0" smtClean="0">
                <a:latin typeface="+mn-ea"/>
                <a:cs typeface="+mn-ea"/>
              </a:rPr>
              <a:t> </a:t>
            </a:r>
            <a:r>
              <a:rPr lang="en-US" sz="2400" dirty="0" err="1" smtClean="0">
                <a:latin typeface="+mn-ea"/>
                <a:cs typeface="+mn-ea"/>
              </a:rPr>
              <a:t>potensi</a:t>
            </a:r>
            <a:r>
              <a:rPr lang="en-US" sz="2400" dirty="0" smtClean="0">
                <a:latin typeface="+mn-ea"/>
                <a:cs typeface="+mn-ea"/>
              </a:rPr>
              <a:t> </a:t>
            </a:r>
            <a:r>
              <a:rPr lang="en-US" sz="2400" dirty="0" err="1">
                <a:latin typeface="+mn-ea"/>
                <a:cs typeface="+mn-ea"/>
              </a:rPr>
              <a:t>teknologi</a:t>
            </a:r>
            <a:r>
              <a:rPr lang="en-US" sz="2400" dirty="0">
                <a:latin typeface="+mn-ea"/>
                <a:cs typeface="+mn-ea"/>
              </a:rPr>
              <a:t> Web 2.0 </a:t>
            </a:r>
            <a:r>
              <a:rPr lang="en-US" sz="2400" dirty="0" err="1" smtClean="0">
                <a:latin typeface="+mn-ea"/>
                <a:cs typeface="+mn-ea"/>
              </a:rPr>
              <a:t>dan</a:t>
            </a:r>
            <a:r>
              <a:rPr lang="en-US" sz="2400" dirty="0" smtClean="0">
                <a:latin typeface="+mn-ea"/>
                <a:cs typeface="+mn-ea"/>
              </a:rPr>
              <a:t> </a:t>
            </a:r>
            <a:r>
              <a:rPr lang="en-US" sz="2400" dirty="0" err="1" smtClean="0">
                <a:latin typeface="+mn-ea"/>
                <a:cs typeface="+mn-ea"/>
              </a:rPr>
              <a:t>memunculkan</a:t>
            </a:r>
            <a:r>
              <a:rPr lang="en-US" sz="2400" dirty="0" smtClean="0">
                <a:latin typeface="+mn-ea"/>
                <a:cs typeface="+mn-ea"/>
              </a:rPr>
              <a:t> </a:t>
            </a:r>
            <a:r>
              <a:rPr lang="en-US" sz="2400" dirty="0" err="1" smtClean="0">
                <a:latin typeface="+mn-ea"/>
                <a:cs typeface="+mn-ea"/>
              </a:rPr>
              <a:t>budaya</a:t>
            </a:r>
            <a:r>
              <a:rPr lang="en-US" sz="2400" dirty="0" smtClean="0">
                <a:latin typeface="+mn-ea"/>
                <a:cs typeface="+mn-ea"/>
              </a:rPr>
              <a:t> </a:t>
            </a:r>
            <a:r>
              <a:rPr lang="en-US" sz="2400" dirty="0" err="1">
                <a:latin typeface="+mn-ea"/>
                <a:cs typeface="+mn-ea"/>
              </a:rPr>
              <a:t>sosial</a:t>
            </a:r>
            <a:r>
              <a:rPr lang="en-US" sz="2400" dirty="0">
                <a:latin typeface="+mn-ea"/>
                <a:cs typeface="+mn-ea"/>
              </a:rPr>
              <a:t>  yang </a:t>
            </a:r>
            <a:r>
              <a:rPr lang="en-US" sz="2400" dirty="0" err="1" smtClean="0">
                <a:latin typeface="+mn-ea"/>
                <a:cs typeface="+mn-ea"/>
              </a:rPr>
              <a:t>menjadi</a:t>
            </a:r>
            <a:r>
              <a:rPr lang="en-US" sz="2400" dirty="0" smtClean="0">
                <a:latin typeface="+mn-ea"/>
                <a:cs typeface="+mn-ea"/>
              </a:rPr>
              <a:t> </a:t>
            </a:r>
            <a:r>
              <a:rPr lang="en-US" sz="2400" dirty="0" err="1">
                <a:latin typeface="+mn-ea"/>
                <a:cs typeface="+mn-ea"/>
              </a:rPr>
              <a:t>ciri</a:t>
            </a:r>
            <a:r>
              <a:rPr lang="en-US" sz="2400" dirty="0">
                <a:latin typeface="+mn-ea"/>
                <a:cs typeface="+mn-ea"/>
              </a:rPr>
              <a:t> </a:t>
            </a:r>
            <a:r>
              <a:rPr lang="en-US" sz="2400" dirty="0" smtClean="0">
                <a:latin typeface="+mn-ea"/>
                <a:cs typeface="+mn-ea"/>
              </a:rPr>
              <a:t>modern.</a:t>
            </a:r>
            <a:endParaRPr lang="en-US" sz="2400" dirty="0" smtClean="0">
              <a:latin typeface="+mn-ea"/>
              <a:cs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564904"/>
            <a:ext cx="38100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1.0 </a:t>
            </a:r>
            <a:r>
              <a:rPr lang="en-US" dirty="0" err="1" smtClean="0"/>
              <a:t>vs</a:t>
            </a:r>
            <a:r>
              <a:rPr lang="en-US" dirty="0" smtClean="0"/>
              <a:t> Web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07067"/>
            <a:ext cx="8187094" cy="4502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/>
              <a:t>Aplikasi</a:t>
            </a:r>
            <a:r>
              <a:rPr lang="en-US" sz="4400" dirty="0" smtClean="0"/>
              <a:t> Web 2.0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28" y="1463558"/>
            <a:ext cx="7416824" cy="51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795662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MUNCULNYA APLIKASI, JARINGAN, DAN LAYANAN SOSIAL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2962672" cy="43901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Broadband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berkelanjutan</a:t>
            </a:r>
            <a:endParaRPr lang="en-US" dirty="0" smtClean="0"/>
          </a:p>
          <a:p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web yang </a:t>
            </a:r>
            <a:r>
              <a:rPr lang="en-US" dirty="0" err="1" smtClean="0"/>
              <a:t>baru</a:t>
            </a:r>
            <a:endParaRPr lang="en-US" dirty="0" smtClean="0"/>
          </a:p>
          <a:p>
            <a:r>
              <a:rPr lang="en-US" dirty="0"/>
              <a:t>Application </a:t>
            </a:r>
            <a:r>
              <a:rPr lang="en-US" dirty="0" smtClean="0"/>
              <a:t>Programming Interface </a:t>
            </a:r>
            <a:r>
              <a:rPr lang="en-US" dirty="0"/>
              <a:t>(API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21" y="4725688"/>
            <a:ext cx="4101446" cy="1799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34022"/>
            <a:ext cx="3087439" cy="20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394102" cy="405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33056"/>
            <a:ext cx="382905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Sosial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1556792"/>
            <a:ext cx="4919967" cy="4770554"/>
          </a:xfrm>
        </p:spPr>
        <p:txBody>
          <a:bodyPr>
            <a:normAutofit fontScale="85000" lnSpcReduction="20000"/>
          </a:bodyPr>
          <a:lstStyle/>
          <a:p>
            <a:pPr marL="118745" indent="0">
              <a:buNone/>
            </a:pPr>
            <a:r>
              <a:rPr lang="en-US" dirty="0" smtClean="0"/>
              <a:t>WWW </a:t>
            </a:r>
            <a:r>
              <a:rPr lang="en-US" dirty="0" err="1" smtClean="0"/>
              <a:t>sebagai</a:t>
            </a:r>
            <a:r>
              <a:rPr lang="en-US" dirty="0" smtClean="0"/>
              <a:t> platform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Media </a:t>
            </a:r>
            <a:r>
              <a:rPr lang="en-US" dirty="0" err="1">
                <a:solidFill>
                  <a:srgbClr val="FF0000"/>
                </a:solidFill>
              </a:rPr>
              <a:t>sosial</a:t>
            </a:r>
            <a:r>
              <a:rPr lang="en-US" dirty="0"/>
              <a:t>: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/>
              <a:t>Web  2.0</a:t>
            </a:r>
            <a:r>
              <a:rPr lang="en-US" dirty="0"/>
              <a:t>, </a:t>
            </a:r>
            <a:r>
              <a:rPr lang="en-US" dirty="0" smtClean="0"/>
              <a:t>agar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berkolaborasi</a:t>
            </a:r>
            <a:r>
              <a:rPr lang="en-US" dirty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 </a:t>
            </a:r>
            <a:r>
              <a:rPr lang="en-US" dirty="0" err="1"/>
              <a:t>konten</a:t>
            </a:r>
            <a:r>
              <a:rPr lang="en-US" dirty="0"/>
              <a:t> digital.</a:t>
            </a:r>
            <a:endParaRPr lang="en-US" dirty="0"/>
          </a:p>
          <a:p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berjaringan</a:t>
            </a:r>
            <a:r>
              <a:rPr lang="en-US" dirty="0" smtClean="0"/>
              <a:t> </a:t>
            </a:r>
            <a:r>
              <a:rPr lang="en-US" dirty="0" err="1"/>
              <a:t>nirkabel</a:t>
            </a:r>
            <a:r>
              <a:rPr lang="en-US" dirty="0"/>
              <a:t> broadband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Internet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tablet,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video,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streaming video 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84112"/>
            <a:ext cx="3672408" cy="260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745" indent="0">
              <a:buNone/>
            </a:pP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 smtClean="0"/>
          </a:p>
          <a:p>
            <a:endParaRPr lang="en-US" dirty="0"/>
          </a:p>
          <a:p>
            <a:pPr marL="633095" indent="-514350">
              <a:buFont typeface="+mj-lt"/>
              <a:buAutoNum type="arabicPeriod"/>
            </a:pPr>
            <a:r>
              <a:rPr lang="en-US" dirty="0" err="1"/>
              <a:t>Kolaborasi</a:t>
            </a:r>
            <a:endParaRPr lang="en-US" dirty="0"/>
          </a:p>
          <a:p>
            <a:pPr marL="633095" indent="-514350">
              <a:buFont typeface="+mj-lt"/>
              <a:buAutoNum type="arabicPeriod"/>
            </a:pP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(</a:t>
            </a:r>
            <a:r>
              <a:rPr lang="en-US" dirty="0" err="1"/>
              <a:t>Pemasaran</a:t>
            </a:r>
            <a:r>
              <a:rPr lang="en-US" dirty="0"/>
              <a:t>)</a:t>
            </a:r>
            <a:endParaRPr lang="en-US" dirty="0"/>
          </a:p>
          <a:p>
            <a:pPr marL="633095" indent="-514350">
              <a:buFont typeface="+mj-lt"/>
              <a:buAutoNum type="arabicPeriod"/>
            </a:pP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/>
              <a:t>Citra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Reputasi</a:t>
            </a:r>
            <a:r>
              <a:rPr lang="en-US" dirty="0"/>
              <a:t> (</a:t>
            </a:r>
            <a:r>
              <a:rPr lang="en-US" dirty="0" err="1"/>
              <a:t>Humas</a:t>
            </a:r>
            <a:r>
              <a:rPr lang="en-US" dirty="0"/>
              <a:t>)</a:t>
            </a:r>
            <a:endParaRPr lang="en-US" dirty="0"/>
          </a:p>
          <a:p>
            <a:pPr marL="633095" indent="-514350">
              <a:buFont typeface="+mj-lt"/>
              <a:buAutoNum type="arabicPeriod"/>
            </a:pP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Mitra</a:t>
            </a:r>
            <a:r>
              <a:rPr lang="en-US" dirty="0" smtClean="0"/>
              <a:t> (</a:t>
            </a:r>
            <a:r>
              <a:rPr lang="en-US" dirty="0" err="1"/>
              <a:t>Pengelolaan</a:t>
            </a:r>
            <a:r>
              <a:rPr lang="en-US" dirty="0"/>
              <a:t>)</a:t>
            </a:r>
            <a:endParaRPr lang="en-US" dirty="0"/>
          </a:p>
          <a:p>
            <a:pPr marL="633095" indent="-514350">
              <a:buFont typeface="+mj-lt"/>
              <a:buAutoNum type="arabicPeriod"/>
            </a:pPr>
            <a:r>
              <a:rPr lang="en-US" dirty="0" err="1" smtClean="0"/>
              <a:t>Akuisisi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Perekrutan</a:t>
            </a:r>
            <a:r>
              <a:rPr lang="en-US" dirty="0"/>
              <a:t> </a:t>
            </a:r>
            <a:r>
              <a:rPr lang="en-US" dirty="0" err="1"/>
              <a:t>Bakat</a:t>
            </a:r>
            <a:r>
              <a:rPr lang="en-US" dirty="0"/>
              <a:t> (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)</a:t>
            </a:r>
            <a:endParaRPr lang="en-US" dirty="0"/>
          </a:p>
          <a:p>
            <a:pPr marL="633095" indent="-514350">
              <a:buFont typeface="+mj-lt"/>
              <a:buAutoNum type="arabicPeriod"/>
            </a:pPr>
            <a:r>
              <a:rPr lang="en-US" dirty="0" err="1" smtClean="0"/>
              <a:t>Riset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US" dirty="0"/>
          </a:p>
          <a:p>
            <a:pPr marL="633095" indent="-514350">
              <a:buFont typeface="+mj-lt"/>
              <a:buAutoNum type="arabicPeriod"/>
            </a:pPr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Utilitas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633095" indent="-514350">
              <a:buFont typeface="+mj-lt"/>
              <a:buAutoNum type="arabicPeriod"/>
            </a:pPr>
            <a:r>
              <a:rPr lang="en-US" dirty="0" err="1" smtClean="0"/>
              <a:t>Penggalangan</a:t>
            </a:r>
            <a:r>
              <a:rPr lang="en-US" dirty="0" smtClean="0"/>
              <a:t> Dana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1" y="1965003"/>
            <a:ext cx="762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Elemen</a:t>
            </a:r>
            <a:r>
              <a:rPr lang="en-US" sz="3600" dirty="0" smtClean="0"/>
              <a:t> media </a:t>
            </a:r>
            <a:r>
              <a:rPr lang="en-US" sz="3600" dirty="0" err="1" smtClean="0"/>
              <a:t>sosial</a:t>
            </a:r>
            <a:r>
              <a:rPr lang="en-US" sz="3600" dirty="0" smtClean="0"/>
              <a:t> yang </a:t>
            </a:r>
            <a:r>
              <a:rPr lang="en-US" sz="3600" dirty="0" err="1" smtClean="0"/>
              <a:t>menjadikannya</a:t>
            </a:r>
            <a:r>
              <a:rPr lang="en-US" sz="3600" dirty="0" smtClean="0"/>
              <a:t> </a:t>
            </a:r>
            <a:r>
              <a:rPr lang="en-US" sz="3600" dirty="0" err="1" smtClean="0"/>
              <a:t>berbeda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524000"/>
            <a:ext cx="4618856" cy="514536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User-generated content (UGC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Content </a:t>
            </a:r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Conversation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Community (common value, culture)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Categorization (tagging)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Read people (profiles, username, the human voice </a:t>
            </a:r>
            <a:r>
              <a:rPr lang="en-US" dirty="0" err="1" smtClean="0">
                <a:solidFill>
                  <a:schemeClr val="tx1"/>
                </a:solidFill>
              </a:rPr>
              <a:t>vs</a:t>
            </a:r>
            <a:r>
              <a:rPr lang="en-US" dirty="0" smtClean="0">
                <a:solidFill>
                  <a:schemeClr val="tx1"/>
                </a:solidFill>
              </a:rPr>
              <a:t> the corporate “we”)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Connections (follower, friends, members, etc.)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Constant updating (real time, dynamic)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Content separated from form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Equipment independence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2827</Words>
  <Application>WPS Presentation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Wingdings 2</vt:lpstr>
      <vt:lpstr>Wingdings</vt:lpstr>
      <vt:lpstr>Arial</vt:lpstr>
      <vt:lpstr>Wingdings 3</vt:lpstr>
      <vt:lpstr>Wingdings 2</vt:lpstr>
      <vt:lpstr>Corbel</vt:lpstr>
      <vt:lpstr>Microsoft YaHei</vt:lpstr>
      <vt:lpstr>Arial Unicode MS</vt:lpstr>
      <vt:lpstr>Calibri</vt:lpstr>
      <vt:lpstr>Arial Black</vt:lpstr>
      <vt:lpstr>Module</vt:lpstr>
      <vt:lpstr>JEJARING SOSIAL, KETERIKATAN DAN  MATRIK SOSIAL</vt:lpstr>
      <vt:lpstr>WEB 2.0 — WEB SOSIAL</vt:lpstr>
      <vt:lpstr>Web 1.0 vs Web 2.0</vt:lpstr>
      <vt:lpstr>Aplikasi Web 2.0</vt:lpstr>
      <vt:lpstr>MUNCULNYA APLIKASI, JARINGAN, DAN LAYANAN SOSIAL</vt:lpstr>
      <vt:lpstr>PowerPoint 演示文稿</vt:lpstr>
      <vt:lpstr>Media Sosial</vt:lpstr>
      <vt:lpstr>PowerPoint 演示文稿</vt:lpstr>
      <vt:lpstr>Elemen media sosial yang menjadikannya berbeda</vt:lpstr>
      <vt:lpstr>Social network analysis</vt:lpstr>
      <vt:lpstr>PowerPoint 演示文稿</vt:lpstr>
      <vt:lpstr>MELIBATKAN KONSUMEN DENGAN BLOG  DAN MIKROBLOG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JEJARING SOSIAL, KETERIKATAN DAN  MATRIK SOSIAL</dc:title>
  <dc:creator>him</dc:creator>
  <cp:lastModifiedBy>him</cp:lastModifiedBy>
  <cp:revision>22</cp:revision>
  <dcterms:created xsi:type="dcterms:W3CDTF">2020-09-21T12:02:00Z</dcterms:created>
  <dcterms:modified xsi:type="dcterms:W3CDTF">2021-09-02T15:13:36Z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1033-11.2.0.10233</vt:lpwstr>
  </property>
</Properties>
</file>