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6" r:id="rId11"/>
    <p:sldId id="283" r:id="rId12"/>
    <p:sldId id="284" r:id="rId13"/>
    <p:sldId id="285" r:id="rId14"/>
    <p:sldId id="26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-73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8/12/2020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2702" y="5028984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Tim </a:t>
            </a:r>
            <a:r>
              <a:rPr lang="en-US" i="0" dirty="0" err="1" smtClean="0">
                <a:latin typeface="Signika"/>
              </a:rPr>
              <a:t>Penyusun</a:t>
            </a:r>
            <a:r>
              <a:rPr lang="en-US" i="0" dirty="0" smtClean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RPS </a:t>
            </a:r>
            <a:r>
              <a:rPr lang="en-US" i="0" dirty="0" err="1" smtClean="0">
                <a:latin typeface="Signika"/>
              </a:rPr>
              <a:t>Etika</a:t>
            </a:r>
            <a:r>
              <a:rPr lang="en-US" i="0" dirty="0" smtClean="0">
                <a:latin typeface="Signika"/>
              </a:rPr>
              <a:t> </a:t>
            </a:r>
            <a:r>
              <a:rPr lang="en-US" i="0" dirty="0" err="1" smtClean="0">
                <a:latin typeface="Signika"/>
              </a:rPr>
              <a:t>Profesi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4522" y="2285440"/>
            <a:ext cx="5907741" cy="2019860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KONSEP </a:t>
            </a:r>
            <a:r>
              <a:rPr lang="en-US" sz="7200" dirty="0" smtClean="0"/>
              <a:t>DASAR  ETIKA</a:t>
            </a:r>
            <a:endParaRPr lang="en-ID" sz="72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8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Etika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Agama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993765"/>
            <a:ext cx="9744637" cy="29765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 smtClean="0">
                <a:latin typeface="Signika"/>
              </a:rPr>
              <a:t>Beberapa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alasan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tersebut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adalah</a:t>
            </a:r>
            <a:r>
              <a:rPr lang="en-US" sz="2400" dirty="0" smtClean="0">
                <a:latin typeface="Signika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Signika"/>
              </a:rPr>
              <a:t>Karena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perkembangan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ilmu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pengetahuan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teknologi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masyarakat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maka</a:t>
            </a:r>
            <a:r>
              <a:rPr lang="en-US" sz="2400" dirty="0">
                <a:latin typeface="Signika"/>
              </a:rPr>
              <a:t> agama </a:t>
            </a:r>
            <a:r>
              <a:rPr lang="en-US" sz="2400" dirty="0" err="1">
                <a:latin typeface="Signika"/>
              </a:rPr>
              <a:t>menghadapi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masalah</a:t>
            </a:r>
            <a:r>
              <a:rPr lang="en-US" sz="2400" dirty="0">
                <a:latin typeface="Signika"/>
              </a:rPr>
              <a:t> moral yang </a:t>
            </a:r>
            <a:r>
              <a:rPr lang="en-US" sz="2400" dirty="0" err="1">
                <a:latin typeface="Signika"/>
              </a:rPr>
              <a:t>secara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langsung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disinggungsinggung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wahyu</a:t>
            </a:r>
            <a:r>
              <a:rPr lang="en-US" sz="2400" dirty="0">
                <a:latin typeface="Signika"/>
              </a:rPr>
              <a:t>. </a:t>
            </a:r>
            <a:r>
              <a:rPr lang="en-US" sz="2400" dirty="0" err="1">
                <a:latin typeface="Signika"/>
              </a:rPr>
              <a:t>Misalnya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bayi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tabung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reproduksi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manusia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dengan</a:t>
            </a:r>
            <a:r>
              <a:rPr lang="en-US" sz="2400" dirty="0">
                <a:latin typeface="Signika"/>
              </a:rPr>
              <a:t> gen yang </a:t>
            </a:r>
            <a:r>
              <a:rPr lang="en-US" sz="2400" dirty="0" err="1">
                <a:latin typeface="Signika"/>
              </a:rPr>
              <a:t>sama</a:t>
            </a:r>
            <a:r>
              <a:rPr lang="en-US" sz="2400" dirty="0" smtClean="0">
                <a:latin typeface="Signik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Signika"/>
              </a:rPr>
              <a:t>Adanya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perbedaan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antara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ajaran</a:t>
            </a:r>
            <a:r>
              <a:rPr lang="en-US" sz="2400" dirty="0">
                <a:latin typeface="Signika"/>
              </a:rPr>
              <a:t> moral.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mendasarkan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pada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argumentasi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rasional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semata-mata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sedangkan</a:t>
            </a:r>
            <a:r>
              <a:rPr lang="en-US" sz="2400" dirty="0">
                <a:latin typeface="Signika"/>
              </a:rPr>
              <a:t> agama </a:t>
            </a:r>
            <a:r>
              <a:rPr lang="en-US" sz="2400" dirty="0" err="1">
                <a:latin typeface="Signika"/>
              </a:rPr>
              <a:t>pada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wahyunya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sendiri</a:t>
            </a:r>
            <a:r>
              <a:rPr lang="en-US" sz="2400" dirty="0">
                <a:latin typeface="Signika"/>
              </a:rPr>
              <a:t>. </a:t>
            </a:r>
            <a:r>
              <a:rPr lang="en-US" sz="2400" dirty="0" err="1">
                <a:latin typeface="Signika"/>
              </a:rPr>
              <a:t>Oleh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karena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ajaran</a:t>
            </a:r>
            <a:r>
              <a:rPr lang="en-US" sz="2400" dirty="0">
                <a:latin typeface="Signika"/>
              </a:rPr>
              <a:t> agama </a:t>
            </a:r>
            <a:r>
              <a:rPr lang="en-US" sz="2400" dirty="0" err="1">
                <a:latin typeface="Signika"/>
              </a:rPr>
              <a:t>hanya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terbuka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pada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mereka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mengakuinya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sedangkan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terbuka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bagi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setiap</a:t>
            </a:r>
            <a:r>
              <a:rPr lang="en-US" sz="2400" dirty="0">
                <a:latin typeface="Signika"/>
              </a:rPr>
              <a:t> orang </a:t>
            </a:r>
            <a:r>
              <a:rPr lang="en-US" sz="2400" dirty="0" err="1">
                <a:latin typeface="Signika"/>
              </a:rPr>
              <a:t>dari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semua</a:t>
            </a:r>
            <a:r>
              <a:rPr lang="en-US" sz="2400" dirty="0">
                <a:latin typeface="Signika"/>
              </a:rPr>
              <a:t> agama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pandangan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dunia</a:t>
            </a:r>
            <a:r>
              <a:rPr lang="en-US" sz="2400" dirty="0">
                <a:latin typeface="Signika"/>
              </a:rPr>
              <a:t>.</a:t>
            </a:r>
          </a:p>
          <a:p>
            <a:pPr>
              <a:lnSpc>
                <a:spcPct val="120000"/>
              </a:lnSpc>
              <a:buNone/>
            </a:pPr>
            <a:endParaRPr lang="en-US" sz="2400" dirty="0">
              <a:latin typeface="Signika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Signika"/>
            </a:endParaRPr>
          </a:p>
          <a:p>
            <a:pPr lvl="1">
              <a:lnSpc>
                <a:spcPct val="120000"/>
              </a:lnSpc>
            </a:pPr>
            <a:endParaRPr lang="en-US" sz="2400" dirty="0">
              <a:latin typeface="Signika"/>
            </a:endParaRPr>
          </a:p>
          <a:p>
            <a:endParaRPr lang="en-US" sz="24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412051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Penilaian</a:t>
            </a:r>
            <a:r>
              <a:rPr lang="en-US" sz="4400" dirty="0"/>
              <a:t> </a:t>
            </a:r>
            <a:r>
              <a:rPr lang="en-US" sz="4400" dirty="0" err="1"/>
              <a:t>Etika</a:t>
            </a:r>
            <a:r>
              <a:rPr lang="en-US" sz="4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>
                <a:latin typeface="Signika"/>
              </a:rPr>
              <a:t>Dalam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menilai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maka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berlaku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sistem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 smtClean="0">
                <a:latin typeface="Signika"/>
              </a:rPr>
              <a:t>mengaturnya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diantaranya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adalah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sebagai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berikut</a:t>
            </a:r>
            <a:r>
              <a:rPr lang="en-US" sz="2400" dirty="0">
                <a:latin typeface="Signika"/>
              </a:rPr>
              <a:t> (</a:t>
            </a:r>
            <a:r>
              <a:rPr lang="en-US" sz="2400" dirty="0" err="1">
                <a:latin typeface="Signika"/>
              </a:rPr>
              <a:t>Isnanto</a:t>
            </a:r>
            <a:r>
              <a:rPr lang="en-US" sz="2400" dirty="0">
                <a:latin typeface="Signika"/>
              </a:rPr>
              <a:t>, 2009): </a:t>
            </a:r>
          </a:p>
          <a:p>
            <a:pPr lvl="1"/>
            <a:r>
              <a:rPr lang="en-US" sz="2400" dirty="0" err="1" smtClean="0">
                <a:latin typeface="Signika"/>
              </a:rPr>
              <a:t>Titik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penilaian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sebagai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suatu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ilmu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adalah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pada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perbuatan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baik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atau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jahat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susila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atau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susila</a:t>
            </a:r>
            <a:r>
              <a:rPr lang="en-US" sz="2400" dirty="0">
                <a:latin typeface="Signika"/>
              </a:rPr>
              <a:t>. </a:t>
            </a:r>
          </a:p>
          <a:p>
            <a:pPr lvl="1"/>
            <a:r>
              <a:rPr lang="en-US" sz="2400" dirty="0" err="1" smtClean="0">
                <a:latin typeface="Signika"/>
              </a:rPr>
              <a:t>Perbuatan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atau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kelakuan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seseorang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telah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menjadi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sifat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baginya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atau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mendarah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daging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itulah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disebut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akhlak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atau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budi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pekerti</a:t>
            </a:r>
            <a:r>
              <a:rPr lang="en-US" sz="2400" dirty="0" smtClean="0">
                <a:latin typeface="Signika"/>
              </a:rPr>
              <a:t>.</a:t>
            </a:r>
          </a:p>
          <a:p>
            <a:pPr lvl="1"/>
            <a:r>
              <a:rPr lang="en-US" sz="2400" dirty="0" smtClean="0">
                <a:latin typeface="Signika"/>
              </a:rPr>
              <a:t>Budi </a:t>
            </a:r>
            <a:r>
              <a:rPr lang="en-US" sz="2400" dirty="0" err="1">
                <a:latin typeface="Signika"/>
              </a:rPr>
              <a:t>tumbuhnya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jiwa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bila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dilahirkan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bentuk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perbuatan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namanya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pekerti</a:t>
            </a:r>
            <a:r>
              <a:rPr lang="en-US" sz="2400" dirty="0">
                <a:latin typeface="Signika"/>
              </a:rPr>
              <a:t>. </a:t>
            </a:r>
            <a:endParaRPr lang="en-US" sz="2400" dirty="0" smtClean="0">
              <a:latin typeface="Signika"/>
            </a:endParaRPr>
          </a:p>
          <a:p>
            <a:pPr lvl="1"/>
            <a:r>
              <a:rPr lang="en-US" sz="2400" dirty="0" err="1" smtClean="0">
                <a:latin typeface="Signika"/>
              </a:rPr>
              <a:t>Jadi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suatu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budi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pekerti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pangkal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penilaiannya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adalah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jiwa</a:t>
            </a:r>
            <a:r>
              <a:rPr lang="en-US" sz="2400" dirty="0">
                <a:latin typeface="Signika"/>
              </a:rPr>
              <a:t>; </a:t>
            </a:r>
            <a:r>
              <a:rPr lang="en-US" sz="2400" dirty="0" err="1">
                <a:latin typeface="Signika"/>
              </a:rPr>
              <a:t>dari</a:t>
            </a:r>
            <a:r>
              <a:rPr lang="en-US" sz="2400" dirty="0">
                <a:latin typeface="Signika"/>
              </a:rPr>
              <a:t> se-</a:t>
            </a:r>
            <a:r>
              <a:rPr lang="en-US" sz="2400" dirty="0" err="1">
                <a:latin typeface="Signika"/>
              </a:rPr>
              <a:t>masih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berupa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angan-angan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cita-cita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niat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hati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sampai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lahir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keluar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berupa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perbuatan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nyata</a:t>
            </a:r>
            <a:r>
              <a:rPr lang="en-US" sz="2400" dirty="0">
                <a:latin typeface="Signika"/>
              </a:rPr>
              <a:t>. </a:t>
            </a:r>
          </a:p>
          <a:p>
            <a:endParaRPr lang="en-US" sz="24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Penilaian</a:t>
            </a:r>
            <a:r>
              <a:rPr lang="en-US" sz="4400" dirty="0"/>
              <a:t> </a:t>
            </a:r>
            <a:r>
              <a:rPr lang="en-US" sz="4400" dirty="0" err="1"/>
              <a:t>Etika</a:t>
            </a:r>
            <a:r>
              <a:rPr lang="en-US" sz="4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ignika"/>
              </a:rPr>
              <a:t>Drs</a:t>
            </a:r>
            <a:r>
              <a:rPr lang="en-US" sz="2400" dirty="0">
                <a:latin typeface="Signika"/>
              </a:rPr>
              <a:t>. </a:t>
            </a:r>
            <a:r>
              <a:rPr lang="en-US" sz="2400" dirty="0" err="1">
                <a:latin typeface="Signika"/>
              </a:rPr>
              <a:t>Burhanuddin</a:t>
            </a:r>
            <a:r>
              <a:rPr lang="en-US" sz="2400" dirty="0">
                <a:latin typeface="Signika"/>
              </a:rPr>
              <a:t> Salam, </a:t>
            </a:r>
            <a:r>
              <a:rPr lang="en-US" sz="2400" dirty="0" err="1">
                <a:latin typeface="Signika"/>
              </a:rPr>
              <a:t>menjelaskan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bahwa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sesuatu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perbuatan</a:t>
            </a:r>
            <a:r>
              <a:rPr lang="en-US" sz="2400" dirty="0">
                <a:latin typeface="Signika"/>
              </a:rPr>
              <a:t> di </a:t>
            </a:r>
            <a:r>
              <a:rPr lang="en-US" sz="2400" dirty="0" err="1">
                <a:latin typeface="Signika"/>
              </a:rPr>
              <a:t>nilai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pada</a:t>
            </a:r>
            <a:r>
              <a:rPr lang="en-US" sz="2400" dirty="0">
                <a:latin typeface="Signika"/>
              </a:rPr>
              <a:t> 3 (</a:t>
            </a:r>
            <a:r>
              <a:rPr lang="en-US" sz="2400" dirty="0" err="1">
                <a:latin typeface="Signika"/>
              </a:rPr>
              <a:t>tiga</a:t>
            </a:r>
            <a:r>
              <a:rPr lang="en-US" sz="2400" dirty="0">
                <a:latin typeface="Signika"/>
              </a:rPr>
              <a:t>) </a:t>
            </a:r>
            <a:r>
              <a:rPr lang="en-US" sz="2400" dirty="0" err="1">
                <a:latin typeface="Signika"/>
              </a:rPr>
              <a:t>tingkat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smtClean="0">
                <a:latin typeface="Signika"/>
              </a:rPr>
              <a:t>:</a:t>
            </a:r>
          </a:p>
          <a:p>
            <a:pPr lvl="1"/>
            <a:r>
              <a:rPr lang="en-US" sz="2400" dirty="0" smtClean="0">
                <a:latin typeface="Signika"/>
              </a:rPr>
              <a:t>Tingkat </a:t>
            </a:r>
            <a:r>
              <a:rPr lang="en-US" sz="2400" dirty="0" err="1">
                <a:latin typeface="Signika"/>
              </a:rPr>
              <a:t>pertama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semasih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belum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lahir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menjadi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perbuatan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jadi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masih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berupa</a:t>
            </a:r>
            <a:r>
              <a:rPr lang="en-US" sz="2400" dirty="0">
                <a:latin typeface="Signika"/>
              </a:rPr>
              <a:t>   </a:t>
            </a:r>
            <a:r>
              <a:rPr lang="en-US" sz="2400" dirty="0" err="1">
                <a:latin typeface="Signika"/>
              </a:rPr>
              <a:t>rencana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hati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niat</a:t>
            </a:r>
            <a:r>
              <a:rPr lang="en-US" sz="2400" dirty="0" smtClean="0">
                <a:latin typeface="Signika"/>
              </a:rPr>
              <a:t>.</a:t>
            </a:r>
          </a:p>
          <a:p>
            <a:pPr lvl="1"/>
            <a:r>
              <a:rPr lang="en-US" sz="2400" dirty="0" smtClean="0">
                <a:latin typeface="Signika"/>
              </a:rPr>
              <a:t>Tingkat </a:t>
            </a:r>
            <a:r>
              <a:rPr lang="en-US" sz="2400" dirty="0" err="1">
                <a:latin typeface="Signika"/>
              </a:rPr>
              <a:t>kedua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setelah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lahir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menjadi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perbuat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>
                <a:latin typeface="Signika"/>
              </a:rPr>
              <a:t>an </a:t>
            </a:r>
            <a:r>
              <a:rPr lang="en-US" sz="2400" dirty="0" err="1">
                <a:latin typeface="Signika"/>
              </a:rPr>
              <a:t>nyata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yaitu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pekerti</a:t>
            </a:r>
            <a:r>
              <a:rPr lang="en-US" sz="2400" dirty="0" smtClean="0">
                <a:latin typeface="Signika"/>
              </a:rPr>
              <a:t>.</a:t>
            </a:r>
          </a:p>
          <a:p>
            <a:pPr lvl="1"/>
            <a:r>
              <a:rPr lang="en-US" sz="2400" dirty="0" smtClean="0">
                <a:latin typeface="Signika"/>
              </a:rPr>
              <a:t> </a:t>
            </a:r>
            <a:r>
              <a:rPr lang="en-US" sz="2400" dirty="0">
                <a:latin typeface="Signika"/>
              </a:rPr>
              <a:t>Tingkat </a:t>
            </a:r>
            <a:r>
              <a:rPr lang="en-US" sz="2400" dirty="0" err="1">
                <a:latin typeface="Signika"/>
              </a:rPr>
              <a:t>ketiga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akibat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atau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hasil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perbuatan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tersebut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yaitu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baik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atau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buruk</a:t>
            </a:r>
            <a:r>
              <a:rPr lang="en-US" sz="2400" dirty="0">
                <a:latin typeface="Signik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Penilaian</a:t>
            </a:r>
            <a:r>
              <a:rPr lang="en-US" sz="4400" dirty="0"/>
              <a:t> </a:t>
            </a:r>
            <a:r>
              <a:rPr lang="en-US" sz="4400" dirty="0" err="1"/>
              <a:t>Etika</a:t>
            </a:r>
            <a:r>
              <a:rPr lang="en-US" sz="4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ignika"/>
              </a:rPr>
              <a:t>Kata </a:t>
            </a:r>
            <a:r>
              <a:rPr lang="en-US" sz="2400" dirty="0" err="1">
                <a:latin typeface="Signika"/>
              </a:rPr>
              <a:t>hati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atau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niat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biasa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disebut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dengan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karsa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atau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kehendak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kemauan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dari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sinilah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akan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direalisasikan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oleh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perbuatan</a:t>
            </a:r>
            <a:r>
              <a:rPr lang="en-US" sz="2400" dirty="0" smtClean="0">
                <a:latin typeface="Signika"/>
              </a:rPr>
              <a:t>.</a:t>
            </a:r>
          </a:p>
          <a:p>
            <a:r>
              <a:rPr lang="en-US" sz="2400" dirty="0" err="1" smtClean="0">
                <a:latin typeface="Signika"/>
              </a:rPr>
              <a:t>Dalam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merealisasikan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ada</a:t>
            </a:r>
            <a:r>
              <a:rPr lang="en-US" sz="2400" dirty="0">
                <a:latin typeface="Signika"/>
              </a:rPr>
              <a:t> 4 </a:t>
            </a:r>
            <a:r>
              <a:rPr lang="en-US" sz="2400" dirty="0" err="1">
                <a:latin typeface="Signika"/>
              </a:rPr>
              <a:t>variabel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terjadi</a:t>
            </a:r>
            <a:r>
              <a:rPr lang="en-US" sz="2400" dirty="0">
                <a:latin typeface="Signika"/>
              </a:rPr>
              <a:t>: </a:t>
            </a:r>
            <a:endParaRPr lang="en-US" sz="2400" dirty="0" smtClean="0">
              <a:latin typeface="Signika"/>
            </a:endParaRPr>
          </a:p>
          <a:p>
            <a:pPr lvl="1"/>
            <a:r>
              <a:rPr lang="en-US" sz="2400" dirty="0" err="1" smtClean="0">
                <a:latin typeface="Signika"/>
              </a:rPr>
              <a:t>Tujuan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baik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tapi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cara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untuk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mencapainya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tidak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baik</a:t>
            </a:r>
            <a:r>
              <a:rPr lang="en-US" sz="2400" dirty="0" smtClean="0">
                <a:latin typeface="Signika"/>
              </a:rPr>
              <a:t>.</a:t>
            </a:r>
          </a:p>
          <a:p>
            <a:pPr lvl="1"/>
            <a:r>
              <a:rPr lang="en-US" sz="2400" dirty="0" err="1" smtClean="0">
                <a:latin typeface="Signika"/>
              </a:rPr>
              <a:t>Tujuan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>
                <a:latin typeface="Signika"/>
              </a:rPr>
              <a:t>yang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baik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cara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mencapainya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kelihatannya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baik</a:t>
            </a:r>
            <a:r>
              <a:rPr lang="en-US" sz="2400" dirty="0" smtClean="0">
                <a:latin typeface="Signika"/>
              </a:rPr>
              <a:t> </a:t>
            </a:r>
          </a:p>
          <a:p>
            <a:pPr lvl="1"/>
            <a:r>
              <a:rPr lang="en-US" sz="2400" dirty="0" err="1" smtClean="0">
                <a:latin typeface="Signika"/>
              </a:rPr>
              <a:t>Tujuan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>
                <a:latin typeface="Signika"/>
              </a:rPr>
              <a:t>yang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baik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cara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mencapainya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juga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baik</a:t>
            </a:r>
            <a:endParaRPr lang="en-US" sz="2400" dirty="0" smtClean="0">
              <a:latin typeface="Signika"/>
            </a:endParaRPr>
          </a:p>
          <a:p>
            <a:pPr lvl="1"/>
            <a:r>
              <a:rPr lang="en-US" sz="2400" dirty="0" err="1" smtClean="0">
                <a:latin typeface="Signika"/>
              </a:rPr>
              <a:t>Tujuan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baik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cara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mencapainya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juga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terlihat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baik</a:t>
            </a:r>
            <a:r>
              <a:rPr lang="en-US" sz="2400" dirty="0">
                <a:latin typeface="Signika"/>
              </a:rPr>
              <a:t> 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200" b="1" dirty="0" smtClean="0">
                <a:solidFill>
                  <a:schemeClr val="bg1"/>
                </a:solidFill>
              </a:rPr>
              <a:t>EKNIK INFORMATIKA – S1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Jadi</a:t>
            </a:r>
            <a:r>
              <a:rPr lang="en-US" dirty="0" smtClean="0"/>
              <a:t> …</a:t>
            </a:r>
            <a:br>
              <a:rPr lang="en-US" dirty="0" smtClean="0"/>
            </a:b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5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6600" b="1" dirty="0" err="1" smtClean="0"/>
              <a:t>Terimakasih</a:t>
            </a:r>
            <a:endParaRPr lang="en-ID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 smtClean="0"/>
              <a:t>Ketepatan</a:t>
            </a:r>
            <a:r>
              <a:rPr lang="en-ID" sz="2400" dirty="0" smtClean="0"/>
              <a:t> </a:t>
            </a:r>
            <a:r>
              <a:rPr lang="en-ID" sz="2400" dirty="0" err="1" smtClean="0"/>
              <a:t>dalam</a:t>
            </a:r>
            <a:r>
              <a:rPr lang="en-ID" sz="2400" dirty="0" smtClean="0"/>
              <a:t> </a:t>
            </a:r>
            <a:r>
              <a:rPr lang="en-ID" sz="2400" dirty="0" err="1" smtClean="0"/>
              <a:t>menjelaskan</a:t>
            </a:r>
            <a:r>
              <a:rPr lang="en-ID" sz="2400" dirty="0" smtClean="0"/>
              <a:t> </a:t>
            </a:r>
            <a:r>
              <a:rPr lang="en-ID" sz="2400" dirty="0" err="1" smtClean="0"/>
              <a:t>mengenai</a:t>
            </a:r>
            <a:r>
              <a:rPr lang="en-ID" sz="2400" dirty="0" smtClean="0"/>
              <a:t> </a:t>
            </a:r>
            <a:r>
              <a:rPr lang="en-ID" sz="2400" dirty="0" err="1" smtClean="0"/>
              <a:t>pengertian</a:t>
            </a:r>
            <a:r>
              <a:rPr lang="en-ID" sz="2400" dirty="0" smtClean="0"/>
              <a:t> </a:t>
            </a:r>
            <a:r>
              <a:rPr lang="en-ID" sz="2400" dirty="0" err="1" smtClean="0"/>
              <a:t>etika</a:t>
            </a:r>
            <a:r>
              <a:rPr lang="en-ID" sz="2400" dirty="0" smtClean="0"/>
              <a:t>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teori-teori</a:t>
            </a:r>
            <a:r>
              <a:rPr lang="en-ID" sz="2400" dirty="0" smtClean="0"/>
              <a:t> </a:t>
            </a:r>
            <a:r>
              <a:rPr lang="en-ID" sz="2400" dirty="0" err="1" smtClean="0"/>
              <a:t>etika</a:t>
            </a: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endParaRPr lang="en-US" dirty="0"/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5352386" y="2518890"/>
            <a:ext cx="4340065" cy="2976563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Signika"/>
                <a:cs typeface="Aharoni" pitchFamily="2" charset="-79"/>
              </a:rPr>
              <a:t>Apa</a:t>
            </a:r>
            <a:r>
              <a:rPr lang="en-US" sz="4400" b="1" dirty="0" smtClean="0">
                <a:latin typeface="Signika"/>
                <a:cs typeface="Aharoni" pitchFamily="2" charset="-79"/>
              </a:rPr>
              <a:t> </a:t>
            </a:r>
            <a:r>
              <a:rPr lang="en-US" sz="4400" b="1" dirty="0" err="1" smtClean="0">
                <a:latin typeface="Signika"/>
                <a:cs typeface="Aharoni" pitchFamily="2" charset="-79"/>
              </a:rPr>
              <a:t>itu</a:t>
            </a:r>
            <a:r>
              <a:rPr lang="en-US" sz="4400" b="1" dirty="0" smtClean="0">
                <a:latin typeface="Signika"/>
                <a:cs typeface="Aharoni" pitchFamily="2" charset="-79"/>
              </a:rPr>
              <a:t> </a:t>
            </a:r>
            <a:r>
              <a:rPr lang="en-US" sz="4400" b="1" dirty="0" err="1" smtClean="0">
                <a:latin typeface="Signika"/>
                <a:cs typeface="Aharoni" pitchFamily="2" charset="-79"/>
              </a:rPr>
              <a:t>Etika</a:t>
            </a:r>
            <a:r>
              <a:rPr lang="en-US" sz="4400" b="1" dirty="0" smtClean="0">
                <a:latin typeface="Signika"/>
                <a:cs typeface="Aharoni" pitchFamily="2" charset="-79"/>
              </a:rPr>
              <a:t>?</a:t>
            </a:r>
            <a:endParaRPr lang="en-US" sz="4400" b="1" dirty="0">
              <a:latin typeface="Signika"/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64" y="1610009"/>
            <a:ext cx="567055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1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Etika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816341"/>
            <a:ext cx="9744637" cy="2976563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Signika"/>
              </a:rPr>
              <a:t>Berasal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dari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bahasa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Yunani</a:t>
            </a:r>
            <a:r>
              <a:rPr lang="en-US" sz="2000" dirty="0">
                <a:latin typeface="Signika"/>
              </a:rPr>
              <a:t> “Ethos” yang </a:t>
            </a:r>
            <a:r>
              <a:rPr lang="en-US" sz="2000" dirty="0" err="1">
                <a:latin typeface="Signika"/>
              </a:rPr>
              <a:t>berarti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karakter</a:t>
            </a:r>
            <a:r>
              <a:rPr lang="en-US" sz="2000" dirty="0">
                <a:latin typeface="Signika"/>
              </a:rPr>
              <a:t>, </a:t>
            </a:r>
            <a:r>
              <a:rPr lang="en-US" sz="2000" dirty="0" err="1">
                <a:latin typeface="Signika"/>
              </a:rPr>
              <a:t>watak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 smtClean="0">
                <a:latin typeface="Signika"/>
              </a:rPr>
              <a:t>kesusilaan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atau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adat</a:t>
            </a:r>
            <a:r>
              <a:rPr lang="en-US" sz="2000" dirty="0">
                <a:latin typeface="Signika"/>
              </a:rPr>
              <a:t>. </a:t>
            </a:r>
          </a:p>
          <a:p>
            <a:r>
              <a:rPr lang="en-US" sz="2000" dirty="0" smtClean="0">
                <a:latin typeface="Signika"/>
              </a:rPr>
              <a:t>“</a:t>
            </a:r>
            <a:r>
              <a:rPr lang="en-US" sz="2000" dirty="0">
                <a:latin typeface="Signika"/>
              </a:rPr>
              <a:t>The </a:t>
            </a:r>
            <a:r>
              <a:rPr lang="en-US" sz="2000" dirty="0" err="1">
                <a:latin typeface="Signika"/>
              </a:rPr>
              <a:t>dicipline</a:t>
            </a:r>
            <a:r>
              <a:rPr lang="en-US" sz="2000" dirty="0">
                <a:latin typeface="Signika"/>
              </a:rPr>
              <a:t> which can act as the </a:t>
            </a:r>
            <a:r>
              <a:rPr lang="en-US" sz="2000" dirty="0" err="1">
                <a:latin typeface="Signika"/>
              </a:rPr>
              <a:t>prformance</a:t>
            </a:r>
            <a:r>
              <a:rPr lang="en-US" sz="2000" dirty="0">
                <a:latin typeface="Signika"/>
              </a:rPr>
              <a:t> index or reference for our control system”  (martin.1993) </a:t>
            </a:r>
            <a:endParaRPr lang="en-US" sz="2000" dirty="0" smtClean="0">
              <a:latin typeface="Signika"/>
            </a:endParaRPr>
          </a:p>
          <a:p>
            <a:r>
              <a:rPr lang="en-US" sz="2000" dirty="0" err="1" smtClean="0">
                <a:latin typeface="Signika"/>
              </a:rPr>
              <a:t>Etika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memberikan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semacam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batasan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maupun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standar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akan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 smtClean="0">
                <a:latin typeface="Signika"/>
              </a:rPr>
              <a:t>mengatur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pergaulan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manusia</a:t>
            </a:r>
            <a:r>
              <a:rPr lang="en-US" sz="2000" dirty="0">
                <a:latin typeface="Signika"/>
              </a:rPr>
              <a:t> di </a:t>
            </a:r>
            <a:r>
              <a:rPr lang="en-US" sz="2000" dirty="0" err="1">
                <a:latin typeface="Signika"/>
              </a:rPr>
              <a:t>dalam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kelompoknya</a:t>
            </a:r>
            <a:r>
              <a:rPr lang="en-US" sz="2000" dirty="0">
                <a:latin typeface="Signika"/>
              </a:rPr>
              <a:t>. </a:t>
            </a:r>
          </a:p>
          <a:p>
            <a:r>
              <a:rPr lang="en-US" sz="2000" dirty="0" err="1" smtClean="0">
                <a:latin typeface="Signika"/>
              </a:rPr>
              <a:t>Etika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adalah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ilmu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mempelajari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segala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soal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kebaikan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 smtClean="0">
                <a:latin typeface="Signika"/>
              </a:rPr>
              <a:t>keburukan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didalam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hidup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manusia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semuanya</a:t>
            </a:r>
            <a:r>
              <a:rPr lang="en-US" sz="2000" dirty="0">
                <a:latin typeface="Signika"/>
              </a:rPr>
              <a:t>, yang </a:t>
            </a:r>
            <a:r>
              <a:rPr lang="en-US" sz="2000" dirty="0" err="1">
                <a:latin typeface="Signika"/>
              </a:rPr>
              <a:t>mengenai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gerakgerik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pikiran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dan</a:t>
            </a:r>
            <a:r>
              <a:rPr lang="en-US" sz="2000" dirty="0">
                <a:latin typeface="Signika"/>
              </a:rPr>
              <a:t> rasa yang </a:t>
            </a:r>
            <a:r>
              <a:rPr lang="en-US" sz="2000" dirty="0" err="1">
                <a:latin typeface="Signika"/>
              </a:rPr>
              <a:t>dapat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merupakan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pertimbangan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</a:t>
            </a:r>
            <a:r>
              <a:rPr lang="en-US" sz="2000" dirty="0">
                <a:latin typeface="Signika"/>
              </a:rPr>
              <a:t>-  </a:t>
            </a:r>
            <a:r>
              <a:rPr lang="en-US" sz="2000" dirty="0" err="1">
                <a:latin typeface="Signika"/>
              </a:rPr>
              <a:t>rasaan</a:t>
            </a:r>
            <a:r>
              <a:rPr lang="en-US" sz="2000" dirty="0">
                <a:latin typeface="Signika"/>
              </a:rPr>
              <a:t>, </a:t>
            </a:r>
            <a:r>
              <a:rPr lang="en-US" sz="2000" dirty="0" err="1">
                <a:latin typeface="Signika"/>
              </a:rPr>
              <a:t>sampai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mengenai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tujuan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dapat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merupakan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perbuatan</a:t>
            </a:r>
            <a:r>
              <a:rPr lang="en-US" sz="2000" dirty="0">
                <a:latin typeface="Signika"/>
              </a:rPr>
              <a:t>. </a:t>
            </a:r>
            <a:r>
              <a:rPr lang="en-US" sz="2000" dirty="0" smtClean="0">
                <a:latin typeface="Signika"/>
              </a:rPr>
              <a:t>(</a:t>
            </a:r>
            <a:r>
              <a:rPr lang="en-US" sz="2000" dirty="0">
                <a:latin typeface="Signika"/>
              </a:rPr>
              <a:t>Ki </a:t>
            </a:r>
            <a:r>
              <a:rPr lang="en-US" sz="2000" dirty="0" err="1">
                <a:latin typeface="Signika"/>
              </a:rPr>
              <a:t>Hajar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Dewantara</a:t>
            </a:r>
            <a:r>
              <a:rPr lang="en-US" sz="2000" dirty="0">
                <a:latin typeface="Signika"/>
              </a:rPr>
              <a:t>) </a:t>
            </a:r>
            <a:endParaRPr lang="en-US" sz="2000" dirty="0" smtClean="0">
              <a:latin typeface="Signika"/>
            </a:endParaRPr>
          </a:p>
          <a:p>
            <a:r>
              <a:rPr lang="en-US" sz="2000" dirty="0" err="1" smtClean="0">
                <a:latin typeface="Signika"/>
              </a:rPr>
              <a:t>Konsep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etika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sebagai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ilmu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juga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ditekankan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dalam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buku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ditulis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 smtClean="0">
                <a:latin typeface="Signika"/>
              </a:rPr>
              <a:t>Aristoteles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>
                <a:latin typeface="Signika"/>
              </a:rPr>
              <a:t>“</a:t>
            </a:r>
            <a:r>
              <a:rPr lang="en-US" sz="2000" dirty="0" err="1">
                <a:latin typeface="Signika"/>
              </a:rPr>
              <a:t>Etika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Nikomacheia</a:t>
            </a:r>
            <a:r>
              <a:rPr lang="en-US" sz="2000" dirty="0">
                <a:latin typeface="Signika"/>
              </a:rPr>
              <a:t>” yang </a:t>
            </a:r>
            <a:r>
              <a:rPr lang="en-US" sz="2000" dirty="0" err="1">
                <a:latin typeface="Signika"/>
              </a:rPr>
              <a:t>menyatakan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istilah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terminius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 smtClean="0">
                <a:latin typeface="Signika"/>
              </a:rPr>
              <a:t>techicus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yaitu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etika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dipelajari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untuk</a:t>
            </a:r>
            <a:r>
              <a:rPr lang="en-US" sz="2000" dirty="0">
                <a:latin typeface="Signika"/>
              </a:rPr>
              <a:t>  </a:t>
            </a:r>
            <a:r>
              <a:rPr lang="en-US" sz="2000" dirty="0" err="1">
                <a:latin typeface="Signika"/>
              </a:rPr>
              <a:t>ilmu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pengetahuan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mempela</a:t>
            </a:r>
            <a:r>
              <a:rPr lang="en-US" sz="2000" dirty="0">
                <a:latin typeface="Signika"/>
              </a:rPr>
              <a:t>- </a:t>
            </a:r>
            <a:r>
              <a:rPr lang="en-US" sz="2000" dirty="0" err="1">
                <a:latin typeface="Signika"/>
              </a:rPr>
              <a:t>jari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masalah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perbuatan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atau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tindakan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manusia</a:t>
            </a:r>
            <a:r>
              <a:rPr lang="en-US" sz="2000" dirty="0">
                <a:latin typeface="Signika"/>
              </a:rPr>
              <a:t>. </a:t>
            </a:r>
          </a:p>
          <a:p>
            <a:r>
              <a:rPr lang="en-US" sz="2000" dirty="0" err="1" smtClean="0">
                <a:latin typeface="Signika"/>
              </a:rPr>
              <a:t>Dalam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Kamus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Besar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Bahasa</a:t>
            </a:r>
            <a:r>
              <a:rPr lang="en-US" sz="2000" dirty="0">
                <a:latin typeface="Signika"/>
              </a:rPr>
              <a:t> Indonesia, </a:t>
            </a:r>
            <a:r>
              <a:rPr lang="en-US" sz="2000" dirty="0" err="1">
                <a:latin typeface="Signika"/>
              </a:rPr>
              <a:t>ditegaskan</a:t>
            </a:r>
            <a:r>
              <a:rPr lang="en-US" sz="2000" dirty="0">
                <a:latin typeface="Signika"/>
              </a:rPr>
              <a:t> pula </a:t>
            </a:r>
            <a:r>
              <a:rPr lang="en-US" sz="2000" dirty="0" err="1" smtClean="0">
                <a:latin typeface="Signika"/>
              </a:rPr>
              <a:t>mengenai</a:t>
            </a:r>
            <a:r>
              <a:rPr lang="en-US" sz="2000" dirty="0" smtClean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etika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sebagai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ilmu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yaitu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sebagai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berikut</a:t>
            </a:r>
            <a:r>
              <a:rPr lang="en-US" sz="2000" dirty="0">
                <a:latin typeface="Signika"/>
              </a:rPr>
              <a:t>: </a:t>
            </a:r>
            <a:r>
              <a:rPr lang="en-US" sz="2000" dirty="0" err="1">
                <a:latin typeface="Signika"/>
              </a:rPr>
              <a:t>Etika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adalah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ilmu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tentang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apa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baik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apa</a:t>
            </a:r>
            <a:r>
              <a:rPr lang="en-US" sz="2000" dirty="0">
                <a:latin typeface="Signika"/>
              </a:rPr>
              <a:t> yang </a:t>
            </a:r>
            <a:r>
              <a:rPr lang="en-US" sz="2000" dirty="0" err="1">
                <a:latin typeface="Signika"/>
              </a:rPr>
              <a:t>buruk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tentang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hak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dan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err="1">
                <a:latin typeface="Signika"/>
              </a:rPr>
              <a:t>kewajiban</a:t>
            </a:r>
            <a:r>
              <a:rPr lang="en-US" sz="2000" dirty="0">
                <a:latin typeface="Signika"/>
              </a:rPr>
              <a:t> </a:t>
            </a:r>
            <a:r>
              <a:rPr lang="en-US" sz="2000" dirty="0" smtClean="0">
                <a:latin typeface="Signika"/>
              </a:rPr>
              <a:t>moral (</a:t>
            </a:r>
            <a:r>
              <a:rPr lang="en-US" sz="2000" dirty="0" err="1" smtClean="0">
                <a:latin typeface="Signika"/>
              </a:rPr>
              <a:t>akhlak</a:t>
            </a:r>
            <a:r>
              <a:rPr lang="en-US" sz="2000" dirty="0">
                <a:latin typeface="Signik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1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Macam-macam</a:t>
            </a:r>
            <a:r>
              <a:rPr lang="en-US" sz="4000" dirty="0" smtClean="0"/>
              <a:t> </a:t>
            </a:r>
            <a:r>
              <a:rPr lang="en-US" sz="4000" dirty="0" err="1" smtClean="0"/>
              <a:t>Etika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Signika"/>
              </a:rPr>
              <a:t>Macam</a:t>
            </a:r>
            <a:r>
              <a:rPr lang="en-US" sz="2400" dirty="0">
                <a:latin typeface="Signika"/>
              </a:rPr>
              <a:t> – </a:t>
            </a:r>
            <a:r>
              <a:rPr lang="en-US" sz="2400" dirty="0" err="1">
                <a:latin typeface="Signika"/>
              </a:rPr>
              <a:t>Macam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Secara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Umum</a:t>
            </a:r>
            <a:r>
              <a:rPr lang="en-US" sz="2400" dirty="0">
                <a:latin typeface="Signika"/>
              </a:rPr>
              <a:t> </a:t>
            </a:r>
          </a:p>
          <a:p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Umum</a:t>
            </a:r>
            <a:r>
              <a:rPr lang="en-US" sz="2400" dirty="0">
                <a:latin typeface="Signika"/>
              </a:rPr>
              <a:t> </a:t>
            </a:r>
            <a:endParaRPr lang="en-US" sz="2400" dirty="0" smtClean="0">
              <a:latin typeface="Signika"/>
            </a:endParaRPr>
          </a:p>
          <a:p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Khusus</a:t>
            </a:r>
            <a:endParaRPr lang="en-US" sz="2400" dirty="0" smtClean="0">
              <a:latin typeface="Signika"/>
            </a:endParaRPr>
          </a:p>
          <a:p>
            <a:pPr lvl="1"/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Individual</a:t>
            </a:r>
          </a:p>
          <a:p>
            <a:pPr lvl="1"/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Sosial</a:t>
            </a:r>
            <a:endParaRPr lang="en-US" sz="2400" dirty="0" smtClean="0">
              <a:latin typeface="Signika"/>
            </a:endParaRPr>
          </a:p>
          <a:p>
            <a:pPr lvl="2"/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terhadap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sesama</a:t>
            </a:r>
            <a:endParaRPr lang="en-US" sz="2400" dirty="0" smtClean="0">
              <a:latin typeface="Signika"/>
            </a:endParaRPr>
          </a:p>
          <a:p>
            <a:pPr lvl="2"/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keluarga</a:t>
            </a:r>
            <a:r>
              <a:rPr lang="en-US" sz="2400" dirty="0">
                <a:latin typeface="Signika"/>
              </a:rPr>
              <a:t> </a:t>
            </a:r>
            <a:endParaRPr lang="en-US" sz="2400" dirty="0" smtClean="0">
              <a:latin typeface="Signika"/>
            </a:endParaRPr>
          </a:p>
          <a:p>
            <a:pPr lvl="2"/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Profesi</a:t>
            </a:r>
            <a:endParaRPr lang="en-US" sz="2400" dirty="0" smtClean="0">
              <a:latin typeface="Signika"/>
            </a:endParaRPr>
          </a:p>
          <a:p>
            <a:pPr lvl="2"/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Politik</a:t>
            </a:r>
            <a:endParaRPr lang="en-US" sz="2400" dirty="0" smtClean="0">
              <a:latin typeface="Signika"/>
            </a:endParaRPr>
          </a:p>
          <a:p>
            <a:pPr lvl="2"/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Lingkungan</a:t>
            </a:r>
            <a:endParaRPr lang="en-US" sz="2400" dirty="0" smtClean="0">
              <a:latin typeface="Signika"/>
            </a:endParaRPr>
          </a:p>
          <a:p>
            <a:pPr lvl="2"/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Idiologi</a:t>
            </a:r>
            <a:endParaRPr lang="en-US" sz="24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Etika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Etiket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(</a:t>
            </a:r>
            <a:r>
              <a:rPr lang="en-US" sz="2400" i="1" dirty="0">
                <a:latin typeface="Signika"/>
              </a:rPr>
              <a:t>ethics</a:t>
            </a:r>
            <a:r>
              <a:rPr lang="en-US" sz="2400" dirty="0">
                <a:latin typeface="Signika"/>
              </a:rPr>
              <a:t>) </a:t>
            </a:r>
            <a:r>
              <a:rPr lang="en-US" sz="2400" dirty="0" err="1">
                <a:latin typeface="Signika"/>
              </a:rPr>
              <a:t>berarti</a:t>
            </a:r>
            <a:r>
              <a:rPr lang="en-US" sz="2400" dirty="0">
                <a:latin typeface="Signika"/>
              </a:rPr>
              <a:t> moral </a:t>
            </a:r>
            <a:r>
              <a:rPr lang="en-US" sz="2400" dirty="0" err="1">
                <a:latin typeface="Signika"/>
              </a:rPr>
              <a:t>sedangkan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etiket</a:t>
            </a:r>
            <a:r>
              <a:rPr lang="en-US" sz="2400" dirty="0">
                <a:latin typeface="Signika"/>
              </a:rPr>
              <a:t> (</a:t>
            </a:r>
            <a:r>
              <a:rPr lang="en-US" sz="2400" i="1" dirty="0">
                <a:latin typeface="Signika"/>
              </a:rPr>
              <a:t>etiquette) </a:t>
            </a:r>
            <a:r>
              <a:rPr lang="en-US" sz="2400" dirty="0" err="1">
                <a:latin typeface="Signika"/>
              </a:rPr>
              <a:t>berarti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sopan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santun</a:t>
            </a:r>
            <a:r>
              <a:rPr lang="en-US" sz="2400" dirty="0">
                <a:latin typeface="Signika"/>
              </a:rPr>
              <a:t>. </a:t>
            </a:r>
            <a:endParaRPr lang="en-US" sz="2400" dirty="0" smtClean="0">
              <a:latin typeface="Signika"/>
            </a:endParaRP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Signika"/>
              </a:rPr>
              <a:t>Persamaan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antara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dengan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etiket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yaitu</a:t>
            </a:r>
            <a:r>
              <a:rPr lang="en-US" sz="2400" dirty="0">
                <a:latin typeface="Signika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etiket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menyangkut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perilaku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manusia</a:t>
            </a:r>
            <a:r>
              <a:rPr lang="en-US" sz="2400" dirty="0" smtClean="0">
                <a:latin typeface="Signika"/>
              </a:rPr>
              <a:t>, </a:t>
            </a:r>
            <a:r>
              <a:rPr lang="en-US" sz="2400" dirty="0" err="1" smtClean="0">
                <a:latin typeface="Signika"/>
              </a:rPr>
              <a:t>istilah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tersebut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digunakan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untuk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manusia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untuk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binatang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karena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binatang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mengenal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maupun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etiket</a:t>
            </a:r>
            <a:r>
              <a:rPr lang="en-US" sz="2400" dirty="0">
                <a:latin typeface="Signika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2400" dirty="0" err="1">
                <a:latin typeface="Signika"/>
              </a:rPr>
              <a:t>Kedua-duanya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mengatur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perilaku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manusia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secara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normatif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artinya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memberi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norma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bagi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perilaku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manusia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dengan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demikian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menyatakan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apa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yag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harus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dilakukan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apa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boleh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dilakukan</a:t>
            </a:r>
            <a:r>
              <a:rPr lang="en-US" sz="2400" dirty="0">
                <a:latin typeface="Signika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Signika"/>
            </a:endParaRPr>
          </a:p>
          <a:p>
            <a:endParaRPr lang="en-US" sz="24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Etika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Etiket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Signika"/>
              </a:rPr>
              <a:t>Perbedaan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Etiket</a:t>
            </a:r>
            <a:endParaRPr lang="en-US" sz="2400" dirty="0">
              <a:latin typeface="Signika"/>
            </a:endParaRPr>
          </a:p>
          <a:p>
            <a:pPr lvl="1">
              <a:lnSpc>
                <a:spcPct val="120000"/>
              </a:lnSpc>
            </a:pPr>
            <a:r>
              <a:rPr lang="en-US" sz="2400" b="1" dirty="0" err="1">
                <a:latin typeface="Signika"/>
              </a:rPr>
              <a:t>Etiket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menyangkut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cara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melakukan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perbuatan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manusia</a:t>
            </a:r>
            <a:r>
              <a:rPr lang="en-US" sz="2400" dirty="0" smtClean="0">
                <a:latin typeface="Signika"/>
              </a:rPr>
              <a:t>, </a:t>
            </a:r>
            <a:r>
              <a:rPr lang="en-US" sz="2400" dirty="0" err="1" smtClean="0">
                <a:latin typeface="Signika"/>
              </a:rPr>
              <a:t>sedangkan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b="1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terbatas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pada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cara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melakukan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sebuah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perbuatan</a:t>
            </a:r>
            <a:r>
              <a:rPr lang="en-US" sz="2400" dirty="0">
                <a:latin typeface="Signika"/>
              </a:rPr>
              <a:t>,  </a:t>
            </a:r>
            <a:r>
              <a:rPr lang="en-US" sz="2400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memberi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norma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tentang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perbuatan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sendiri</a:t>
            </a:r>
            <a:r>
              <a:rPr lang="en-US" sz="2400" dirty="0">
                <a:latin typeface="Signika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2400" b="1" dirty="0" err="1" smtClean="0">
                <a:latin typeface="Signika"/>
              </a:rPr>
              <a:t>Etike</a:t>
            </a:r>
            <a:r>
              <a:rPr lang="en-US" sz="2400" dirty="0" err="1" smtClean="0">
                <a:latin typeface="Signika"/>
              </a:rPr>
              <a:t>t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menunjukkan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cara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tepat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artinya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cara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 smtClean="0">
                <a:latin typeface="Signika"/>
              </a:rPr>
              <a:t>diharapkan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serta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ditentukan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sebuah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kalangan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tertentu</a:t>
            </a:r>
            <a:r>
              <a:rPr lang="en-US" sz="2400" dirty="0" smtClean="0">
                <a:latin typeface="Signika"/>
              </a:rPr>
              <a:t>, </a:t>
            </a:r>
            <a:r>
              <a:rPr lang="en-US" sz="2400" dirty="0" err="1" smtClean="0">
                <a:latin typeface="Signika"/>
              </a:rPr>
              <a:t>sedangkan</a:t>
            </a:r>
            <a:r>
              <a:rPr lang="en-US" sz="2400" dirty="0" smtClean="0">
                <a:latin typeface="Signika"/>
              </a:rPr>
              <a:t>  </a:t>
            </a:r>
            <a:r>
              <a:rPr lang="en-US" sz="2400" b="1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menyangkut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masalah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apakah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sebuah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perbuatan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boleh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dilakukan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atau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boleh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dilakukan</a:t>
            </a:r>
            <a:r>
              <a:rPr lang="en-US" sz="2400" dirty="0">
                <a:latin typeface="Signika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2400" b="1" dirty="0" err="1" smtClean="0">
                <a:latin typeface="Signika"/>
              </a:rPr>
              <a:t>Etiket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hanya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berlaku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untuk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pergaulan</a:t>
            </a:r>
            <a:r>
              <a:rPr lang="en-US" sz="2400" dirty="0" smtClean="0">
                <a:latin typeface="Signika"/>
              </a:rPr>
              <a:t>, </a:t>
            </a:r>
            <a:r>
              <a:rPr lang="en-US" sz="2400" dirty="0" err="1" smtClean="0">
                <a:latin typeface="Signika"/>
              </a:rPr>
              <a:t>sedangkan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b="1" dirty="0" err="1" smtClean="0">
                <a:latin typeface="Signika"/>
              </a:rPr>
              <a:t>Etika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selalu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berlaku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walaupun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ada</a:t>
            </a:r>
            <a:r>
              <a:rPr lang="en-US" sz="2400" dirty="0">
                <a:latin typeface="Signika"/>
              </a:rPr>
              <a:t> orang lain. 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Signika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Signika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Signika"/>
            </a:endParaRPr>
          </a:p>
          <a:p>
            <a:endParaRPr lang="en-US" sz="24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Etika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Agama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dapat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menggantikan</a:t>
            </a:r>
            <a:r>
              <a:rPr lang="en-US" sz="2400" dirty="0">
                <a:latin typeface="Signika"/>
              </a:rPr>
              <a:t> agama. </a:t>
            </a:r>
            <a:endParaRPr lang="en-US" sz="2400" dirty="0" smtClean="0">
              <a:latin typeface="Signika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Signika"/>
              </a:rPr>
              <a:t>Agama </a:t>
            </a:r>
            <a:r>
              <a:rPr lang="en-US" sz="2400" dirty="0" err="1">
                <a:latin typeface="Signika"/>
              </a:rPr>
              <a:t>merupakan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hal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tepat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untuk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memberikan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orientasi</a:t>
            </a:r>
            <a:r>
              <a:rPr lang="en-US" sz="2400" dirty="0">
                <a:latin typeface="Signika"/>
              </a:rPr>
              <a:t>  moral. </a:t>
            </a:r>
            <a:endParaRPr lang="en-US" sz="2400" dirty="0" smtClean="0">
              <a:latin typeface="Signika"/>
            </a:endParaRP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Signika"/>
              </a:rPr>
              <a:t>Pemeluk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>
                <a:latin typeface="Signika"/>
              </a:rPr>
              <a:t>agama </a:t>
            </a:r>
            <a:r>
              <a:rPr lang="en-US" sz="2400" dirty="0" err="1">
                <a:latin typeface="Signika"/>
              </a:rPr>
              <a:t>menemukan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orientasi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dasar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kehidupan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agamanya</a:t>
            </a:r>
            <a:r>
              <a:rPr lang="en-US" sz="2400" dirty="0">
                <a:latin typeface="Signika"/>
              </a:rPr>
              <a:t>. </a:t>
            </a:r>
            <a:endParaRPr lang="en-US" sz="2400" dirty="0" smtClean="0">
              <a:latin typeface="Signika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Signika"/>
              </a:rPr>
              <a:t>Akan </a:t>
            </a:r>
            <a:r>
              <a:rPr lang="en-US" sz="2400" dirty="0" err="1">
                <a:latin typeface="Signika"/>
              </a:rPr>
              <a:t>tetapi</a:t>
            </a:r>
            <a:r>
              <a:rPr lang="en-US" sz="2400" dirty="0">
                <a:latin typeface="Signika"/>
              </a:rPr>
              <a:t> agama </a:t>
            </a:r>
            <a:r>
              <a:rPr lang="en-US" sz="2400" dirty="0" err="1">
                <a:latin typeface="Signika"/>
              </a:rPr>
              <a:t>itu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memerlukan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ketrampilan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agar </a:t>
            </a:r>
            <a:r>
              <a:rPr lang="en-US" sz="2400" dirty="0" err="1">
                <a:latin typeface="Signika"/>
              </a:rPr>
              <a:t>dapat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memberikan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orientasi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bukan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sekadar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indoktrinasi</a:t>
            </a:r>
            <a:r>
              <a:rPr lang="en-US" sz="2400" dirty="0">
                <a:latin typeface="Signika"/>
              </a:rPr>
              <a:t>. </a:t>
            </a:r>
            <a:endParaRPr lang="en-US" sz="2400" dirty="0" smtClean="0">
              <a:latin typeface="Signika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Signika"/>
              </a:rPr>
              <a:t>Hal </a:t>
            </a:r>
            <a:r>
              <a:rPr lang="en-US" sz="2400" dirty="0" err="1" smtClean="0">
                <a:latin typeface="Signika"/>
              </a:rPr>
              <a:t>tersebut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disebabkan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oleh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beberapa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alasan</a:t>
            </a:r>
            <a:r>
              <a:rPr lang="en-US" sz="2400" dirty="0">
                <a:latin typeface="Signika"/>
              </a:rPr>
              <a:t>.</a:t>
            </a:r>
            <a:endParaRPr lang="en-US" sz="2400" dirty="0" smtClean="0">
              <a:latin typeface="Signika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Signika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Signika"/>
            </a:endParaRPr>
          </a:p>
          <a:p>
            <a:endParaRPr lang="en-US" sz="24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Etika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Agama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993765"/>
            <a:ext cx="9744637" cy="29765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 smtClean="0">
                <a:latin typeface="Signika"/>
              </a:rPr>
              <a:t>Beberapa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alasan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tersebut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adalah</a:t>
            </a:r>
            <a:r>
              <a:rPr lang="en-US" sz="2400" dirty="0" smtClean="0">
                <a:latin typeface="Signika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Signika"/>
              </a:rPr>
              <a:t>Orang </a:t>
            </a:r>
            <a:r>
              <a:rPr lang="en-US" sz="2400" dirty="0">
                <a:latin typeface="Signika"/>
              </a:rPr>
              <a:t>agama </a:t>
            </a:r>
            <a:r>
              <a:rPr lang="en-US" sz="2400" dirty="0" err="1">
                <a:latin typeface="Signika"/>
              </a:rPr>
              <a:t>mengharapkan</a:t>
            </a:r>
            <a:r>
              <a:rPr lang="en-US" sz="2400" dirty="0">
                <a:latin typeface="Signika"/>
              </a:rPr>
              <a:t> agar </a:t>
            </a:r>
            <a:r>
              <a:rPr lang="en-US" sz="2400" dirty="0" err="1">
                <a:latin typeface="Signika"/>
              </a:rPr>
              <a:t>ajaran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agamanya</a:t>
            </a:r>
            <a:r>
              <a:rPr lang="en-US" sz="2400" dirty="0" smtClean="0">
                <a:latin typeface="Signika"/>
              </a:rPr>
              <a:t>  </a:t>
            </a:r>
            <a:r>
              <a:rPr lang="en-US" sz="2400" dirty="0" err="1">
                <a:latin typeface="Signika"/>
              </a:rPr>
              <a:t>rasional</a:t>
            </a:r>
            <a:r>
              <a:rPr lang="en-US" sz="2400" dirty="0">
                <a:latin typeface="Signika"/>
              </a:rPr>
              <a:t>. </a:t>
            </a:r>
            <a:r>
              <a:rPr lang="en-US" sz="2400" dirty="0" err="1">
                <a:latin typeface="Signika"/>
              </a:rPr>
              <a:t>Ia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tidak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puas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mendengar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bahwa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Tuhan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memerintahkan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sesuatu</a:t>
            </a:r>
            <a:r>
              <a:rPr lang="en-US" sz="2400" dirty="0">
                <a:latin typeface="Signika"/>
              </a:rPr>
              <a:t>, </a:t>
            </a:r>
            <a:r>
              <a:rPr lang="en-US" sz="2400" dirty="0" err="1">
                <a:latin typeface="Signika"/>
              </a:rPr>
              <a:t>tetapi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juga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ingin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mengerti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mengapa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Tuhan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memerintahkannya</a:t>
            </a:r>
            <a:r>
              <a:rPr lang="en-US" sz="2400" dirty="0">
                <a:latin typeface="Signika"/>
              </a:rPr>
              <a:t>. </a:t>
            </a:r>
            <a:r>
              <a:rPr lang="en-US" sz="2400" dirty="0" err="1">
                <a:latin typeface="Signika"/>
              </a:rPr>
              <a:t>Etika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dapat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membantu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menggali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rasionalitas</a:t>
            </a:r>
            <a:r>
              <a:rPr lang="en-US" sz="2400" dirty="0">
                <a:latin typeface="Signika"/>
              </a:rPr>
              <a:t> agama.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Signika"/>
              </a:rPr>
              <a:t>Seringkali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 err="1" smtClean="0">
                <a:latin typeface="Signika"/>
              </a:rPr>
              <a:t>ajaran</a:t>
            </a:r>
            <a:r>
              <a:rPr lang="en-US" sz="2400" dirty="0" smtClean="0">
                <a:latin typeface="Signika"/>
              </a:rPr>
              <a:t> </a:t>
            </a:r>
            <a:r>
              <a:rPr lang="en-US" sz="2400" dirty="0">
                <a:latin typeface="Signika"/>
              </a:rPr>
              <a:t>moral yang </a:t>
            </a:r>
            <a:r>
              <a:rPr lang="en-US" sz="2400" dirty="0" err="1">
                <a:latin typeface="Signika"/>
              </a:rPr>
              <a:t>termuat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dalam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wahyu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mengizinkan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interpretasi</a:t>
            </a:r>
            <a:r>
              <a:rPr lang="en-US" sz="2400" dirty="0">
                <a:latin typeface="Signika"/>
              </a:rPr>
              <a:t> yang </a:t>
            </a:r>
            <a:r>
              <a:rPr lang="en-US" sz="2400" dirty="0" err="1">
                <a:latin typeface="Signika"/>
              </a:rPr>
              <a:t>saling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berbeda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dan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bahkan</a:t>
            </a:r>
            <a:r>
              <a:rPr lang="en-US" sz="2400" dirty="0">
                <a:latin typeface="Signika"/>
              </a:rPr>
              <a:t> </a:t>
            </a:r>
            <a:r>
              <a:rPr lang="en-US" sz="2400" dirty="0" err="1">
                <a:latin typeface="Signika"/>
              </a:rPr>
              <a:t>bertentangan</a:t>
            </a:r>
            <a:r>
              <a:rPr lang="en-US" sz="2400" dirty="0" smtClean="0">
                <a:latin typeface="Signika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Signika"/>
            </a:endParaRPr>
          </a:p>
          <a:p>
            <a:pPr lvl="1">
              <a:lnSpc>
                <a:spcPct val="120000"/>
              </a:lnSpc>
            </a:pPr>
            <a:endParaRPr lang="en-US" sz="2400" dirty="0">
              <a:latin typeface="Signika"/>
            </a:endParaRPr>
          </a:p>
          <a:p>
            <a:endParaRPr lang="en-US" sz="2400" dirty="0"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</TotalTime>
  <Words>950</Words>
  <Application>Microsoft Office PowerPoint</Application>
  <PresentationFormat>Custom</PresentationFormat>
  <Paragraphs>131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1_Custom Design</vt:lpstr>
      <vt:lpstr>KONSEP DASAR  ETIKA</vt:lpstr>
      <vt:lpstr>Capaian Pembelajaran</vt:lpstr>
      <vt:lpstr>Definisi Etika</vt:lpstr>
      <vt:lpstr>Definisi Etika</vt:lpstr>
      <vt:lpstr>Macam-macam Etika</vt:lpstr>
      <vt:lpstr>Etika dan Etiket</vt:lpstr>
      <vt:lpstr>Etika dan Etiket</vt:lpstr>
      <vt:lpstr>Etika dan Agama</vt:lpstr>
      <vt:lpstr>Etika dan Agama</vt:lpstr>
      <vt:lpstr>Etika dan Agama</vt:lpstr>
      <vt:lpstr>Sistem Penilaian Etika </vt:lpstr>
      <vt:lpstr>Sistem Penilaian Etika </vt:lpstr>
      <vt:lpstr>Sistem Penilaian Etika </vt:lpstr>
      <vt:lpstr>Jadi … apa itu etika?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Rosy</cp:lastModifiedBy>
  <cp:revision>82</cp:revision>
  <dcterms:created xsi:type="dcterms:W3CDTF">2020-07-23T01:18:59Z</dcterms:created>
  <dcterms:modified xsi:type="dcterms:W3CDTF">2020-08-12T14:06:32Z</dcterms:modified>
</cp:coreProperties>
</file>