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2"/>
  </p:notesMasterIdLst>
  <p:sldIdLst>
    <p:sldId id="257" r:id="rId2"/>
    <p:sldId id="258" r:id="rId3"/>
    <p:sldId id="276" r:id="rId4"/>
    <p:sldId id="283" r:id="rId5"/>
    <p:sldId id="284" r:id="rId6"/>
    <p:sldId id="286" r:id="rId7"/>
    <p:sldId id="285" r:id="rId8"/>
    <p:sldId id="278" r:id="rId9"/>
    <p:sldId id="279" r:id="rId10"/>
    <p:sldId id="281" r:id="rId11"/>
    <p:sldId id="294" r:id="rId12"/>
    <p:sldId id="287" r:id="rId13"/>
    <p:sldId id="288" r:id="rId14"/>
    <p:sldId id="289" r:id="rId15"/>
    <p:sldId id="291" r:id="rId16"/>
    <p:sldId id="292" r:id="rId17"/>
    <p:sldId id="295" r:id="rId18"/>
    <p:sldId id="296" r:id="rId19"/>
    <p:sldId id="26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 varScale="1">
        <p:scale>
          <a:sx n="70" d="100"/>
          <a:sy n="70" d="100"/>
        </p:scale>
        <p:origin x="-73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8/12/2020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693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6580" y="4210117"/>
            <a:ext cx="4778189" cy="1189952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1800" i="0" dirty="0" smtClean="0">
                <a:latin typeface="Signika"/>
              </a:rPr>
              <a:t>Tim </a:t>
            </a:r>
            <a:r>
              <a:rPr lang="en-US" sz="1800" i="0" dirty="0" err="1" smtClean="0">
                <a:latin typeface="Signika"/>
              </a:rPr>
              <a:t>Penyusun</a:t>
            </a:r>
            <a:r>
              <a:rPr lang="en-US" sz="1800" i="0" dirty="0" smtClean="0">
                <a:latin typeface="Signika"/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en-US" sz="1800" i="0" dirty="0" smtClean="0">
                <a:latin typeface="Signika"/>
              </a:rPr>
              <a:t>RPS </a:t>
            </a:r>
            <a:r>
              <a:rPr lang="en-US" sz="1800" i="0" dirty="0" err="1" smtClean="0">
                <a:latin typeface="Signika"/>
              </a:rPr>
              <a:t>Etika</a:t>
            </a:r>
            <a:r>
              <a:rPr lang="en-US" sz="1800" i="0" dirty="0" smtClean="0">
                <a:latin typeface="Signika"/>
              </a:rPr>
              <a:t> </a:t>
            </a:r>
            <a:r>
              <a:rPr lang="en-US" sz="1800" i="0" dirty="0" err="1" smtClean="0">
                <a:latin typeface="Signika"/>
              </a:rPr>
              <a:t>Profesi</a:t>
            </a:r>
            <a:endParaRPr lang="en-ID" sz="1800" dirty="0">
              <a:latin typeface="Signika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 – S1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8737" y="2353679"/>
            <a:ext cx="5907741" cy="201986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ETIKA KOMPUTER</a:t>
            </a:r>
            <a:endParaRPr lang="en-ID" sz="8000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8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984" y="1775401"/>
            <a:ext cx="9744637" cy="29765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Signika"/>
              </a:rPr>
              <a:t>  James </a:t>
            </a:r>
            <a:r>
              <a:rPr lang="en-US" sz="2400" dirty="0">
                <a:latin typeface="Signika"/>
              </a:rPr>
              <a:t>Moor , </a:t>
            </a:r>
            <a:r>
              <a:rPr lang="en-US" sz="2400" dirty="0" err="1">
                <a:latin typeface="Signika"/>
              </a:rPr>
              <a:t>mendefinisikan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komputer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didalam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artikelnya</a:t>
            </a:r>
            <a:r>
              <a:rPr lang="en-US" sz="2400" dirty="0">
                <a:latin typeface="Signika"/>
              </a:rPr>
              <a:t> “What is Computer Ethics?”  </a:t>
            </a: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komputer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sebagai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bidang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ilmu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tidak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terikat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secara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khusus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dengan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teori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ahli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filsafat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manapun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kompatibel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dengan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pendekatan</a:t>
            </a:r>
            <a:r>
              <a:rPr lang="en-US" sz="2400" dirty="0">
                <a:latin typeface="Signika"/>
              </a:rPr>
              <a:t>  </a:t>
            </a:r>
            <a:r>
              <a:rPr lang="en-US" sz="2400" dirty="0" err="1">
                <a:latin typeface="Signika"/>
              </a:rPr>
              <a:t>metodologis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luas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pada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pemecahan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masalah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etis</a:t>
            </a:r>
            <a:r>
              <a:rPr lang="en-US" sz="2400" dirty="0">
                <a:latin typeface="Signika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Suatu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masalah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khas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dalam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komputer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muncul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karena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adanya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suatu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kebijakan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belum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jelas</a:t>
            </a:r>
            <a:r>
              <a:rPr lang="en-US" sz="2400" dirty="0">
                <a:latin typeface="Signika"/>
              </a:rPr>
              <a:t>    </a:t>
            </a:r>
            <a:r>
              <a:rPr lang="en-US" sz="2400" dirty="0" err="1">
                <a:latin typeface="Signika"/>
              </a:rPr>
              <a:t>tentang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bagaimana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teknologi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komputer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harus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digunakan</a:t>
            </a:r>
            <a:endParaRPr lang="en-US" sz="2400" dirty="0">
              <a:latin typeface="Signika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Satu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tugas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komputer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adalah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menentukan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apa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perlu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kita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lakukan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didalamnya</a:t>
            </a:r>
            <a:r>
              <a:rPr lang="en-US" sz="2400" dirty="0">
                <a:latin typeface="Signika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Dalam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kasus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ini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adalah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merumuskan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kebijakan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untuk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memandu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tindakan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kita</a:t>
            </a:r>
            <a:r>
              <a:rPr lang="en-US" sz="2400" dirty="0" smtClean="0">
                <a:latin typeface="Signika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Signika"/>
            </a:endParaRP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Signika"/>
            </a:endParaRP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Signik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PANDANGAN DALAM CAKUPAN </a:t>
            </a:r>
            <a:r>
              <a:rPr lang="en-US" sz="4000" dirty="0" smtClean="0"/>
              <a:t>ETIKOM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Signika"/>
              </a:rPr>
              <a:t>Komputer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disebut</a:t>
            </a:r>
            <a:r>
              <a:rPr lang="en-US" sz="2400" dirty="0">
                <a:latin typeface="Signika"/>
              </a:rPr>
              <a:t> “Logically malleable” </a:t>
            </a:r>
            <a:r>
              <a:rPr lang="en-US" sz="2400" dirty="0" err="1">
                <a:latin typeface="Signika"/>
              </a:rPr>
              <a:t>karena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bisa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melakukan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aktivitas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apapun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didalam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membantu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tugas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manusia</a:t>
            </a:r>
            <a:r>
              <a:rPr lang="en-US" sz="2400" dirty="0">
                <a:latin typeface="Signika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Signika"/>
              </a:rPr>
              <a:t>Hal </a:t>
            </a:r>
            <a:r>
              <a:rPr lang="en-US" sz="2400" dirty="0" err="1">
                <a:latin typeface="Signika"/>
              </a:rPr>
              <a:t>ini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terjadi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karena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komputer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bekerja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menggunakan</a:t>
            </a:r>
            <a:r>
              <a:rPr lang="en-US" sz="2400" dirty="0">
                <a:latin typeface="Signika"/>
              </a:rPr>
              <a:t>   </a:t>
            </a:r>
            <a:r>
              <a:rPr lang="en-US" sz="2400" dirty="0" err="1">
                <a:latin typeface="Signika"/>
              </a:rPr>
              <a:t>suatu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logika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pemrograman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tertentu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bisa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dibuat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oleh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programmernya</a:t>
            </a:r>
            <a:r>
              <a:rPr lang="en-US" sz="2400" dirty="0">
                <a:latin typeface="Signika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Signika"/>
              </a:rPr>
              <a:t>Logika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pemrograman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tersebut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terhubung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dimana-mana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sehingga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potensi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aplikasi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teknologi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komputer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tampak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tiada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habisnya</a:t>
            </a:r>
            <a:endParaRPr lang="en-US" sz="2400" dirty="0">
              <a:latin typeface="Signika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Signika"/>
              </a:rPr>
              <a:t>Komputer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merupakan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suatu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alat</a:t>
            </a:r>
            <a:r>
              <a:rPr lang="en-US" sz="2400" dirty="0">
                <a:latin typeface="Signika"/>
              </a:rPr>
              <a:t> yang universal, yang </a:t>
            </a:r>
            <a:r>
              <a:rPr lang="en-US" sz="2400" dirty="0" err="1">
                <a:latin typeface="Signika"/>
              </a:rPr>
              <a:t>memiliki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batas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sebesar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batas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dari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kretivitas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manusia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itu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sendiri</a:t>
            </a:r>
            <a:r>
              <a:rPr lang="en-US" sz="2400" dirty="0">
                <a:latin typeface="Signika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Signika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/>
          <a:p>
            <a:r>
              <a:rPr lang="en-US" sz="4000" dirty="0"/>
              <a:t>PANDANGAN DALAM CAKUPAN </a:t>
            </a:r>
            <a:r>
              <a:rPr lang="en-US" sz="4000" dirty="0" smtClean="0"/>
              <a:t>ETIKOM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74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Revolusi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komputer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sedang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terjadi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dalam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dua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langkah</a:t>
            </a:r>
            <a:r>
              <a:rPr lang="en-US" sz="2400" dirty="0">
                <a:latin typeface="Signika"/>
              </a:rPr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Langkah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pertama</a:t>
            </a:r>
            <a:r>
              <a:rPr lang="en-US" sz="2400" dirty="0">
                <a:latin typeface="Signika"/>
              </a:rPr>
              <a:t> “</a:t>
            </a:r>
            <a:r>
              <a:rPr lang="en-US" sz="2400" dirty="0" err="1">
                <a:latin typeface="Signika"/>
              </a:rPr>
              <a:t>pengenalan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teknologi</a:t>
            </a:r>
            <a:r>
              <a:rPr lang="en-US" sz="2400" dirty="0">
                <a:latin typeface="Signika"/>
              </a:rPr>
              <a:t>” </a:t>
            </a:r>
            <a:r>
              <a:rPr lang="en-US" sz="2400" dirty="0" err="1" smtClean="0">
                <a:latin typeface="Signika"/>
              </a:rPr>
              <a:t>dimana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teknologi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komputer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dapat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dikembangkan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disaring</a:t>
            </a:r>
            <a:endParaRPr lang="en-US" sz="2400" dirty="0">
              <a:latin typeface="Signika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Langkah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kedua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adalah</a:t>
            </a:r>
            <a:r>
              <a:rPr lang="en-US" sz="2400" dirty="0">
                <a:latin typeface="Signika"/>
              </a:rPr>
              <a:t> “</a:t>
            </a:r>
            <a:r>
              <a:rPr lang="en-US" sz="2400" dirty="0" err="1">
                <a:latin typeface="Signika"/>
              </a:rPr>
              <a:t>penyebaran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teknologi</a:t>
            </a:r>
            <a:r>
              <a:rPr lang="en-US" sz="2400" dirty="0">
                <a:latin typeface="Signika"/>
              </a:rPr>
              <a:t>” </a:t>
            </a:r>
            <a:r>
              <a:rPr lang="en-US" sz="2400" dirty="0" err="1">
                <a:latin typeface="Signika"/>
              </a:rPr>
              <a:t>dimana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teknologi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mendapat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integrasi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kedalam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aktivitas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manusia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sehari-hari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kedalam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institusi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sosial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mengubah</a:t>
            </a:r>
            <a:r>
              <a:rPr lang="en-US" sz="2400" dirty="0">
                <a:latin typeface="Signika"/>
              </a:rPr>
              <a:t>          </a:t>
            </a:r>
            <a:r>
              <a:rPr lang="en-US" sz="2400" dirty="0" err="1">
                <a:latin typeface="Signika"/>
              </a:rPr>
              <a:t>seluruh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konsep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pokok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seperti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uang</a:t>
            </a:r>
            <a:r>
              <a:rPr lang="en-US" sz="2400" dirty="0">
                <a:latin typeface="Signika"/>
              </a:rPr>
              <a:t> (money), </a:t>
            </a:r>
            <a:r>
              <a:rPr lang="en-US" sz="2400" dirty="0" err="1" smtClean="0">
                <a:latin typeface="Signika"/>
              </a:rPr>
              <a:t>pendidikan</a:t>
            </a:r>
            <a:r>
              <a:rPr lang="en-US" sz="2400" dirty="0" smtClean="0">
                <a:latin typeface="Signika"/>
              </a:rPr>
              <a:t>(education</a:t>
            </a:r>
            <a:r>
              <a:rPr lang="en-US" sz="2400" dirty="0">
                <a:latin typeface="Signika"/>
              </a:rPr>
              <a:t>), </a:t>
            </a:r>
            <a:r>
              <a:rPr lang="en-US" sz="2400" dirty="0" err="1">
                <a:latin typeface="Signika"/>
              </a:rPr>
              <a:t>kerja</a:t>
            </a:r>
            <a:r>
              <a:rPr lang="en-US" sz="2400" dirty="0">
                <a:latin typeface="Signika"/>
              </a:rPr>
              <a:t> (work)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pemilihan</a:t>
            </a:r>
            <a:r>
              <a:rPr lang="en-US" sz="2400" dirty="0">
                <a:latin typeface="Signika"/>
              </a:rPr>
              <a:t> yang  </a:t>
            </a:r>
            <a:r>
              <a:rPr lang="en-US" sz="2400" dirty="0" err="1">
                <a:latin typeface="Signika"/>
              </a:rPr>
              <a:t>adil</a:t>
            </a:r>
            <a:r>
              <a:rPr lang="en-US" sz="2400" dirty="0">
                <a:latin typeface="Signika"/>
              </a:rPr>
              <a:t> (fair elections</a:t>
            </a:r>
            <a:r>
              <a:rPr lang="en-US" sz="2400" dirty="0" smtClean="0">
                <a:latin typeface="Signika"/>
              </a:rPr>
              <a:t>)</a:t>
            </a:r>
            <a:endParaRPr lang="en-US" sz="2400" dirty="0">
              <a:latin typeface="Signika"/>
            </a:endParaRP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Signik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/>
          <a:p>
            <a:r>
              <a:rPr lang="en-US" sz="4000" dirty="0"/>
              <a:t>PANDANGAN DALAM CAKUPAN </a:t>
            </a:r>
            <a:r>
              <a:rPr lang="en-US" sz="4000" dirty="0" smtClean="0"/>
              <a:t>ETIKOM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265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Pada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tahun</a:t>
            </a:r>
            <a:r>
              <a:rPr lang="en-US" sz="2800" dirty="0" smtClean="0">
                <a:latin typeface="Signika"/>
              </a:rPr>
              <a:t> 1990, Donald </a:t>
            </a:r>
            <a:r>
              <a:rPr lang="en-US" sz="2800" dirty="0" err="1" smtClean="0">
                <a:latin typeface="Signika"/>
              </a:rPr>
              <a:t>Gotterbarn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mempelopori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suatu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pendekatan</a:t>
            </a:r>
            <a:r>
              <a:rPr lang="en-US" sz="2800" dirty="0" smtClean="0">
                <a:latin typeface="Signika"/>
              </a:rPr>
              <a:t> yang </a:t>
            </a:r>
            <a:r>
              <a:rPr lang="en-US" sz="2800" dirty="0" err="1" smtClean="0">
                <a:latin typeface="Signika"/>
              </a:rPr>
              <a:t>berbeda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dalam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melukiskan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cakupan</a:t>
            </a:r>
            <a:r>
              <a:rPr lang="en-US" sz="2800" dirty="0" smtClean="0">
                <a:latin typeface="Signika"/>
              </a:rPr>
              <a:t>   </a:t>
            </a:r>
            <a:r>
              <a:rPr lang="en-US" sz="2800" dirty="0" err="1" smtClean="0">
                <a:latin typeface="Signika"/>
              </a:rPr>
              <a:t>khusus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bidang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etika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komputer</a:t>
            </a:r>
            <a:endParaRPr lang="en-US" sz="2800" dirty="0" smtClean="0">
              <a:latin typeface="Signika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Dalam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pandangan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Gotterbarn</a:t>
            </a:r>
            <a:r>
              <a:rPr lang="en-US" sz="2800" dirty="0" smtClean="0">
                <a:latin typeface="Signika"/>
              </a:rPr>
              <a:t>, </a:t>
            </a:r>
            <a:r>
              <a:rPr lang="en-US" sz="2800" dirty="0" err="1" smtClean="0">
                <a:latin typeface="Signika"/>
              </a:rPr>
              <a:t>etika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komputer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harus</a:t>
            </a:r>
            <a:r>
              <a:rPr lang="en-US" sz="2800" dirty="0" smtClean="0">
                <a:latin typeface="Signika"/>
              </a:rPr>
              <a:t>      </a:t>
            </a:r>
            <a:r>
              <a:rPr lang="en-US" sz="2800" dirty="0" err="1" smtClean="0">
                <a:latin typeface="Signika"/>
              </a:rPr>
              <a:t>dipandang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sebagai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suatu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cabang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etika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profesional</a:t>
            </a:r>
            <a:r>
              <a:rPr lang="en-US" sz="2800" dirty="0" smtClean="0">
                <a:latin typeface="Signika"/>
              </a:rPr>
              <a:t>, yang </a:t>
            </a:r>
            <a:r>
              <a:rPr lang="en-US" sz="2800" dirty="0" err="1" smtClean="0">
                <a:latin typeface="Signika"/>
              </a:rPr>
              <a:t>terkait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semata-mata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dengan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standar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kode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dan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praktik</a:t>
            </a:r>
            <a:r>
              <a:rPr lang="en-US" sz="2800" dirty="0" smtClean="0">
                <a:latin typeface="Signika"/>
              </a:rPr>
              <a:t>    yang </a:t>
            </a:r>
            <a:r>
              <a:rPr lang="en-US" sz="2800" dirty="0" err="1" smtClean="0">
                <a:latin typeface="Signika"/>
              </a:rPr>
              <a:t>dilakukan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oleh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para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profesional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dibidang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komputasi</a:t>
            </a:r>
            <a:endParaRPr lang="en-US" sz="2800" dirty="0" smtClean="0">
              <a:latin typeface="Signika"/>
            </a:endParaRPr>
          </a:p>
          <a:p>
            <a:pPr>
              <a:buFont typeface="Wingdings" pitchFamily="2" charset="2"/>
              <a:buChar char="q"/>
            </a:pPr>
            <a:endParaRPr lang="en-US" sz="2800" dirty="0">
              <a:latin typeface="Signik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/>
          <a:p>
            <a:r>
              <a:rPr lang="en-US" sz="4000" dirty="0"/>
              <a:t>PANDANGAN DALAM CAKUPAN </a:t>
            </a:r>
            <a:r>
              <a:rPr lang="en-US" sz="4000" dirty="0" smtClean="0"/>
              <a:t>ETIKOM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265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28" y="860054"/>
            <a:ext cx="9744637" cy="809251"/>
          </a:xfrm>
        </p:spPr>
        <p:txBody>
          <a:bodyPr>
            <a:normAutofit/>
          </a:bodyPr>
          <a:lstStyle/>
          <a:p>
            <a:r>
              <a:rPr lang="en-US" sz="4000" dirty="0"/>
              <a:t>ISU-ISU POKOK ETIKA </a:t>
            </a:r>
            <a:r>
              <a:rPr lang="en-US" sz="4000" dirty="0" smtClean="0"/>
              <a:t>KOMPUTER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1529735"/>
            <a:ext cx="9744637" cy="29765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Signika"/>
              </a:rPr>
              <a:t>Kejahatan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Komputer</a:t>
            </a:r>
            <a:endParaRPr lang="en-US" sz="2000" dirty="0">
              <a:latin typeface="Signika"/>
            </a:endParaRPr>
          </a:p>
          <a:p>
            <a:pPr marL="628650" indent="-285750">
              <a:buFont typeface="Wingdings" pitchFamily="2" charset="2"/>
              <a:buChar char="q"/>
            </a:pPr>
            <a:r>
              <a:rPr lang="en-US" sz="2000" dirty="0" err="1">
                <a:latin typeface="Signika"/>
              </a:rPr>
              <a:t>Kejahatn</a:t>
            </a:r>
            <a:r>
              <a:rPr lang="en-US" sz="2000" dirty="0">
                <a:latin typeface="Signika"/>
              </a:rPr>
              <a:t> yang </a:t>
            </a:r>
            <a:r>
              <a:rPr lang="en-US" sz="2000" dirty="0" err="1">
                <a:latin typeface="Signika"/>
              </a:rPr>
              <a:t>dilakukan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dengan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menggunakan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komputer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sebagai</a:t>
            </a:r>
            <a:r>
              <a:rPr lang="en-US" sz="2000" dirty="0">
                <a:latin typeface="Signika"/>
              </a:rPr>
              <a:t> basis </a:t>
            </a:r>
            <a:r>
              <a:rPr lang="en-US" sz="2000" dirty="0" err="1">
                <a:latin typeface="Signika"/>
              </a:rPr>
              <a:t>teknologinya</a:t>
            </a:r>
            <a:endParaRPr lang="en-US" sz="2000" dirty="0">
              <a:latin typeface="Signika"/>
            </a:endParaRPr>
          </a:p>
          <a:p>
            <a:pPr marL="628650" indent="-285750">
              <a:buFont typeface="Wingdings" pitchFamily="2" charset="2"/>
              <a:buChar char="q"/>
            </a:pPr>
            <a:r>
              <a:rPr lang="en-US" sz="2000" dirty="0">
                <a:latin typeface="Signika"/>
              </a:rPr>
              <a:t>Virus, </a:t>
            </a:r>
            <a:r>
              <a:rPr lang="en-US" sz="2000" dirty="0" err="1">
                <a:latin typeface="Signika"/>
              </a:rPr>
              <a:t>spam,penyadapan</a:t>
            </a:r>
            <a:r>
              <a:rPr lang="en-US" sz="2000" dirty="0">
                <a:latin typeface="Signika"/>
              </a:rPr>
              <a:t>, carding </a:t>
            </a:r>
            <a:r>
              <a:rPr lang="en-US" sz="2000" dirty="0" err="1">
                <a:latin typeface="Signika"/>
              </a:rPr>
              <a:t>dll</a:t>
            </a:r>
            <a:r>
              <a:rPr lang="en-US" sz="2000" dirty="0">
                <a:latin typeface="Signika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Signika"/>
              </a:rPr>
              <a:t>Cyber ethics</a:t>
            </a:r>
          </a:p>
          <a:p>
            <a:pPr marL="628650" indent="-285750">
              <a:buFont typeface="Wingdings" pitchFamily="2" charset="2"/>
              <a:buChar char="q"/>
            </a:pPr>
            <a:r>
              <a:rPr lang="en-US" sz="2000" dirty="0" err="1">
                <a:latin typeface="Signika"/>
              </a:rPr>
              <a:t>Implikasi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dari</a:t>
            </a:r>
            <a:r>
              <a:rPr lang="en-US" sz="2000" dirty="0">
                <a:latin typeface="Signika"/>
              </a:rPr>
              <a:t> internet yang </a:t>
            </a:r>
            <a:r>
              <a:rPr lang="en-US" sz="2000" dirty="0" err="1">
                <a:latin typeface="Signika"/>
              </a:rPr>
              <a:t>memungkinkan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pengguna</a:t>
            </a:r>
            <a:r>
              <a:rPr lang="en-US" sz="2000" dirty="0">
                <a:latin typeface="Signika"/>
              </a:rPr>
              <a:t> IT </a:t>
            </a:r>
            <a:r>
              <a:rPr lang="en-US" sz="2000" dirty="0" err="1">
                <a:latin typeface="Signika"/>
              </a:rPr>
              <a:t>semakin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meluas</a:t>
            </a:r>
            <a:r>
              <a:rPr lang="en-US" sz="2000" dirty="0">
                <a:latin typeface="Signika"/>
              </a:rPr>
              <a:t>, </a:t>
            </a:r>
            <a:r>
              <a:rPr lang="en-US" sz="2000" dirty="0" err="1">
                <a:latin typeface="Signika"/>
              </a:rPr>
              <a:t>tak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terpetakan</a:t>
            </a:r>
            <a:r>
              <a:rPr lang="en-US" sz="2000" dirty="0">
                <a:latin typeface="Signika"/>
              </a:rPr>
              <a:t>, </a:t>
            </a:r>
            <a:r>
              <a:rPr lang="en-US" sz="2000" dirty="0" err="1">
                <a:latin typeface="Signika"/>
              </a:rPr>
              <a:t>tak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teridentifikasi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dalam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dunia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anonymouse</a:t>
            </a:r>
            <a:endParaRPr lang="en-US" sz="2000" dirty="0">
              <a:latin typeface="Signika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err="1" smtClean="0">
                <a:latin typeface="Signika"/>
              </a:rPr>
              <a:t>Pelanggaran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>
                <a:latin typeface="Signika"/>
              </a:rPr>
              <a:t>HAKI</a:t>
            </a:r>
          </a:p>
          <a:p>
            <a:pPr marL="628650" indent="-285750">
              <a:buFont typeface="Wingdings" pitchFamily="2" charset="2"/>
              <a:buChar char="q"/>
            </a:pPr>
            <a:r>
              <a:rPr lang="en-US" sz="2000" dirty="0" err="1">
                <a:latin typeface="Signika"/>
              </a:rPr>
              <a:t>Masalah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pengakuan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hak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atas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kekayaan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intelektual</a:t>
            </a:r>
            <a:r>
              <a:rPr lang="en-US" sz="2000" dirty="0">
                <a:latin typeface="Signika"/>
              </a:rPr>
              <a:t>, </a:t>
            </a:r>
            <a:r>
              <a:rPr lang="en-US" sz="2000" dirty="0" err="1">
                <a:latin typeface="Signika"/>
              </a:rPr>
              <a:t>pembajakan</a:t>
            </a:r>
            <a:r>
              <a:rPr lang="en-US" sz="2000" dirty="0">
                <a:latin typeface="Signika"/>
              </a:rPr>
              <a:t>, cracking, illegal software.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Signika"/>
              </a:rPr>
              <a:t>Tanggung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jawab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profesi</a:t>
            </a:r>
            <a:endParaRPr lang="en-US" sz="2000" dirty="0">
              <a:latin typeface="Signika"/>
            </a:endParaRPr>
          </a:p>
          <a:p>
            <a:pPr marL="628650" indent="-285750">
              <a:buFont typeface="Wingdings" pitchFamily="2" charset="2"/>
              <a:buChar char="q"/>
            </a:pPr>
            <a:r>
              <a:rPr lang="en-US" sz="2000" dirty="0" err="1">
                <a:latin typeface="Signika"/>
              </a:rPr>
              <a:t>Sebagai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bentuk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tanggung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jawab</a:t>
            </a:r>
            <a:r>
              <a:rPr lang="en-US" sz="2000" dirty="0">
                <a:latin typeface="Signika"/>
              </a:rPr>
              <a:t> moral, </a:t>
            </a:r>
            <a:r>
              <a:rPr lang="en-US" sz="2000" dirty="0" err="1">
                <a:latin typeface="Signika"/>
              </a:rPr>
              <a:t>perlu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dicip-takan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ruang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bagi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komunitas</a:t>
            </a:r>
            <a:r>
              <a:rPr lang="en-US" sz="2000" dirty="0">
                <a:latin typeface="Signika"/>
              </a:rPr>
              <a:t> yang </a:t>
            </a:r>
            <a:r>
              <a:rPr lang="en-US" sz="2000" dirty="0" err="1">
                <a:latin typeface="Signika"/>
              </a:rPr>
              <a:t>akan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saling</a:t>
            </a:r>
            <a:r>
              <a:rPr lang="en-US" sz="2000" dirty="0">
                <a:latin typeface="Signika"/>
              </a:rPr>
              <a:t>      </a:t>
            </a:r>
            <a:r>
              <a:rPr lang="en-US" sz="2000" dirty="0" err="1">
                <a:latin typeface="Signika"/>
              </a:rPr>
              <a:t>menghormati</a:t>
            </a:r>
            <a:r>
              <a:rPr lang="en-US" sz="2000" dirty="0">
                <a:latin typeface="Signika"/>
              </a:rPr>
              <a:t>. </a:t>
            </a:r>
            <a:r>
              <a:rPr lang="en-US" sz="2000" dirty="0" err="1">
                <a:latin typeface="Signika"/>
              </a:rPr>
              <a:t>Misalnya</a:t>
            </a:r>
            <a:r>
              <a:rPr lang="en-US" sz="2000" dirty="0">
                <a:latin typeface="Signika"/>
              </a:rPr>
              <a:t> IPKIN (</a:t>
            </a:r>
            <a:r>
              <a:rPr lang="en-US" sz="2000" dirty="0" err="1">
                <a:latin typeface="Signika"/>
              </a:rPr>
              <a:t>Ikatan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Profesi</a:t>
            </a:r>
            <a:r>
              <a:rPr lang="en-US" sz="2000" dirty="0">
                <a:latin typeface="Signika"/>
              </a:rPr>
              <a:t>        </a:t>
            </a:r>
            <a:r>
              <a:rPr lang="en-US" sz="2000" dirty="0" err="1">
                <a:latin typeface="Signika"/>
              </a:rPr>
              <a:t>Komputer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dan</a:t>
            </a:r>
            <a:r>
              <a:rPr lang="en-US" sz="2000" dirty="0">
                <a:latin typeface="Signika"/>
              </a:rPr>
              <a:t> Informatika-1974</a:t>
            </a:r>
            <a:r>
              <a:rPr lang="en-US" sz="2000" dirty="0" smtClean="0">
                <a:latin typeface="Signika"/>
              </a:rPr>
              <a:t>)</a:t>
            </a:r>
            <a:endParaRPr lang="en-US" sz="2000" dirty="0">
              <a:latin typeface="Signika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Signika"/>
              </a:rPr>
              <a:t>Kriminatitas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dunia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maya</a:t>
            </a:r>
            <a:r>
              <a:rPr lang="en-US" sz="2000" dirty="0">
                <a:latin typeface="Signika"/>
              </a:rPr>
              <a:t> (Cybercrime) </a:t>
            </a:r>
            <a:r>
              <a:rPr lang="en-US" sz="2000" dirty="0" err="1">
                <a:latin typeface="Signika"/>
              </a:rPr>
              <a:t>adalah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tindak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pidana</a:t>
            </a:r>
            <a:r>
              <a:rPr lang="en-US" sz="2000" dirty="0">
                <a:latin typeface="Signika"/>
              </a:rPr>
              <a:t> yang </a:t>
            </a:r>
            <a:r>
              <a:rPr lang="en-US" sz="2000" dirty="0" err="1">
                <a:latin typeface="Signika"/>
              </a:rPr>
              <a:t>dilakukan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dengan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teknologi</a:t>
            </a:r>
            <a:r>
              <a:rPr lang="en-US" sz="2000" dirty="0">
                <a:latin typeface="Signika"/>
              </a:rPr>
              <a:t> internet, </a:t>
            </a:r>
            <a:r>
              <a:rPr lang="en-US" sz="2000" dirty="0" err="1">
                <a:latin typeface="Signika"/>
              </a:rPr>
              <a:t>baik</a:t>
            </a:r>
            <a:r>
              <a:rPr lang="en-US" sz="2000" dirty="0">
                <a:latin typeface="Signika"/>
              </a:rPr>
              <a:t> yang </a:t>
            </a:r>
            <a:r>
              <a:rPr lang="en-US" sz="2000" dirty="0" err="1">
                <a:latin typeface="Signika"/>
              </a:rPr>
              <a:t>menyerang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fasilitas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umum</a:t>
            </a:r>
            <a:r>
              <a:rPr lang="en-US" sz="2000" dirty="0">
                <a:latin typeface="Signika"/>
              </a:rPr>
              <a:t> di </a:t>
            </a:r>
            <a:r>
              <a:rPr lang="en-US" sz="2000" dirty="0" err="1">
                <a:latin typeface="Signika"/>
              </a:rPr>
              <a:t>dalam</a:t>
            </a:r>
            <a:r>
              <a:rPr lang="en-US" sz="2000" dirty="0">
                <a:latin typeface="Signika"/>
              </a:rPr>
              <a:t> cyber space </a:t>
            </a:r>
            <a:r>
              <a:rPr lang="en-US" sz="2000" dirty="0" err="1">
                <a:latin typeface="Signika"/>
              </a:rPr>
              <a:t>atau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kepemilikan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pribadi</a:t>
            </a:r>
            <a:r>
              <a:rPr lang="en-US" sz="2000" dirty="0">
                <a:latin typeface="Signika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40265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latin typeface="Signika"/>
              </a:rPr>
              <a:t>E-Commerce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Signika"/>
              </a:rPr>
              <a:t>Otomatisasi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bisnis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dengan</a:t>
            </a:r>
            <a:r>
              <a:rPr lang="en-US" sz="2400" dirty="0">
                <a:latin typeface="Signika"/>
              </a:rPr>
              <a:t> internet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layanannya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mengubah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bisnis</a:t>
            </a:r>
            <a:r>
              <a:rPr lang="en-US" sz="2400" dirty="0">
                <a:latin typeface="Signika"/>
              </a:rPr>
              <a:t> proses yang </a:t>
            </a:r>
            <a:r>
              <a:rPr lang="en-US" sz="2400" dirty="0" err="1">
                <a:latin typeface="Signika"/>
              </a:rPr>
              <a:t>telah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ada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dari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transaksi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konvensional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kepada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berbasis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teknologi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melahirkan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omplikasi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negatif</a:t>
            </a:r>
            <a:r>
              <a:rPr lang="en-US" sz="2400" dirty="0" smtClean="0">
                <a:latin typeface="Signika"/>
              </a:rPr>
              <a:t>, </a:t>
            </a:r>
            <a:r>
              <a:rPr lang="en-US" sz="2400" dirty="0" err="1" smtClean="0">
                <a:latin typeface="Signika"/>
              </a:rPr>
              <a:t>bermacam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kejahatan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penipuan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kerugian</a:t>
            </a:r>
            <a:r>
              <a:rPr lang="en-US" sz="2400" dirty="0">
                <a:latin typeface="Signika"/>
              </a:rPr>
              <a:t>.</a:t>
            </a:r>
          </a:p>
          <a:p>
            <a:endParaRPr lang="en-US" sz="2200" dirty="0">
              <a:latin typeface="Signik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/>
          <a:p>
            <a:r>
              <a:rPr lang="en-US" sz="4000" dirty="0"/>
              <a:t>ISU-ISU POKOK ETIKA </a:t>
            </a:r>
            <a:r>
              <a:rPr lang="en-US" sz="4000" dirty="0" smtClean="0"/>
              <a:t>KOMPUTER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265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/>
              <a:t>Macam-macam</a:t>
            </a:r>
            <a:r>
              <a:rPr lang="en-US" sz="4400" dirty="0"/>
              <a:t> Cybercrime yang </a:t>
            </a:r>
            <a:r>
              <a:rPr lang="en-US" sz="4400" dirty="0" err="1"/>
              <a:t>banyak</a:t>
            </a:r>
            <a:r>
              <a:rPr lang="en-US" sz="4400" dirty="0"/>
              <a:t> </a:t>
            </a:r>
            <a:r>
              <a:rPr lang="en-US" sz="4400" dirty="0" err="1" smtClean="0"/>
              <a:t>terjadi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28650" indent="-285750">
              <a:buFont typeface="Wingdings" pitchFamily="2" charset="2"/>
              <a:buChar char="q"/>
            </a:pPr>
            <a:r>
              <a:rPr lang="en-US" sz="2800" dirty="0" smtClean="0"/>
              <a:t>Illegal </a:t>
            </a:r>
            <a:r>
              <a:rPr lang="en-US" sz="2800" dirty="0"/>
              <a:t>Content</a:t>
            </a:r>
          </a:p>
          <a:p>
            <a:pPr marL="628650" indent="-285750">
              <a:buFont typeface="Wingdings" pitchFamily="2" charset="2"/>
              <a:buChar char="q"/>
            </a:pPr>
            <a:r>
              <a:rPr lang="en-US" sz="2800" dirty="0"/>
              <a:t>Carding (Credit Card Fraud)</a:t>
            </a:r>
          </a:p>
          <a:p>
            <a:pPr marL="628650" indent="-285750">
              <a:buFont typeface="Wingdings" pitchFamily="2" charset="2"/>
              <a:buChar char="q"/>
            </a:pPr>
            <a:r>
              <a:rPr lang="en-US" sz="2800" dirty="0"/>
              <a:t>Hacking </a:t>
            </a:r>
            <a:r>
              <a:rPr lang="en-US" sz="2800" dirty="0" err="1"/>
              <a:t>dan</a:t>
            </a:r>
            <a:r>
              <a:rPr lang="en-US" sz="2800" dirty="0"/>
              <a:t> Cracking</a:t>
            </a:r>
          </a:p>
          <a:p>
            <a:pPr marL="628650" indent="-285750">
              <a:buFont typeface="Wingdings" pitchFamily="2" charset="2"/>
              <a:buChar char="q"/>
            </a:pPr>
            <a:r>
              <a:rPr lang="en-US" sz="2800" dirty="0"/>
              <a:t>Gambling</a:t>
            </a:r>
          </a:p>
          <a:p>
            <a:pPr marL="628650" indent="-285750">
              <a:buFont typeface="Wingdings" pitchFamily="2" charset="2"/>
              <a:buChar char="q"/>
            </a:pPr>
            <a:r>
              <a:rPr lang="en-US" sz="2800" dirty="0"/>
              <a:t>Cyber </a:t>
            </a:r>
            <a:r>
              <a:rPr lang="en-US" sz="2800" dirty="0" err="1" smtClean="0"/>
              <a:t>Terorism</a:t>
            </a:r>
            <a:endParaRPr lang="en-US" sz="2800" dirty="0" smtClean="0"/>
          </a:p>
          <a:p>
            <a:pPr marL="628650" indent="-285750">
              <a:buFont typeface="Wingdings" pitchFamily="2" charset="2"/>
              <a:buChar char="q"/>
            </a:pPr>
            <a:r>
              <a:rPr lang="en-US" sz="2800" smtClean="0"/>
              <a:t>dll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endParaRPr lang="en-US" sz="28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402655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Dampak</a:t>
            </a:r>
            <a:r>
              <a:rPr lang="en-US" sz="3600" dirty="0"/>
              <a:t> </a:t>
            </a:r>
            <a:r>
              <a:rPr lang="en-US" sz="3600" dirty="0" err="1"/>
              <a:t>pemanfaatan</a:t>
            </a:r>
            <a:r>
              <a:rPr lang="en-US" sz="3600" dirty="0"/>
              <a:t> </a:t>
            </a:r>
            <a:r>
              <a:rPr lang="en-US" sz="3600" dirty="0" err="1"/>
              <a:t>teknologi</a:t>
            </a:r>
            <a:r>
              <a:rPr lang="en-US" sz="3600" dirty="0"/>
              <a:t> </a:t>
            </a:r>
            <a:r>
              <a:rPr lang="en-US" sz="3600" dirty="0" err="1"/>
              <a:t>informasi</a:t>
            </a:r>
            <a:r>
              <a:rPr lang="en-US" sz="3600" dirty="0"/>
              <a:t> yang </a:t>
            </a:r>
            <a:r>
              <a:rPr lang="en-US" sz="3600" dirty="0" err="1"/>
              <a:t>kurang</a:t>
            </a:r>
            <a:r>
              <a:rPr lang="en-US" sz="3600" dirty="0"/>
              <a:t> </a:t>
            </a:r>
            <a:r>
              <a:rPr lang="en-US" sz="3600" dirty="0" err="1"/>
              <a:t>tepat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berikut</a:t>
            </a:r>
            <a:r>
              <a:rPr lang="en-US" sz="3600" dirty="0"/>
              <a:t> (I Made </a:t>
            </a:r>
            <a:r>
              <a:rPr lang="en-US" sz="3600" dirty="0" err="1" smtClean="0"/>
              <a:t>Wiryana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Signika"/>
              </a:rPr>
              <a:t>Rasa </a:t>
            </a:r>
            <a:r>
              <a:rPr lang="en-US" sz="2400" dirty="0" err="1">
                <a:latin typeface="Signika"/>
              </a:rPr>
              <a:t>takut</a:t>
            </a:r>
            <a:r>
              <a:rPr lang="en-US" sz="2400" dirty="0">
                <a:latin typeface="Signika"/>
              </a:rPr>
              <a:t>;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400" dirty="0" err="1">
                <a:latin typeface="Signika"/>
              </a:rPr>
              <a:t>Keterasingan</a:t>
            </a:r>
            <a:r>
              <a:rPr lang="en-US" sz="2400" dirty="0">
                <a:latin typeface="Signika"/>
              </a:rPr>
              <a:t>;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400" dirty="0" err="1">
                <a:latin typeface="Signika"/>
              </a:rPr>
              <a:t>Golongan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miskin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informasi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minoritas</a:t>
            </a:r>
            <a:r>
              <a:rPr lang="en-US" sz="2400" dirty="0">
                <a:latin typeface="Signika"/>
              </a:rPr>
              <a:t>;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400" dirty="0" err="1">
                <a:latin typeface="Signika"/>
              </a:rPr>
              <a:t>Pentingnya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individu</a:t>
            </a:r>
            <a:r>
              <a:rPr lang="en-US" sz="2400" dirty="0">
                <a:latin typeface="Signika"/>
              </a:rPr>
              <a:t>;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400" dirty="0">
                <a:latin typeface="Signika"/>
              </a:rPr>
              <a:t>Tingkat </a:t>
            </a:r>
            <a:r>
              <a:rPr lang="en-US" sz="2400" dirty="0" err="1">
                <a:latin typeface="Signika"/>
              </a:rPr>
              <a:t>kompleksitas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serta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kecepatan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sudah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tidak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dapat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ditangani</a:t>
            </a:r>
            <a:r>
              <a:rPr lang="en-US" sz="2400" dirty="0">
                <a:latin typeface="Signika"/>
              </a:rPr>
              <a:t>;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400" dirty="0">
                <a:latin typeface="Signika"/>
              </a:rPr>
              <a:t>Makin </a:t>
            </a:r>
            <a:r>
              <a:rPr lang="en-US" sz="2400" dirty="0" err="1">
                <a:latin typeface="Signika"/>
              </a:rPr>
              <a:t>rentannya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organisasi</a:t>
            </a:r>
            <a:r>
              <a:rPr lang="en-US" sz="2400" dirty="0">
                <a:latin typeface="Signika"/>
              </a:rPr>
              <a:t>;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400" dirty="0" err="1">
                <a:latin typeface="Signika"/>
              </a:rPr>
              <a:t>Dilanggarnya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privasi</a:t>
            </a:r>
            <a:r>
              <a:rPr lang="en-US" sz="2400" dirty="0">
                <a:latin typeface="Signika"/>
              </a:rPr>
              <a:t>;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400" dirty="0" err="1">
                <a:latin typeface="Signika"/>
              </a:rPr>
              <a:t>Pengangguran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pemindahan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kerja</a:t>
            </a:r>
            <a:r>
              <a:rPr lang="en-US" sz="2400" dirty="0">
                <a:latin typeface="Signika"/>
              </a:rPr>
              <a:t>;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400" dirty="0" err="1">
                <a:latin typeface="Signika"/>
              </a:rPr>
              <a:t>Kurangnya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tanggung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jawab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profesi</a:t>
            </a:r>
            <a:r>
              <a:rPr lang="en-US" sz="2400" dirty="0">
                <a:latin typeface="Signika"/>
              </a:rPr>
              <a:t>;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400" dirty="0" err="1">
                <a:latin typeface="Signika"/>
              </a:rPr>
              <a:t>Kaburnya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citra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manusia</a:t>
            </a:r>
            <a:r>
              <a:rPr lang="en-US" sz="2400" dirty="0">
                <a:latin typeface="Signika"/>
              </a:rPr>
              <a:t>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sz="2400" dirty="0">
              <a:latin typeface="Signika"/>
            </a:endParaRP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17290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Formulasikan</a:t>
            </a:r>
            <a:r>
              <a:rPr lang="en-US" sz="2400" dirty="0">
                <a:latin typeface="Signika"/>
                <a:ea typeface="SimHei" pitchFamily="49" charset="-122"/>
                <a:cs typeface="Times New Roman" pitchFamily="18" charset="0"/>
              </a:rPr>
              <a:t> </a:t>
            </a: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kode</a:t>
            </a:r>
            <a:r>
              <a:rPr lang="en-US" sz="2400" dirty="0">
                <a:latin typeface="Signika"/>
                <a:ea typeface="SimHei" pitchFamily="49" charset="-122"/>
                <a:cs typeface="Times New Roman" pitchFamily="18" charset="0"/>
              </a:rPr>
              <a:t> </a:t>
            </a: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perilaku</a:t>
            </a:r>
            <a:endParaRPr lang="en-US" sz="2400" dirty="0">
              <a:latin typeface="Signika"/>
              <a:ea typeface="SimHei" pitchFamily="49" charset="-122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Tetapkan</a:t>
            </a:r>
            <a:r>
              <a:rPr lang="en-US" sz="2400" dirty="0">
                <a:latin typeface="Signika"/>
                <a:ea typeface="SimHei" pitchFamily="49" charset="-122"/>
                <a:cs typeface="Times New Roman" pitchFamily="18" charset="0"/>
              </a:rPr>
              <a:t> </a:t>
            </a: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aturan</a:t>
            </a:r>
            <a:r>
              <a:rPr lang="en-US" sz="2400" dirty="0">
                <a:latin typeface="Signika"/>
                <a:ea typeface="SimHei" pitchFamily="49" charset="-122"/>
                <a:cs typeface="Times New Roman" pitchFamily="18" charset="0"/>
              </a:rPr>
              <a:t> </a:t>
            </a: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prosedur</a:t>
            </a:r>
            <a:endParaRPr lang="en-US" sz="2400" dirty="0">
              <a:latin typeface="Signika"/>
              <a:ea typeface="SimHei" pitchFamily="49" charset="-122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Jelaskan</a:t>
            </a:r>
            <a:r>
              <a:rPr lang="en-US" sz="2400" dirty="0">
                <a:latin typeface="Signika"/>
                <a:ea typeface="SimHei" pitchFamily="49" charset="-122"/>
                <a:cs typeface="Times New Roman" pitchFamily="18" charset="0"/>
              </a:rPr>
              <a:t> </a:t>
            </a: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sanksi</a:t>
            </a:r>
            <a:endParaRPr lang="en-US" sz="2400" dirty="0">
              <a:latin typeface="Signika"/>
              <a:ea typeface="SimHei" pitchFamily="49" charset="-122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Kenali</a:t>
            </a:r>
            <a:r>
              <a:rPr lang="en-US" sz="2400" dirty="0">
                <a:latin typeface="Signika"/>
                <a:ea typeface="SimHei" pitchFamily="49" charset="-122"/>
                <a:cs typeface="Times New Roman" pitchFamily="18" charset="0"/>
              </a:rPr>
              <a:t> </a:t>
            </a: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perilaku</a:t>
            </a:r>
            <a:r>
              <a:rPr lang="en-US" sz="2400" dirty="0">
                <a:latin typeface="Signika"/>
                <a:ea typeface="SimHei" pitchFamily="49" charset="-122"/>
                <a:cs typeface="Times New Roman" pitchFamily="18" charset="0"/>
              </a:rPr>
              <a:t> </a:t>
            </a: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etis</a:t>
            </a:r>
            <a:endParaRPr lang="en-US" sz="2400" dirty="0">
              <a:latin typeface="Signika"/>
              <a:ea typeface="SimHei" pitchFamily="49" charset="-122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latin typeface="Signika"/>
                <a:ea typeface="SimHei" pitchFamily="49" charset="-122"/>
                <a:cs typeface="Times New Roman" pitchFamily="18" charset="0"/>
              </a:rPr>
              <a:t>Program </a:t>
            </a: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pelatihan</a:t>
            </a:r>
            <a:endParaRPr lang="en-US" sz="2400" dirty="0">
              <a:latin typeface="Signika"/>
              <a:ea typeface="SimHei" pitchFamily="49" charset="-122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Promosikan</a:t>
            </a:r>
            <a:r>
              <a:rPr lang="en-US" sz="2400" dirty="0">
                <a:latin typeface="Signika"/>
                <a:ea typeface="SimHei" pitchFamily="49" charset="-122"/>
                <a:cs typeface="Times New Roman" pitchFamily="18" charset="0"/>
              </a:rPr>
              <a:t> UU </a:t>
            </a: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kejahatan</a:t>
            </a:r>
            <a:r>
              <a:rPr lang="en-US" sz="2400" dirty="0">
                <a:latin typeface="Signika"/>
                <a:ea typeface="SimHei" pitchFamily="49" charset="-122"/>
                <a:cs typeface="Times New Roman" pitchFamily="18" charset="0"/>
              </a:rPr>
              <a:t> </a:t>
            </a: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komputer</a:t>
            </a:r>
            <a:endParaRPr lang="en-US" sz="2400" dirty="0">
              <a:latin typeface="Signika"/>
              <a:ea typeface="SimHei" pitchFamily="49" charset="-122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Pertanggung</a:t>
            </a:r>
            <a:r>
              <a:rPr lang="en-US" sz="2400" dirty="0">
                <a:latin typeface="Signika"/>
                <a:ea typeface="SimHei" pitchFamily="49" charset="-122"/>
                <a:cs typeface="Times New Roman" pitchFamily="18" charset="0"/>
              </a:rPr>
              <a:t> </a:t>
            </a: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jawaban</a:t>
            </a:r>
            <a:endParaRPr lang="en-US" sz="2400" dirty="0">
              <a:latin typeface="Signika"/>
              <a:ea typeface="SimHei" pitchFamily="49" charset="-122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latin typeface="Signika"/>
                <a:ea typeface="SimHei" pitchFamily="49" charset="-122"/>
                <a:cs typeface="Times New Roman" pitchFamily="18" charset="0"/>
              </a:rPr>
              <a:t>Program </a:t>
            </a: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rehabilitasi</a:t>
            </a:r>
            <a:endParaRPr lang="en-US" sz="2400" dirty="0">
              <a:latin typeface="Signika"/>
              <a:ea typeface="SimHei" pitchFamily="49" charset="-122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Partisipasi</a:t>
            </a:r>
            <a:r>
              <a:rPr lang="en-US" sz="2400" dirty="0">
                <a:latin typeface="Signika"/>
                <a:ea typeface="SimHei" pitchFamily="49" charset="-122"/>
                <a:cs typeface="Times New Roman" pitchFamily="18" charset="0"/>
              </a:rPr>
              <a:t> </a:t>
            </a: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perkumpulan</a:t>
            </a:r>
            <a:r>
              <a:rPr lang="en-US" sz="2400" dirty="0">
                <a:latin typeface="Signika"/>
                <a:ea typeface="SimHei" pitchFamily="49" charset="-122"/>
                <a:cs typeface="Times New Roman" pitchFamily="18" charset="0"/>
              </a:rPr>
              <a:t> </a:t>
            </a: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profesional</a:t>
            </a:r>
            <a:endParaRPr lang="en-US" sz="2400" dirty="0">
              <a:latin typeface="Signika"/>
              <a:ea typeface="SimHei" pitchFamily="49" charset="-122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Beri</a:t>
            </a:r>
            <a:r>
              <a:rPr lang="en-US" sz="2400" dirty="0">
                <a:latin typeface="Signika"/>
                <a:ea typeface="SimHei" pitchFamily="49" charset="-122"/>
                <a:cs typeface="Times New Roman" pitchFamily="18" charset="0"/>
              </a:rPr>
              <a:t> </a:t>
            </a:r>
            <a:r>
              <a:rPr lang="en-US" sz="2400" dirty="0" err="1">
                <a:latin typeface="Signika"/>
                <a:ea typeface="SimHei" pitchFamily="49" charset="-122"/>
                <a:cs typeface="Times New Roman" pitchFamily="18" charset="0"/>
              </a:rPr>
              <a:t>Contoh</a:t>
            </a:r>
            <a:endParaRPr lang="en-US" sz="2400" dirty="0">
              <a:latin typeface="Signika"/>
              <a:ea typeface="SimHei" pitchFamily="49" charset="-122"/>
              <a:cs typeface="Times New Roman" pitchFamily="18" charset="0"/>
            </a:endParaRPr>
          </a:p>
          <a:p>
            <a:endParaRPr lang="en-US" sz="2200" dirty="0">
              <a:latin typeface="Signika"/>
              <a:ea typeface="SimHei" pitchFamily="49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69224" y="1365025"/>
            <a:ext cx="9744637" cy="809251"/>
          </a:xfrm>
        </p:spPr>
        <p:txBody>
          <a:bodyPr>
            <a:noAutofit/>
          </a:bodyPr>
          <a:lstStyle/>
          <a:p>
            <a:r>
              <a:rPr lang="en-US" sz="4000" dirty="0" err="1">
                <a:latin typeface="Signika"/>
              </a:rPr>
              <a:t>Rencana</a:t>
            </a:r>
            <a:r>
              <a:rPr lang="en-US" sz="4000" dirty="0">
                <a:latin typeface="Signika"/>
              </a:rPr>
              <a:t> </a:t>
            </a:r>
            <a:r>
              <a:rPr lang="en-US" sz="4000" dirty="0" err="1">
                <a:latin typeface="Signika"/>
              </a:rPr>
              <a:t>Tindakan</a:t>
            </a:r>
            <a:r>
              <a:rPr lang="en-US" sz="4000" dirty="0">
                <a:latin typeface="Signika"/>
              </a:rPr>
              <a:t> </a:t>
            </a:r>
            <a:r>
              <a:rPr lang="en-US" sz="4000" dirty="0" err="1">
                <a:latin typeface="Signika"/>
              </a:rPr>
              <a:t>untuk</a:t>
            </a:r>
            <a:r>
              <a:rPr lang="en-US" sz="4000" dirty="0">
                <a:latin typeface="Signika"/>
              </a:rPr>
              <a:t> </a:t>
            </a:r>
            <a:r>
              <a:rPr lang="en-US" sz="4000" dirty="0" err="1">
                <a:latin typeface="Signika"/>
              </a:rPr>
              <a:t>mencapai</a:t>
            </a:r>
            <a:r>
              <a:rPr lang="en-US" sz="4000" dirty="0">
                <a:latin typeface="Signika"/>
              </a:rPr>
              <a:t> </a:t>
            </a:r>
            <a:r>
              <a:rPr lang="en-US" sz="4000" dirty="0" err="1">
                <a:latin typeface="Signika"/>
              </a:rPr>
              <a:t>Operasi</a:t>
            </a:r>
            <a:r>
              <a:rPr lang="en-US" sz="4000" dirty="0">
                <a:latin typeface="Signika"/>
              </a:rPr>
              <a:t> </a:t>
            </a:r>
            <a:r>
              <a:rPr lang="en-US" sz="4000" dirty="0" err="1">
                <a:latin typeface="Signika"/>
              </a:rPr>
              <a:t>Komputer</a:t>
            </a:r>
            <a:r>
              <a:rPr lang="en-US" sz="4000" dirty="0">
                <a:latin typeface="Signika"/>
              </a:rPr>
              <a:t> yang </a:t>
            </a:r>
            <a:r>
              <a:rPr lang="en-US" sz="4000" dirty="0" err="1" smtClean="0">
                <a:latin typeface="Signika"/>
              </a:rPr>
              <a:t>Etis</a:t>
            </a:r>
            <a:r>
              <a:rPr lang="en-US" sz="4000" dirty="0" smtClean="0">
                <a:latin typeface="Signika"/>
              </a:rPr>
              <a:t> (</a:t>
            </a:r>
            <a:r>
              <a:rPr lang="en-US" sz="4000" dirty="0" err="1" smtClean="0">
                <a:latin typeface="Signika"/>
              </a:rPr>
              <a:t>Donn</a:t>
            </a:r>
            <a:r>
              <a:rPr lang="en-US" sz="4000" dirty="0" smtClean="0">
                <a:latin typeface="Signika"/>
              </a:rPr>
              <a:t> </a:t>
            </a:r>
            <a:r>
              <a:rPr lang="en-US" sz="4000" dirty="0">
                <a:latin typeface="Signika"/>
              </a:rPr>
              <a:t>Parker)</a:t>
            </a:r>
            <a:br>
              <a:rPr lang="en-US" sz="4000" dirty="0">
                <a:latin typeface="Signika"/>
              </a:rPr>
            </a:br>
            <a:endParaRPr lang="en-US" sz="40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6792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FBCE154-73F3-433A-81FD-CDBDC445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29" y="358021"/>
            <a:ext cx="6351507" cy="6351507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1200" b="1" dirty="0" smtClean="0">
                <a:solidFill>
                  <a:schemeClr val="bg1"/>
                </a:solidFill>
              </a:rPr>
              <a:t>EKNIK INFORMATIKA – S1</a:t>
            </a: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16027" y="1438842"/>
            <a:ext cx="4574385" cy="2470245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Apa</a:t>
            </a:r>
            <a:r>
              <a:rPr lang="en-US" sz="2800" dirty="0" smtClean="0"/>
              <a:t> 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Anda</a:t>
            </a:r>
            <a:r>
              <a:rPr lang="en-US" sz="2800" dirty="0" smtClean="0"/>
              <a:t> </a:t>
            </a:r>
            <a:r>
              <a:rPr lang="en-US" sz="2800" dirty="0" err="1" smtClean="0"/>
              <a:t>lakukan</a:t>
            </a:r>
            <a:r>
              <a:rPr lang="en-US" sz="2800" dirty="0" smtClean="0"/>
              <a:t> agar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 </a:t>
            </a:r>
            <a:r>
              <a:rPr lang="en-US" sz="2800" dirty="0" err="1" smtClean="0"/>
              <a:t>etika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err="1" smtClean="0"/>
              <a:t>aman</a:t>
            </a:r>
            <a:r>
              <a:rPr lang="en-US" sz="2800" dirty="0" smtClean="0"/>
              <a:t>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425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Autofit/>
          </a:bodyPr>
          <a:lstStyle/>
          <a:p>
            <a:r>
              <a:rPr lang="en-ID" sz="5400" baseline="1207" dirty="0" err="1">
                <a:cs typeface="Times New Roman"/>
              </a:rPr>
              <a:t>Ca</a:t>
            </a:r>
            <a:r>
              <a:rPr lang="en-ID" sz="5400" spc="-29" baseline="1207" dirty="0" err="1">
                <a:cs typeface="Times New Roman"/>
              </a:rPr>
              <a:t>p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spc="-9" baseline="1207" dirty="0" err="1">
                <a:cs typeface="Times New Roman"/>
              </a:rPr>
              <a:t>i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r>
              <a:rPr lang="en-ID" sz="5400" spc="14" baseline="1207" dirty="0">
                <a:cs typeface="Times New Roman"/>
              </a:rPr>
              <a:t> </a:t>
            </a:r>
            <a:r>
              <a:rPr lang="en-ID" sz="5400" spc="-9" baseline="1207" dirty="0" err="1">
                <a:cs typeface="Times New Roman"/>
              </a:rPr>
              <a:t>P</a:t>
            </a:r>
            <a:r>
              <a:rPr lang="en-ID" sz="5400" baseline="1207" dirty="0" err="1">
                <a:cs typeface="Times New Roman"/>
              </a:rPr>
              <a:t>e</a:t>
            </a:r>
            <a:r>
              <a:rPr lang="en-ID" sz="5400" spc="-19" baseline="1207" dirty="0" err="1">
                <a:cs typeface="Times New Roman"/>
              </a:rPr>
              <a:t>m</a:t>
            </a:r>
            <a:r>
              <a:rPr lang="en-ID" sz="5400" spc="-29" baseline="1207" dirty="0" err="1">
                <a:cs typeface="Times New Roman"/>
              </a:rPr>
              <a:t>b</a:t>
            </a:r>
            <a:r>
              <a:rPr lang="en-ID" sz="5400" spc="-14" baseline="1207" dirty="0" err="1">
                <a:cs typeface="Times New Roman"/>
              </a:rPr>
              <a:t>e</a:t>
            </a:r>
            <a:r>
              <a:rPr lang="en-ID" sz="5400" spc="-29" baseline="1207" dirty="0" err="1">
                <a:cs typeface="Times New Roman"/>
              </a:rPr>
              <a:t>l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9" baseline="1207" dirty="0" err="1">
                <a:cs typeface="Times New Roman"/>
              </a:rPr>
              <a:t>j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5" baseline="1207" dirty="0" err="1">
                <a:cs typeface="Times New Roman"/>
              </a:rPr>
              <a:t>r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endParaRPr lang="en-ID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2200440"/>
            <a:ext cx="4476633" cy="8284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D" sz="2400" dirty="0" err="1" smtClean="0">
                <a:latin typeface="Signika"/>
              </a:rPr>
              <a:t>Mahasiswa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mampu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menjelaskan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tentang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Etika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dalam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menggunakan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komputer</a:t>
            </a:r>
            <a:r>
              <a:rPr lang="en-ID" sz="2400" dirty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dan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jenis</a:t>
            </a:r>
            <a:r>
              <a:rPr lang="en-ID" sz="2400" dirty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kejahatan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serta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cara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mengatasinya</a:t>
            </a:r>
            <a:r>
              <a:rPr lang="en-ID" sz="2400" dirty="0" smtClean="0">
                <a:latin typeface="Signika"/>
              </a:rPr>
              <a:t>.</a:t>
            </a:r>
            <a:endParaRPr lang="en-ID" sz="2400" dirty="0">
              <a:latin typeface="Signika"/>
            </a:endParaRPr>
          </a:p>
        </p:txBody>
      </p:sp>
      <p:grpSp>
        <p:nvGrpSpPr>
          <p:cNvPr id="4" name="Google Shape;356;p47">
            <a:extLst>
              <a:ext uri="{FF2B5EF4-FFF2-40B4-BE49-F238E27FC236}">
                <a16:creationId xmlns=""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=""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=""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=""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=""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=""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=""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=""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=""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=""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=""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=""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=""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=""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=""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=""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=""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=""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=""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=""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=""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=""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=""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=""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=""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=""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=""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=""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=""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=""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=""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=""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=""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=""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=""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=""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=""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=""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=""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=""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=""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=""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=""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=""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=""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=""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=""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=""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=""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=""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=""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=""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=""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=""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=""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=""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=""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=""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=""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=""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=""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=""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=""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=""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=""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=""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=""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=""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=""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=""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=""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=""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=""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=""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=""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=""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5476880" cy="1438761"/>
          </a:xfrm>
        </p:spPr>
        <p:txBody>
          <a:bodyPr>
            <a:normAutofit fontScale="90000"/>
          </a:bodyPr>
          <a:lstStyle/>
          <a:p>
            <a:r>
              <a:rPr lang="en-US" sz="8000" b="1" dirty="0" err="1" smtClean="0"/>
              <a:t>Terimakasih</a:t>
            </a:r>
            <a:endParaRPr lang="en-ID" sz="80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>
          <a:xfrm>
            <a:off x="1268973" y="1051125"/>
            <a:ext cx="9744637" cy="809251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Signika"/>
              </a:rPr>
              <a:t>Etika</a:t>
            </a:r>
            <a:r>
              <a:rPr lang="en-US" sz="3600" dirty="0" smtClean="0">
                <a:latin typeface="Signika"/>
              </a:rPr>
              <a:t> </a:t>
            </a:r>
            <a:r>
              <a:rPr lang="en-US" sz="3600" dirty="0" err="1" smtClean="0">
                <a:latin typeface="Signika"/>
              </a:rPr>
              <a:t>Komputer</a:t>
            </a:r>
            <a:endParaRPr lang="en-US" sz="3600" dirty="0">
              <a:latin typeface="Signika"/>
            </a:endParaRPr>
          </a:p>
        </p:txBody>
      </p:sp>
      <p:sp>
        <p:nvSpPr>
          <p:cNvPr id="82" name="Content Placeholder 81"/>
          <p:cNvSpPr>
            <a:spLocks noGrp="1"/>
          </p:cNvSpPr>
          <p:nvPr>
            <p:ph idx="1"/>
          </p:nvPr>
        </p:nvSpPr>
        <p:spPr>
          <a:xfrm>
            <a:off x="5563518" y="2546185"/>
            <a:ext cx="5625299" cy="2976563"/>
          </a:xfrm>
        </p:spPr>
        <p:txBody>
          <a:bodyPr>
            <a:normAutofit fontScale="92500" lnSpcReduction="20000"/>
          </a:bodyPr>
          <a:lstStyle/>
          <a:p>
            <a:pPr marL="800100" indent="-457200">
              <a:buFont typeface="Wingdings" pitchFamily="2" charset="2"/>
              <a:buChar char="q"/>
            </a:pPr>
            <a:r>
              <a:rPr lang="en-US" sz="3400" dirty="0" err="1">
                <a:latin typeface="Signika"/>
              </a:rPr>
              <a:t>Tokoh</a:t>
            </a:r>
            <a:r>
              <a:rPr lang="en-US" sz="3400" dirty="0">
                <a:latin typeface="Signika"/>
              </a:rPr>
              <a:t> </a:t>
            </a:r>
            <a:r>
              <a:rPr lang="en-US" sz="3400" dirty="0" err="1">
                <a:latin typeface="Signika"/>
              </a:rPr>
              <a:t>Pelopor</a:t>
            </a:r>
            <a:r>
              <a:rPr lang="en-US" sz="3400" dirty="0">
                <a:latin typeface="Signika"/>
              </a:rPr>
              <a:t> </a:t>
            </a:r>
            <a:r>
              <a:rPr lang="en-US" sz="3400" dirty="0" err="1">
                <a:latin typeface="Signika"/>
              </a:rPr>
              <a:t>Etika</a:t>
            </a:r>
            <a:r>
              <a:rPr lang="en-US" sz="3400" dirty="0">
                <a:latin typeface="Signika"/>
              </a:rPr>
              <a:t> </a:t>
            </a:r>
            <a:r>
              <a:rPr lang="en-US" sz="3400" dirty="0" err="1">
                <a:latin typeface="Signika"/>
              </a:rPr>
              <a:t>Komputer</a:t>
            </a:r>
            <a:endParaRPr lang="en-US" sz="3400" dirty="0">
              <a:latin typeface="Signika"/>
            </a:endParaRPr>
          </a:p>
          <a:p>
            <a:pPr marL="800100" indent="-457200">
              <a:buFont typeface="Wingdings" pitchFamily="2" charset="2"/>
              <a:buChar char="q"/>
            </a:pPr>
            <a:r>
              <a:rPr lang="en-US" sz="3400" dirty="0" err="1">
                <a:latin typeface="Signika"/>
              </a:rPr>
              <a:t>Pandangan</a:t>
            </a:r>
            <a:r>
              <a:rPr lang="en-US" sz="3400" dirty="0">
                <a:latin typeface="Signika"/>
              </a:rPr>
              <a:t> </a:t>
            </a:r>
            <a:r>
              <a:rPr lang="en-US" sz="3400" dirty="0" err="1">
                <a:latin typeface="Signika"/>
              </a:rPr>
              <a:t>dalam</a:t>
            </a:r>
            <a:r>
              <a:rPr lang="en-US" sz="3400" dirty="0">
                <a:latin typeface="Signika"/>
              </a:rPr>
              <a:t> </a:t>
            </a:r>
            <a:r>
              <a:rPr lang="en-US" sz="3400" dirty="0" err="1">
                <a:latin typeface="Signika"/>
              </a:rPr>
              <a:t>cakupan</a:t>
            </a:r>
            <a:r>
              <a:rPr lang="en-US" sz="3400" dirty="0">
                <a:latin typeface="Signika"/>
              </a:rPr>
              <a:t> </a:t>
            </a:r>
            <a:r>
              <a:rPr lang="en-US" sz="3400" dirty="0" err="1">
                <a:latin typeface="Signika"/>
              </a:rPr>
              <a:t>Etika</a:t>
            </a:r>
            <a:r>
              <a:rPr lang="en-US" sz="3400" dirty="0">
                <a:latin typeface="Signika"/>
              </a:rPr>
              <a:t> </a:t>
            </a:r>
            <a:r>
              <a:rPr lang="en-US" sz="3400" dirty="0" err="1">
                <a:latin typeface="Signika"/>
              </a:rPr>
              <a:t>Komputer</a:t>
            </a:r>
            <a:endParaRPr lang="en-US" sz="3400" dirty="0">
              <a:latin typeface="Signika"/>
            </a:endParaRPr>
          </a:p>
          <a:p>
            <a:pPr marL="800100" indent="-457200">
              <a:buFont typeface="Wingdings" pitchFamily="2" charset="2"/>
              <a:buChar char="q"/>
            </a:pPr>
            <a:r>
              <a:rPr lang="en-US" sz="3400" dirty="0" err="1">
                <a:latin typeface="Signika"/>
              </a:rPr>
              <a:t>Isu-isu</a:t>
            </a:r>
            <a:r>
              <a:rPr lang="en-US" sz="3400" dirty="0">
                <a:latin typeface="Signika"/>
              </a:rPr>
              <a:t> </a:t>
            </a:r>
            <a:r>
              <a:rPr lang="en-US" sz="3400" dirty="0" err="1">
                <a:latin typeface="Signika"/>
              </a:rPr>
              <a:t>Pokok</a:t>
            </a:r>
            <a:r>
              <a:rPr lang="en-US" sz="3400" dirty="0">
                <a:latin typeface="Signika"/>
              </a:rPr>
              <a:t> </a:t>
            </a:r>
            <a:r>
              <a:rPr lang="en-US" sz="3400" dirty="0" err="1">
                <a:latin typeface="Signika"/>
              </a:rPr>
              <a:t>Etika</a:t>
            </a:r>
            <a:r>
              <a:rPr lang="en-US" sz="3400" dirty="0">
                <a:latin typeface="Signika"/>
              </a:rPr>
              <a:t> </a:t>
            </a:r>
            <a:r>
              <a:rPr lang="en-US" sz="3400" dirty="0" err="1">
                <a:latin typeface="Signika"/>
              </a:rPr>
              <a:t>Komputer</a:t>
            </a:r>
            <a:endParaRPr lang="en-US" sz="3400" dirty="0">
              <a:latin typeface="Signika"/>
            </a:endParaRPr>
          </a:p>
          <a:p>
            <a:pPr marL="800100" indent="-457200">
              <a:buFont typeface="Wingdings" pitchFamily="2" charset="2"/>
              <a:buChar char="q"/>
            </a:pPr>
            <a:r>
              <a:rPr lang="en-US" sz="3400" dirty="0" err="1">
                <a:latin typeface="Signika"/>
              </a:rPr>
              <a:t>Kejahatan</a:t>
            </a:r>
            <a:r>
              <a:rPr lang="en-US" sz="3400" dirty="0">
                <a:latin typeface="Signika"/>
              </a:rPr>
              <a:t> </a:t>
            </a:r>
            <a:r>
              <a:rPr lang="en-US" sz="3400" dirty="0" err="1">
                <a:latin typeface="Signika"/>
              </a:rPr>
              <a:t>Komputer</a:t>
            </a:r>
            <a:endParaRPr lang="en-US" sz="3400" dirty="0">
              <a:latin typeface="Signika"/>
            </a:endParaRPr>
          </a:p>
          <a:p>
            <a:pPr>
              <a:buFont typeface="Wingdings" pitchFamily="2" charset="2"/>
              <a:buChar char="q"/>
            </a:pPr>
            <a:endParaRPr lang="en-US" sz="3200" b="1" dirty="0">
              <a:latin typeface="Signik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64" y="1610009"/>
            <a:ext cx="5670550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16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PENGERTIAN ETIKA </a:t>
            </a:r>
            <a:r>
              <a:rPr lang="en-US" sz="4000" dirty="0" smtClean="0"/>
              <a:t>KOMPUTER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1816341"/>
            <a:ext cx="9744637" cy="2976563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Signika"/>
              </a:rPr>
              <a:t>Etika</a:t>
            </a:r>
            <a:r>
              <a:rPr lang="en-US" sz="3200" dirty="0">
                <a:latin typeface="Signika"/>
              </a:rPr>
              <a:t> </a:t>
            </a:r>
            <a:r>
              <a:rPr lang="en-US" sz="3200" dirty="0" err="1">
                <a:latin typeface="Signika"/>
              </a:rPr>
              <a:t>Komputer</a:t>
            </a:r>
            <a:r>
              <a:rPr lang="en-US" sz="3200" dirty="0">
                <a:latin typeface="Signika"/>
              </a:rPr>
              <a:t> </a:t>
            </a:r>
            <a:r>
              <a:rPr lang="en-US" sz="3200" dirty="0" err="1">
                <a:latin typeface="Signika"/>
              </a:rPr>
              <a:t>adalah</a:t>
            </a:r>
            <a:r>
              <a:rPr lang="en-US" sz="3200" dirty="0">
                <a:latin typeface="Signika"/>
              </a:rPr>
              <a:t> </a:t>
            </a:r>
            <a:r>
              <a:rPr lang="en-US" sz="3200" dirty="0" err="1">
                <a:latin typeface="Signika"/>
              </a:rPr>
              <a:t>analisa</a:t>
            </a:r>
            <a:r>
              <a:rPr lang="en-US" sz="3200" dirty="0">
                <a:latin typeface="Signika"/>
              </a:rPr>
              <a:t> </a:t>
            </a:r>
            <a:r>
              <a:rPr lang="en-US" sz="3200" dirty="0" err="1">
                <a:latin typeface="Signika"/>
              </a:rPr>
              <a:t>sifat</a:t>
            </a:r>
            <a:r>
              <a:rPr lang="en-US" sz="3200" dirty="0">
                <a:latin typeface="Signika"/>
              </a:rPr>
              <a:t> </a:t>
            </a:r>
            <a:r>
              <a:rPr lang="en-US" sz="3200" dirty="0" err="1">
                <a:latin typeface="Signika"/>
              </a:rPr>
              <a:t>dan</a:t>
            </a:r>
            <a:r>
              <a:rPr lang="en-US" sz="3200" dirty="0">
                <a:latin typeface="Signika"/>
              </a:rPr>
              <a:t> </a:t>
            </a:r>
            <a:r>
              <a:rPr lang="en-US" sz="3200" dirty="0" err="1">
                <a:latin typeface="Signika"/>
              </a:rPr>
              <a:t>dampak</a:t>
            </a:r>
            <a:r>
              <a:rPr lang="en-US" sz="3200" dirty="0">
                <a:latin typeface="Signika"/>
              </a:rPr>
              <a:t> </a:t>
            </a:r>
            <a:r>
              <a:rPr lang="en-US" sz="3200" dirty="0" err="1">
                <a:latin typeface="Signika"/>
              </a:rPr>
              <a:t>sosial</a:t>
            </a:r>
            <a:r>
              <a:rPr lang="en-US" sz="3200" dirty="0">
                <a:latin typeface="Signika"/>
              </a:rPr>
              <a:t> </a:t>
            </a:r>
            <a:r>
              <a:rPr lang="en-US" sz="3200" dirty="0" err="1">
                <a:latin typeface="Signika"/>
              </a:rPr>
              <a:t>teknologi</a:t>
            </a:r>
            <a:r>
              <a:rPr lang="en-US" sz="3200" dirty="0">
                <a:latin typeface="Signika"/>
              </a:rPr>
              <a:t>   </a:t>
            </a:r>
            <a:r>
              <a:rPr lang="en-US" sz="3200" dirty="0" err="1">
                <a:latin typeface="Signika"/>
              </a:rPr>
              <a:t>komputer</a:t>
            </a:r>
            <a:r>
              <a:rPr lang="en-US" sz="3200" dirty="0">
                <a:latin typeface="Signika"/>
              </a:rPr>
              <a:t>, </a:t>
            </a:r>
            <a:r>
              <a:rPr lang="en-US" sz="3200" dirty="0" err="1">
                <a:latin typeface="Signika"/>
              </a:rPr>
              <a:t>serta</a:t>
            </a:r>
            <a:r>
              <a:rPr lang="en-US" sz="3200" dirty="0">
                <a:latin typeface="Signika"/>
              </a:rPr>
              <a:t> </a:t>
            </a:r>
            <a:r>
              <a:rPr lang="en-US" sz="3200" dirty="0" err="1">
                <a:latin typeface="Signika"/>
              </a:rPr>
              <a:t>formulasi</a:t>
            </a:r>
            <a:r>
              <a:rPr lang="en-US" sz="3200" dirty="0">
                <a:latin typeface="Signika"/>
              </a:rPr>
              <a:t> </a:t>
            </a:r>
            <a:r>
              <a:rPr lang="en-US" sz="3200" dirty="0" err="1">
                <a:latin typeface="Signika"/>
              </a:rPr>
              <a:t>dan</a:t>
            </a:r>
            <a:r>
              <a:rPr lang="en-US" sz="3200" dirty="0">
                <a:latin typeface="Signika"/>
              </a:rPr>
              <a:t>   </a:t>
            </a:r>
            <a:r>
              <a:rPr lang="en-US" sz="3200" dirty="0" err="1">
                <a:latin typeface="Signika"/>
              </a:rPr>
              <a:t>pengesahan</a:t>
            </a:r>
            <a:r>
              <a:rPr lang="en-US" sz="3200" dirty="0">
                <a:latin typeface="Signika"/>
              </a:rPr>
              <a:t> </a:t>
            </a:r>
            <a:r>
              <a:rPr lang="en-US" sz="3200" dirty="0" err="1">
                <a:latin typeface="Signika"/>
              </a:rPr>
              <a:t>kebijakan</a:t>
            </a:r>
            <a:r>
              <a:rPr lang="en-US" sz="3200" dirty="0">
                <a:latin typeface="Signika"/>
              </a:rPr>
              <a:t> </a:t>
            </a:r>
            <a:r>
              <a:rPr lang="en-US" sz="3200" dirty="0" err="1">
                <a:latin typeface="Signika"/>
              </a:rPr>
              <a:t>untuk</a:t>
            </a:r>
            <a:r>
              <a:rPr lang="en-US" sz="3200" dirty="0">
                <a:latin typeface="Signika"/>
              </a:rPr>
              <a:t> </a:t>
            </a:r>
            <a:r>
              <a:rPr lang="en-US" sz="3200" dirty="0" err="1" smtClean="0">
                <a:latin typeface="Signika"/>
              </a:rPr>
              <a:t>menggunakan</a:t>
            </a:r>
            <a:r>
              <a:rPr lang="en-US" sz="3200" dirty="0" smtClean="0">
                <a:latin typeface="Signika"/>
              </a:rPr>
              <a:t> </a:t>
            </a:r>
            <a:r>
              <a:rPr lang="en-US" sz="3200" dirty="0" err="1" smtClean="0">
                <a:latin typeface="Signika"/>
              </a:rPr>
              <a:t>teknologi</a:t>
            </a:r>
            <a:r>
              <a:rPr lang="en-US" sz="3200" dirty="0" smtClean="0">
                <a:latin typeface="Signika"/>
              </a:rPr>
              <a:t> </a:t>
            </a:r>
            <a:r>
              <a:rPr lang="en-US" sz="3200" dirty="0" err="1">
                <a:latin typeface="Signika"/>
              </a:rPr>
              <a:t>komputer</a:t>
            </a:r>
            <a:r>
              <a:rPr lang="en-US" sz="3200" dirty="0">
                <a:latin typeface="Signika"/>
              </a:rPr>
              <a:t> </a:t>
            </a:r>
            <a:r>
              <a:rPr lang="en-US" sz="3200" dirty="0" err="1">
                <a:latin typeface="Signika"/>
              </a:rPr>
              <a:t>secara</a:t>
            </a:r>
            <a:r>
              <a:rPr lang="en-US" sz="3200" dirty="0">
                <a:latin typeface="Signika"/>
              </a:rPr>
              <a:t> </a:t>
            </a:r>
            <a:r>
              <a:rPr lang="en-US" sz="3200" dirty="0" err="1">
                <a:latin typeface="Signika"/>
              </a:rPr>
              <a:t>benar</a:t>
            </a:r>
            <a:r>
              <a:rPr lang="en-US" sz="3200" dirty="0">
                <a:latin typeface="Signika"/>
              </a:rPr>
              <a:t>.</a:t>
            </a:r>
          </a:p>
          <a:p>
            <a:pPr marL="0" indent="0">
              <a:buNone/>
            </a:pPr>
            <a:endParaRPr lang="en-US" sz="32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244226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000" dirty="0"/>
              <a:t>TOKOH-TOKOH PELOPOR ETIKA </a:t>
            </a:r>
            <a:r>
              <a:rPr lang="en-US" sz="4000" dirty="0" smtClean="0"/>
              <a:t>KOMPUTER</a:t>
            </a:r>
            <a:endParaRPr lang="en-US" sz="4000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333474"/>
              </p:ext>
            </p:extLst>
          </p:nvPr>
        </p:nvGraphicFramePr>
        <p:xfrm>
          <a:off x="2205449" y="2124107"/>
          <a:ext cx="6911976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5988"/>
                <a:gridCol w="3455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TAHUN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TOKOH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1940-1950an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Norbert Wiener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1960an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Donn</a:t>
                      </a:r>
                      <a:r>
                        <a:rPr lang="en-US" dirty="0" smtClean="0"/>
                        <a:t> Parker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1970an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Walter </a:t>
                      </a:r>
                      <a:r>
                        <a:rPr lang="en-US" dirty="0" err="1" smtClean="0"/>
                        <a:t>Maner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1980an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 Moor</a:t>
                      </a:r>
                    </a:p>
                    <a:p>
                      <a:r>
                        <a:rPr lang="en-US" dirty="0" smtClean="0"/>
                        <a:t>Deborah 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1990an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Simon </a:t>
                      </a:r>
                      <a:r>
                        <a:rPr lang="en-US" dirty="0" err="1" smtClean="0"/>
                        <a:t>Rogerson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Jeroe</a:t>
                      </a:r>
                      <a:r>
                        <a:rPr lang="en-US" dirty="0" smtClean="0"/>
                        <a:t> van Hoven</a:t>
                      </a:r>
                    </a:p>
                    <a:p>
                      <a:r>
                        <a:rPr lang="en-US" dirty="0" smtClean="0"/>
                        <a:t>Chris Simpson</a:t>
                      </a:r>
                    </a:p>
                    <a:p>
                      <a:r>
                        <a:rPr lang="en-US" dirty="0" err="1" smtClean="0"/>
                        <a:t>Yohanes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Weckert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26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dirty="0">
                <a:latin typeface="Signika"/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Signika"/>
              </a:rPr>
              <a:t>ETIKA PROFESI</a:t>
            </a:r>
            <a:endParaRPr lang="en-ID" b="1" dirty="0">
              <a:solidFill>
                <a:schemeClr val="accent5">
                  <a:lumMod val="75000"/>
                </a:schemeClr>
              </a:solidFill>
              <a:latin typeface="Signika"/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dirty="0">
                <a:latin typeface="Signika"/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Signika"/>
              </a:rPr>
              <a:t>TEKNIK INFORMATIKA – S1</a:t>
            </a:r>
            <a:endParaRPr lang="en-ID" b="1" dirty="0">
              <a:solidFill>
                <a:schemeClr val="accent5">
                  <a:lumMod val="75000"/>
                </a:schemeClr>
              </a:solidFill>
              <a:latin typeface="Signik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28" y="982886"/>
            <a:ext cx="9744637" cy="80925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Signika"/>
              </a:rPr>
              <a:t>SEJARAH &amp; TOKOH-TOKOH PELOPOR </a:t>
            </a:r>
            <a:r>
              <a:rPr lang="en-US" sz="4000" dirty="0" smtClean="0">
                <a:latin typeface="Signika"/>
              </a:rPr>
              <a:t>ETIKOM</a:t>
            </a:r>
            <a:endParaRPr lang="en-US" sz="4000" dirty="0">
              <a:latin typeface="Signik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41928" y="1720809"/>
            <a:ext cx="9744637" cy="29765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Signika"/>
              </a:rPr>
              <a:t>Era 1940-1950an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err="1">
                <a:latin typeface="Signika"/>
              </a:rPr>
              <a:t>Diawali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dengan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penelitian</a:t>
            </a:r>
            <a:r>
              <a:rPr lang="en-US" sz="2000" dirty="0">
                <a:latin typeface="Signika"/>
              </a:rPr>
              <a:t> Norbert Wiener </a:t>
            </a:r>
            <a:r>
              <a:rPr lang="en-US" sz="2000" dirty="0" err="1">
                <a:latin typeface="Signika"/>
              </a:rPr>
              <a:t>tentang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komputasi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pada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meriam</a:t>
            </a:r>
            <a:r>
              <a:rPr lang="en-US" sz="2000" dirty="0">
                <a:latin typeface="Signika"/>
              </a:rPr>
              <a:t> yang </a:t>
            </a:r>
            <a:r>
              <a:rPr lang="en-US" sz="2000" dirty="0" err="1">
                <a:latin typeface="Signika"/>
              </a:rPr>
              <a:t>mampu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menembak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jatuh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</a:t>
            </a:r>
            <a:r>
              <a:rPr lang="en-US" sz="2000" dirty="0">
                <a:latin typeface="Signika"/>
              </a:rPr>
              <a:t>- </a:t>
            </a:r>
            <a:r>
              <a:rPr lang="en-US" sz="2000" dirty="0" err="1">
                <a:latin typeface="Signika"/>
              </a:rPr>
              <a:t>sawat</a:t>
            </a:r>
            <a:r>
              <a:rPr lang="en-US" sz="2000" dirty="0">
                <a:latin typeface="Signika"/>
              </a:rPr>
              <a:t> yang </a:t>
            </a:r>
            <a:r>
              <a:rPr lang="en-US" sz="2000" dirty="0" err="1">
                <a:latin typeface="Signika"/>
              </a:rPr>
              <a:t>melintas</a:t>
            </a:r>
            <a:r>
              <a:rPr lang="en-US" sz="2000" dirty="0">
                <a:latin typeface="Signika"/>
              </a:rPr>
              <a:t> (PD II)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err="1">
                <a:latin typeface="Signika"/>
              </a:rPr>
              <a:t>Ramalannya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tentang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komputasi</a:t>
            </a:r>
            <a:r>
              <a:rPr lang="en-US" sz="2000" dirty="0">
                <a:latin typeface="Signika"/>
              </a:rPr>
              <a:t> modern, </a:t>
            </a:r>
            <a:r>
              <a:rPr lang="en-US" sz="2000" dirty="0" err="1">
                <a:latin typeface="Signika"/>
              </a:rPr>
              <a:t>bisa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 smtClean="0">
                <a:latin typeface="Signika"/>
              </a:rPr>
              <a:t>melahirkan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kebaikan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malapetaka</a:t>
            </a:r>
            <a:endParaRPr lang="en-US" sz="2000" dirty="0">
              <a:latin typeface="Signika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latin typeface="Signika"/>
              </a:rPr>
              <a:t>Wiener </a:t>
            </a:r>
            <a:r>
              <a:rPr lang="en-US" sz="2000" dirty="0" err="1">
                <a:latin typeface="Signika"/>
              </a:rPr>
              <a:t>juga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meramalkan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terjadinya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revolusi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sosial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dari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perkembangan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teknologi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informasi</a:t>
            </a:r>
            <a:r>
              <a:rPr lang="en-US" sz="2000" dirty="0">
                <a:latin typeface="Signika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Signika"/>
              </a:rPr>
              <a:t>Era </a:t>
            </a:r>
            <a:r>
              <a:rPr lang="en-US" sz="2000" dirty="0">
                <a:latin typeface="Signika"/>
              </a:rPr>
              <a:t>1960an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err="1">
                <a:latin typeface="Signika"/>
              </a:rPr>
              <a:t>Doon</a:t>
            </a:r>
            <a:r>
              <a:rPr lang="en-US" sz="2000" dirty="0">
                <a:latin typeface="Signika"/>
              </a:rPr>
              <a:t> Parker, </a:t>
            </a:r>
            <a:r>
              <a:rPr lang="en-US" sz="2000" dirty="0" err="1">
                <a:latin typeface="Signika"/>
              </a:rPr>
              <a:t>melakukan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berbagai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riset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untuk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menguji</a:t>
            </a:r>
            <a:r>
              <a:rPr lang="en-US" sz="2000" dirty="0">
                <a:latin typeface="Signika"/>
              </a:rPr>
              <a:t>    </a:t>
            </a:r>
            <a:r>
              <a:rPr lang="en-US" sz="2000" dirty="0" err="1">
                <a:latin typeface="Signika"/>
              </a:rPr>
              <a:t>penggunaan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komputer</a:t>
            </a:r>
            <a:r>
              <a:rPr lang="en-US" sz="2000" dirty="0">
                <a:latin typeface="Signika"/>
              </a:rPr>
              <a:t> yang </a:t>
            </a:r>
            <a:r>
              <a:rPr lang="en-US" sz="2000" dirty="0" err="1">
                <a:latin typeface="Signika"/>
              </a:rPr>
              <a:t>tidak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pantas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dalam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 smtClean="0">
                <a:latin typeface="Signika"/>
              </a:rPr>
              <a:t>profesionalisme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pada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bidang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komputer</a:t>
            </a:r>
            <a:endParaRPr lang="en-US" sz="2000" dirty="0">
              <a:latin typeface="Signika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latin typeface="Signika"/>
              </a:rPr>
              <a:t>Parker </a:t>
            </a:r>
            <a:r>
              <a:rPr lang="en-US" sz="2000" dirty="0" err="1">
                <a:latin typeface="Signika"/>
              </a:rPr>
              <a:t>menerbitkan</a:t>
            </a:r>
            <a:r>
              <a:rPr lang="en-US" sz="2000" dirty="0">
                <a:latin typeface="Signika"/>
              </a:rPr>
              <a:t> “Rules of Ethics in </a:t>
            </a:r>
            <a:r>
              <a:rPr lang="en-US" sz="2000" dirty="0" smtClean="0">
                <a:latin typeface="Signika"/>
              </a:rPr>
              <a:t>Information </a:t>
            </a:r>
            <a:r>
              <a:rPr lang="en-US" sz="2000" dirty="0">
                <a:latin typeface="Signika"/>
              </a:rPr>
              <a:t>Processing” </a:t>
            </a:r>
            <a:r>
              <a:rPr lang="en-US" sz="2000" dirty="0" err="1">
                <a:latin typeface="Signika"/>
              </a:rPr>
              <a:t>yaitu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tentang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etika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dalam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pengolahan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informasi</a:t>
            </a:r>
            <a:endParaRPr lang="en-US" sz="2000" dirty="0">
              <a:latin typeface="Signika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latin typeface="Signika"/>
              </a:rPr>
              <a:t>Parker </a:t>
            </a:r>
            <a:r>
              <a:rPr lang="en-US" sz="2000" dirty="0" err="1">
                <a:latin typeface="Signika"/>
              </a:rPr>
              <a:t>juga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dikenal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sebagai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pelopor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kode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etik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profesi</a:t>
            </a:r>
            <a:r>
              <a:rPr lang="en-US" sz="2000" dirty="0">
                <a:latin typeface="Signika"/>
              </a:rPr>
              <a:t>  </a:t>
            </a:r>
            <a:r>
              <a:rPr lang="en-US" sz="2000" dirty="0" err="1" smtClean="0">
                <a:latin typeface="Signika"/>
              </a:rPr>
              <a:t>bagi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profesional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dibidang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komputer</a:t>
            </a:r>
            <a:r>
              <a:rPr lang="en-US" sz="2000" dirty="0">
                <a:latin typeface="Signika"/>
              </a:rPr>
              <a:t> yang </a:t>
            </a:r>
            <a:r>
              <a:rPr lang="en-US" sz="2000" dirty="0" err="1">
                <a:latin typeface="Signika"/>
              </a:rPr>
              <a:t>ditandai</a:t>
            </a:r>
            <a:r>
              <a:rPr lang="en-US" sz="2000" dirty="0">
                <a:latin typeface="Signika"/>
              </a:rPr>
              <a:t> dg 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usahanya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pada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tahun</a:t>
            </a:r>
            <a:r>
              <a:rPr lang="en-US" sz="2000" dirty="0">
                <a:latin typeface="Signika"/>
              </a:rPr>
              <a:t> 1968 </a:t>
            </a:r>
            <a:r>
              <a:rPr lang="en-US" sz="2000" dirty="0" err="1">
                <a:latin typeface="Signika"/>
              </a:rPr>
              <a:t>ketika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ditunjuk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untuk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memimpin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pengembangan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kode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etik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profesional</a:t>
            </a:r>
            <a:r>
              <a:rPr lang="en-US" sz="2000" dirty="0">
                <a:latin typeface="Signika"/>
              </a:rPr>
              <a:t> yang    </a:t>
            </a:r>
            <a:r>
              <a:rPr lang="en-US" sz="2000" dirty="0" err="1">
                <a:latin typeface="Signika"/>
              </a:rPr>
              <a:t>pertama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dilakukan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untuk</a:t>
            </a:r>
            <a:r>
              <a:rPr lang="en-US" sz="2000" dirty="0">
                <a:latin typeface="Signika"/>
              </a:rPr>
              <a:t> Association for Computing Machinery (ACM)</a:t>
            </a: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428459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278" y="1789049"/>
            <a:ext cx="9744637" cy="29765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Signika"/>
              </a:rPr>
              <a:t>Era  1970an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latin typeface="Signika"/>
              </a:rPr>
              <a:t>Walter </a:t>
            </a:r>
            <a:r>
              <a:rPr lang="en-US" sz="2000" dirty="0" err="1">
                <a:latin typeface="Signika"/>
              </a:rPr>
              <a:t>Maner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memunculkan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istilah</a:t>
            </a:r>
            <a:r>
              <a:rPr lang="en-US" sz="2000" dirty="0">
                <a:latin typeface="Signika"/>
              </a:rPr>
              <a:t> “Computer Ethic”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err="1">
                <a:latin typeface="Signika"/>
              </a:rPr>
              <a:t>Tahun</a:t>
            </a:r>
            <a:r>
              <a:rPr lang="en-US" sz="2000" dirty="0">
                <a:latin typeface="Signika"/>
              </a:rPr>
              <a:t> 1978 </a:t>
            </a:r>
            <a:r>
              <a:rPr lang="en-US" sz="2000" dirty="0" err="1">
                <a:latin typeface="Signika"/>
              </a:rPr>
              <a:t>Maner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mempublikasikan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karyanya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smtClean="0">
                <a:latin typeface="Signika"/>
              </a:rPr>
              <a:t>“</a:t>
            </a:r>
            <a:r>
              <a:rPr lang="en-US" sz="2000" dirty="0">
                <a:latin typeface="Signika"/>
              </a:rPr>
              <a:t>Starter Kit in Computer Ethic” yang </a:t>
            </a:r>
            <a:r>
              <a:rPr lang="en-US" sz="2000" dirty="0" err="1">
                <a:latin typeface="Signika"/>
              </a:rPr>
              <a:t>berisi</a:t>
            </a:r>
            <a:r>
              <a:rPr lang="en-US" sz="2000" dirty="0">
                <a:latin typeface="Signika"/>
              </a:rPr>
              <a:t> material  </a:t>
            </a:r>
            <a:r>
              <a:rPr lang="en-US" sz="2000" dirty="0" err="1">
                <a:latin typeface="Signika"/>
              </a:rPr>
              <a:t>kurikulum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pedagogi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bagi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para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pengajar</a:t>
            </a:r>
            <a:r>
              <a:rPr lang="en-US" sz="2000" dirty="0">
                <a:latin typeface="Signika"/>
              </a:rPr>
              <a:t>  </a:t>
            </a:r>
            <a:r>
              <a:rPr lang="en-US" sz="2000" dirty="0" err="1" smtClean="0">
                <a:latin typeface="Signika"/>
              </a:rPr>
              <a:t>universitas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dalam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pengembangan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pendidikan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etika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komputer</a:t>
            </a:r>
            <a:r>
              <a:rPr lang="en-US" sz="2000" dirty="0">
                <a:latin typeface="Signika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Signika"/>
              </a:rPr>
              <a:t>Era 1980an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err="1">
                <a:latin typeface="Signika"/>
              </a:rPr>
              <a:t>Tahun</a:t>
            </a:r>
            <a:r>
              <a:rPr lang="en-US" sz="2000" dirty="0">
                <a:latin typeface="Signika"/>
              </a:rPr>
              <a:t> 1985 James Moor </a:t>
            </a:r>
            <a:r>
              <a:rPr lang="en-US" sz="2000" dirty="0" err="1">
                <a:latin typeface="Signika"/>
              </a:rPr>
              <a:t>menerbitkan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artikel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berjudul</a:t>
            </a:r>
            <a:r>
              <a:rPr lang="en-US" sz="2000" dirty="0">
                <a:latin typeface="Signika"/>
              </a:rPr>
              <a:t> “What is Computer Ethics?’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err="1">
                <a:latin typeface="Signika"/>
              </a:rPr>
              <a:t>Pada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tahun</a:t>
            </a:r>
            <a:r>
              <a:rPr lang="en-US" sz="2000" dirty="0">
                <a:latin typeface="Signika"/>
              </a:rPr>
              <a:t> 1985 Deborah Johnson </a:t>
            </a:r>
            <a:r>
              <a:rPr lang="en-US" sz="2000" dirty="0" err="1">
                <a:latin typeface="Signika"/>
              </a:rPr>
              <a:t>dari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Resselaer</a:t>
            </a:r>
            <a:r>
              <a:rPr lang="en-US" sz="2000" dirty="0">
                <a:latin typeface="Signika"/>
              </a:rPr>
              <a:t> Polytechnic Institute </a:t>
            </a:r>
            <a:r>
              <a:rPr lang="en-US" sz="2000" dirty="0" err="1">
                <a:latin typeface="Signika"/>
              </a:rPr>
              <a:t>menerbitkan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buku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teks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>
                <a:latin typeface="Signika"/>
              </a:rPr>
              <a:t>Computer Ethics </a:t>
            </a:r>
            <a:r>
              <a:rPr lang="en-US" sz="2000" dirty="0" err="1">
                <a:latin typeface="Signika"/>
              </a:rPr>
              <a:t>sebagai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buku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teks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pertama</a:t>
            </a:r>
            <a:endParaRPr lang="en-US" sz="2000" dirty="0">
              <a:latin typeface="Signika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dirty="0" err="1">
                <a:latin typeface="Signika"/>
              </a:rPr>
              <a:t>Pada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tahun</a:t>
            </a:r>
            <a:r>
              <a:rPr lang="en-US" sz="2000" dirty="0">
                <a:latin typeface="Signika"/>
              </a:rPr>
              <a:t> 1988 </a:t>
            </a:r>
            <a:r>
              <a:rPr lang="en-US" sz="2000" dirty="0" err="1">
                <a:latin typeface="Signika"/>
              </a:rPr>
              <a:t>muncul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kejahatan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komputer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smtClean="0">
                <a:latin typeface="Signika"/>
              </a:rPr>
              <a:t>di </a:t>
            </a:r>
            <a:r>
              <a:rPr lang="en-US" sz="2000" dirty="0" err="1">
                <a:latin typeface="Signika"/>
              </a:rPr>
              <a:t>Jerman</a:t>
            </a:r>
            <a:r>
              <a:rPr lang="en-US" sz="2000" dirty="0">
                <a:latin typeface="Signika"/>
              </a:rPr>
              <a:t> yang </a:t>
            </a:r>
            <a:r>
              <a:rPr lang="en-US" sz="2000" dirty="0" err="1">
                <a:latin typeface="Signika"/>
              </a:rPr>
              <a:t>dilakukan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oleh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sekelompok</a:t>
            </a:r>
            <a:r>
              <a:rPr lang="en-US" sz="2000" dirty="0">
                <a:latin typeface="Signika"/>
              </a:rPr>
              <a:t> hackers,  </a:t>
            </a:r>
            <a:r>
              <a:rPr lang="en-US" sz="2000" dirty="0" err="1">
                <a:latin typeface="Signika"/>
              </a:rPr>
              <a:t>mereka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melakukan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pencurian</a:t>
            </a:r>
            <a:r>
              <a:rPr lang="en-US" sz="2000" dirty="0">
                <a:latin typeface="Signika"/>
              </a:rPr>
              <a:t> data </a:t>
            </a:r>
            <a:r>
              <a:rPr lang="en-US" sz="2000" dirty="0" err="1">
                <a:latin typeface="Signika"/>
              </a:rPr>
              <a:t>dan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informasi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 smtClean="0">
                <a:latin typeface="Signika"/>
              </a:rPr>
              <a:t>rahasia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milik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pemerintah</a:t>
            </a:r>
            <a:endParaRPr lang="en-US" sz="2000" dirty="0">
              <a:latin typeface="Signika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41928" y="982886"/>
            <a:ext cx="9744637" cy="80925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Signika"/>
              </a:rPr>
              <a:t>SEJARAH &amp; TOKOH-TOKOH PELOPOR </a:t>
            </a:r>
            <a:r>
              <a:rPr lang="en-US" sz="4000" dirty="0" smtClean="0">
                <a:latin typeface="Signika"/>
              </a:rPr>
              <a:t>ETIKOM</a:t>
            </a:r>
            <a:endParaRPr lang="en-US" sz="40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71604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latin typeface="Signika"/>
              </a:rPr>
              <a:t>Era 1990an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err="1" smtClean="0">
                <a:latin typeface="Signika"/>
              </a:rPr>
              <a:t>Implikasi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pada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bisnis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semakin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meluas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akibat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dari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kejahatan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komputer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membuat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lahirnya</a:t>
            </a:r>
            <a:r>
              <a:rPr lang="en-US" sz="2400" dirty="0">
                <a:latin typeface="Signika"/>
              </a:rPr>
              <a:t> forum-forum </a:t>
            </a:r>
            <a:r>
              <a:rPr lang="en-US" sz="2400" dirty="0" smtClean="0">
                <a:latin typeface="Signika"/>
              </a:rPr>
              <a:t>yang </a:t>
            </a:r>
            <a:r>
              <a:rPr lang="en-US" sz="2400" dirty="0" err="1">
                <a:latin typeface="Signika"/>
              </a:rPr>
              <a:t>peduli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pada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masalah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tersebut</a:t>
            </a:r>
            <a:r>
              <a:rPr lang="en-US" sz="2400" dirty="0">
                <a:latin typeface="Signika"/>
              </a:rPr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err="1">
                <a:latin typeface="Signika"/>
              </a:rPr>
              <a:t>Konferensi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terselenggara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untuk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membahas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Etikom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antaralain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Ethicomp</a:t>
            </a:r>
            <a:r>
              <a:rPr lang="en-US" sz="2400" dirty="0">
                <a:latin typeface="Signika"/>
              </a:rPr>
              <a:t> by Simon </a:t>
            </a:r>
            <a:r>
              <a:rPr lang="en-US" sz="2400" dirty="0" err="1">
                <a:latin typeface="Signika"/>
              </a:rPr>
              <a:t>Rogerson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smtClean="0">
                <a:latin typeface="Signika"/>
              </a:rPr>
              <a:t>CEPE </a:t>
            </a:r>
            <a:r>
              <a:rPr lang="en-US" sz="2400" dirty="0">
                <a:latin typeface="Signika"/>
              </a:rPr>
              <a:t>by </a:t>
            </a:r>
            <a:r>
              <a:rPr lang="en-US" sz="2400" dirty="0" err="1">
                <a:latin typeface="Signika"/>
              </a:rPr>
              <a:t>Jeroe</a:t>
            </a:r>
            <a:r>
              <a:rPr lang="en-US" sz="2400" dirty="0">
                <a:latin typeface="Signika"/>
              </a:rPr>
              <a:t> van Hoven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err="1">
                <a:latin typeface="Signika"/>
              </a:rPr>
              <a:t>Terdapat</a:t>
            </a:r>
            <a:r>
              <a:rPr lang="en-US" sz="2400" dirty="0">
                <a:latin typeface="Signika"/>
              </a:rPr>
              <a:t> pula </a:t>
            </a:r>
            <a:r>
              <a:rPr lang="en-US" sz="2400" dirty="0" err="1">
                <a:latin typeface="Signika"/>
              </a:rPr>
              <a:t>riset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terbesar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komputer</a:t>
            </a:r>
            <a:r>
              <a:rPr lang="en-US" sz="2400" dirty="0">
                <a:latin typeface="Signika"/>
              </a:rPr>
              <a:t> di Australia  yang </a:t>
            </a:r>
            <a:r>
              <a:rPr lang="en-US" sz="2400" dirty="0" err="1">
                <a:latin typeface="Signika"/>
              </a:rPr>
              <a:t>dipimpin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oleh</a:t>
            </a:r>
            <a:r>
              <a:rPr lang="en-US" sz="2400" dirty="0">
                <a:latin typeface="Signika"/>
              </a:rPr>
              <a:t> Chris Simpson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Yohanes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Weckert</a:t>
            </a:r>
            <a:r>
              <a:rPr lang="en-US" sz="2400" dirty="0">
                <a:latin typeface="Signika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Signik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Signika"/>
              </a:rPr>
              <a:t>SEJARAH &amp; TOKOH-TOKOH PELOPOR </a:t>
            </a:r>
            <a:r>
              <a:rPr lang="en-US" sz="4000" dirty="0" smtClean="0">
                <a:latin typeface="Signika"/>
              </a:rPr>
              <a:t>ETIKOM</a:t>
            </a:r>
            <a:endParaRPr lang="en-US" sz="40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Signika"/>
              </a:rPr>
              <a:t> Walter </a:t>
            </a:r>
            <a:r>
              <a:rPr lang="en-US" sz="2400" dirty="0" err="1" smtClean="0">
                <a:latin typeface="Signika"/>
              </a:rPr>
              <a:t>Maner</a:t>
            </a:r>
            <a:r>
              <a:rPr lang="en-US" sz="2400" dirty="0" smtClean="0">
                <a:latin typeface="Signika"/>
              </a:rPr>
              <a:t>,  </a:t>
            </a:r>
            <a:r>
              <a:rPr lang="en-US" sz="2400" dirty="0" err="1" smtClean="0">
                <a:latin typeface="Signika"/>
              </a:rPr>
              <a:t>menggambarkan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bidang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etikom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sebagai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bidang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ilmu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menguji</a:t>
            </a:r>
            <a:r>
              <a:rPr lang="en-US" sz="2400" dirty="0">
                <a:latin typeface="Signika"/>
              </a:rPr>
              <a:t> “</a:t>
            </a:r>
            <a:r>
              <a:rPr lang="en-US" sz="2400" dirty="0" err="1">
                <a:latin typeface="Signika"/>
              </a:rPr>
              <a:t>permasalahan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etis</a:t>
            </a:r>
            <a:r>
              <a:rPr lang="en-US" sz="2400" dirty="0">
                <a:latin typeface="Signika"/>
              </a:rPr>
              <a:t>, yang </a:t>
            </a:r>
            <a:r>
              <a:rPr lang="en-US" sz="2400" dirty="0" err="1">
                <a:latin typeface="Signika"/>
              </a:rPr>
              <a:t>diciptakan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oleh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teknologi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komputer</a:t>
            </a:r>
            <a:r>
              <a:rPr lang="en-US" sz="2400" dirty="0" smtClean="0">
                <a:latin typeface="Signika"/>
              </a:rPr>
              <a:t>”. </a:t>
            </a:r>
            <a:r>
              <a:rPr lang="en-US" sz="2400" dirty="0" err="1" smtClean="0">
                <a:latin typeface="Signika"/>
              </a:rPr>
              <a:t>Maner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berpendapat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bahwa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beberapa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permasalahan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sebelumnya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sudah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ada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diperburuk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oleh</a:t>
            </a:r>
            <a:r>
              <a:rPr lang="en-US" sz="2400" dirty="0">
                <a:latin typeface="Signika"/>
              </a:rPr>
              <a:t>   </a:t>
            </a:r>
            <a:r>
              <a:rPr lang="en-US" sz="2400" dirty="0" err="1">
                <a:latin typeface="Signika"/>
              </a:rPr>
              <a:t>munculnya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komputer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menimbulkan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permasalahan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baru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sebagai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akibat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penerapan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teknologi</a:t>
            </a:r>
            <a:r>
              <a:rPr lang="en-US" sz="2400" dirty="0">
                <a:latin typeface="Signika"/>
              </a:rPr>
              <a:t>    </a:t>
            </a:r>
            <a:r>
              <a:rPr lang="en-US" sz="2400" dirty="0" err="1">
                <a:latin typeface="Signika"/>
              </a:rPr>
              <a:t>informasi</a:t>
            </a:r>
            <a:r>
              <a:rPr lang="en-US" sz="2400" dirty="0">
                <a:latin typeface="Signika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Signika"/>
              </a:rPr>
              <a:t> Deborah Johnson, </a:t>
            </a:r>
            <a:r>
              <a:rPr lang="en-US" sz="2400" dirty="0" err="1" smtClean="0">
                <a:latin typeface="Signika"/>
              </a:rPr>
              <a:t>dalam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bukunya</a:t>
            </a:r>
            <a:r>
              <a:rPr lang="en-US" sz="2400" dirty="0">
                <a:latin typeface="Signika"/>
              </a:rPr>
              <a:t> Computer Ethics, </a:t>
            </a:r>
            <a:r>
              <a:rPr lang="en-US" sz="2400" dirty="0" err="1">
                <a:latin typeface="Signika"/>
              </a:rPr>
              <a:t>menggambarkan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bidang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ini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sebagai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satu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studi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tentang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cara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ditemuh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oleh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komputer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memiliki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standar</a:t>
            </a:r>
            <a:r>
              <a:rPr lang="en-US" sz="2400" dirty="0">
                <a:latin typeface="Signika"/>
              </a:rPr>
              <a:t> moral </a:t>
            </a:r>
            <a:r>
              <a:rPr lang="en-US" sz="2400" dirty="0" err="1">
                <a:latin typeface="Signika"/>
              </a:rPr>
              <a:t>baru</a:t>
            </a:r>
            <a:r>
              <a:rPr lang="en-US" sz="2400" dirty="0">
                <a:latin typeface="Signika"/>
              </a:rPr>
              <a:t>, yang </a:t>
            </a:r>
            <a:r>
              <a:rPr lang="en-US" sz="2400" dirty="0" err="1">
                <a:latin typeface="Signika"/>
              </a:rPr>
              <a:t>memaksa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kita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sebagai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penggunanya</a:t>
            </a:r>
            <a:r>
              <a:rPr lang="en-US" sz="2400" dirty="0">
                <a:latin typeface="Signika"/>
              </a:rPr>
              <a:t>    </a:t>
            </a:r>
            <a:r>
              <a:rPr lang="en-US" sz="2400" dirty="0" err="1">
                <a:latin typeface="Signika"/>
              </a:rPr>
              <a:t>untuk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menerapkan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norma-norma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baru</a:t>
            </a:r>
            <a:r>
              <a:rPr lang="en-US" sz="2400" dirty="0">
                <a:latin typeface="Signika"/>
              </a:rPr>
              <a:t> pula di </a:t>
            </a:r>
            <a:r>
              <a:rPr lang="en-US" sz="2400" dirty="0" err="1">
                <a:latin typeface="Signika"/>
              </a:rPr>
              <a:t>dalam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dunia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>
                <a:latin typeface="Signika"/>
              </a:rPr>
              <a:t>yang “</a:t>
            </a:r>
            <a:r>
              <a:rPr lang="en-US" sz="2400" dirty="0" err="1">
                <a:latin typeface="Signika"/>
              </a:rPr>
              <a:t>belum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dipetakan</a:t>
            </a:r>
            <a:r>
              <a:rPr lang="en-US" sz="2400" dirty="0" smtClean="0">
                <a:latin typeface="Signika"/>
              </a:rPr>
              <a:t>”</a:t>
            </a:r>
          </a:p>
          <a:p>
            <a:pPr marL="0" indent="0">
              <a:buNone/>
            </a:pPr>
            <a:endParaRPr lang="en-US" sz="2400" dirty="0">
              <a:latin typeface="Signika"/>
            </a:endParaRP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Signik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/>
          <a:p>
            <a:r>
              <a:rPr lang="en-US" sz="4000" dirty="0"/>
              <a:t>PANDANGAN DALAM CAKUPAN </a:t>
            </a:r>
            <a:r>
              <a:rPr lang="en-US" sz="4000" dirty="0" smtClean="0"/>
              <a:t>ETIKOM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1873</TotalTime>
  <Words>1231</Words>
  <Application>Microsoft Office PowerPoint</Application>
  <PresentationFormat>Custom</PresentationFormat>
  <Paragraphs>193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1_Custom Design</vt:lpstr>
      <vt:lpstr>ETIKA KOMPUTER</vt:lpstr>
      <vt:lpstr>Capaian Pembelajaran</vt:lpstr>
      <vt:lpstr>Etika Komputer</vt:lpstr>
      <vt:lpstr>PENGERTIAN ETIKA KOMPUTER</vt:lpstr>
      <vt:lpstr>TOKOH-TOKOH PELOPOR ETIKA KOMPUTER</vt:lpstr>
      <vt:lpstr>SEJARAH &amp; TOKOH-TOKOH PELOPOR ETIKOM</vt:lpstr>
      <vt:lpstr>SEJARAH &amp; TOKOH-TOKOH PELOPOR ETIKOM</vt:lpstr>
      <vt:lpstr>SEJARAH &amp; TOKOH-TOKOH PELOPOR ETIKOM</vt:lpstr>
      <vt:lpstr>PANDANGAN DALAM CAKUPAN ETIKOM</vt:lpstr>
      <vt:lpstr>PANDANGAN DALAM CAKUPAN ETIKOM</vt:lpstr>
      <vt:lpstr>PANDANGAN DALAM CAKUPAN ETIKOM</vt:lpstr>
      <vt:lpstr>PANDANGAN DALAM CAKUPAN ETIKOM</vt:lpstr>
      <vt:lpstr>PANDANGAN DALAM CAKUPAN ETIKOM</vt:lpstr>
      <vt:lpstr>ISU-ISU POKOK ETIKA KOMPUTER</vt:lpstr>
      <vt:lpstr>ISU-ISU POKOK ETIKA KOMPUTER</vt:lpstr>
      <vt:lpstr>Macam-macam Cybercrime yang banyak terjadi</vt:lpstr>
      <vt:lpstr>Dampak pemanfaatan teknologi informasi yang kurang tepat sebagai berikut (I Made Wiryana)</vt:lpstr>
      <vt:lpstr>Rencana Tindakan untuk mencapai Operasi Komputer yang Etis (Donn Parker) </vt:lpstr>
      <vt:lpstr>Apa yang harus Anda lakukan agar tetap sesuai  etika dalam menggunakan teknologi dan tetap aman ?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UmiRosyidah</dc:creator>
  <cp:lastModifiedBy>Rosy</cp:lastModifiedBy>
  <cp:revision>113</cp:revision>
  <dcterms:created xsi:type="dcterms:W3CDTF">2020-07-23T01:18:59Z</dcterms:created>
  <dcterms:modified xsi:type="dcterms:W3CDTF">2020-08-12T14:23:09Z</dcterms:modified>
</cp:coreProperties>
</file>