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6" r:id="rId11"/>
    <p:sldId id="283" r:id="rId12"/>
    <p:sldId id="284" r:id="rId13"/>
    <p:sldId id="285" r:id="rId14"/>
    <p:sldId id="26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-73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8/12/2020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4774" y="4182823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Tim </a:t>
            </a:r>
            <a:r>
              <a:rPr lang="en-US" i="0" dirty="0" err="1" smtClean="0">
                <a:latin typeface="Signika"/>
              </a:rPr>
              <a:t>Penyusun</a:t>
            </a:r>
            <a:r>
              <a:rPr lang="en-US" i="0" dirty="0" smtClean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RPS </a:t>
            </a:r>
            <a:r>
              <a:rPr lang="en-US" i="0" dirty="0" err="1" smtClean="0">
                <a:latin typeface="Signika"/>
              </a:rPr>
              <a:t>Etika</a:t>
            </a:r>
            <a:r>
              <a:rPr lang="en-US" i="0" dirty="0" smtClean="0">
                <a:latin typeface="Signika"/>
              </a:rPr>
              <a:t> </a:t>
            </a:r>
            <a:r>
              <a:rPr lang="en-US" i="0" dirty="0" err="1" smtClean="0">
                <a:latin typeface="Signika"/>
              </a:rPr>
              <a:t>Profesi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0806" y="2067076"/>
            <a:ext cx="6545105" cy="2019860"/>
          </a:xfrm>
        </p:spPr>
        <p:txBody>
          <a:bodyPr>
            <a:noAutofit/>
          </a:bodyPr>
          <a:lstStyle/>
          <a:p>
            <a:pPr algn="ctr"/>
            <a:r>
              <a:rPr lang="en-ID" sz="8000" dirty="0" smtClean="0"/>
              <a:t>CYBERCRIME</a:t>
            </a:r>
            <a:endParaRPr lang="en-ID" sz="8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8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102947"/>
            <a:ext cx="9744637" cy="2976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Carding (Credit card Fraud)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mencuri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credit card/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kredit</a:t>
            </a:r>
            <a:r>
              <a:rPr lang="en-US" sz="2400" dirty="0"/>
              <a:t> orang  lain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perdagangan</a:t>
            </a:r>
            <a:r>
              <a:rPr lang="en-US" sz="2400" dirty="0"/>
              <a:t> di    internet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Carding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cyber fraud/ </a:t>
            </a:r>
            <a:r>
              <a:rPr lang="en-US" sz="2400" dirty="0" err="1"/>
              <a:t>penipuan</a:t>
            </a:r>
            <a:r>
              <a:rPr lang="en-US" sz="2400" dirty="0"/>
              <a:t> 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maya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sejenis</a:t>
            </a:r>
            <a:r>
              <a:rPr lang="en-US" sz="2400" dirty="0"/>
              <a:t> </a:t>
            </a:r>
            <a:r>
              <a:rPr lang="en-US" sz="2400" dirty="0" err="1"/>
              <a:t>memanipulasi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        </a:t>
            </a:r>
            <a:r>
              <a:rPr lang="en-US" sz="2400" dirty="0" err="1"/>
              <a:t>keuangan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mengeruk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r>
              <a:rPr lang="en-US" sz="2400" dirty="0"/>
              <a:t>  </a:t>
            </a:r>
            <a:r>
              <a:rPr lang="en-US" sz="2400" dirty="0" err="1"/>
              <a:t>sebesar-besarnya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  <a:p>
            <a:endParaRPr lang="en-US" sz="2400" dirty="0">
              <a:latin typeface="Signik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Macam-macam</a:t>
            </a:r>
            <a:r>
              <a:rPr lang="en-US" sz="4400" dirty="0"/>
              <a:t> Cybercrime yang </a:t>
            </a:r>
            <a:r>
              <a:rPr lang="en-US" sz="4400" dirty="0" err="1"/>
              <a:t>banyak</a:t>
            </a:r>
            <a:r>
              <a:rPr lang="en-US" sz="4400" dirty="0"/>
              <a:t> </a:t>
            </a:r>
            <a:r>
              <a:rPr lang="en-US" sz="4400" dirty="0" err="1"/>
              <a:t>terjadi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2051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Hacking </a:t>
            </a:r>
            <a:r>
              <a:rPr lang="en-US" sz="2400" dirty="0" err="1"/>
              <a:t>dan</a:t>
            </a:r>
            <a:r>
              <a:rPr lang="en-US" sz="2400" dirty="0"/>
              <a:t> Cracking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Hacker </a:t>
            </a:r>
            <a:r>
              <a:rPr lang="en-US" sz="2400" dirty="0" err="1"/>
              <a:t>adalah</a:t>
            </a:r>
            <a:r>
              <a:rPr lang="en-US" sz="2400" dirty="0"/>
              <a:t> orang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keinginan</a:t>
            </a:r>
            <a:r>
              <a:rPr lang="en-US" sz="2400" dirty="0"/>
              <a:t> yang </a:t>
            </a:r>
            <a:r>
              <a:rPr lang="en-US" sz="2400" dirty="0" err="1"/>
              <a:t>kuat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mempelajari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detail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meningkat-kan</a:t>
            </a:r>
            <a:r>
              <a:rPr lang="en-US" sz="2400" dirty="0"/>
              <a:t> </a:t>
            </a:r>
            <a:r>
              <a:rPr lang="en-US" sz="2400" dirty="0" err="1"/>
              <a:t>kapabilitasnya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Cracker </a:t>
            </a:r>
            <a:r>
              <a:rPr lang="en-US" sz="2400" dirty="0" err="1"/>
              <a:t>adalah</a:t>
            </a:r>
            <a:r>
              <a:rPr lang="en-US" sz="2400" dirty="0"/>
              <a:t> orang yang </a:t>
            </a:r>
            <a:r>
              <a:rPr lang="en-US" sz="2400" dirty="0" err="1"/>
              <a:t>menyusup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kedalam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orang lain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 smtClean="0"/>
              <a:t>kepentingan</a:t>
            </a:r>
            <a:r>
              <a:rPr lang="en-US" sz="2400" dirty="0" smtClean="0"/>
              <a:t> </a:t>
            </a:r>
            <a:r>
              <a:rPr lang="en-US" sz="2400" dirty="0" err="1"/>
              <a:t>pribadi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golongan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dalih</a:t>
            </a:r>
            <a:r>
              <a:rPr lang="en-US" sz="2400" dirty="0"/>
              <a:t>     </a:t>
            </a:r>
            <a:r>
              <a:rPr lang="en-US" sz="2400" dirty="0" err="1"/>
              <a:t>ekonomi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sebatas</a:t>
            </a:r>
            <a:r>
              <a:rPr lang="en-US" sz="2400" dirty="0"/>
              <a:t> </a:t>
            </a:r>
            <a:r>
              <a:rPr lang="en-US" sz="2400" dirty="0" err="1"/>
              <a:t>kesenangan</a:t>
            </a:r>
            <a:r>
              <a:rPr lang="en-US" sz="2400" dirty="0"/>
              <a:t> </a:t>
            </a:r>
            <a:r>
              <a:rPr lang="en-US" sz="2400" dirty="0" err="1"/>
              <a:t>pribadi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Aktivitas</a:t>
            </a:r>
            <a:r>
              <a:rPr lang="en-US" sz="2400" dirty="0" smtClean="0"/>
              <a:t> </a:t>
            </a:r>
            <a:r>
              <a:rPr lang="en-US" sz="2400" dirty="0"/>
              <a:t>Cracker </a:t>
            </a:r>
            <a:r>
              <a:rPr lang="en-US" sz="2400" dirty="0" err="1"/>
              <a:t>meliputi</a:t>
            </a:r>
            <a:r>
              <a:rPr lang="en-US" sz="2400" dirty="0"/>
              <a:t>: </a:t>
            </a:r>
            <a:r>
              <a:rPr lang="en-US" sz="2400" dirty="0" err="1"/>
              <a:t>pembajakan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orang  lain, </a:t>
            </a:r>
            <a:r>
              <a:rPr lang="en-US" sz="2400" dirty="0" err="1"/>
              <a:t>pembajakan</a:t>
            </a:r>
            <a:r>
              <a:rPr lang="en-US" sz="2400" dirty="0"/>
              <a:t> </a:t>
            </a:r>
            <a:r>
              <a:rPr lang="en-US" sz="2400" dirty="0" err="1"/>
              <a:t>situs</a:t>
            </a:r>
            <a:r>
              <a:rPr lang="en-US" sz="2400" dirty="0"/>
              <a:t> web, </a:t>
            </a:r>
            <a:r>
              <a:rPr lang="en-US" sz="2400" dirty="0" err="1"/>
              <a:t>penyebaran</a:t>
            </a:r>
            <a:r>
              <a:rPr lang="en-US" sz="2400" dirty="0"/>
              <a:t> virus, </a:t>
            </a:r>
            <a:r>
              <a:rPr lang="en-US" sz="2400" dirty="0" err="1"/>
              <a:t>dll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Macam-macam</a:t>
            </a:r>
            <a:r>
              <a:rPr lang="en-US" sz="4400" dirty="0"/>
              <a:t> Cybercrime yang </a:t>
            </a:r>
            <a:r>
              <a:rPr lang="en-US" sz="4400" dirty="0" err="1"/>
              <a:t>banyak</a:t>
            </a:r>
            <a:r>
              <a:rPr lang="en-US" sz="4400" dirty="0"/>
              <a:t> </a:t>
            </a:r>
            <a:r>
              <a:rPr lang="en-US" sz="4400" dirty="0" err="1"/>
              <a:t>terjadi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184834"/>
            <a:ext cx="9744637" cy="2976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Gambling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Gambling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judi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di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r>
              <a:rPr lang="en-US" sz="2400" dirty="0"/>
              <a:t>  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pemain</a:t>
            </a:r>
            <a:r>
              <a:rPr lang="en-US" sz="2400" dirty="0"/>
              <a:t> (</a:t>
            </a:r>
            <a:r>
              <a:rPr lang="en-US" sz="2400" dirty="0" err="1"/>
              <a:t>pejudi</a:t>
            </a:r>
            <a:r>
              <a:rPr lang="en-US" sz="2400" dirty="0"/>
              <a:t>) yang </a:t>
            </a:r>
            <a:r>
              <a:rPr lang="en-US" sz="2400" dirty="0" err="1"/>
              <a:t>nyata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  </a:t>
            </a:r>
            <a:r>
              <a:rPr lang="en-US" sz="2400" dirty="0" err="1"/>
              <a:t>seiring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berkembangnya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internet        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perjuadian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online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Cyber </a:t>
            </a:r>
            <a:r>
              <a:rPr lang="en-US" sz="2400" dirty="0" err="1"/>
              <a:t>Terorism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cybercrime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tergolong</a:t>
            </a:r>
            <a:r>
              <a:rPr lang="en-US" sz="2400" dirty="0"/>
              <a:t> </a:t>
            </a:r>
            <a:r>
              <a:rPr lang="en-US" sz="2400" dirty="0" err="1"/>
              <a:t>cyberterorism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mengancam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  </a:t>
            </a:r>
            <a:r>
              <a:rPr lang="en-US" sz="2400" dirty="0" err="1"/>
              <a:t>warga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, </a:t>
            </a:r>
            <a:r>
              <a:rPr lang="en-US" sz="2400" dirty="0" err="1"/>
              <a:t>termasuk</a:t>
            </a:r>
            <a:r>
              <a:rPr lang="en-US" sz="2400" dirty="0"/>
              <a:t> cracking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situs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  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militer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Macam-macam</a:t>
            </a:r>
            <a:r>
              <a:rPr lang="en-US" sz="4400" dirty="0"/>
              <a:t> Cybercrime yang </a:t>
            </a:r>
            <a:r>
              <a:rPr lang="en-US" sz="4400" dirty="0" err="1"/>
              <a:t>banyak</a:t>
            </a:r>
            <a:r>
              <a:rPr lang="en-US" sz="4400" dirty="0"/>
              <a:t> </a:t>
            </a:r>
            <a:r>
              <a:rPr lang="en-US" sz="4400" dirty="0" err="1"/>
              <a:t>terjadi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6" name="Picture 4" descr="India's cybercrime scenario: Ground situation alar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87" y="1265828"/>
            <a:ext cx="8804027" cy="493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200" b="1" dirty="0" smtClean="0">
                <a:solidFill>
                  <a:schemeClr val="bg1"/>
                </a:solidFill>
              </a:rPr>
              <a:t>EKNIK INFORMATIKA – S1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11311" y="1992572"/>
            <a:ext cx="4823010" cy="988795"/>
          </a:xfrm>
        </p:spPr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pertanyaan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5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2" y="2396649"/>
            <a:ext cx="5299459" cy="1438761"/>
          </a:xfrm>
        </p:spPr>
        <p:txBody>
          <a:bodyPr>
            <a:normAutofit fontScale="90000"/>
          </a:bodyPr>
          <a:lstStyle/>
          <a:p>
            <a:r>
              <a:rPr lang="en-US" sz="8000" b="1" dirty="0" err="1" smtClean="0"/>
              <a:t>Terimakasih</a:t>
            </a:r>
            <a:endParaRPr lang="en-ID" sz="8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 smtClean="0"/>
              <a:t>Mahasiswa</a:t>
            </a:r>
            <a:r>
              <a:rPr lang="en-ID" sz="2400" dirty="0" smtClean="0"/>
              <a:t> </a:t>
            </a:r>
            <a:r>
              <a:rPr lang="en-ID" sz="2400" dirty="0" err="1" smtClean="0"/>
              <a:t>mampu</a:t>
            </a:r>
            <a:r>
              <a:rPr lang="en-ID" sz="2400" dirty="0" smtClean="0"/>
              <a:t> </a:t>
            </a:r>
            <a:r>
              <a:rPr lang="en-ID" sz="2400" dirty="0" err="1" smtClean="0"/>
              <a:t>menjelaskan</a:t>
            </a:r>
            <a:r>
              <a:rPr lang="en-ID" sz="2400" dirty="0" smtClean="0"/>
              <a:t> </a:t>
            </a:r>
            <a:r>
              <a:rPr lang="en-ID" sz="2400" dirty="0" err="1" smtClean="0"/>
              <a:t>definisi</a:t>
            </a:r>
            <a:r>
              <a:rPr lang="en-ID" sz="2400" dirty="0" smtClean="0"/>
              <a:t> cybercrime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macam-macam</a:t>
            </a:r>
            <a:r>
              <a:rPr lang="en-ID" sz="2400" dirty="0" smtClean="0"/>
              <a:t> cybercrime.</a:t>
            </a: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xmlns="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xmlns="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xmlns="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xmlns="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xmlns="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xmlns="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xmlns="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xmlns="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xmlns="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xmlns="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xmlns="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xmlns="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xmlns="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xmlns="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xmlns="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xmlns="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xmlns="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xmlns="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xmlns="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xmlns="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xmlns="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xmlns="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xmlns="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xmlns="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xmlns="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xmlns="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xmlns="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xmlns="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xmlns="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xmlns="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xmlns="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xmlns="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xmlns="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xmlns="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xmlns="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xmlns="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xmlns="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xmlns="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xmlns="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xmlns="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xmlns="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xmlns="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xmlns="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xmlns="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xmlns="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xmlns="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xmlns="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xmlns="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xmlns="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xmlns="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xmlns="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xmlns="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xmlns="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xmlns="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xmlns="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xmlns="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xmlns="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xmlns="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xmlns="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xmlns="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xmlns="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xmlns="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xmlns="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xmlns="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xmlns="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xmlns="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xmlns="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xmlns="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xmlns="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xmlns="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xmlns="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xmlns="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xmlns="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xmlns="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xmlns="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xmlns="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>
          <a:xfrm>
            <a:off x="1582871" y="1205383"/>
            <a:ext cx="9744637" cy="809251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/>
              <a:t>Cybercrime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64" y="1610009"/>
            <a:ext cx="567055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352" y="233909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573" y="3491268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1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Pengertian</a:t>
            </a:r>
            <a:r>
              <a:rPr lang="en-US" sz="4000" dirty="0" smtClean="0"/>
              <a:t> Cybercrime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816341"/>
            <a:ext cx="9744637" cy="29765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Signika" pitchFamily="50" charset="0"/>
              </a:rPr>
              <a:t>Cybercrime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arti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sempit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disebut</a:t>
            </a:r>
            <a:r>
              <a:rPr lang="en-US" sz="2400" dirty="0">
                <a:latin typeface="Signika" pitchFamily="50" charset="0"/>
              </a:rPr>
              <a:t> computer crime, </a:t>
            </a:r>
            <a:r>
              <a:rPr lang="en-US" sz="2400" dirty="0" err="1">
                <a:latin typeface="Signika" pitchFamily="50" charset="0"/>
              </a:rPr>
              <a:t>yaitu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perilaku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ilegal</a:t>
            </a:r>
            <a:r>
              <a:rPr lang="en-US" sz="2400" dirty="0">
                <a:latin typeface="Signika" pitchFamily="50" charset="0"/>
              </a:rPr>
              <a:t>/ </a:t>
            </a:r>
            <a:r>
              <a:rPr lang="en-US" sz="2400" dirty="0" err="1">
                <a:latin typeface="Signika" pitchFamily="50" charset="0"/>
              </a:rPr>
              <a:t>melanggar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secara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langsung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menyerang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sistem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keamanan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komputer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data yang </a:t>
            </a:r>
            <a:r>
              <a:rPr lang="en-US" sz="2400" dirty="0" err="1">
                <a:latin typeface="Signika" pitchFamily="50" charset="0"/>
              </a:rPr>
              <a:t>diproses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oleh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komputer</a:t>
            </a:r>
            <a:endParaRPr lang="en-US" sz="2400" dirty="0" smtClean="0">
              <a:latin typeface="Signika" pitchFamily="50" charset="0"/>
            </a:endParaRPr>
          </a:p>
          <a:p>
            <a:r>
              <a:rPr lang="en-US" sz="2400" dirty="0" smtClean="0">
                <a:latin typeface="Signika" pitchFamily="50" charset="0"/>
              </a:rPr>
              <a:t>Cybercrime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semua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akses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ilegal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terhadap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suatu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transmisi</a:t>
            </a:r>
            <a:r>
              <a:rPr lang="en-US" sz="2400" dirty="0">
                <a:latin typeface="Signika" pitchFamily="50" charset="0"/>
              </a:rPr>
              <a:t> data. (Organization of European Community Development (OECD))</a:t>
            </a:r>
          </a:p>
          <a:p>
            <a:r>
              <a:rPr lang="en-US" sz="2400" dirty="0" smtClean="0">
                <a:latin typeface="Signika" pitchFamily="50" charset="0"/>
              </a:rPr>
              <a:t>Cybercrime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arti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luas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disebut</a:t>
            </a:r>
            <a:r>
              <a:rPr lang="en-US" sz="2400" dirty="0">
                <a:latin typeface="Signika" pitchFamily="50" charset="0"/>
              </a:rPr>
              <a:t> computer related crime, </a:t>
            </a:r>
            <a:r>
              <a:rPr lang="en-US" sz="2400" dirty="0" err="1">
                <a:latin typeface="Signika" pitchFamily="50" charset="0"/>
              </a:rPr>
              <a:t>yaitu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perilaku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ilegal</a:t>
            </a:r>
            <a:r>
              <a:rPr lang="en-US" sz="2400" dirty="0">
                <a:latin typeface="Signika" pitchFamily="50" charset="0"/>
              </a:rPr>
              <a:t>/ </a:t>
            </a:r>
            <a:r>
              <a:rPr lang="en-US" sz="2400" dirty="0" err="1">
                <a:latin typeface="Signika" pitchFamily="50" charset="0"/>
              </a:rPr>
              <a:t>melanggar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berkaitan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sistem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komputer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jaringan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r>
              <a:rPr lang="en-US" sz="2400" dirty="0" err="1">
                <a:latin typeface="Signika" pitchFamily="50" charset="0"/>
              </a:rPr>
              <a:t>Secara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umum</a:t>
            </a:r>
            <a:r>
              <a:rPr lang="en-US" sz="2400" dirty="0">
                <a:latin typeface="Signika" pitchFamily="50" charset="0"/>
              </a:rPr>
              <a:t>, </a:t>
            </a:r>
            <a:r>
              <a:rPr lang="en-US" sz="2400" i="1" dirty="0" err="1">
                <a:latin typeface="Signika" pitchFamily="50" charset="0"/>
              </a:rPr>
              <a:t>pengertian</a:t>
            </a:r>
            <a:r>
              <a:rPr lang="en-US" sz="2400" i="1" dirty="0">
                <a:latin typeface="Signika" pitchFamily="50" charset="0"/>
              </a:rPr>
              <a:t> cyber crime</a:t>
            </a:r>
            <a:r>
              <a:rPr lang="en-US" sz="2400" dirty="0">
                <a:latin typeface="Signika" pitchFamily="50" charset="0"/>
              </a:rPr>
              <a:t> </a:t>
            </a:r>
            <a:r>
              <a:rPr lang="en-US" sz="2400" dirty="0" err="1">
                <a:latin typeface="Signika" pitchFamily="50" charset="0"/>
              </a:rPr>
              <a:t>biasa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diartikan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sebagai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tindak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kejahatan</a:t>
            </a:r>
            <a:r>
              <a:rPr lang="en-US" sz="2400" dirty="0">
                <a:latin typeface="Signika" pitchFamily="50" charset="0"/>
              </a:rPr>
              <a:t> di </a:t>
            </a:r>
            <a:r>
              <a:rPr lang="en-US" sz="2400" dirty="0" err="1">
                <a:latin typeface="Signika" pitchFamily="50" charset="0"/>
              </a:rPr>
              <a:t>ranah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dunia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maya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memanfaatkan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teknologi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komputer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jaringan</a:t>
            </a:r>
            <a:r>
              <a:rPr lang="en-US" sz="2400" dirty="0">
                <a:latin typeface="Signika" pitchFamily="50" charset="0"/>
              </a:rPr>
              <a:t> internet </a:t>
            </a:r>
            <a:r>
              <a:rPr lang="en-US" sz="2400" dirty="0" err="1">
                <a:latin typeface="Signika" pitchFamily="50" charset="0"/>
              </a:rPr>
              <a:t>sebagai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sasaran</a:t>
            </a:r>
            <a:r>
              <a:rPr lang="en-US" sz="2400" dirty="0">
                <a:latin typeface="Signika" pitchFamily="50" charset="0"/>
              </a:rPr>
              <a:t>. </a:t>
            </a:r>
          </a:p>
          <a:p>
            <a:endParaRPr lang="en-US" sz="24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latin typeface="Calibri" pitchFamily="34" charset="0"/>
                <a:cs typeface="Calibri" pitchFamily="34" charset="0"/>
              </a:rPr>
              <a:t>Kejahatan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bidang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 TI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umum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terdiri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dua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kelompok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yaitu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281" y="2130243"/>
            <a:ext cx="9744637" cy="297656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Kejahatan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biasa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TI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alat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bantunya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758952" lvl="1" indent="-45720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Pencurian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uang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pembelian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barang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kartu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kredit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curian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melalui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media internet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menelpon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korban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di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wilayah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hukum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negara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lain,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suatu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hal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jarang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terjadi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kejahatan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konvensional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Kejahatan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muncul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setelah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adanya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internet,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dimana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korbannya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758952" lvl="1" indent="-45720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Contoh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kejahatan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kelompok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perusak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situs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internet,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pengiriman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virus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program-program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tujuannya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merusak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kerja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tujuan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4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Motif </a:t>
            </a:r>
            <a:r>
              <a:rPr lang="en-US" sz="4400" dirty="0" err="1"/>
              <a:t>CyberCrime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Signika" pitchFamily="50" charset="0"/>
              </a:rPr>
              <a:t>Motif </a:t>
            </a:r>
            <a:r>
              <a:rPr lang="en-US" sz="2400" dirty="0" err="1">
                <a:latin typeface="Signika" pitchFamily="50" charset="0"/>
              </a:rPr>
              <a:t>Ekonomi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politik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kriminal</a:t>
            </a:r>
            <a:endParaRPr lang="en-US" sz="2400" dirty="0">
              <a:latin typeface="Signika" pitchFamily="50" charset="0"/>
            </a:endParaRPr>
          </a:p>
          <a:p>
            <a:pPr lvl="1"/>
            <a:r>
              <a:rPr lang="en-US" sz="2400" dirty="0" err="1">
                <a:latin typeface="Signika" pitchFamily="50" charset="0"/>
              </a:rPr>
              <a:t>Yaitu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kejahatan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dilakukan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kepentingan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pribadi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golongan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tertentu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berdampak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kerugian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secara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ekonomi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politik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pihak</a:t>
            </a:r>
            <a:r>
              <a:rPr lang="en-US" sz="2400" dirty="0">
                <a:latin typeface="Signika" pitchFamily="50" charset="0"/>
              </a:rPr>
              <a:t> lain </a:t>
            </a:r>
            <a:r>
              <a:rPr lang="en-US" sz="2400" dirty="0" err="1">
                <a:latin typeface="Signika" pitchFamily="50" charset="0"/>
              </a:rPr>
              <a:t>karena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memiliki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tujuan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berdampak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besar</a:t>
            </a:r>
            <a:endParaRPr lang="en-US" sz="2400" dirty="0">
              <a:latin typeface="Signika" pitchFamily="50" charset="0"/>
            </a:endParaRPr>
          </a:p>
          <a:p>
            <a:pPr lvl="1"/>
            <a:r>
              <a:rPr lang="en-US" sz="2400" dirty="0" err="1">
                <a:latin typeface="Signika" pitchFamily="50" charset="0"/>
              </a:rPr>
              <a:t>Kejahatan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dengan</a:t>
            </a:r>
            <a:r>
              <a:rPr lang="en-US" sz="2400" dirty="0">
                <a:latin typeface="Signika" pitchFamily="50" charset="0"/>
              </a:rPr>
              <a:t> motif </a:t>
            </a:r>
            <a:r>
              <a:rPr lang="en-US" sz="2400" dirty="0" err="1">
                <a:latin typeface="Signika" pitchFamily="50" charset="0"/>
              </a:rPr>
              <a:t>ini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umumnya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dilakukan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oleh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sebuah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korporasi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r>
              <a:rPr lang="en-US" sz="2400" dirty="0">
                <a:latin typeface="Signika" pitchFamily="50" charset="0"/>
              </a:rPr>
              <a:t>Motif </a:t>
            </a:r>
            <a:r>
              <a:rPr lang="en-US" sz="2400" dirty="0" err="1">
                <a:latin typeface="Signika" pitchFamily="50" charset="0"/>
              </a:rPr>
              <a:t>Intelektual</a:t>
            </a:r>
            <a:endParaRPr lang="en-US" sz="2400" dirty="0">
              <a:latin typeface="Signika" pitchFamily="50" charset="0"/>
            </a:endParaRPr>
          </a:p>
          <a:p>
            <a:pPr lvl="1"/>
            <a:r>
              <a:rPr lang="en-US" sz="2400" dirty="0" err="1">
                <a:latin typeface="Signika" pitchFamily="50" charset="0"/>
              </a:rPr>
              <a:t>Yaitu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kejahatan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dilakukan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hanya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kepuasan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pribadi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menunjukkan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bahwa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dirinya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mampu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merekayasa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mengimplementasikan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bidang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teknologi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informasi</a:t>
            </a:r>
            <a:endParaRPr lang="en-US" sz="2400" dirty="0">
              <a:latin typeface="Signika" pitchFamily="50" charset="0"/>
            </a:endParaRPr>
          </a:p>
          <a:p>
            <a:pPr lvl="1"/>
            <a:r>
              <a:rPr lang="en-US" sz="2400" dirty="0" err="1">
                <a:latin typeface="Signika" pitchFamily="50" charset="0"/>
              </a:rPr>
              <a:t>Kejahatn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dengan</a:t>
            </a:r>
            <a:r>
              <a:rPr lang="en-US" sz="2400" dirty="0">
                <a:latin typeface="Signika" pitchFamily="50" charset="0"/>
              </a:rPr>
              <a:t> motif </a:t>
            </a:r>
            <a:r>
              <a:rPr lang="en-US" sz="2400" dirty="0" err="1">
                <a:latin typeface="Signika" pitchFamily="50" charset="0"/>
              </a:rPr>
              <a:t>ini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umumnya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dilakukan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secara</a:t>
            </a:r>
            <a:r>
              <a:rPr lang="en-US" sz="2400" dirty="0">
                <a:latin typeface="Signika" pitchFamily="50" charset="0"/>
              </a:rPr>
              <a:t> individual.</a:t>
            </a:r>
          </a:p>
          <a:p>
            <a:endParaRPr lang="en-US" sz="24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Faktor</a:t>
            </a:r>
            <a:r>
              <a:rPr lang="en-US" sz="4400" dirty="0"/>
              <a:t> </a:t>
            </a:r>
            <a:r>
              <a:rPr lang="en-US" sz="4400" dirty="0" err="1"/>
              <a:t>Penyebab</a:t>
            </a:r>
            <a:r>
              <a:rPr lang="en-US" sz="4400" dirty="0"/>
              <a:t> </a:t>
            </a:r>
            <a:r>
              <a:rPr lang="en-US" sz="4400" dirty="0" err="1"/>
              <a:t>Munculnya</a:t>
            </a:r>
            <a:r>
              <a:rPr lang="en-US" sz="4400" dirty="0"/>
              <a:t> Cybercrime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Faktor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Teknis</a:t>
            </a:r>
            <a:endParaRPr lang="en-US" sz="2400" dirty="0">
              <a:latin typeface="Signika" pitchFamily="50" charset="0"/>
            </a:endParaRPr>
          </a:p>
          <a:p>
            <a:pPr lvl="1"/>
            <a:r>
              <a:rPr lang="en-US" sz="2400" dirty="0" err="1">
                <a:latin typeface="Signika" pitchFamily="50" charset="0"/>
              </a:rPr>
              <a:t>Hilangnya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batas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wilayah</a:t>
            </a:r>
            <a:endParaRPr lang="en-US" sz="2400" dirty="0">
              <a:latin typeface="Signika" pitchFamily="50" charset="0"/>
            </a:endParaRPr>
          </a:p>
          <a:p>
            <a:pPr lvl="1"/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meratanya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penyebaran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teknologi</a:t>
            </a:r>
            <a:r>
              <a:rPr lang="en-US" sz="2400" dirty="0">
                <a:latin typeface="Signika" pitchFamily="50" charset="0"/>
              </a:rPr>
              <a:t> internet.</a:t>
            </a:r>
          </a:p>
          <a:p>
            <a:r>
              <a:rPr lang="en-US" sz="2400" dirty="0" err="1">
                <a:latin typeface="Signika" pitchFamily="50" charset="0"/>
              </a:rPr>
              <a:t>Faktor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Ekonomi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Sosial</a:t>
            </a:r>
            <a:endParaRPr lang="en-US" sz="2400" dirty="0">
              <a:latin typeface="Signika" pitchFamily="50" charset="0"/>
            </a:endParaRPr>
          </a:p>
          <a:p>
            <a:pPr lvl="1"/>
            <a:r>
              <a:rPr lang="en-US" sz="2400" dirty="0" err="1">
                <a:latin typeface="Signika" pitchFamily="50" charset="0"/>
              </a:rPr>
              <a:t>Jaringan</a:t>
            </a:r>
            <a:r>
              <a:rPr lang="en-US" sz="2400" dirty="0">
                <a:latin typeface="Signika" pitchFamily="50" charset="0"/>
              </a:rPr>
              <a:t> internet </a:t>
            </a:r>
            <a:r>
              <a:rPr lang="en-US" sz="2400" dirty="0" err="1">
                <a:latin typeface="Signika" pitchFamily="50" charset="0"/>
              </a:rPr>
              <a:t>sebagai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komoditi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ekonomi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banyak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negara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sangat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membutuhkan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keamanan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jaringan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 lvl="1"/>
            <a:r>
              <a:rPr lang="en-US" sz="2400" dirty="0">
                <a:latin typeface="Signika" pitchFamily="50" charset="0"/>
              </a:rPr>
              <a:t>Cybercrime </a:t>
            </a:r>
            <a:r>
              <a:rPr lang="en-US" sz="2400" dirty="0" err="1">
                <a:latin typeface="Signika" pitchFamily="50" charset="0"/>
              </a:rPr>
              <a:t>berada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skenario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besar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kegiatan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ekonomi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dunia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endParaRPr lang="en-US" sz="24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Macam-macam</a:t>
            </a:r>
            <a:r>
              <a:rPr lang="en-US" sz="4400" dirty="0"/>
              <a:t> Cybercrime yang </a:t>
            </a:r>
            <a:r>
              <a:rPr lang="en-US" sz="4400" dirty="0" err="1"/>
              <a:t>banyak</a:t>
            </a:r>
            <a:r>
              <a:rPr lang="en-US" sz="4400" dirty="0"/>
              <a:t> </a:t>
            </a:r>
            <a:r>
              <a:rPr lang="en-US" sz="4400" dirty="0" err="1"/>
              <a:t>terjadi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 marL="800100" indent="-457200">
              <a:buFont typeface="Wingdings" pitchFamily="2" charset="2"/>
              <a:buChar char="q"/>
            </a:pPr>
            <a:r>
              <a:rPr lang="en-US" sz="3000" dirty="0"/>
              <a:t>Illegal Content</a:t>
            </a:r>
          </a:p>
          <a:p>
            <a:pPr marL="800100" indent="-457200">
              <a:buFont typeface="Wingdings" pitchFamily="2" charset="2"/>
              <a:buChar char="q"/>
            </a:pPr>
            <a:r>
              <a:rPr lang="en-US" sz="3000" dirty="0"/>
              <a:t>Carding (Credit Card Fraud)</a:t>
            </a:r>
          </a:p>
          <a:p>
            <a:pPr marL="800100" indent="-457200">
              <a:buFont typeface="Wingdings" pitchFamily="2" charset="2"/>
              <a:buChar char="q"/>
            </a:pPr>
            <a:r>
              <a:rPr lang="en-US" sz="3000" dirty="0"/>
              <a:t>Hacking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smtClean="0"/>
              <a:t>Cracking</a:t>
            </a:r>
          </a:p>
          <a:p>
            <a:pPr marL="800100" indent="-457200">
              <a:buFont typeface="Wingdings" pitchFamily="2" charset="2"/>
              <a:buChar char="q"/>
            </a:pPr>
            <a:r>
              <a:rPr lang="en-US" sz="3000" dirty="0" smtClean="0"/>
              <a:t>Defacing</a:t>
            </a:r>
          </a:p>
          <a:p>
            <a:pPr marL="800100" indent="-457200">
              <a:buFont typeface="Wingdings" pitchFamily="2" charset="2"/>
              <a:buChar char="q"/>
            </a:pPr>
            <a:r>
              <a:rPr lang="en-US" sz="3000" dirty="0" smtClean="0"/>
              <a:t>Gambling</a:t>
            </a:r>
            <a:endParaRPr lang="en-US" sz="3000" dirty="0"/>
          </a:p>
          <a:p>
            <a:pPr marL="800100" indent="-457200">
              <a:buFont typeface="Wingdings" pitchFamily="2" charset="2"/>
              <a:buChar char="q"/>
            </a:pPr>
            <a:r>
              <a:rPr lang="en-US" sz="3000" dirty="0"/>
              <a:t>Cyber </a:t>
            </a:r>
            <a:r>
              <a:rPr lang="en-US" sz="3000" dirty="0" err="1" smtClean="0"/>
              <a:t>Terorism</a:t>
            </a:r>
            <a:endParaRPr lang="en-US" sz="3000" dirty="0" smtClean="0"/>
          </a:p>
          <a:p>
            <a:pPr marL="800100" indent="-457200">
              <a:buFont typeface="Wingdings" pitchFamily="2" charset="2"/>
              <a:buChar char="q"/>
            </a:pPr>
            <a:r>
              <a:rPr lang="en-US" sz="3000" dirty="0" err="1" smtClean="0"/>
              <a:t>Dll</a:t>
            </a:r>
            <a:r>
              <a:rPr lang="en-US" sz="3000" dirty="0" smtClean="0"/>
              <a:t>.</a:t>
            </a:r>
            <a:endParaRPr lang="en-US" sz="3000" dirty="0"/>
          </a:p>
          <a:p>
            <a:pPr>
              <a:buFont typeface="Wingdings" pitchFamily="2" charset="2"/>
              <a:buChar char="q"/>
            </a:pPr>
            <a:endParaRPr lang="en-US" sz="2800" dirty="0">
              <a:latin typeface="Signik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751" y="4413136"/>
            <a:ext cx="2909077" cy="193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351" y="2253728"/>
            <a:ext cx="25908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85" y="2348607"/>
            <a:ext cx="9744637" cy="2976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Illegal Content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data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kedalam</a:t>
            </a:r>
            <a:r>
              <a:rPr lang="en-US" sz="2400" dirty="0"/>
              <a:t> internet yang 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etis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melanggar</a:t>
            </a:r>
            <a:r>
              <a:rPr lang="en-US" sz="2400" dirty="0" smtClean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mengganggu</a:t>
            </a:r>
            <a:r>
              <a:rPr lang="en-US" sz="2400" dirty="0"/>
              <a:t> </a:t>
            </a:r>
            <a:r>
              <a:rPr lang="en-US" sz="2400" dirty="0" err="1"/>
              <a:t>ketertiban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contohnya</a:t>
            </a:r>
            <a:r>
              <a:rPr lang="en-US" sz="2400" dirty="0"/>
              <a:t>, </a:t>
            </a:r>
            <a:r>
              <a:rPr lang="en-US" sz="2400" dirty="0" err="1"/>
              <a:t>pornografi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Macam-macam</a:t>
            </a:r>
            <a:r>
              <a:rPr lang="en-US" sz="4400" dirty="0"/>
              <a:t> Cybercrime yang </a:t>
            </a:r>
            <a:r>
              <a:rPr lang="en-US" sz="4400" dirty="0" err="1"/>
              <a:t>banyak</a:t>
            </a:r>
            <a:r>
              <a:rPr lang="en-US" sz="4400" dirty="0"/>
              <a:t> </a:t>
            </a:r>
            <a:r>
              <a:rPr lang="en-US" sz="4400" dirty="0" err="1"/>
              <a:t>terjadi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588</Words>
  <Application>Microsoft Office PowerPoint</Application>
  <PresentationFormat>Custom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1_Custom Design</vt:lpstr>
      <vt:lpstr>CYBERCRIME</vt:lpstr>
      <vt:lpstr>Capaian Pembelajaran</vt:lpstr>
      <vt:lpstr>Cybercrime</vt:lpstr>
      <vt:lpstr>Pengertian Cybercrime</vt:lpstr>
      <vt:lpstr>Kejahatan dalam bidang  TI secara umum terdiri dari dua kelompok, yaitu:</vt:lpstr>
      <vt:lpstr>Motif CyberCrime</vt:lpstr>
      <vt:lpstr>Faktor Penyebab Munculnya Cybercrime</vt:lpstr>
      <vt:lpstr>Macam-macam Cybercrime yang banyak terjadi</vt:lpstr>
      <vt:lpstr>Macam-macam Cybercrime yang banyak terjadi</vt:lpstr>
      <vt:lpstr>Macam-macam Cybercrime yang banyak terjadi</vt:lpstr>
      <vt:lpstr>Macam-macam Cybercrime yang banyak terjadi</vt:lpstr>
      <vt:lpstr>Macam-macam Cybercrime yang banyak terjadi</vt:lpstr>
      <vt:lpstr>PowerPoint Presentation</vt:lpstr>
      <vt:lpstr>Ada pertanyaan?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Rosy</cp:lastModifiedBy>
  <cp:revision>87</cp:revision>
  <dcterms:created xsi:type="dcterms:W3CDTF">2020-07-23T01:18:59Z</dcterms:created>
  <dcterms:modified xsi:type="dcterms:W3CDTF">2020-08-12T15:01:19Z</dcterms:modified>
</cp:coreProperties>
</file>