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sldIdLst>
    <p:sldId id="257" r:id="rId2"/>
    <p:sldId id="278" r:id="rId3"/>
    <p:sldId id="1118" r:id="rId4"/>
    <p:sldId id="1119" r:id="rId5"/>
    <p:sldId id="1120" r:id="rId6"/>
    <p:sldId id="1121" r:id="rId7"/>
    <p:sldId id="1122" r:id="rId8"/>
    <p:sldId id="464" r:id="rId9"/>
    <p:sldId id="1123" r:id="rId10"/>
    <p:sldId id="1124" r:id="rId11"/>
    <p:sldId id="1125" r:id="rId12"/>
    <p:sldId id="1127" r:id="rId13"/>
    <p:sldId id="1128" r:id="rId14"/>
    <p:sldId id="1129" r:id="rId15"/>
    <p:sldId id="1130" r:id="rId16"/>
    <p:sldId id="1131" r:id="rId17"/>
    <p:sldId id="113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8" autoAdjust="0"/>
    <p:restoredTop sz="95261" autoAdjust="0"/>
  </p:normalViewPr>
  <p:slideViewPr>
    <p:cSldViewPr snapToGrid="0">
      <p:cViewPr varScale="1">
        <p:scale>
          <a:sx n="68" d="100"/>
          <a:sy n="68" d="100"/>
        </p:scale>
        <p:origin x="63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16/09/2021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9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Network Management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altLang="ko-KR" dirty="0">
                <a:ea typeface="Gulim" panose="020B0600000101010101" pitchFamily="34" charset="-127"/>
              </a:rPr>
              <a:t>Model dan Jenis </a:t>
            </a:r>
            <a:r>
              <a:rPr lang="id-ID" altLang="ko-KR" dirty="0" err="1">
                <a:ea typeface="Gulim" panose="020B0600000101010101" pitchFamily="34" charset="-127"/>
              </a:rPr>
              <a:t>Jarkom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75C7-58F2-477A-B1C0-C260A81E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Teknologi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C503-BA19-4A4A-9058-82ED7F40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Bluetooth</a:t>
            </a:r>
            <a:r>
              <a:rPr lang="id-ID" dirty="0"/>
              <a:t> – Standar IEEE WPAN yang digunakan untuk pemasangan perangkat pada jarak hingga 300 kaki (100 m).</a:t>
            </a:r>
          </a:p>
          <a:p>
            <a:pPr lvl="1"/>
            <a:r>
              <a:rPr lang="id-ID" dirty="0" err="1"/>
              <a:t>Bluetooth</a:t>
            </a:r>
            <a:r>
              <a:rPr lang="id-ID" dirty="0"/>
              <a:t> Low Energy (BLE) – Mendukung </a:t>
            </a:r>
            <a:r>
              <a:rPr lang="id-ID" dirty="0" err="1"/>
              <a:t>topologi</a:t>
            </a:r>
            <a:r>
              <a:rPr lang="id-ID" dirty="0"/>
              <a:t> </a:t>
            </a:r>
            <a:r>
              <a:rPr lang="id-ID" dirty="0" err="1"/>
              <a:t>mesh</a:t>
            </a:r>
            <a:r>
              <a:rPr lang="id-ID" dirty="0"/>
              <a:t> ke perangkat jaringan skala besar.</a:t>
            </a:r>
          </a:p>
          <a:p>
            <a:pPr lvl="1"/>
            <a:r>
              <a:rPr lang="id-ID" dirty="0" err="1"/>
              <a:t>Bluetooth</a:t>
            </a:r>
            <a:r>
              <a:rPr lang="id-ID" dirty="0"/>
              <a:t> Basic Rate/</a:t>
            </a:r>
            <a:r>
              <a:rPr lang="id-ID" dirty="0" err="1"/>
              <a:t>Enhanced</a:t>
            </a:r>
            <a:r>
              <a:rPr lang="id-ID" dirty="0"/>
              <a:t> Rate (BR/EDR) – Mendukung </a:t>
            </a:r>
            <a:r>
              <a:rPr lang="id-ID" dirty="0" err="1"/>
              <a:t>topologi</a:t>
            </a:r>
            <a:r>
              <a:rPr lang="id-ID" dirty="0"/>
              <a:t> </a:t>
            </a:r>
            <a:r>
              <a:rPr lang="id-ID" dirty="0" err="1"/>
              <a:t>point-to-point</a:t>
            </a:r>
            <a:r>
              <a:rPr lang="id-ID" dirty="0"/>
              <a:t> dan dioptimalkan untuk </a:t>
            </a:r>
            <a:r>
              <a:rPr lang="id-ID" dirty="0" err="1"/>
              <a:t>streaming</a:t>
            </a:r>
            <a:r>
              <a:rPr lang="id-ID" dirty="0"/>
              <a:t> audio.</a:t>
            </a:r>
          </a:p>
          <a:p>
            <a:r>
              <a:rPr lang="id-ID" dirty="0"/>
              <a:t>Wireless LAN (WLAN) adalah jenis jaringan nirkabel yang umum digunakan di lingkungan rumah, kantor, dan kampus.</a:t>
            </a:r>
          </a:p>
          <a:p>
            <a:r>
              <a:rPr lang="id-ID" dirty="0"/>
              <a:t>WLAN memungkinkan mobilitas dalam lingkungan rumah dan bisnis.</a:t>
            </a:r>
          </a:p>
          <a:p>
            <a:r>
              <a:rPr lang="id-ID" dirty="0"/>
              <a:t>Infrastruktur nirkabel beradaptasi dengan kebutuhan dan teknologi yang berubah dengan cepat.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644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9C9-E633-4DC9-9EC7-AFA98AE7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Teknologi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6AAA-4E46-4745-BC12-30598E7C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err="1"/>
              <a:t>WiMAX</a:t>
            </a:r>
            <a:r>
              <a:rPr lang="id-ID" dirty="0"/>
              <a:t> (</a:t>
            </a:r>
            <a:r>
              <a:rPr lang="id-ID" dirty="0" err="1"/>
              <a:t>Interoperabilitas</a:t>
            </a:r>
            <a:r>
              <a:rPr lang="id-ID" dirty="0"/>
              <a:t> Seluruh Dunia untuk Akses </a:t>
            </a:r>
            <a:r>
              <a:rPr lang="id-ID" dirty="0" err="1"/>
              <a:t>Microwave</a:t>
            </a:r>
            <a:r>
              <a:rPr lang="id-ID" dirty="0"/>
              <a:t>) – Koneksi internet kabel </a:t>
            </a:r>
            <a:r>
              <a:rPr lang="id-ID" dirty="0" err="1"/>
              <a:t>broadband</a:t>
            </a:r>
            <a:r>
              <a:rPr lang="id-ID" dirty="0"/>
              <a:t> alternatif. Standar WLAN IEEE 802.16 untuk jarak hingga 30 mil (50 </a:t>
            </a:r>
            <a:r>
              <a:rPr lang="id-ID" dirty="0" err="1"/>
              <a:t>km</a:t>
            </a:r>
            <a:r>
              <a:rPr lang="id-ID" dirty="0"/>
              <a:t>).</a:t>
            </a:r>
          </a:p>
          <a:p>
            <a:r>
              <a:rPr lang="id-ID" dirty="0" err="1"/>
              <a:t>Broadband</a:t>
            </a:r>
            <a:r>
              <a:rPr lang="id-ID" dirty="0"/>
              <a:t> Seluler – Membawa suara dan data. Digunakan oleh ponsel, mobil, tablet, dan laptop.</a:t>
            </a:r>
          </a:p>
          <a:p>
            <a:pPr lvl="1"/>
            <a:r>
              <a:rPr lang="id-ID" dirty="0"/>
              <a:t>Sistem Seluler Global (GSM) – Diakui secara internasional</a:t>
            </a:r>
          </a:p>
          <a:p>
            <a:pPr lvl="1"/>
            <a:r>
              <a:rPr lang="id-ID" dirty="0"/>
              <a:t>Code </a:t>
            </a:r>
            <a:r>
              <a:rPr lang="id-ID" dirty="0" err="1"/>
              <a:t>Division</a:t>
            </a:r>
            <a:r>
              <a:rPr lang="id-ID" dirty="0"/>
              <a:t> </a:t>
            </a:r>
            <a:r>
              <a:rPr lang="id-ID" dirty="0" err="1"/>
              <a:t>Multiple</a:t>
            </a:r>
            <a:r>
              <a:rPr lang="id-ID" dirty="0"/>
              <a:t> Access (CDMA) – Terutama digunakan di AS.</a:t>
            </a:r>
          </a:p>
          <a:p>
            <a:r>
              <a:rPr lang="id-ID" dirty="0" err="1"/>
              <a:t>Broadband</a:t>
            </a:r>
            <a:r>
              <a:rPr lang="id-ID" dirty="0"/>
              <a:t> Satelit – Menggunakan parabola terarah yang disejajarkan dengan satelit di orbit geostasioner. Membutuhkan garis situs yang jelas. Biasanya digunakan di lokasi pedesaan di mana kabel dan DSL tidak tersedia.</a:t>
            </a:r>
          </a:p>
        </p:txBody>
      </p:sp>
    </p:spTree>
    <p:extLst>
      <p:ext uri="{BB962C8B-B14F-4D97-AF65-F5344CB8AC3E}">
        <p14:creationId xmlns:p14="http://schemas.microsoft.com/office/powerpoint/2010/main" val="286220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618A-2A85-4C8D-B055-54E314C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Wireless Standards Organizations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FDBD-FFAF-412A-8BC6-8AFFEE55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Standar memastikan </a:t>
            </a:r>
            <a:r>
              <a:rPr lang="id-ID" dirty="0" err="1"/>
              <a:t>interoperabilitas</a:t>
            </a:r>
            <a:r>
              <a:rPr lang="id-ID" dirty="0"/>
              <a:t> antar perangkat yang dibuat oleh produsen yang berbeda. Secara internasional, tiga organisasi yang mempengaruhi standar WLAN:</a:t>
            </a:r>
          </a:p>
          <a:p>
            <a:pPr lvl="1"/>
            <a:r>
              <a:rPr lang="id-ID" b="1" dirty="0"/>
              <a:t>International </a:t>
            </a:r>
            <a:r>
              <a:rPr lang="id-ID" b="1" dirty="0" err="1"/>
              <a:t>Telecommunication</a:t>
            </a:r>
            <a:r>
              <a:rPr lang="id-ID" b="1" dirty="0"/>
              <a:t> Union (ITU) </a:t>
            </a:r>
            <a:r>
              <a:rPr lang="id-ID" dirty="0"/>
              <a:t>– Mengatur alokasi spektrum radio dan orbit satelit.</a:t>
            </a:r>
          </a:p>
          <a:p>
            <a:pPr lvl="1"/>
            <a:r>
              <a:rPr lang="id-ID" b="1" dirty="0" err="1"/>
              <a:t>Institute</a:t>
            </a:r>
            <a:r>
              <a:rPr lang="id-ID" b="1" dirty="0"/>
              <a:t> </a:t>
            </a:r>
            <a:r>
              <a:rPr lang="id-ID" b="1" dirty="0" err="1"/>
              <a:t>of</a:t>
            </a:r>
            <a:r>
              <a:rPr lang="id-ID" b="1" dirty="0"/>
              <a:t> </a:t>
            </a:r>
            <a:r>
              <a:rPr lang="id-ID" b="1" dirty="0" err="1"/>
              <a:t>Electrical</a:t>
            </a:r>
            <a:r>
              <a:rPr lang="id-ID" b="1" dirty="0"/>
              <a:t> </a:t>
            </a:r>
            <a:r>
              <a:rPr lang="id-ID" b="1" dirty="0" err="1"/>
              <a:t>and</a:t>
            </a:r>
            <a:r>
              <a:rPr lang="id-ID" b="1" dirty="0"/>
              <a:t> Electronics </a:t>
            </a:r>
            <a:r>
              <a:rPr lang="id-ID" b="1" dirty="0" err="1"/>
              <a:t>Engineers</a:t>
            </a:r>
            <a:r>
              <a:rPr lang="id-ID" b="1" dirty="0"/>
              <a:t> (IEEE) </a:t>
            </a:r>
            <a:r>
              <a:rPr lang="id-ID" dirty="0"/>
              <a:t>– Menentukan bagaimana frekuensi radio dimodulasi untuk membawa informasi. Mempertahankan standar untuk jaringan area lokal dan metropolitan (MAN) dengan keluarga standar IEEE 802 LAN/MAN.</a:t>
            </a:r>
          </a:p>
          <a:p>
            <a:pPr lvl="1"/>
            <a:r>
              <a:rPr lang="id-ID" b="1" dirty="0" err="1"/>
              <a:t>Wi-Fi</a:t>
            </a:r>
            <a:r>
              <a:rPr lang="id-ID" b="1" dirty="0"/>
              <a:t> Alliance </a:t>
            </a:r>
            <a:r>
              <a:rPr lang="id-ID" dirty="0"/>
              <a:t>– Mempromosikan pertumbuhan dan penerimaan WLAN. Ini adalah asosiasi vendor yang bertujuan untuk meningkatkan </a:t>
            </a:r>
            <a:r>
              <a:rPr lang="id-ID" dirty="0" err="1"/>
              <a:t>interoperabilitas</a:t>
            </a:r>
            <a:r>
              <a:rPr lang="id-ID" dirty="0"/>
              <a:t> produk yang didasarkan pada standar 802.11</a:t>
            </a:r>
          </a:p>
        </p:txBody>
      </p:sp>
    </p:spTree>
    <p:extLst>
      <p:ext uri="{BB962C8B-B14F-4D97-AF65-F5344CB8AC3E}">
        <p14:creationId xmlns:p14="http://schemas.microsoft.com/office/powerpoint/2010/main" val="361235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1086-BFCE-476C-9E15-660733A7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Wireless 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1935-6EA9-4F35-8127-BF8442C9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15" y="2240897"/>
            <a:ext cx="5516380" cy="3969403"/>
          </a:xfrm>
        </p:spPr>
        <p:txBody>
          <a:bodyPr/>
          <a:lstStyle/>
          <a:p>
            <a:r>
              <a:rPr lang="id-ID" dirty="0"/>
              <a:t>Untuk berkomunikasi secara nirkabel, laptop, tablet, ponsel pintar, dan bahkan mobil terbaru menyertakan NIC nirkabel terintegrasi yang menggabungkan pemancar/penerima radio.</a:t>
            </a:r>
          </a:p>
          <a:p>
            <a:r>
              <a:rPr lang="id-ID" dirty="0"/>
              <a:t>Jika perangkat tidak memiliki NIC nirkabel terintegrasi, maka adaptor nirkabel USB dapat digunakan.</a:t>
            </a:r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FACED-8EBD-455F-911A-4B8B197C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0" y="2240897"/>
            <a:ext cx="4682067" cy="316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FE95-672D-496E-98DB-0566337D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Wireless Home Router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710B-EEC3-4BAE-840A-4DD9E9F6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240897"/>
            <a:ext cx="5968144" cy="3969403"/>
          </a:xfrm>
        </p:spPr>
        <p:txBody>
          <a:bodyPr/>
          <a:lstStyle/>
          <a:p>
            <a:r>
              <a:rPr lang="id-ID"/>
              <a:t>Pengguna rumahan biasanya menghubungkan perangkat nirkabel menggunakan router nirkabel kecil.</a:t>
            </a:r>
          </a:p>
          <a:p>
            <a:r>
              <a:rPr lang="id-ID"/>
              <a:t>Router nirkabel berfungsi sebagai berikut:</a:t>
            </a:r>
          </a:p>
          <a:p>
            <a:pPr lvl="1"/>
            <a:r>
              <a:rPr lang="id-ID"/>
              <a:t>Access Point– Untuk menyediakan akses kabel</a:t>
            </a:r>
          </a:p>
          <a:p>
            <a:pPr lvl="1"/>
            <a:r>
              <a:rPr lang="id-ID"/>
              <a:t>Switch – Untuk menghubungkan perangkat berkabel</a:t>
            </a:r>
          </a:p>
          <a:p>
            <a:pPr lvl="1"/>
            <a:r>
              <a:rPr lang="id-ID"/>
              <a:t>Router - Untuk menyediakan gateway default ke jaringan lain dan Internet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70767-DC2F-4B41-86FC-D8B03645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86711" y="2812046"/>
            <a:ext cx="3855204" cy="2527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810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BBF7-88C9-4437-9967-276D3E51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Wireless Access Point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563D-73B2-44BD-ADAB-67C749A5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240897"/>
            <a:ext cx="5593390" cy="3969403"/>
          </a:xfrm>
        </p:spPr>
        <p:txBody>
          <a:bodyPr/>
          <a:lstStyle/>
          <a:p>
            <a:r>
              <a:rPr lang="id-ID" dirty="0"/>
              <a:t>Klien nirkabel menggunakan NIC nirkabel mereka untuk menemukan titik akses (AP) terdekat.</a:t>
            </a:r>
          </a:p>
          <a:p>
            <a:r>
              <a:rPr lang="id-ID" dirty="0"/>
              <a:t>Klien kemudian mencoba untuk mengasosiasikan dan </a:t>
            </a:r>
            <a:r>
              <a:rPr lang="id-ID" dirty="0" err="1"/>
              <a:t>mengotentikasi</a:t>
            </a:r>
            <a:r>
              <a:rPr lang="id-ID" dirty="0"/>
              <a:t> dengan AP.</a:t>
            </a:r>
          </a:p>
          <a:p>
            <a:r>
              <a:rPr lang="id-ID" dirty="0"/>
              <a:t>Setelah </a:t>
            </a:r>
            <a:r>
              <a:rPr lang="id-ID" dirty="0" err="1"/>
              <a:t>diautentikasi</a:t>
            </a:r>
            <a:r>
              <a:rPr lang="id-ID" dirty="0"/>
              <a:t>, pengguna nirkabel memiliki akses ke sumber daya jaringan.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A590-C1B4-4BA7-A4DD-B300AB54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450" y="2439649"/>
            <a:ext cx="4346605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110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525-7FA5-48EA-B5F8-20ABDD77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11" y="629266"/>
            <a:ext cx="3697511" cy="167660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Wireless Antennas</a:t>
            </a:r>
            <a:endParaRPr lang="id-ID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FA34-D112-4675-8381-418A14B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13" y="2438400"/>
            <a:ext cx="3697510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4A5566"/>
              </a:buClr>
            </a:pPr>
            <a:r>
              <a:rPr lang="id-ID" sz="1700"/>
              <a:t>Jenis antena eksternal:</a:t>
            </a:r>
          </a:p>
          <a:p>
            <a:pPr lvl="1">
              <a:spcAft>
                <a:spcPts val="600"/>
              </a:spcAft>
              <a:buClr>
                <a:srgbClr val="4A5566"/>
              </a:buClr>
            </a:pPr>
            <a:r>
              <a:rPr lang="id-ID" sz="1700"/>
              <a:t>Omnidirectional – Memberikan cakupan 360 derajat. Ideal di rumah dan area kantor.</a:t>
            </a:r>
          </a:p>
          <a:p>
            <a:pPr lvl="1">
              <a:spcAft>
                <a:spcPts val="600"/>
              </a:spcAft>
              <a:buClr>
                <a:srgbClr val="4A5566"/>
              </a:buClr>
            </a:pPr>
            <a:r>
              <a:rPr lang="id-ID" sz="1700"/>
              <a:t>Directional – Memfokuskan sinyal radio ke arah tertentu. Contohnya adalah hidangan Yagi dan parabola.</a:t>
            </a:r>
          </a:p>
          <a:p>
            <a:pPr lvl="1">
              <a:spcAft>
                <a:spcPts val="600"/>
              </a:spcAft>
              <a:buClr>
                <a:srgbClr val="4A5566"/>
              </a:buClr>
            </a:pPr>
            <a:r>
              <a:rPr lang="id-ID" sz="1700"/>
              <a:t>Multiple Input Multiple Output (MIMO) – Menggunakan beberapa antena (Hingga delapan) untuk meningkatkan bandwidth.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BEE692-38FF-45D5-BACD-3ED0107AB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246" y="0"/>
            <a:ext cx="7559754" cy="6858000"/>
          </a:xfrm>
          <a:prstGeom prst="rect">
            <a:avLst/>
          </a:prstGeom>
          <a:solidFill>
            <a:srgbClr val="4A5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FC0ABB7-3FF2-48CA-AF41-7C90BA14B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2995" y="484632"/>
            <a:ext cx="670914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9855E-A431-4A7E-9D94-72A4F2163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4" r="-3" b="13064"/>
          <a:stretch/>
        </p:blipFill>
        <p:spPr>
          <a:xfrm flipH="1">
            <a:off x="5414728" y="827678"/>
            <a:ext cx="3603723" cy="1996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50D5B-4D04-47C3-8A7F-887D3270D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2" r="19507" b="-1"/>
          <a:stretch/>
        </p:blipFill>
        <p:spPr>
          <a:xfrm>
            <a:off x="5414729" y="2989903"/>
            <a:ext cx="3603723" cy="2922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081413-C409-49C7-A80A-A52EA57B0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20" r="19079" b="1"/>
          <a:stretch/>
        </p:blipFill>
        <p:spPr>
          <a:xfrm>
            <a:off x="9173937" y="827678"/>
            <a:ext cx="2315724" cy="50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6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BCD7-EA40-4FE2-AECA-21C4467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Next</a:t>
            </a:r>
            <a:r>
              <a:rPr lang="id-ID" dirty="0"/>
              <a:t> Gen Wireless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F903-C922-4882-8F4F-363CA727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b="1" dirty="0"/>
              <a:t>Teknologi Light Fidelity (LIFI) -  </a:t>
            </a:r>
            <a:r>
              <a:rPr lang="id-ID" dirty="0"/>
              <a:t>merupakan sistem pada teknologi komunikasi nirkabel dua arah yang memiliki kecepatan 100 kali lebih cepat dibandingkan dengan </a:t>
            </a:r>
            <a:r>
              <a:rPr lang="id-ID" dirty="0" err="1"/>
              <a:t>WiFi</a:t>
            </a:r>
            <a:endParaRPr lang="id-ID" dirty="0"/>
          </a:p>
          <a:p>
            <a:pPr lvl="1"/>
            <a:r>
              <a:rPr lang="id-ID" dirty="0"/>
              <a:t>Kelemahan teknologi ini tidak dapat menembus tembok ataupun area yang memiliki sekat.</a:t>
            </a:r>
            <a:endParaRPr lang="id-ID" b="1" dirty="0"/>
          </a:p>
          <a:p>
            <a:endParaRPr lang="id-ID" b="1" dirty="0"/>
          </a:p>
          <a:p>
            <a:r>
              <a:rPr lang="id-ID" b="1" dirty="0"/>
              <a:t>6 G</a:t>
            </a:r>
            <a:r>
              <a:rPr lang="id-ID" dirty="0"/>
              <a:t> – merupakan standar komunikasi seluler generasi keenam setelah 5G. Secara teoritis, kecepatan unduhannya bisa mencapai hingga 1 TB per detik.</a:t>
            </a:r>
          </a:p>
          <a:p>
            <a:endParaRPr lang="id-ID" dirty="0"/>
          </a:p>
          <a:p>
            <a:r>
              <a:rPr lang="id-ID" b="1" dirty="0"/>
              <a:t>Wireless 6 </a:t>
            </a:r>
            <a:r>
              <a:rPr lang="id-ID" dirty="0"/>
              <a:t>– merupakan </a:t>
            </a:r>
            <a:r>
              <a:rPr lang="sv-SE" dirty="0"/>
              <a:t>upgrade besar atas generasi sebelumnya</a:t>
            </a:r>
            <a:r>
              <a:rPr lang="id-ID" dirty="0"/>
              <a:t> yang memungkinkan banyak peningkatan inkremental yang menumpuk hingga menjadi peningkatan yang substansial</a:t>
            </a:r>
          </a:p>
          <a:p>
            <a:pPr lvl="1"/>
            <a:r>
              <a:rPr lang="id-ID" dirty="0"/>
              <a:t>Kecepatan yang Lebih Tinggi - 9,6 </a:t>
            </a:r>
            <a:r>
              <a:rPr lang="id-ID" dirty="0" err="1"/>
              <a:t>Gbps</a:t>
            </a:r>
            <a:r>
              <a:rPr lang="id-ID" dirty="0"/>
              <a:t> adalah </a:t>
            </a:r>
            <a:r>
              <a:rPr lang="id-ID" dirty="0" err="1"/>
              <a:t>throughput</a:t>
            </a:r>
            <a:r>
              <a:rPr lang="id-ID" dirty="0"/>
              <a:t> maksimum dari </a:t>
            </a:r>
            <a:r>
              <a:rPr lang="id-ID" dirty="0" err="1"/>
              <a:t>Wi-Fi</a:t>
            </a:r>
            <a:r>
              <a:rPr lang="id-ID" dirty="0"/>
              <a:t> 6 di berbagai saluran</a:t>
            </a:r>
          </a:p>
          <a:p>
            <a:pPr lvl="1"/>
            <a:r>
              <a:rPr lang="id-ID" dirty="0" err="1"/>
              <a:t>Wi-Fi</a:t>
            </a:r>
            <a:r>
              <a:rPr lang="id-ID" dirty="0"/>
              <a:t> </a:t>
            </a:r>
            <a:r>
              <a:rPr lang="id-ID" dirty="0" err="1"/>
              <a:t>Protected</a:t>
            </a:r>
            <a:r>
              <a:rPr lang="id-ID" dirty="0"/>
              <a:t> Access (WPA)</a:t>
            </a:r>
            <a:r>
              <a:rPr lang="id-ID" b="1" dirty="0"/>
              <a:t> </a:t>
            </a:r>
            <a:r>
              <a:rPr lang="id-ID" dirty="0"/>
              <a:t>generasi 3</a:t>
            </a:r>
          </a:p>
          <a:p>
            <a:pPr lvl="1"/>
            <a:r>
              <a:rPr lang="id-ID" dirty="0"/>
              <a:t>Daya Tahan Baterai dan Target </a:t>
            </a:r>
            <a:r>
              <a:rPr lang="id-ID" dirty="0" err="1"/>
              <a:t>Wake</a:t>
            </a:r>
            <a:r>
              <a:rPr lang="id-ID" dirty="0"/>
              <a:t> </a:t>
            </a:r>
            <a:r>
              <a:rPr lang="id-ID" dirty="0" err="1"/>
              <a:t>Time</a:t>
            </a:r>
            <a:r>
              <a:rPr lang="id-ID" dirty="0"/>
              <a:t> (TWT)</a:t>
            </a:r>
          </a:p>
        </p:txBody>
      </p:sp>
    </p:spTree>
    <p:extLst>
      <p:ext uri="{BB962C8B-B14F-4D97-AF65-F5344CB8AC3E}">
        <p14:creationId xmlns:p14="http://schemas.microsoft.com/office/powerpoint/2010/main" val="40489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Tipe Jaringan Komputer</a:t>
            </a:r>
          </a:p>
          <a:p>
            <a:r>
              <a:rPr lang="en-US" dirty="0"/>
              <a:t>Intranet, Extranet dan Internet</a:t>
            </a:r>
            <a:endParaRPr lang="id-ID" dirty="0"/>
          </a:p>
          <a:p>
            <a:r>
              <a:rPr lang="id-ID" dirty="0"/>
              <a:t>Tipe Jaringan Wireless</a:t>
            </a:r>
          </a:p>
          <a:p>
            <a:r>
              <a:rPr lang="id-ID" dirty="0"/>
              <a:t>Perangkat Wireless</a:t>
            </a:r>
          </a:p>
          <a:p>
            <a:r>
              <a:rPr lang="id-ID" dirty="0" err="1"/>
              <a:t>Next</a:t>
            </a:r>
            <a:r>
              <a:rPr lang="id-ID" dirty="0"/>
              <a:t> Gen Wireless</a:t>
            </a:r>
          </a:p>
          <a:p>
            <a:endParaRPr lang="id-ID" dirty="0"/>
          </a:p>
          <a:p>
            <a:endParaRPr lang="id-ID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82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260-E296-4481-A5D5-3265CA7B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11" y="629266"/>
            <a:ext cx="3697511" cy="1676603"/>
          </a:xfrm>
        </p:spPr>
        <p:txBody>
          <a:bodyPr>
            <a:normAutofit/>
          </a:bodyPr>
          <a:lstStyle/>
          <a:p>
            <a:pPr algn="ctr"/>
            <a:r>
              <a:rPr lang="id-ID" sz="4000"/>
              <a:t>Jaringan Berbagai Ukuran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6BF0-0893-4528-BDF2-3EE14EB6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13" y="2438400"/>
            <a:ext cx="3697510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z="1500" dirty="0"/>
              <a:t>Jaringan Rumah Kecil – sambungkan beberapa komputer satu sama lain dan Internet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z="1500" dirty="0" err="1"/>
              <a:t>Small</a:t>
            </a:r>
            <a:r>
              <a:rPr lang="id-ID" sz="1500" dirty="0"/>
              <a:t> Office/</a:t>
            </a:r>
            <a:r>
              <a:rPr lang="id-ID" sz="1500" dirty="0" err="1"/>
              <a:t>Home</a:t>
            </a:r>
            <a:r>
              <a:rPr lang="id-ID" sz="1500" dirty="0"/>
              <a:t> Office – memungkinkan komputer di dalam rumah atau kantor jarak jauh untuk terhubung ke jaringan perusahaan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z="1500" dirty="0"/>
              <a:t>Jaringan Sedang hingga Besar – banyak lokasi dengan ratusan atau ribuan komputer yang saling terhubung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z="1500" dirty="0"/>
              <a:t>World Wide </a:t>
            </a:r>
            <a:r>
              <a:rPr lang="id-ID" sz="1500" dirty="0" err="1"/>
              <a:t>Networks</a:t>
            </a:r>
            <a:r>
              <a:rPr lang="id-ID" sz="1500" dirty="0"/>
              <a:t> – menghubungkan ratusan juta komputer di seluruh dunia – seperti internet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29D873-1945-4654-A367-D915DFB30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246" y="0"/>
            <a:ext cx="755975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6190A0DD-293F-477F-AEDB-BD04B1227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2995" y="484632"/>
            <a:ext cx="670914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his is the image’s alt text">
            <a:extLst>
              <a:ext uri="{FF2B5EF4-FFF2-40B4-BE49-F238E27FC236}">
                <a16:creationId xmlns:a16="http://schemas.microsoft.com/office/drawing/2014/main" id="{FDB86837-93A5-458C-B4CC-7B03BACC1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13144" b="6"/>
          <a:stretch/>
        </p:blipFill>
        <p:spPr bwMode="auto">
          <a:xfrm>
            <a:off x="9510332" y="829733"/>
            <a:ext cx="1917732" cy="19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d1qjbjciwpxftb.cloudfront.net/courses/ccna1/networking-today/5_common-types-of-networks/assets/1_chunk/media--Small-Home-Office-Net--image.jpg">
            <a:extLst>
              <a:ext uri="{FF2B5EF4-FFF2-40B4-BE49-F238E27FC236}">
                <a16:creationId xmlns:a16="http://schemas.microsoft.com/office/drawing/2014/main" id="{D20F1D55-239C-4C39-B144-4FF23AA0E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r="20359" b="3"/>
          <a:stretch/>
        </p:blipFill>
        <p:spPr bwMode="auto">
          <a:xfrm>
            <a:off x="7493327" y="829733"/>
            <a:ext cx="1917733" cy="199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is is the image’s alt text">
            <a:extLst>
              <a:ext uri="{FF2B5EF4-FFF2-40B4-BE49-F238E27FC236}">
                <a16:creationId xmlns:a16="http://schemas.microsoft.com/office/drawing/2014/main" id="{6B157D03-5C5B-412F-8473-E69AE8766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0" r="15707" b="-4"/>
          <a:stretch/>
        </p:blipFill>
        <p:spPr bwMode="auto">
          <a:xfrm>
            <a:off x="5407966" y="800383"/>
            <a:ext cx="1970767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BF2ADA24-5C84-4FD5-88D0-ECE3CD8FB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" r="1243" b="78"/>
          <a:stretch/>
        </p:blipFill>
        <p:spPr bwMode="auto">
          <a:xfrm>
            <a:off x="6393349" y="2824458"/>
            <a:ext cx="4232223" cy="32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36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CC5A-B545-4974-B1BA-A2B86F36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en-US" dirty="0"/>
              <a:t>LANs and WANs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F465-662F-4CF1-A6A4-31317DB7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z="2000" dirty="0"/>
              <a:t>Infrastruktur jaringan sangat bervariasi dalam hal: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id-ID" sz="1700" dirty="0"/>
              <a:t>Luas area yang dicakup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id-ID" sz="1700" dirty="0"/>
              <a:t>Jumlah pengguna yang terhubung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id-ID" sz="1700" dirty="0"/>
              <a:t>Jumlah dan jenis layanan yang tersedia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id-ID" sz="1700" dirty="0"/>
              <a:t>Area tanggung jawab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id-ID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z="2000" dirty="0"/>
              <a:t>Dua jenis jaringan yang paling umum: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id-ID" sz="1700" dirty="0"/>
              <a:t>Jaringan Area Lokal (LAN)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id-ID" sz="1700" dirty="0"/>
              <a:t>Jaringan Area Luas (WAN).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11C7-FD7B-41A8-A427-5C1FE288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07749"/>
            <a:ext cx="6019331" cy="44392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31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2C52-DF06-43FF-AECC-5CC0393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LANs and WANs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2363-C352-4E75-AE5B-F676A4A3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92" y="2174075"/>
            <a:ext cx="4866182" cy="3969403"/>
          </a:xfrm>
        </p:spPr>
        <p:txBody>
          <a:bodyPr/>
          <a:lstStyle/>
          <a:p>
            <a:r>
              <a:rPr lang="id-ID" dirty="0"/>
              <a:t>LAN adalah infrastruktur jaringan yang mencakup area geografis kecil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FFC062-B177-4D38-A48A-809B3993F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02583"/>
              </p:ext>
            </p:extLst>
          </p:nvPr>
        </p:nvGraphicFramePr>
        <p:xfrm>
          <a:off x="505637" y="4915889"/>
          <a:ext cx="111807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123">
                <a:tc>
                  <a:txBody>
                    <a:bodyPr/>
                    <a:lstStyle/>
                    <a:p>
                      <a:r>
                        <a:rPr lang="en-US" sz="1800" dirty="0"/>
                        <a:t>LAN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44">
                <a:tc>
                  <a:txBody>
                    <a:bodyPr/>
                    <a:lstStyle/>
                    <a:p>
                      <a:r>
                        <a:rPr lang="id-ID" sz="1600" dirty="0"/>
                        <a:t>Interkoneksi perangkat di area terbatas.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Interkoneksi LAN di wilayah geografis yang luas.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44">
                <a:tc>
                  <a:txBody>
                    <a:bodyPr/>
                    <a:lstStyle/>
                    <a:p>
                      <a:r>
                        <a:rPr lang="id-ID" sz="1600" dirty="0"/>
                        <a:t>Dikelola oleh satu organisasi atau individu.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Biasanya dikelola oleh satu atau lebih penyedia layanan.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74">
                <a:tc>
                  <a:txBody>
                    <a:bodyPr/>
                    <a:lstStyle/>
                    <a:p>
                      <a:r>
                        <a:rPr lang="id-ID" sz="1600" dirty="0"/>
                        <a:t>Menyediakan </a:t>
                      </a:r>
                      <a:r>
                        <a:rPr lang="id-ID" sz="1600" dirty="0" err="1"/>
                        <a:t>bandwidth</a:t>
                      </a:r>
                      <a:r>
                        <a:rPr lang="id-ID" sz="1600" dirty="0"/>
                        <a:t> berkecepatan tinggi ke perangkat internal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Biasanya menyediakan </a:t>
                      </a:r>
                      <a:r>
                        <a:rPr lang="id-ID" sz="1600" dirty="0" err="1"/>
                        <a:t>link</a:t>
                      </a:r>
                      <a:r>
                        <a:rPr lang="id-ID" sz="1600" dirty="0"/>
                        <a:t> kecepatan lebih lambat antara LAN.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D742632-D841-4718-949A-D366C6FD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33" y="3063085"/>
            <a:ext cx="3408385" cy="179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31EA1-4B88-4657-85D2-89418CD2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27" y="3101660"/>
            <a:ext cx="4194603" cy="16930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BD3FF8-C22D-4253-B72D-F2F15750846E}"/>
              </a:ext>
            </a:extLst>
          </p:cNvPr>
          <p:cNvSpPr txBox="1">
            <a:spLocks/>
          </p:cNvSpPr>
          <p:nvPr/>
        </p:nvSpPr>
        <p:spPr>
          <a:xfrm>
            <a:off x="5936105" y="2174075"/>
            <a:ext cx="5750257" cy="104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WAN adalah infrastruktur jaringan yang mencakup wilayah geografis yang luas.</a:t>
            </a:r>
          </a:p>
        </p:txBody>
      </p:sp>
    </p:spTree>
    <p:extLst>
      <p:ext uri="{BB962C8B-B14F-4D97-AF65-F5344CB8AC3E}">
        <p14:creationId xmlns:p14="http://schemas.microsoft.com/office/powerpoint/2010/main" val="387898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5320E-0D00-47E2-A14D-9354B26E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75" y="2434297"/>
            <a:ext cx="5094505" cy="3325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01B3-355A-4EFB-85BB-7EF1428E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8405-BB5D-49B8-88F6-9A18A91E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240897"/>
            <a:ext cx="5534120" cy="4319541"/>
          </a:xfrm>
        </p:spPr>
        <p:txBody>
          <a:bodyPr>
            <a:normAutofit lnSpcReduction="10000"/>
          </a:bodyPr>
          <a:lstStyle/>
          <a:p>
            <a:r>
              <a:rPr lang="id-ID" dirty="0"/>
              <a:t>Internet adalah kumpulan LAN dan WAN yang saling berhubungan di seluruh dunia.</a:t>
            </a:r>
          </a:p>
          <a:p>
            <a:pPr lvl="1"/>
            <a:r>
              <a:rPr lang="id-ID" dirty="0"/>
              <a:t>LAN terhubung satu sama lain menggunakan WAN.</a:t>
            </a:r>
          </a:p>
          <a:p>
            <a:pPr lvl="1"/>
            <a:r>
              <a:rPr lang="id-ID" dirty="0"/>
              <a:t>WAN dapat menggunakan kabel tembaga, kabel serat optik, dan transmisi nirkabel.</a:t>
            </a:r>
          </a:p>
          <a:p>
            <a:r>
              <a:rPr lang="id-ID" dirty="0"/>
              <a:t>Internet tidak dimiliki oleh individu atau kelompok </a:t>
            </a:r>
            <a:r>
              <a:rPr lang="id-ID" dirty="0" err="1"/>
              <a:t>manapun</a:t>
            </a:r>
            <a:r>
              <a:rPr lang="id-ID" dirty="0"/>
              <a:t>. Grup berikut dikembangkan untuk membantu mempertahankan struktur di internet:</a:t>
            </a:r>
          </a:p>
          <a:p>
            <a:pPr lvl="1"/>
            <a:r>
              <a:rPr lang="id-ID" dirty="0"/>
              <a:t>IETF</a:t>
            </a:r>
          </a:p>
          <a:p>
            <a:pPr lvl="1"/>
            <a:r>
              <a:rPr lang="en-US" altLang="en-US" dirty="0"/>
              <a:t>ICANN</a:t>
            </a:r>
          </a:p>
          <a:p>
            <a:pPr lvl="1"/>
            <a:r>
              <a:rPr lang="id-ID" dirty="0"/>
              <a:t>IAB</a:t>
            </a:r>
          </a:p>
        </p:txBody>
      </p:sp>
    </p:spTree>
    <p:extLst>
      <p:ext uri="{BB962C8B-B14F-4D97-AF65-F5344CB8AC3E}">
        <p14:creationId xmlns:p14="http://schemas.microsoft.com/office/powerpoint/2010/main" val="6442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C1A3-D070-4A0F-8B6C-74C479FF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Intranet dan </a:t>
            </a:r>
            <a:r>
              <a:rPr lang="en-US" altLang="en-US" dirty="0"/>
              <a:t>Extranet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9738-609C-4C51-A59D-50D38DAB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025" y="2240897"/>
            <a:ext cx="5462540" cy="396940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Intranet adalah kumpulan pribadi LAN dan WAN internal ke organisasi yang dimaksudkan hanya dapat diakses oleh anggota organisasi atau orang lain dengan otorisasi.</a:t>
            </a:r>
          </a:p>
          <a:p>
            <a:r>
              <a:rPr lang="id-ID" dirty="0"/>
              <a:t>Organisasi mungkin menggunakan </a:t>
            </a:r>
            <a:r>
              <a:rPr lang="id-ID" dirty="0" err="1"/>
              <a:t>ekstranet</a:t>
            </a:r>
            <a:r>
              <a:rPr lang="id-ID" dirty="0"/>
              <a:t> untuk menyediakan akses aman ke jaringan mereka bagi individu yang bekerja untuk organisasi berbeda yang memerlukan akses ke data mereka di jaringan mereka.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B55B5-F243-4E32-8DAF-B7A68ADD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23" y="2240897"/>
            <a:ext cx="4119415" cy="40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8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Jaringan Wireless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252" t="22708" r="10153" b="34250"/>
          <a:stretch/>
        </p:blipFill>
        <p:spPr>
          <a:xfrm>
            <a:off x="1860174" y="2052917"/>
            <a:ext cx="9108144" cy="46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9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6149-9E09-48C6-91C9-DB6DDE37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Jaringan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2005-0A34-49AA-BF4D-36355F34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Wireless Personal-Area Network (WPAN) </a:t>
            </a:r>
            <a:r>
              <a:rPr lang="id-ID" dirty="0"/>
              <a:t>– Daya rendah dan jarak pendek (20-30 kaki atau 6-9 meter). Berdasarkan standar IEEE 802.15 dan frekuensi 2,4 GHz. </a:t>
            </a:r>
            <a:r>
              <a:rPr lang="id-ID" dirty="0" err="1"/>
              <a:t>Bluetooth</a:t>
            </a:r>
            <a:r>
              <a:rPr lang="id-ID" dirty="0"/>
              <a:t> dan </a:t>
            </a:r>
            <a:r>
              <a:rPr lang="id-ID" dirty="0" err="1"/>
              <a:t>Zigbee</a:t>
            </a:r>
            <a:r>
              <a:rPr lang="id-ID" dirty="0"/>
              <a:t> adalah contoh WPAN.</a:t>
            </a:r>
          </a:p>
          <a:p>
            <a:r>
              <a:rPr lang="id-ID" b="1" dirty="0"/>
              <a:t>Wireless LAN (WLAN) </a:t>
            </a:r>
            <a:r>
              <a:rPr lang="id-ID" dirty="0"/>
              <a:t>– Jaringan berukuran sedang hingga sekitar 300 kaki. Berdasarkan standar IEEE 802.11 dan frekuensi 2,4 atau 5,0 GHz.</a:t>
            </a:r>
          </a:p>
          <a:p>
            <a:r>
              <a:rPr lang="id-ID" b="1" dirty="0"/>
              <a:t>Wireless MAN (WMAN) </a:t>
            </a:r>
            <a:r>
              <a:rPr lang="id-ID" dirty="0"/>
              <a:t>– Area geografis yang luas seperti kota atau distrik. Menggunakan frekuensi berlisensi tertentu.</a:t>
            </a:r>
          </a:p>
          <a:p>
            <a:r>
              <a:rPr lang="id-ID" b="1" dirty="0"/>
              <a:t>Wireless WAN (WWAN)</a:t>
            </a:r>
            <a:r>
              <a:rPr lang="id-ID" dirty="0"/>
              <a:t> – Area geografis yang luas untuk komunikasi nasional atau global. Menggunakan frekuensi berlisensi tertentu.</a:t>
            </a:r>
          </a:p>
        </p:txBody>
      </p:sp>
    </p:spTree>
    <p:extLst>
      <p:ext uri="{BB962C8B-B14F-4D97-AF65-F5344CB8AC3E}">
        <p14:creationId xmlns:p14="http://schemas.microsoft.com/office/powerpoint/2010/main" val="420934788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1049</Words>
  <Application>Microsoft Office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Signika</vt:lpstr>
      <vt:lpstr>1_Custom Design</vt:lpstr>
      <vt:lpstr>Model dan Jenis Jarkom</vt:lpstr>
      <vt:lpstr>Topik Bahasan</vt:lpstr>
      <vt:lpstr>Jaringan Berbagai Ukuran</vt:lpstr>
      <vt:lpstr>LANs and WANs</vt:lpstr>
      <vt:lpstr>LANs and WANs</vt:lpstr>
      <vt:lpstr>Internet</vt:lpstr>
      <vt:lpstr>Intranet dan Extranet</vt:lpstr>
      <vt:lpstr>Tipe Jaringan Wireless</vt:lpstr>
      <vt:lpstr>Tipe Jaringan Wireless</vt:lpstr>
      <vt:lpstr>Teknologi Wireless</vt:lpstr>
      <vt:lpstr>Teknologi Wireless</vt:lpstr>
      <vt:lpstr>Wireless Standards Organizations</vt:lpstr>
      <vt:lpstr>Wireless NIC</vt:lpstr>
      <vt:lpstr>Wireless Home Router</vt:lpstr>
      <vt:lpstr>Wireless Access Point</vt:lpstr>
      <vt:lpstr>Wireless Antennas</vt:lpstr>
      <vt:lpstr>Next Gen Wireless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 Network Manajemen</dc:title>
  <dc:creator>365 Pro Plus</dc:creator>
  <cp:lastModifiedBy>365 Pro Plus</cp:lastModifiedBy>
  <cp:revision>5</cp:revision>
  <dcterms:created xsi:type="dcterms:W3CDTF">2020-10-01T05:19:58Z</dcterms:created>
  <dcterms:modified xsi:type="dcterms:W3CDTF">2021-09-16T14:10:27Z</dcterms:modified>
</cp:coreProperties>
</file>