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3"/>
  </p:notesMasterIdLst>
  <p:sldIdLst>
    <p:sldId id="257" r:id="rId2"/>
    <p:sldId id="278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491" r:id="rId18"/>
    <p:sldId id="483" r:id="rId19"/>
    <p:sldId id="509" r:id="rId20"/>
    <p:sldId id="51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 autoAdjust="0"/>
    <p:restoredTop sz="95261" autoAdjust="0"/>
  </p:normalViewPr>
  <p:slideViewPr>
    <p:cSldViewPr snapToGrid="0">
      <p:cViewPr varScale="1">
        <p:scale>
          <a:sx n="96" d="100"/>
          <a:sy n="96" d="100"/>
        </p:scale>
        <p:origin x="32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14/10/20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Jaringan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altLang="ko-KR" dirty="0">
                <a:ea typeface="Gulim" panose="020B0600000101010101" pitchFamily="34" charset="-127"/>
              </a:rPr>
              <a:t>Model Protokol dan Referensi 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Model-Model Referensi OSI dan TCP/IP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240897"/>
            <a:ext cx="4488768" cy="3969403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</a:pPr>
            <a:r>
              <a:rPr lang="id-ID" b="1" i="1" dirty="0" err="1"/>
              <a:t>P</a:t>
            </a:r>
            <a:r>
              <a:rPr lang="en-US" b="1" i="1" dirty="0" err="1"/>
              <a:t>rotocol</a:t>
            </a:r>
            <a:r>
              <a:rPr lang="en-US" b="1" i="1" dirty="0"/>
              <a:t> model</a:t>
            </a:r>
            <a:endParaRPr lang="id-ID" b="1" i="1" dirty="0"/>
          </a:p>
          <a:p>
            <a:pPr marL="742950" lvl="2" indent="-342900"/>
            <a:r>
              <a:rPr lang="id-ID" dirty="0">
                <a:solidFill>
                  <a:srgbClr val="0070C0"/>
                </a:solidFill>
              </a:rPr>
              <a:t>Mendeskripsikan model protokol yang desain strukturnya </a:t>
            </a:r>
            <a:r>
              <a:rPr lang="id-ID" dirty="0">
                <a:solidFill>
                  <a:srgbClr val="FF0000"/>
                </a:solidFill>
              </a:rPr>
              <a:t>benar-benar diimplementasikan </a:t>
            </a:r>
            <a:r>
              <a:rPr lang="id-ID" dirty="0">
                <a:solidFill>
                  <a:srgbClr val="0070C0"/>
                </a:solidFill>
              </a:rPr>
              <a:t>pada teknologi saat ini. Contoh: internet</a:t>
            </a:r>
          </a:p>
          <a:p>
            <a:pPr marL="342900" lvl="1" indent="-342900">
              <a:buClr>
                <a:schemeClr val="accent1"/>
              </a:buClr>
            </a:pPr>
            <a:r>
              <a:rPr lang="id-ID" b="1" i="1" dirty="0" err="1"/>
              <a:t>R</a:t>
            </a:r>
            <a:r>
              <a:rPr lang="en-US" b="1" i="1" dirty="0" err="1"/>
              <a:t>eference</a:t>
            </a:r>
            <a:r>
              <a:rPr lang="en-US" b="1" i="1" dirty="0"/>
              <a:t> model</a:t>
            </a:r>
            <a:endParaRPr lang="id-ID" b="1" i="1" dirty="0"/>
          </a:p>
          <a:p>
            <a:pPr marL="742950" lvl="2" indent="-342900"/>
            <a:r>
              <a:rPr lang="en-US" dirty="0" err="1">
                <a:solidFill>
                  <a:srgbClr val="0070C0"/>
                </a:solidFill>
              </a:rPr>
              <a:t>hanyalah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model </a:t>
            </a:r>
            <a:r>
              <a:rPr lang="id-ID" dirty="0">
                <a:solidFill>
                  <a:srgbClr val="0070C0"/>
                </a:solidFill>
              </a:rPr>
              <a:t>yang digunakan </a:t>
            </a:r>
            <a:r>
              <a:rPr lang="en-US" dirty="0" err="1">
                <a:solidFill>
                  <a:srgbClr val="0070C0"/>
                </a:solidFill>
              </a:rPr>
              <a:t>untuk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memahami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kerja</a:t>
            </a:r>
            <a:r>
              <a:rPr lang="en-US" dirty="0">
                <a:solidFill>
                  <a:srgbClr val="0070C0"/>
                </a:solidFill>
              </a:rPr>
              <a:t> dan </a:t>
            </a:r>
            <a:r>
              <a:rPr lang="en-US" dirty="0" err="1">
                <a:solidFill>
                  <a:srgbClr val="FF0000"/>
                </a:solidFill>
              </a:rPr>
              <a:t>arsitektur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jaringan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komputer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id-ID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B4BB13-FBE4-8D4A-AF8A-68A9F80C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304" y="2052917"/>
            <a:ext cx="5716972" cy="44915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27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dan contoh format  OSI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664" y="2240897"/>
            <a:ext cx="6707901" cy="3969403"/>
          </a:xfrm>
        </p:spPr>
        <p:txBody>
          <a:bodyPr>
            <a:normAutofit/>
          </a:bodyPr>
          <a:lstStyle/>
          <a:p>
            <a:r>
              <a:rPr lang="en-US" dirty="0"/>
              <a:t>Model OSI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 layer.</a:t>
            </a:r>
          </a:p>
          <a:p>
            <a:r>
              <a:rPr lang="en-US" dirty="0" err="1"/>
              <a:t>Setiap</a:t>
            </a:r>
            <a:r>
              <a:rPr lang="en-US" dirty="0"/>
              <a:t> layer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service</a:t>
            </a:r>
            <a:r>
              <a:rPr lang="en-US" dirty="0"/>
              <a:t>)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layer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layer </a:t>
            </a:r>
            <a:r>
              <a:rPr lang="en-US" dirty="0" err="1"/>
              <a:t>dibawahnya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layer yang </a:t>
            </a:r>
            <a:r>
              <a:rPr lang="en-US" i="1" dirty="0" err="1">
                <a:solidFill>
                  <a:srgbClr val="0070C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(</a:t>
            </a:r>
            <a:r>
              <a:rPr lang="en-US" i="1" dirty="0">
                <a:solidFill>
                  <a:srgbClr val="FF0000"/>
                </a:solidFill>
              </a:rPr>
              <a:t>peer-to-peer communication</a:t>
            </a:r>
            <a:r>
              <a:rPr lang="en-US" dirty="0"/>
              <a:t>) dan </a:t>
            </a:r>
            <a:r>
              <a:rPr lang="en-US" dirty="0" err="1"/>
              <a:t>diatur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A5ED3-0EE6-2049-B01B-098BB1C4E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19" t="23422" r="36164" b="27360"/>
          <a:stretch/>
        </p:blipFill>
        <p:spPr>
          <a:xfrm>
            <a:off x="1541928" y="2052917"/>
            <a:ext cx="3036736" cy="44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dan contoh format  TCP/IP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591" y="2240897"/>
            <a:ext cx="6975974" cy="3969403"/>
          </a:xfrm>
        </p:spPr>
        <p:txBody>
          <a:bodyPr>
            <a:normAutofit/>
          </a:bodyPr>
          <a:lstStyle/>
          <a:p>
            <a:r>
              <a:rPr lang="en-US" dirty="0" err="1"/>
              <a:t>Meski</a:t>
            </a:r>
            <a:r>
              <a:rPr lang="en-US" dirty="0"/>
              <a:t> Model OSI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universal, </a:t>
            </a:r>
            <a:r>
              <a:rPr lang="en-US" dirty="0" err="1"/>
              <a:t>namun</a:t>
            </a:r>
            <a:r>
              <a:rPr lang="en-US" dirty="0"/>
              <a:t> standard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Internet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standard TCP/IP.</a:t>
            </a:r>
          </a:p>
          <a:p>
            <a:r>
              <a:rPr lang="en-US" dirty="0"/>
              <a:t>Model TCP/IP dan TCP/IP </a:t>
            </a:r>
            <a:r>
              <a:rPr lang="en-US" dirty="0">
                <a:solidFill>
                  <a:srgbClr val="0070C0"/>
                </a:solidFill>
              </a:rPr>
              <a:t>Protocol Suite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2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mana pun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r>
              <a:rPr lang="en-US" dirty="0"/>
              <a:t>Model TCP/IP </a:t>
            </a:r>
            <a:r>
              <a:rPr lang="en-US" dirty="0" err="1"/>
              <a:t>dibuat</a:t>
            </a:r>
            <a:r>
              <a:rPr lang="en-US" dirty="0"/>
              <a:t> oleh Department of Defense (DoD) Amerika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network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survive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,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54D99F-558B-8B46-BFDD-B50A3D6EE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69280"/>
          <a:stretch/>
        </p:blipFill>
        <p:spPr bwMode="auto">
          <a:xfrm>
            <a:off x="1827678" y="2052917"/>
            <a:ext cx="2482913" cy="4622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670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Perbandingan OSI dan TCP/IP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5982821" cy="3969403"/>
          </a:xfrm>
        </p:spPr>
        <p:txBody>
          <a:bodyPr/>
          <a:lstStyle/>
          <a:p>
            <a:r>
              <a:rPr lang="en-US" dirty="0"/>
              <a:t>Internet </a:t>
            </a:r>
            <a:r>
              <a:rPr lang="en-US" dirty="0" err="1">
                <a:solidFill>
                  <a:srgbClr val="FF0000"/>
                </a:solidFill>
              </a:rPr>
              <a:t>dibangun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menggunakan</a:t>
            </a:r>
            <a:r>
              <a:rPr lang="en-US" dirty="0"/>
              <a:t> standard </a:t>
            </a:r>
            <a:r>
              <a:rPr lang="en-US" dirty="0" err="1"/>
              <a:t>protokol-protokol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TCP/IP</a:t>
            </a:r>
            <a:r>
              <a:rPr lang="en-US" dirty="0"/>
              <a:t>. </a:t>
            </a:r>
            <a:endParaRPr lang="id-ID" dirty="0"/>
          </a:p>
          <a:p>
            <a:r>
              <a:rPr lang="en-US" dirty="0"/>
              <a:t>Model TCP/IP 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protokol-protokol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/>
              <a:t>. </a:t>
            </a:r>
            <a:endParaRPr lang="id-ID" dirty="0"/>
          </a:p>
          <a:p>
            <a:r>
              <a:rPr lang="en-US" dirty="0" err="1"/>
              <a:t>Sebaliknya</a:t>
            </a:r>
            <a:r>
              <a:rPr lang="en-US" dirty="0"/>
              <a:t>, model OSI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endParaRPr lang="id-ID" dirty="0"/>
          </a:p>
          <a:p>
            <a:r>
              <a:rPr lang="en-US" dirty="0"/>
              <a:t>Model OSI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panduan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proses </a:t>
            </a:r>
            <a:r>
              <a:rPr lang="en-US" dirty="0" err="1">
                <a:solidFill>
                  <a:srgbClr val="FF0000"/>
                </a:solidFill>
              </a:rPr>
              <a:t>komunikasi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terjadi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6CB206-405E-E64E-B258-90A6D365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1855" y="1633817"/>
            <a:ext cx="4820145" cy="4513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540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Penggunaan Model Referensi OSI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540403"/>
          </a:xfrm>
        </p:spPr>
        <p:txBody>
          <a:bodyPr/>
          <a:lstStyle/>
          <a:p>
            <a:r>
              <a:rPr lang="id-ID" dirty="0"/>
              <a:t>Perangkat dan aplikasi yang bekerja berdasarkan layer Model Referensi OSI</a:t>
            </a:r>
          </a:p>
          <a:p>
            <a:endParaRPr lang="en-US" dirty="0"/>
          </a:p>
        </p:txBody>
      </p:sp>
      <p:pic>
        <p:nvPicPr>
          <p:cNvPr id="4" name="Picture 3" descr="OSI-peer-to-peer.jpg">
            <a:extLst>
              <a:ext uri="{FF2B5EF4-FFF2-40B4-BE49-F238E27FC236}">
                <a16:creationId xmlns:a16="http://schemas.microsoft.com/office/drawing/2014/main" id="{07F7D05C-957A-5A48-A621-56C6CB34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29" y="2677932"/>
            <a:ext cx="5759633" cy="41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Enkapsulasi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050" y="2240897"/>
            <a:ext cx="6695515" cy="3969403"/>
          </a:xfrm>
        </p:spPr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dikirimkan</a:t>
            </a:r>
            <a:r>
              <a:rPr lang="en-US" dirty="0"/>
              <a:t> oleh 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menuruni</a:t>
            </a:r>
            <a:r>
              <a:rPr lang="en-US" dirty="0"/>
              <a:t> 7 layer model OSI </a:t>
            </a:r>
            <a:r>
              <a:rPr lang="en-US" dirty="0" err="1"/>
              <a:t>dari</a:t>
            </a:r>
            <a:r>
              <a:rPr lang="en-US" dirty="0"/>
              <a:t> layer </a:t>
            </a:r>
            <a:r>
              <a:rPr lang="en-US" dirty="0">
                <a:solidFill>
                  <a:srgbClr val="00B0F0"/>
                </a:solidFill>
              </a:rPr>
              <a:t>application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layer </a:t>
            </a:r>
            <a:r>
              <a:rPr lang="en-US" dirty="0">
                <a:solidFill>
                  <a:srgbClr val="00B0F0"/>
                </a:solidFill>
              </a:rPr>
              <a:t>physical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membungkus</a:t>
            </a:r>
            <a:r>
              <a:rPr lang="en-US" dirty="0"/>
              <a:t> data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header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enkapsulasi</a:t>
            </a:r>
            <a:r>
              <a:rPr lang="en-US" dirty="0"/>
              <a:t> data.</a:t>
            </a:r>
          </a:p>
          <a:p>
            <a:r>
              <a:rPr lang="en-US" dirty="0"/>
              <a:t>Header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layer.</a:t>
            </a:r>
          </a:p>
          <a:p>
            <a:endParaRPr lang="id-ID" dirty="0"/>
          </a:p>
          <a:p>
            <a:endParaRPr lang="en-US" dirty="0"/>
          </a:p>
        </p:txBody>
      </p:sp>
      <p:pic>
        <p:nvPicPr>
          <p:cNvPr id="4" name="Picture 3" descr="OSI-encapsulation.jpg">
            <a:extLst>
              <a:ext uri="{FF2B5EF4-FFF2-40B4-BE49-F238E27FC236}">
                <a16:creationId xmlns:a16="http://schemas.microsoft.com/office/drawing/2014/main" id="{F72E6B62-648C-AE48-A6D1-422DBA07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8" y="2240897"/>
            <a:ext cx="2669695" cy="41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</a:t>
            </a:r>
            <a:r>
              <a:rPr lang="id-ID" dirty="0" err="1"/>
              <a:t>Dekapsulasi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240897"/>
            <a:ext cx="6573372" cy="3969403"/>
          </a:xfrm>
        </p:spPr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diterima</a:t>
            </a:r>
            <a:r>
              <a:rPr lang="en-US" dirty="0"/>
              <a:t> oleh 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menaiki</a:t>
            </a:r>
            <a:r>
              <a:rPr lang="en-US" dirty="0"/>
              <a:t> 7 model OSI </a:t>
            </a:r>
            <a:r>
              <a:rPr lang="en-US" dirty="0" err="1"/>
              <a:t>dari</a:t>
            </a:r>
            <a:r>
              <a:rPr lang="en-US" dirty="0"/>
              <a:t> layer </a:t>
            </a:r>
            <a:r>
              <a:rPr lang="en-US" dirty="0">
                <a:solidFill>
                  <a:srgbClr val="00B0F0"/>
                </a:solidFill>
              </a:rPr>
              <a:t>Physical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application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mengupas</a:t>
            </a:r>
            <a:r>
              <a:rPr lang="en-US" dirty="0"/>
              <a:t> </a:t>
            </a:r>
            <a:r>
              <a:rPr lang="en-US" dirty="0" err="1"/>
              <a:t>bungkus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header</a:t>
            </a:r>
            <a:r>
              <a:rPr lang="en-US" dirty="0"/>
              <a:t> yang </a:t>
            </a:r>
            <a:r>
              <a:rPr lang="en-US" dirty="0" err="1"/>
              <a:t>bersesuaian</a:t>
            </a:r>
            <a:r>
              <a:rPr lang="en-US" dirty="0"/>
              <a:t>, layer Network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mengupas</a:t>
            </a:r>
            <a:r>
              <a:rPr lang="en-US" dirty="0"/>
              <a:t> header yang </a:t>
            </a:r>
            <a:r>
              <a:rPr lang="en-US" dirty="0" err="1"/>
              <a:t>ditambahkan</a:t>
            </a:r>
            <a:r>
              <a:rPr lang="en-US" dirty="0"/>
              <a:t> oleh layer Network </a:t>
            </a:r>
            <a:r>
              <a:rPr lang="en-US" dirty="0" err="1"/>
              <a:t>pengirim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dekapsulasi</a:t>
            </a:r>
            <a:r>
              <a:rPr lang="en-US" dirty="0"/>
              <a:t> data.</a:t>
            </a:r>
          </a:p>
          <a:p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header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proses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id-ID" dirty="0"/>
          </a:p>
          <a:p>
            <a:endParaRPr lang="en-US" dirty="0"/>
          </a:p>
        </p:txBody>
      </p:sp>
      <p:pic>
        <p:nvPicPr>
          <p:cNvPr id="4" name="Picture 3" descr="OSI-encapsulation.jpg">
            <a:extLst>
              <a:ext uri="{FF2B5EF4-FFF2-40B4-BE49-F238E27FC236}">
                <a16:creationId xmlns:a16="http://schemas.microsoft.com/office/drawing/2014/main" id="{A20C18F7-D3D8-394E-A9D4-EBC014C8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394" y="1512218"/>
            <a:ext cx="3265960" cy="50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4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protokol pada TCP/IP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267322"/>
            <a:ext cx="6297780" cy="384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78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Enkapsulasi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2538" t="21633" r="10530" b="21391"/>
          <a:stretch>
            <a:fillRect/>
          </a:stretch>
        </p:blipFill>
        <p:spPr bwMode="auto">
          <a:xfrm>
            <a:off x="1541928" y="2242804"/>
            <a:ext cx="6129858" cy="418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66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Interaksi Web Server dan Web 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4805084"/>
            <a:ext cx="9744637" cy="1405216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Berikut ini adalah contoh </a:t>
            </a:r>
            <a:r>
              <a:rPr lang="id-ID" dirty="0">
                <a:solidFill>
                  <a:srgbClr val="FF0000"/>
                </a:solidFill>
              </a:rPr>
              <a:t>interaksi antara </a:t>
            </a:r>
            <a:r>
              <a:rPr lang="id-ID" i="1" dirty="0">
                <a:solidFill>
                  <a:srgbClr val="FF0000"/>
                </a:solidFill>
              </a:rPr>
              <a:t>web server </a:t>
            </a:r>
            <a:r>
              <a:rPr lang="id-ID" dirty="0">
                <a:solidFill>
                  <a:srgbClr val="FF0000"/>
                </a:solidFill>
              </a:rPr>
              <a:t>dan</a:t>
            </a:r>
            <a:r>
              <a:rPr lang="id-ID" i="1" dirty="0">
                <a:solidFill>
                  <a:srgbClr val="FF0000"/>
                </a:solidFill>
              </a:rPr>
              <a:t> </a:t>
            </a:r>
            <a:r>
              <a:rPr lang="id-ID" i="1" dirty="0" err="1">
                <a:solidFill>
                  <a:srgbClr val="FF0000"/>
                </a:solidFill>
              </a:rPr>
              <a:t>client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 err="1"/>
              <a:t>dimana</a:t>
            </a:r>
            <a:r>
              <a:rPr lang="id-ID" dirty="0"/>
              <a:t> melibatkan sejumlah protokol (</a:t>
            </a:r>
            <a:r>
              <a:rPr lang="id-ID" i="1" dirty="0" err="1"/>
              <a:t>protocol</a:t>
            </a:r>
            <a:r>
              <a:rPr lang="id-ID" i="1" dirty="0"/>
              <a:t> </a:t>
            </a:r>
            <a:r>
              <a:rPr lang="id-ID" i="1" dirty="0" err="1"/>
              <a:t>suite</a:t>
            </a:r>
            <a:r>
              <a:rPr lang="id-ID" dirty="0"/>
              <a:t>) dalam prosesnya.</a:t>
            </a:r>
          </a:p>
          <a:p>
            <a:r>
              <a:rPr lang="id-ID" dirty="0"/>
              <a:t>Berbagai macam protokol yang berbeda </a:t>
            </a:r>
            <a:r>
              <a:rPr lang="id-ID" dirty="0">
                <a:solidFill>
                  <a:srgbClr val="FF0000"/>
                </a:solidFill>
              </a:rPr>
              <a:t>bekerja sama </a:t>
            </a:r>
            <a:r>
              <a:rPr lang="id-ID" dirty="0"/>
              <a:t>untuk </a:t>
            </a:r>
            <a:r>
              <a:rPr lang="id-ID" dirty="0">
                <a:solidFill>
                  <a:srgbClr val="FF0000"/>
                </a:solidFill>
              </a:rPr>
              <a:t>memastikan</a:t>
            </a:r>
            <a:r>
              <a:rPr lang="id-ID" dirty="0"/>
              <a:t> pesan yang dikirimkan dapat </a:t>
            </a:r>
            <a:r>
              <a:rPr lang="id-ID" dirty="0">
                <a:solidFill>
                  <a:srgbClr val="FF0000"/>
                </a:solidFill>
              </a:rPr>
              <a:t>diterima</a:t>
            </a:r>
            <a:r>
              <a:rPr lang="id-ID" dirty="0"/>
              <a:t> dan </a:t>
            </a:r>
            <a:r>
              <a:rPr lang="id-ID" dirty="0">
                <a:solidFill>
                  <a:srgbClr val="FF0000"/>
                </a:solidFill>
              </a:rPr>
              <a:t>dimengerti</a:t>
            </a:r>
            <a:r>
              <a:rPr lang="id-ID" dirty="0"/>
              <a:t> oleh kedua pihak.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B7359-1029-A144-BC44-9FBB5577A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1"/>
          <a:stretch/>
        </p:blipFill>
        <p:spPr bwMode="auto">
          <a:xfrm>
            <a:off x="1785144" y="2052916"/>
            <a:ext cx="7250113" cy="271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7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pPr lvl="0"/>
            <a:r>
              <a:rPr lang="en-US" dirty="0"/>
              <a:t>Peran dan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endParaRPr lang="id-ID" dirty="0"/>
          </a:p>
          <a:p>
            <a:pPr lvl="0"/>
            <a:r>
              <a:rPr lang="id-ID" dirty="0"/>
              <a:t>Aplikasi dalam Jaringan</a:t>
            </a:r>
          </a:p>
          <a:p>
            <a:pPr lvl="0"/>
            <a:r>
              <a:rPr lang="id-ID" dirty="0"/>
              <a:t>Konsep Berkomunikasi dalam Jaringan Komputer</a:t>
            </a:r>
          </a:p>
          <a:p>
            <a:pPr lvl="0"/>
            <a:r>
              <a:rPr lang="id-ID" dirty="0"/>
              <a:t>Kualitas dan Risiko Jaringan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82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Peran Tiap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dirty="0">
                <a:solidFill>
                  <a:srgbClr val="FF0000"/>
                </a:solidFill>
              </a:rPr>
              <a:t>HTTP</a:t>
            </a:r>
            <a:r>
              <a:rPr lang="en-US" dirty="0"/>
              <a:t> </a:t>
            </a:r>
            <a:r>
              <a:rPr lang="id-ID" dirty="0" err="1"/>
              <a:t>mendef</a:t>
            </a:r>
            <a:r>
              <a:rPr lang="en-US" dirty="0" err="1"/>
              <a:t>i</a:t>
            </a:r>
            <a:r>
              <a:rPr lang="id-ID" dirty="0" err="1"/>
              <a:t>nisikan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konten dan format </a:t>
            </a:r>
            <a:r>
              <a:rPr lang="id-ID" dirty="0"/>
              <a:t>sebuah </a:t>
            </a:r>
            <a:r>
              <a:rPr lang="id-ID" dirty="0" err="1"/>
              <a:t>request</a:t>
            </a:r>
            <a:r>
              <a:rPr lang="id-ID" dirty="0"/>
              <a:t> dan </a:t>
            </a:r>
            <a:r>
              <a:rPr lang="id-ID" dirty="0" err="1"/>
              <a:t>respon</a:t>
            </a:r>
            <a:r>
              <a:rPr lang="id-ID" dirty="0"/>
              <a:t> antara</a:t>
            </a:r>
            <a:r>
              <a:rPr lang="en-US" dirty="0"/>
              <a:t> client </a:t>
            </a:r>
            <a:r>
              <a:rPr lang="id-ID" dirty="0"/>
              <a:t>dan</a:t>
            </a:r>
            <a:r>
              <a:rPr lang="en-US" dirty="0"/>
              <a:t> server.</a:t>
            </a:r>
          </a:p>
          <a:p>
            <a:pPr marL="285750" lvl="1"/>
            <a:r>
              <a:rPr lang="en-US" dirty="0">
                <a:solidFill>
                  <a:srgbClr val="FF0000"/>
                </a:solidFill>
              </a:rPr>
              <a:t>TCP</a:t>
            </a:r>
            <a:r>
              <a:rPr lang="en-US" dirty="0"/>
              <a:t> </a:t>
            </a:r>
            <a:r>
              <a:rPr lang="id-ID" dirty="0">
                <a:solidFill>
                  <a:srgbClr val="0070C0"/>
                </a:solidFill>
              </a:rPr>
              <a:t>memotong </a:t>
            </a:r>
            <a:r>
              <a:rPr lang="en-US" i="1" dirty="0">
                <a:solidFill>
                  <a:srgbClr val="0070C0"/>
                </a:solidFill>
              </a:rPr>
              <a:t>HTTP messages</a:t>
            </a:r>
            <a:r>
              <a:rPr lang="en-US" i="1" dirty="0"/>
              <a:t> </a:t>
            </a:r>
            <a:r>
              <a:rPr lang="id-ID" dirty="0"/>
              <a:t>menjadi potongan kecil yang disebut </a:t>
            </a:r>
            <a:r>
              <a:rPr lang="id-ID" dirty="0" err="1">
                <a:solidFill>
                  <a:srgbClr val="0070C0"/>
                </a:solidFill>
              </a:rPr>
              <a:t>segment</a:t>
            </a:r>
            <a:r>
              <a:rPr lang="en-US" dirty="0"/>
              <a:t>. </a:t>
            </a:r>
            <a:r>
              <a:rPr lang="id-ID" dirty="0"/>
              <a:t>Protokol ini juga bertanggung jawab untuk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isu-isu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reliability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flow control</a:t>
            </a:r>
            <a:r>
              <a:rPr lang="en-US" dirty="0"/>
              <a:t>, dan </a:t>
            </a:r>
            <a:r>
              <a:rPr lang="en-US" i="1" dirty="0">
                <a:solidFill>
                  <a:srgbClr val="0070C0"/>
                </a:solidFill>
              </a:rPr>
              <a:t>error correction</a:t>
            </a:r>
            <a:r>
              <a:rPr lang="id-ID" i="1" dirty="0">
                <a:solidFill>
                  <a:srgbClr val="0070C0"/>
                </a:solidFill>
              </a:rPr>
              <a:t>.</a:t>
            </a:r>
            <a:endParaRPr lang="en-US" dirty="0"/>
          </a:p>
          <a:p>
            <a:pPr marL="285750" lvl="1"/>
            <a:r>
              <a:rPr lang="en-US" dirty="0">
                <a:solidFill>
                  <a:srgbClr val="FF0000"/>
                </a:solidFill>
              </a:rPr>
              <a:t>IP</a:t>
            </a:r>
            <a:r>
              <a:rPr lang="en-US" dirty="0"/>
              <a:t> </a:t>
            </a:r>
            <a:r>
              <a:rPr lang="id-ID" dirty="0"/>
              <a:t>m</a:t>
            </a:r>
            <a:r>
              <a:rPr lang="en-US" dirty="0" err="1"/>
              <a:t>enyediakan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pengalamatan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logik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i="1" dirty="0">
                <a:solidFill>
                  <a:srgbClr val="0070C0"/>
                </a:solidFill>
              </a:rPr>
              <a:t>IP Address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IP address yang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unik</a:t>
            </a:r>
            <a:r>
              <a:rPr lang="en-US" dirty="0"/>
              <a:t>).</a:t>
            </a:r>
            <a:r>
              <a:rPr lang="id-ID" dirty="0"/>
              <a:t> </a:t>
            </a:r>
            <a:r>
              <a:rPr lang="en-US" dirty="0" err="1"/>
              <a:t>Menentukan</a:t>
            </a:r>
            <a:r>
              <a:rPr lang="en-US" dirty="0"/>
              <a:t> proses </a:t>
            </a:r>
            <a:r>
              <a:rPr lang="en-US" i="1" dirty="0">
                <a:solidFill>
                  <a:srgbClr val="0070C0"/>
                </a:solidFill>
              </a:rPr>
              <a:t>routing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id-ID" dirty="0"/>
              <a:t>dan m</a:t>
            </a:r>
            <a:r>
              <a:rPr lang="en-US" dirty="0" err="1"/>
              <a:t>emilih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jalur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terbaik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i="1" dirty="0">
                <a:solidFill>
                  <a:srgbClr val="0070C0"/>
                </a:solidFill>
              </a:rPr>
              <a:t>best path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ditempuh</a:t>
            </a:r>
            <a:r>
              <a:rPr lang="en-US" dirty="0"/>
              <a:t> oleh </a:t>
            </a:r>
            <a:r>
              <a:rPr lang="en-US" dirty="0" err="1"/>
              <a:t>paket</a:t>
            </a:r>
            <a:r>
              <a:rPr lang="id-ID" dirty="0"/>
              <a:t>.</a:t>
            </a:r>
          </a:p>
          <a:p>
            <a:pPr marL="285750" lvl="1"/>
            <a:r>
              <a:rPr lang="en-US" dirty="0" err="1"/>
              <a:t>Memformat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frame</a:t>
            </a:r>
            <a:r>
              <a:rPr lang="en-US" dirty="0"/>
              <a:t> dan </a:t>
            </a:r>
            <a:r>
              <a:rPr lang="en-US" dirty="0" err="1"/>
              <a:t>mengkonversi</a:t>
            </a:r>
            <a:r>
              <a:rPr lang="en-US" dirty="0"/>
              <a:t> frame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arus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id-ID" dirty="0">
                <a:solidFill>
                  <a:srgbClr val="0070C0"/>
                </a:solidFill>
              </a:rPr>
              <a:t>data (</a:t>
            </a:r>
            <a:r>
              <a:rPr lang="en-US" dirty="0" err="1">
                <a:solidFill>
                  <a:srgbClr val="0070C0"/>
                </a:solidFill>
              </a:rPr>
              <a:t>elektrik</a:t>
            </a:r>
            <a:r>
              <a:rPr lang="id-ID" dirty="0">
                <a:solidFill>
                  <a:srgbClr val="0070C0"/>
                </a:solidFill>
              </a:rPr>
              <a:t>, cahaya, </a:t>
            </a:r>
            <a:r>
              <a:rPr lang="id-ID" dirty="0" err="1">
                <a:solidFill>
                  <a:srgbClr val="0070C0"/>
                </a:solidFill>
              </a:rPr>
              <a:t>signal</a:t>
            </a:r>
            <a:r>
              <a:rPr lang="id-ID" dirty="0">
                <a:solidFill>
                  <a:srgbClr val="0070C0"/>
                </a:solidFill>
              </a:rPr>
              <a:t>, </a:t>
            </a:r>
            <a:r>
              <a:rPr lang="id-ID" dirty="0" err="1">
                <a:solidFill>
                  <a:srgbClr val="0070C0"/>
                </a:solidFill>
              </a:rPr>
              <a:t>dll</a:t>
            </a:r>
            <a:r>
              <a:rPr lang="id-ID" dirty="0">
                <a:solidFill>
                  <a:srgbClr val="0070C0"/>
                </a:solidFill>
              </a:rPr>
              <a:t>)</a:t>
            </a:r>
            <a:r>
              <a:rPr lang="en-US" dirty="0"/>
              <a:t> </a:t>
            </a:r>
            <a:r>
              <a:rPr lang="id-ID" dirty="0"/>
              <a:t>sesuai dengan </a:t>
            </a:r>
            <a:r>
              <a:rPr lang="en-US" dirty="0"/>
              <a:t>medium </a:t>
            </a:r>
            <a:r>
              <a:rPr lang="en-US" dirty="0" err="1"/>
              <a:t>transmisi</a:t>
            </a:r>
            <a:r>
              <a:rPr lang="id-ID" dirty="0"/>
              <a:t> yang digunakan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01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 dan Konsep Protokol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Seperangkat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hubungan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komunikasi</a:t>
            </a:r>
            <a:r>
              <a:rPr lang="en-US" dirty="0">
                <a:solidFill>
                  <a:srgbClr val="FF0000"/>
                </a:solidFill>
              </a:rPr>
              <a:t>, dan </a:t>
            </a:r>
            <a:r>
              <a:rPr lang="en-US" dirty="0" err="1">
                <a:solidFill>
                  <a:srgbClr val="FF0000"/>
                </a:solidFill>
              </a:rPr>
              <a:t>perpindahan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id-ID" dirty="0"/>
              <a:t>.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1FACE2A-A35B-3F40-96A8-AFAFF491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2603" y="3174932"/>
            <a:ext cx="5793981" cy="349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129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Definisi dan Konsep Protokol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240897"/>
            <a:ext cx="5270996" cy="3969403"/>
          </a:xfrm>
        </p:spPr>
        <p:txBody>
          <a:bodyPr/>
          <a:lstStyle/>
          <a:p>
            <a:r>
              <a:rPr lang="id-ID" dirty="0"/>
              <a:t>Di level </a:t>
            </a:r>
            <a:r>
              <a:rPr lang="id-ID" dirty="0">
                <a:solidFill>
                  <a:srgbClr val="FF0000"/>
                </a:solidFill>
              </a:rPr>
              <a:t>manusia</a:t>
            </a:r>
            <a:r>
              <a:rPr lang="id-ID" dirty="0"/>
              <a:t>, cara berkomunikasi beberapa dibuat secara formal dan lainnya bersifat mudah dimengerti, </a:t>
            </a:r>
            <a:r>
              <a:rPr lang="id-ID" dirty="0" err="1"/>
              <a:t>implicit</a:t>
            </a:r>
            <a:r>
              <a:rPr lang="id-ID" dirty="0"/>
              <a:t>, dan berdasarkan kebiasaan</a:t>
            </a:r>
          </a:p>
          <a:p>
            <a:r>
              <a:rPr lang="id-ID" dirty="0"/>
              <a:t>Di level </a:t>
            </a:r>
            <a:r>
              <a:rPr lang="id-ID" dirty="0">
                <a:solidFill>
                  <a:srgbClr val="FF0000"/>
                </a:solidFill>
              </a:rPr>
              <a:t>perangkat teknologi</a:t>
            </a:r>
            <a:r>
              <a:rPr lang="id-ID" dirty="0"/>
              <a:t>, agar dapat berkomunikasi secara benar </a:t>
            </a:r>
            <a:r>
              <a:rPr lang="en-US" i="1" dirty="0">
                <a:solidFill>
                  <a:srgbClr val="FF0000"/>
                </a:solidFill>
              </a:rPr>
              <a:t>protocol suite </a:t>
            </a:r>
            <a:r>
              <a:rPr lang="id-ID" dirty="0"/>
              <a:t>harus dapat dijabarkan secara </a:t>
            </a:r>
            <a:r>
              <a:rPr lang="id-ID" dirty="0">
                <a:solidFill>
                  <a:srgbClr val="FF0000"/>
                </a:solidFill>
              </a:rPr>
              <a:t>jelas</a:t>
            </a:r>
            <a:r>
              <a:rPr lang="id-ID" dirty="0"/>
              <a:t> dan </a:t>
            </a:r>
            <a:r>
              <a:rPr lang="id-ID" dirty="0">
                <a:solidFill>
                  <a:srgbClr val="FF0000"/>
                </a:solidFill>
              </a:rPr>
              <a:t>tepat</a:t>
            </a:r>
            <a:r>
              <a:rPr lang="id-ID" dirty="0"/>
              <a:t> sesuai dengan kebutuhan dan cara mereka berinteraksi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E4477DE-49A9-F448-890F-FAEF9770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3924" y="1243666"/>
            <a:ext cx="3382963" cy="524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455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 dan Konsep Protokol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Banyak perangkat yang berbeda jenis dan bentuk menggunakan perangkat </a:t>
            </a:r>
            <a:r>
              <a:rPr lang="id-ID" dirty="0">
                <a:solidFill>
                  <a:srgbClr val="FF0000"/>
                </a:solidFill>
              </a:rPr>
              <a:t>protokol yang sama</a:t>
            </a:r>
          </a:p>
          <a:p>
            <a:pPr lvl="1"/>
            <a:r>
              <a:rPr lang="id-ID" dirty="0">
                <a:solidFill>
                  <a:srgbClr val="0070C0"/>
                </a:solidFill>
              </a:rPr>
              <a:t>Hal ini disebabkan protokol dibuat berdasarkan </a:t>
            </a:r>
            <a:r>
              <a:rPr lang="id-ID" dirty="0">
                <a:solidFill>
                  <a:srgbClr val="FF0000"/>
                </a:solidFill>
              </a:rPr>
              <a:t>fungsionalitas</a:t>
            </a:r>
            <a:r>
              <a:rPr lang="id-ID" dirty="0">
                <a:solidFill>
                  <a:srgbClr val="0070C0"/>
                </a:solidFill>
              </a:rPr>
              <a:t> jaringan bukan berdasarkan </a:t>
            </a:r>
            <a:r>
              <a:rPr lang="id-ID" dirty="0">
                <a:solidFill>
                  <a:srgbClr val="FF0000"/>
                </a:solidFill>
              </a:rPr>
              <a:t>teknologi</a:t>
            </a:r>
            <a:r>
              <a:rPr lang="id-ID" dirty="0">
                <a:solidFill>
                  <a:srgbClr val="0070C0"/>
                </a:solidFill>
              </a:rPr>
              <a:t> yang mendukung fungsionalitas jaringan tersebut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698E7B-CC0C-E542-BB7F-D602A2C4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813410"/>
            <a:ext cx="4986922" cy="2746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066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 dan Konsep Protokol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Penggunaan </a:t>
            </a:r>
            <a:r>
              <a:rPr lang="id-ID" dirty="0" err="1"/>
              <a:t>standard</a:t>
            </a:r>
            <a:r>
              <a:rPr lang="id-ID" dirty="0"/>
              <a:t> dalam pembuatan dan penggunaan protokol digunakan untuk memastikan bahwa produk dari </a:t>
            </a:r>
            <a:r>
              <a:rPr lang="id-ID" dirty="0">
                <a:solidFill>
                  <a:srgbClr val="FF0000"/>
                </a:solidFill>
              </a:rPr>
              <a:t>pabrikan yang berbeda </a:t>
            </a:r>
            <a:r>
              <a:rPr lang="id-ID" dirty="0"/>
              <a:t>dapat </a:t>
            </a:r>
            <a:r>
              <a:rPr lang="id-ID" dirty="0">
                <a:solidFill>
                  <a:srgbClr val="FF0000"/>
                </a:solidFill>
              </a:rPr>
              <a:t>bekerja secara bersama </a:t>
            </a:r>
            <a:r>
              <a:rPr lang="id-ID" dirty="0"/>
              <a:t>untuk komunikasi yang </a:t>
            </a:r>
            <a:r>
              <a:rPr lang="id-ID" dirty="0" err="1"/>
              <a:t>effisien</a:t>
            </a:r>
            <a:endParaRPr lang="id-ID" dirty="0"/>
          </a:p>
          <a:p>
            <a:endParaRPr lang="id-ID" dirty="0"/>
          </a:p>
          <a:p>
            <a:r>
              <a:rPr lang="id-ID" dirty="0"/>
              <a:t>Biasanya </a:t>
            </a:r>
            <a:r>
              <a:rPr lang="en-US" dirty="0"/>
              <a:t>standard </a:t>
            </a:r>
            <a:r>
              <a:rPr lang="id-ID" dirty="0"/>
              <a:t>dikeluarkan oleh </a:t>
            </a:r>
            <a:r>
              <a:rPr lang="en-US" dirty="0">
                <a:solidFill>
                  <a:srgbClr val="FF0000"/>
                </a:solidFill>
              </a:rPr>
              <a:t>Institute of Electrical and Electronics Engineers (IEEE)</a:t>
            </a:r>
            <a:r>
              <a:rPr lang="en-US" dirty="0"/>
              <a:t> </a:t>
            </a:r>
            <a:r>
              <a:rPr lang="id-ID" dirty="0"/>
              <a:t>atau </a:t>
            </a:r>
            <a:r>
              <a:rPr lang="en-US" dirty="0">
                <a:solidFill>
                  <a:srgbClr val="FF0000"/>
                </a:solidFill>
              </a:rPr>
              <a:t>Internet Engineering Task Force (IETF)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2789130"/>
            <a:ext cx="3163423" cy="809251"/>
          </a:xfrm>
        </p:spPr>
        <p:txBody>
          <a:bodyPr>
            <a:normAutofit fontScale="90000"/>
          </a:bodyPr>
          <a:lstStyle/>
          <a:p>
            <a:r>
              <a:rPr lang="id-ID" dirty="0"/>
              <a:t>Macam-macam protokol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98E3B93-8D4B-6B4B-809A-CCDB0D945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81" y="985003"/>
            <a:ext cx="7697584" cy="545245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312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Keuntungan menggunakan </a:t>
            </a:r>
            <a:r>
              <a:rPr lang="id-ID" dirty="0" err="1"/>
              <a:t>Layered</a:t>
            </a:r>
            <a:r>
              <a:rPr lang="id-ID" dirty="0"/>
              <a:t> model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Membantu dalam desain protokol</a:t>
            </a:r>
            <a:r>
              <a:rPr lang="id-ID" dirty="0">
                <a:solidFill>
                  <a:srgbClr val="0070C0"/>
                </a:solidFill>
              </a:rPr>
              <a:t>, karena protokol yang beroperasi pada lapisan tertentu telah </a:t>
            </a:r>
            <a:r>
              <a:rPr lang="id-ID" dirty="0">
                <a:solidFill>
                  <a:srgbClr val="FF0000"/>
                </a:solidFill>
              </a:rPr>
              <a:t>mendefinisikan</a:t>
            </a:r>
            <a:r>
              <a:rPr lang="id-ID" dirty="0">
                <a:solidFill>
                  <a:srgbClr val="0070C0"/>
                </a:solidFill>
              </a:rPr>
              <a:t> informasi dan </a:t>
            </a:r>
            <a:r>
              <a:rPr lang="id-ID" dirty="0">
                <a:solidFill>
                  <a:srgbClr val="FF0000"/>
                </a:solidFill>
              </a:rPr>
              <a:t>bertindak untuk tugas tertentu </a:t>
            </a:r>
            <a:r>
              <a:rPr lang="id-ID" dirty="0">
                <a:solidFill>
                  <a:srgbClr val="0070C0"/>
                </a:solidFill>
              </a:rPr>
              <a:t>dan menjadi penghubung untuk lapisan atas dan bawahnya.</a:t>
            </a:r>
          </a:p>
          <a:p>
            <a:pPr lvl="1"/>
            <a:r>
              <a:rPr lang="id-ID" dirty="0">
                <a:solidFill>
                  <a:srgbClr val="0070C0"/>
                </a:solidFill>
              </a:rPr>
              <a:t>Percepatan </a:t>
            </a:r>
            <a:r>
              <a:rPr lang="id-ID" dirty="0">
                <a:solidFill>
                  <a:srgbClr val="FF0000"/>
                </a:solidFill>
              </a:rPr>
              <a:t>kompetisi</a:t>
            </a:r>
            <a:r>
              <a:rPr lang="id-ID" dirty="0">
                <a:solidFill>
                  <a:srgbClr val="0070C0"/>
                </a:solidFill>
              </a:rPr>
              <a:t> antar vendor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Mencegah</a:t>
            </a:r>
            <a:r>
              <a:rPr lang="id-ID" dirty="0">
                <a:solidFill>
                  <a:srgbClr val="0070C0"/>
                </a:solidFill>
              </a:rPr>
              <a:t> pengaruh terhadap layer lainnya akibat adanya </a:t>
            </a:r>
            <a:r>
              <a:rPr lang="id-ID" dirty="0">
                <a:solidFill>
                  <a:srgbClr val="FF0000"/>
                </a:solidFill>
              </a:rPr>
              <a:t>efek yang terjadi</a:t>
            </a:r>
            <a:r>
              <a:rPr lang="id-ID" dirty="0">
                <a:solidFill>
                  <a:srgbClr val="0070C0"/>
                </a:solidFill>
              </a:rPr>
              <a:t> akibat perubahan teknologi dan kemampuan pada suatu layer</a:t>
            </a:r>
          </a:p>
          <a:p>
            <a:pPr lvl="1"/>
            <a:r>
              <a:rPr lang="id-ID" dirty="0">
                <a:solidFill>
                  <a:srgbClr val="0070C0"/>
                </a:solidFill>
              </a:rPr>
              <a:t>Menyediakan </a:t>
            </a:r>
            <a:r>
              <a:rPr lang="id-ID" dirty="0">
                <a:solidFill>
                  <a:srgbClr val="FF0000"/>
                </a:solidFill>
              </a:rPr>
              <a:t>bahasa yang sama </a:t>
            </a:r>
            <a:r>
              <a:rPr lang="id-ID" dirty="0">
                <a:solidFill>
                  <a:srgbClr val="0070C0"/>
                </a:solidFill>
              </a:rPr>
              <a:t>dalam mendeskripsikan fungsi dan kemampuan jaringan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938-4036-2F42-8B7C-B609705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D43-62A0-3242-85FF-CFA3F9B8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Membantu</a:t>
            </a:r>
            <a:r>
              <a:rPr lang="id-ID" dirty="0"/>
              <a:t> </a:t>
            </a:r>
            <a:r>
              <a:rPr lang="en-US" dirty="0"/>
              <a:t>mem-”</a:t>
            </a:r>
            <a:r>
              <a:rPr lang="en-US" dirty="0">
                <a:solidFill>
                  <a:srgbClr val="FF0000"/>
                </a:solidFill>
              </a:rPr>
              <a:t>break-down</a:t>
            </a:r>
            <a:r>
              <a:rPr lang="en-US" dirty="0"/>
              <a:t>”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network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  <a:p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standard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network </a:t>
            </a:r>
            <a:r>
              <a:rPr lang="en-US" dirty="0" err="1"/>
              <a:t>bagi</a:t>
            </a:r>
            <a:r>
              <a:rPr lang="en-US" dirty="0"/>
              <a:t> para vendor. </a:t>
            </a:r>
          </a:p>
          <a:p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mempermudah</a:t>
            </a:r>
            <a:r>
              <a:rPr lang="en-US" dirty="0">
                <a:solidFill>
                  <a:srgbClr val="FF0000"/>
                </a:solidFill>
              </a:rPr>
              <a:t> proses troubleshoot </a:t>
            </a:r>
            <a:r>
              <a:rPr lang="en-US" dirty="0" err="1"/>
              <a:t>masalah-masalah</a:t>
            </a:r>
            <a:r>
              <a:rPr lang="en-US" dirty="0"/>
              <a:t> yang </a:t>
            </a:r>
            <a:r>
              <a:rPr lang="en-US" dirty="0" err="1"/>
              <a:t>ditemukan</a:t>
            </a:r>
            <a:r>
              <a:rPr lang="en-US" dirty="0"/>
              <a:t> pada network.</a:t>
            </a:r>
          </a:p>
          <a:p>
            <a:r>
              <a:rPr lang="en-US" dirty="0" err="1"/>
              <a:t>Memungkinkan</a:t>
            </a:r>
            <a:r>
              <a:rPr lang="en-US" dirty="0"/>
              <a:t> vendor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area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network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</a:p>
          <a:p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0876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844</Words>
  <Application>Microsoft Macintosh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Signika</vt:lpstr>
      <vt:lpstr>1_Custom Design</vt:lpstr>
      <vt:lpstr>Model Protokol dan Referensi Jaringan</vt:lpstr>
      <vt:lpstr>Topik Bahasan</vt:lpstr>
      <vt:lpstr>Definisi dan Konsep Protokol</vt:lpstr>
      <vt:lpstr>Definisi dan Konsep Protokol</vt:lpstr>
      <vt:lpstr>Definisi dan Konsep Protokol</vt:lpstr>
      <vt:lpstr>Definisi dan Konsep Protokol</vt:lpstr>
      <vt:lpstr>Macam-macam protokol</vt:lpstr>
      <vt:lpstr>Desain Layer</vt:lpstr>
      <vt:lpstr>Kenapa Butuh Model?</vt:lpstr>
      <vt:lpstr>Model-Model Referensi OSI dan TCP/IP</vt:lpstr>
      <vt:lpstr>Konsep dan contoh format  OSI Model</vt:lpstr>
      <vt:lpstr>Konsep dan contoh format  TCP/IP</vt:lpstr>
      <vt:lpstr>Perbandingan OSI dan TCP/IP</vt:lpstr>
      <vt:lpstr>Penggunaan Model Referensi OSI</vt:lpstr>
      <vt:lpstr>Konsep Enkapsulasi</vt:lpstr>
      <vt:lpstr>Konsep Dekapsulasi</vt:lpstr>
      <vt:lpstr>Operasi protokol pada TCP/IP</vt:lpstr>
      <vt:lpstr>Proses Enkapsulasi</vt:lpstr>
      <vt:lpstr>Interaksi Web Server dan Web Browser</vt:lpstr>
      <vt:lpstr>Peran Tiap Layer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 Network Manajemen</dc:title>
  <dc:creator>365 Pro Plus</dc:creator>
  <cp:lastModifiedBy>365 Pro Plus</cp:lastModifiedBy>
  <cp:revision>12</cp:revision>
  <dcterms:created xsi:type="dcterms:W3CDTF">2020-10-01T05:19:58Z</dcterms:created>
  <dcterms:modified xsi:type="dcterms:W3CDTF">2020-10-14T12:47:31Z</dcterms:modified>
</cp:coreProperties>
</file>