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78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95231" autoAdjust="0"/>
  </p:normalViewPr>
  <p:slideViewPr>
    <p:cSldViewPr snapToGrid="0">
      <p:cViewPr varScale="1">
        <p:scale>
          <a:sx n="68" d="100"/>
          <a:sy n="68" d="100"/>
        </p:scale>
        <p:origin x="240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14/10/20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blogger.com/blogger.g?blogID=397573993655961954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Application</a:t>
            </a:r>
            <a:r>
              <a:rPr lang="id-ID" dirty="0"/>
              <a:t>, </a:t>
            </a:r>
            <a:r>
              <a:rPr lang="id-ID" dirty="0" err="1"/>
              <a:t>Presentation</a:t>
            </a:r>
            <a:r>
              <a:rPr lang="id-ID" dirty="0"/>
              <a:t>, </a:t>
            </a:r>
            <a:r>
              <a:rPr lang="id-ID" dirty="0" err="1"/>
              <a:t>Session</a:t>
            </a:r>
            <a:r>
              <a:rPr lang="id-ID"/>
              <a:t>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Service and HTTP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4468969"/>
            <a:ext cx="9744637" cy="1741331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HTTP </a:t>
            </a:r>
            <a:r>
              <a:rPr lang="id-ID" dirty="0" err="1"/>
              <a:t>didefiniskan</a:t>
            </a:r>
            <a:r>
              <a:rPr lang="id-ID" dirty="0"/>
              <a:t> sebagai sebuah </a:t>
            </a:r>
            <a:r>
              <a:rPr lang="en-US" i="1" dirty="0">
                <a:solidFill>
                  <a:srgbClr val="FF0000"/>
                </a:solidFill>
              </a:rPr>
              <a:t>request/response</a:t>
            </a:r>
            <a:r>
              <a:rPr lang="en-US" dirty="0"/>
              <a:t> protocol</a:t>
            </a:r>
            <a:r>
              <a:rPr lang="id-ID" dirty="0"/>
              <a:t> untuk </a:t>
            </a:r>
            <a:r>
              <a:rPr lang="en-US" i="1" dirty="0">
                <a:solidFill>
                  <a:srgbClr val="FF0000"/>
                </a:solidFill>
              </a:rPr>
              <a:t>publish </a:t>
            </a:r>
            <a:r>
              <a:rPr lang="id-ID" i="1" dirty="0">
                <a:solidFill>
                  <a:srgbClr val="FF0000"/>
                </a:solidFill>
              </a:rPr>
              <a:t>dan</a:t>
            </a:r>
            <a:r>
              <a:rPr lang="en-US" i="1" dirty="0">
                <a:solidFill>
                  <a:srgbClr val="FF0000"/>
                </a:solidFill>
              </a:rPr>
              <a:t> 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HTML pages</a:t>
            </a:r>
            <a:endParaRPr lang="id-ID" dirty="0"/>
          </a:p>
          <a:p>
            <a:pPr>
              <a:lnSpc>
                <a:spcPct val="85000"/>
              </a:lnSpc>
            </a:pPr>
            <a:r>
              <a:rPr lang="id-ID" dirty="0"/>
              <a:t>Untuk pengamanan komunikasi melewati Internet, </a:t>
            </a:r>
            <a:r>
              <a:rPr lang="en-US" dirty="0">
                <a:solidFill>
                  <a:srgbClr val="FF0000"/>
                </a:solidFill>
              </a:rPr>
              <a:t>HTTP Secure (HTTPS)</a:t>
            </a:r>
            <a:r>
              <a:rPr lang="en-US" dirty="0"/>
              <a:t> protocol </a:t>
            </a:r>
            <a:r>
              <a:rPr lang="id-ID" dirty="0"/>
              <a:t>digunakan untuk akses ke web server</a:t>
            </a:r>
          </a:p>
          <a:p>
            <a:pPr>
              <a:lnSpc>
                <a:spcPct val="85000"/>
              </a:lnSpc>
            </a:pPr>
            <a:r>
              <a:rPr lang="id-ID" dirty="0"/>
              <a:t>HTTPS menggunakan </a:t>
            </a:r>
            <a:r>
              <a:rPr lang="id-ID" i="1" dirty="0" err="1">
                <a:solidFill>
                  <a:srgbClr val="FF0000"/>
                </a:solidFill>
              </a:rPr>
              <a:t>Secure</a:t>
            </a:r>
            <a:r>
              <a:rPr lang="id-ID" i="1" dirty="0">
                <a:solidFill>
                  <a:srgbClr val="FF0000"/>
                </a:solidFill>
              </a:rPr>
              <a:t> </a:t>
            </a:r>
            <a:r>
              <a:rPr lang="id-ID" i="1" dirty="0" err="1">
                <a:solidFill>
                  <a:srgbClr val="FF0000"/>
                </a:solidFill>
              </a:rPr>
              <a:t>Socket</a:t>
            </a:r>
            <a:r>
              <a:rPr lang="id-ID" i="1" dirty="0">
                <a:solidFill>
                  <a:srgbClr val="FF0000"/>
                </a:solidFill>
              </a:rPr>
              <a:t> Layer</a:t>
            </a:r>
            <a:r>
              <a:rPr lang="id-ID" dirty="0">
                <a:solidFill>
                  <a:srgbClr val="FF0000"/>
                </a:solidFill>
              </a:rPr>
              <a:t> (SSL) </a:t>
            </a:r>
            <a:r>
              <a:rPr lang="id-ID" dirty="0"/>
              <a:t>atau </a:t>
            </a:r>
            <a:r>
              <a:rPr lang="id-ID" i="1" dirty="0">
                <a:solidFill>
                  <a:srgbClr val="FF0000"/>
                </a:solidFill>
              </a:rPr>
              <a:t>Transport Layer </a:t>
            </a:r>
            <a:r>
              <a:rPr lang="id-ID" i="1" dirty="0" err="1">
                <a:solidFill>
                  <a:srgbClr val="FF0000"/>
                </a:solidFill>
              </a:rPr>
              <a:t>Security</a:t>
            </a:r>
            <a:r>
              <a:rPr lang="id-ID" dirty="0">
                <a:solidFill>
                  <a:srgbClr val="FF0000"/>
                </a:solidFill>
              </a:rPr>
              <a:t>(TLS) </a:t>
            </a:r>
            <a:r>
              <a:rPr lang="id-ID" dirty="0"/>
              <a:t>sebagai </a:t>
            </a:r>
            <a:r>
              <a:rPr lang="id-ID" dirty="0" err="1"/>
              <a:t>sublayer</a:t>
            </a:r>
            <a:r>
              <a:rPr lang="id-ID" dirty="0"/>
              <a:t> </a:t>
            </a:r>
            <a:r>
              <a:rPr lang="id-ID" dirty="0" err="1"/>
              <a:t>dibawah</a:t>
            </a:r>
            <a:r>
              <a:rPr lang="id-ID" dirty="0"/>
              <a:t> HTTP aplikasi layer yang biasa</a:t>
            </a:r>
            <a:endParaRPr lang="en-US" dirty="0"/>
          </a:p>
          <a:p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986412-C905-0841-BC6C-EF59B21D6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16982"/>
          <a:stretch/>
        </p:blipFill>
        <p:spPr bwMode="auto">
          <a:xfrm>
            <a:off x="1847850" y="2052917"/>
            <a:ext cx="4997152" cy="22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E-mail Services and SMTP/POP Protocols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53100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id-ID" dirty="0"/>
              <a:t>Contoh</a:t>
            </a:r>
            <a:r>
              <a:rPr lang="en-US" dirty="0"/>
              <a:t> Application layer protocols </a:t>
            </a:r>
            <a:r>
              <a:rPr lang="id-ID" dirty="0"/>
              <a:t>yang digunakan untuk pengiriman email adalah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Post Office Protocol (POP)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>
                <a:solidFill>
                  <a:srgbClr val="FF0000"/>
                </a:solidFill>
              </a:rPr>
              <a:t>Simple Mail Transfer Protocol (SMTP)</a:t>
            </a:r>
            <a:endParaRPr lang="id-ID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id-ID" dirty="0">
                <a:solidFill>
                  <a:srgbClr val="FF0000"/>
                </a:solidFill>
              </a:rPr>
              <a:t>Mail </a:t>
            </a:r>
            <a:r>
              <a:rPr lang="id-ID" dirty="0" err="1">
                <a:solidFill>
                  <a:srgbClr val="FF0000"/>
                </a:solidFill>
              </a:rPr>
              <a:t>User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err="1">
                <a:solidFill>
                  <a:srgbClr val="FF0000"/>
                </a:solidFill>
              </a:rPr>
              <a:t>Agent</a:t>
            </a:r>
            <a:r>
              <a:rPr lang="id-ID" dirty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MUA</a:t>
            </a:r>
            <a:r>
              <a:rPr lang="id-ID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/>
              <a:t>atau </a:t>
            </a:r>
            <a:r>
              <a:rPr lang="id-ID" dirty="0" err="1">
                <a:solidFill>
                  <a:srgbClr val="FF0000"/>
                </a:solidFill>
              </a:rPr>
              <a:t>e-mail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err="1">
                <a:solidFill>
                  <a:srgbClr val="FF0000"/>
                </a:solidFill>
              </a:rPr>
              <a:t>client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memungkinkan pesan agar bisa diterima dan </a:t>
            </a:r>
            <a:r>
              <a:rPr lang="id-ID" dirty="0" err="1"/>
              <a:t>dikirmkan</a:t>
            </a:r>
            <a:r>
              <a:rPr lang="id-ID" dirty="0"/>
              <a:t> melalui </a:t>
            </a:r>
            <a:r>
              <a:rPr lang="id-ID" dirty="0" err="1">
                <a:solidFill>
                  <a:srgbClr val="FF0000"/>
                </a:solidFill>
              </a:rPr>
              <a:t>mailbox</a:t>
            </a:r>
            <a:r>
              <a:rPr lang="id-ID" dirty="0"/>
              <a:t>.</a:t>
            </a:r>
            <a:endParaRPr lang="en-US" sz="2000" dirty="0"/>
          </a:p>
          <a:p>
            <a:endParaRPr lang="id-ID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13E2B20-1200-9144-B79E-80614882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2032" t="20673" r="11612" b="28125"/>
          <a:stretch>
            <a:fillRect/>
          </a:stretch>
        </p:blipFill>
        <p:spPr bwMode="auto">
          <a:xfrm>
            <a:off x="6650060" y="3619500"/>
            <a:ext cx="4636505" cy="287922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8846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Operasi pada </a:t>
            </a:r>
            <a:r>
              <a:rPr lang="en-US" dirty="0"/>
              <a:t>E-mail Serv</a:t>
            </a:r>
            <a:r>
              <a:rPr lang="id-ID" dirty="0" err="1"/>
              <a:t>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id-ID" dirty="0"/>
              <a:t>Pada Umumnya, </a:t>
            </a:r>
            <a:r>
              <a:rPr lang="en-US" dirty="0"/>
              <a:t>e-mail server </a:t>
            </a:r>
            <a:r>
              <a:rPr lang="id-ID" dirty="0"/>
              <a:t>bekerja dengan 2 jenis Operasi:</a:t>
            </a:r>
            <a:endParaRPr lang="en-US" dirty="0"/>
          </a:p>
          <a:p>
            <a:pPr marL="800100" lvl="1" indent="-342900">
              <a:lnSpc>
                <a:spcPct val="85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Mail Transfer Agent (MTA</a:t>
            </a:r>
            <a:r>
              <a:rPr lang="en-US" dirty="0"/>
              <a:t>) </a:t>
            </a:r>
            <a:r>
              <a:rPr lang="id-ID" dirty="0"/>
              <a:t>yang digunakan untuk </a:t>
            </a:r>
            <a:r>
              <a:rPr lang="en-US" dirty="0"/>
              <a:t>forward e-mail</a:t>
            </a:r>
            <a:r>
              <a:rPr lang="id-ID" dirty="0"/>
              <a:t> ke server yang lain.</a:t>
            </a:r>
          </a:p>
          <a:p>
            <a:pPr marL="457200" lvl="1" indent="0">
              <a:lnSpc>
                <a:spcPct val="85000"/>
              </a:lnSpc>
              <a:buNone/>
            </a:pPr>
            <a:r>
              <a:rPr lang="id-ID" dirty="0">
                <a:solidFill>
                  <a:srgbClr val="0070C0"/>
                </a:solidFill>
              </a:rPr>
              <a:t>Contoh: </a:t>
            </a:r>
          </a:p>
          <a:p>
            <a:pPr marL="457200" lvl="1" indent="0">
              <a:lnSpc>
                <a:spcPct val="85000"/>
              </a:lnSpc>
              <a:buNone/>
            </a:pPr>
            <a:r>
              <a:rPr lang="id-ID" dirty="0" err="1">
                <a:solidFill>
                  <a:srgbClr val="0070C0"/>
                </a:solidFill>
              </a:rPr>
              <a:t>client</a:t>
            </a:r>
            <a:r>
              <a:rPr lang="id-ID" dirty="0">
                <a:solidFill>
                  <a:srgbClr val="0070C0"/>
                </a:solidFill>
              </a:rPr>
              <a:t> menggunakan </a:t>
            </a:r>
            <a:r>
              <a:rPr lang="id-ID" dirty="0" err="1">
                <a:solidFill>
                  <a:srgbClr val="FF0000"/>
                </a:solidFill>
              </a:rPr>
              <a:t>yahoo</a:t>
            </a:r>
            <a:r>
              <a:rPr lang="id-ID" dirty="0">
                <a:solidFill>
                  <a:srgbClr val="0070C0"/>
                </a:solidFill>
              </a:rPr>
              <a:t>, ingin mengirimkan ke penerima yang menggunakan </a:t>
            </a:r>
            <a:r>
              <a:rPr lang="id-ID" dirty="0" err="1">
                <a:solidFill>
                  <a:srgbClr val="FF0000"/>
                </a:solidFill>
              </a:rPr>
              <a:t>gmail</a:t>
            </a:r>
            <a:r>
              <a:rPr lang="id-ID" dirty="0">
                <a:solidFill>
                  <a:srgbClr val="0070C0"/>
                </a:solidFill>
              </a:rPr>
              <a:t>. Proses server </a:t>
            </a:r>
            <a:r>
              <a:rPr lang="id-ID" dirty="0" err="1">
                <a:solidFill>
                  <a:srgbClr val="0070C0"/>
                </a:solidFill>
              </a:rPr>
              <a:t>yahoo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FF0000"/>
                </a:solidFill>
              </a:rPr>
              <a:t>memforward</a:t>
            </a:r>
            <a:r>
              <a:rPr lang="id-ID" dirty="0">
                <a:solidFill>
                  <a:srgbClr val="0070C0"/>
                </a:solidFill>
              </a:rPr>
              <a:t> ke </a:t>
            </a:r>
            <a:r>
              <a:rPr lang="id-ID" dirty="0" err="1">
                <a:solidFill>
                  <a:srgbClr val="0070C0"/>
                </a:solidFill>
              </a:rPr>
              <a:t>gmail</a:t>
            </a:r>
            <a:r>
              <a:rPr lang="id-ID" dirty="0">
                <a:solidFill>
                  <a:srgbClr val="0070C0"/>
                </a:solidFill>
              </a:rPr>
              <a:t> server adalah proses MTA</a:t>
            </a:r>
            <a:endParaRPr lang="en-US" dirty="0">
              <a:solidFill>
                <a:srgbClr val="0070C0"/>
              </a:solidFill>
            </a:endParaRPr>
          </a:p>
          <a:p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20096C-76EF-5A49-974E-89E7FBDEE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44882" t="20192" r="10543" b="29538"/>
          <a:stretch/>
        </p:blipFill>
        <p:spPr bwMode="auto">
          <a:xfrm>
            <a:off x="7505700" y="4042116"/>
            <a:ext cx="4046380" cy="25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93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Operasi pada </a:t>
            </a:r>
            <a:r>
              <a:rPr lang="en-US" dirty="0"/>
              <a:t>E-mail Serv</a:t>
            </a:r>
            <a:r>
              <a:rPr lang="id-ID" dirty="0" err="1"/>
              <a:t>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lnSpc>
                <a:spcPct val="85000"/>
              </a:lnSpc>
              <a:buFont typeface="+mj-lt"/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Mail Delivery Agent (MDA) </a:t>
            </a:r>
            <a:r>
              <a:rPr lang="id-ID" dirty="0"/>
              <a:t>melakukan pengiriman sebenarnya</a:t>
            </a:r>
            <a:r>
              <a:rPr lang="en-US" dirty="0"/>
              <a:t>. </a:t>
            </a:r>
            <a:r>
              <a:rPr lang="id-ID" dirty="0"/>
              <a:t>Proses ini juga menangani</a:t>
            </a:r>
            <a:r>
              <a:rPr lang="en-US" dirty="0"/>
              <a:t> </a:t>
            </a:r>
            <a:r>
              <a:rPr lang="en-US" i="1" dirty="0"/>
              <a:t>final delivery issues</a:t>
            </a:r>
            <a:r>
              <a:rPr lang="en-US" dirty="0"/>
              <a:t>, </a:t>
            </a:r>
            <a:r>
              <a:rPr lang="id-ID" dirty="0"/>
              <a:t>seperti </a:t>
            </a:r>
            <a:r>
              <a:rPr lang="en-US" i="1" dirty="0"/>
              <a:t>virus scanning, spam filtering, </a:t>
            </a:r>
            <a:r>
              <a:rPr lang="id-ID" dirty="0"/>
              <a:t>dan</a:t>
            </a:r>
            <a:r>
              <a:rPr lang="en-US" i="1" dirty="0"/>
              <a:t> return-receipt handling</a:t>
            </a:r>
          </a:p>
          <a:p>
            <a:pPr lvl="1">
              <a:lnSpc>
                <a:spcPct val="85000"/>
              </a:lnSpc>
            </a:pPr>
            <a:endParaRPr lang="en-US" sz="1400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788AE-A2E1-8647-9BC8-DBD4BF871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45337" t="20191" r="9179" b="27737"/>
          <a:stretch/>
        </p:blipFill>
        <p:spPr bwMode="auto">
          <a:xfrm>
            <a:off x="5791200" y="3001808"/>
            <a:ext cx="5276850" cy="33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1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E-mail Services and SMTP/POP Protocols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809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POP and POP3 (Post Office Protocol, version 3)</a:t>
            </a:r>
            <a:r>
              <a:rPr lang="id-ID" dirty="0"/>
              <a:t> adalah protokol yang digunakan untuk </a:t>
            </a:r>
            <a:r>
              <a:rPr lang="en-US" i="1" dirty="0">
                <a:solidFill>
                  <a:srgbClr val="FF0000"/>
                </a:solidFill>
              </a:rPr>
              <a:t>inbound mail delivery protocols</a:t>
            </a:r>
            <a:endParaRPr lang="en-US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9524E4A-9DAA-9145-944F-F70D42B2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804" y="3238128"/>
            <a:ext cx="4620676" cy="33210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110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Transfer Protocol (FTP)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52135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FTP </a:t>
            </a:r>
            <a:r>
              <a:rPr lang="id-ID" dirty="0"/>
              <a:t>dibangun agar memungkinkan </a:t>
            </a:r>
            <a:r>
              <a:rPr lang="en-US" i="1" dirty="0">
                <a:solidFill>
                  <a:srgbClr val="FF0000"/>
                </a:solidFill>
              </a:rPr>
              <a:t>file transfer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/>
              <a:t>antar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>
                <a:solidFill>
                  <a:srgbClr val="FF0000"/>
                </a:solidFill>
              </a:rPr>
              <a:t>server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BA6D1B-8C47-2647-8FFE-44AD007C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5546" t="19712" r="13369" b="22596"/>
          <a:stretch>
            <a:fillRect/>
          </a:stretch>
        </p:blipFill>
        <p:spPr bwMode="auto">
          <a:xfrm>
            <a:off x="3787229" y="2762250"/>
            <a:ext cx="4617542" cy="364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13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Host Configuration Protocol (DHCP)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45480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id-ID" dirty="0"/>
              <a:t>Memungkinkan untuk sebuah perangkat dalam jaringan mendapatkan </a:t>
            </a:r>
            <a:r>
              <a:rPr lang="id-ID" dirty="0">
                <a:solidFill>
                  <a:srgbClr val="FF0000"/>
                </a:solidFill>
              </a:rPr>
              <a:t>IP </a:t>
            </a:r>
            <a:r>
              <a:rPr lang="id-ID" dirty="0" err="1">
                <a:solidFill>
                  <a:srgbClr val="FF0000"/>
                </a:solidFill>
              </a:rPr>
              <a:t>Address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dan informasi lainnya dari DHCP server. </a:t>
            </a:r>
          </a:p>
          <a:p>
            <a:pPr>
              <a:lnSpc>
                <a:spcPct val="85000"/>
              </a:lnSpc>
            </a:pPr>
            <a:r>
              <a:rPr lang="id-ID" dirty="0"/>
              <a:t>Servis ini secara otomatis memberikan </a:t>
            </a:r>
            <a:r>
              <a:rPr lang="en-US" dirty="0">
                <a:solidFill>
                  <a:srgbClr val="FF0000"/>
                </a:solidFill>
              </a:rPr>
              <a:t>IP addresses, subnet masks, gateway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/>
              <a:t>IP networking parameters</a:t>
            </a:r>
            <a:r>
              <a:rPr lang="id-ID" dirty="0"/>
              <a:t> lainnya</a:t>
            </a:r>
            <a:endParaRPr lang="en-US" dirty="0"/>
          </a:p>
          <a:p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1546A4-A3D0-5543-81C9-713A1238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3519" t="35096" r="13909" b="35817"/>
          <a:stretch>
            <a:fillRect/>
          </a:stretch>
        </p:blipFill>
        <p:spPr bwMode="auto">
          <a:xfrm>
            <a:off x="2607062" y="3556934"/>
            <a:ext cx="6977876" cy="26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320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Sharing Services </a:t>
            </a:r>
            <a:r>
              <a:rPr lang="id-ID" dirty="0"/>
              <a:t>dan </a:t>
            </a:r>
            <a:r>
              <a:rPr lang="en-US" dirty="0"/>
              <a:t>SMB protocol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Server Message Block (SMB)</a:t>
            </a:r>
            <a:r>
              <a:rPr lang="en-US" dirty="0"/>
              <a:t> </a:t>
            </a:r>
            <a:r>
              <a:rPr lang="id-ID" dirty="0"/>
              <a:t>adalah </a:t>
            </a:r>
            <a:r>
              <a:rPr lang="en-US" dirty="0"/>
              <a:t>client/server </a:t>
            </a:r>
            <a:r>
              <a:rPr lang="id-ID" dirty="0"/>
              <a:t>protokol untuk </a:t>
            </a:r>
            <a:r>
              <a:rPr lang="en-US" dirty="0"/>
              <a:t>file sharing</a:t>
            </a:r>
          </a:p>
          <a:p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568471-C2AA-E14F-A38A-017AD24F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682" y="2912552"/>
            <a:ext cx="5840883" cy="3485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14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 Services and Protocol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id-ID" dirty="0" err="1"/>
              <a:t>Telnet</a:t>
            </a:r>
            <a:r>
              <a:rPr lang="id-ID" dirty="0"/>
              <a:t> digunakan untuk </a:t>
            </a:r>
            <a:r>
              <a:rPr lang="id-ID" dirty="0" err="1">
                <a:solidFill>
                  <a:srgbClr val="FF0000"/>
                </a:solidFill>
              </a:rPr>
              <a:t>remote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err="1">
                <a:solidFill>
                  <a:srgbClr val="FF0000"/>
                </a:solidFill>
              </a:rPr>
              <a:t>login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/>
              <a:t>ke sebuah perangkat dalam jaringan</a:t>
            </a:r>
          </a:p>
          <a:p>
            <a:pPr>
              <a:lnSpc>
                <a:spcPct val="85000"/>
              </a:lnSpc>
            </a:pPr>
            <a:r>
              <a:rPr lang="id-ID" dirty="0"/>
              <a:t>Koneksi </a:t>
            </a:r>
            <a:r>
              <a:rPr lang="en-US" dirty="0"/>
              <a:t>Telnet </a:t>
            </a:r>
            <a:r>
              <a:rPr lang="id-ID" dirty="0"/>
              <a:t>disebut juga sebagai </a:t>
            </a:r>
            <a:r>
              <a:rPr lang="en-US" dirty="0">
                <a:solidFill>
                  <a:srgbClr val="FF0000"/>
                </a:solidFill>
              </a:rPr>
              <a:t>Virtual Terminal (VTY) session</a:t>
            </a:r>
          </a:p>
          <a:p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D32B78-FD95-1948-BEB9-BB5CF8F8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2437" t="19711" r="10801" b="31010"/>
          <a:stretch>
            <a:fillRect/>
          </a:stretch>
        </p:blipFill>
        <p:spPr bwMode="auto">
          <a:xfrm>
            <a:off x="3414459" y="3220731"/>
            <a:ext cx="5363082" cy="317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408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0"/>
            <a:r>
              <a:rPr lang="en-US" dirty="0"/>
              <a:t>Peran dan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id-ID" dirty="0"/>
          </a:p>
          <a:p>
            <a:pPr lvl="0"/>
            <a:r>
              <a:rPr lang="id-ID" dirty="0"/>
              <a:t>Aplikasi dalam Jaringan</a:t>
            </a:r>
          </a:p>
          <a:p>
            <a:pPr lvl="0"/>
            <a:r>
              <a:rPr lang="id-ID" dirty="0"/>
              <a:t>Konsep Berkomunikasi dalam Jaringan Komputer</a:t>
            </a:r>
          </a:p>
          <a:p>
            <a:pPr lvl="0"/>
            <a:r>
              <a:rPr lang="id-ID" dirty="0"/>
              <a:t>Kualitas dan Risiko Jaringan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91D7-18F3-5948-A087-DC3FED23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id-ID" dirty="0"/>
              <a:t>Aplikasi </a:t>
            </a:r>
            <a:r>
              <a:rPr lang="id-ID" dirty="0" err="1"/>
              <a:t>User</a:t>
            </a:r>
            <a:r>
              <a:rPr lang="id-ID" dirty="0"/>
              <a:t>, Services dan Protokol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E1B1-56F8-2144-B086-5C76400B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 sz="2000"/>
              <a:t>Aplikasi menyediakan sarana untuk manusia untuk membuat sebuah pesan</a:t>
            </a:r>
          </a:p>
          <a:p>
            <a:pPr>
              <a:spcAft>
                <a:spcPts val="600"/>
              </a:spcAft>
            </a:pPr>
            <a:r>
              <a:rPr lang="id-ID" sz="2000"/>
              <a:t>Layer services menyediakan layanan untuk menghubungkan perangkat ke jaringan </a:t>
            </a:r>
          </a:p>
          <a:p>
            <a:pPr>
              <a:spcAft>
                <a:spcPts val="600"/>
              </a:spcAft>
            </a:pPr>
            <a:r>
              <a:rPr lang="id-ID" sz="2000"/>
              <a:t>Protocol menyediakan aturan dan format mengenai bagaimana data tersebut diperlakukan</a:t>
            </a:r>
            <a:endParaRPr lang="en-US" sz="2000"/>
          </a:p>
          <a:p>
            <a:pPr>
              <a:spcAft>
                <a:spcPts val="600"/>
              </a:spcAft>
            </a:pPr>
            <a:endParaRPr lang="id-ID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0F3A2-FF22-A149-92D4-545436B8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52" t="19485" r="12367" b="30313"/>
          <a:stretch/>
        </p:blipFill>
        <p:spPr>
          <a:xfrm>
            <a:off x="5405862" y="1554592"/>
            <a:ext cx="6019331" cy="37455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12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D2C3-4D5C-C448-B533-E5C9AA9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OSI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Layer 7 Application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1E3E-3F5A-3542-AAA1-F4A72292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>
                <a:solidFill>
                  <a:srgbClr val="FF0000"/>
                </a:solidFill>
              </a:rPr>
              <a:t>berinteraksi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network.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interface (</a:t>
            </a:r>
            <a:r>
              <a:rPr lang="en-US" dirty="0" err="1">
                <a:solidFill>
                  <a:srgbClr val="FF0000"/>
                </a:solidFill>
              </a:rPr>
              <a:t>penghubung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aplikasi-aplikasi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network.</a:t>
            </a:r>
          </a:p>
          <a:p>
            <a:r>
              <a:rPr lang="en-US" dirty="0" err="1"/>
              <a:t>Contoh</a:t>
            </a:r>
            <a:r>
              <a:rPr lang="en-US" dirty="0"/>
              <a:t> service 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File Transfer</a:t>
            </a:r>
            <a:endParaRPr lang="id-ID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Mail services</a:t>
            </a:r>
            <a:endParaRPr lang="id-ID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Directory services</a:t>
            </a:r>
            <a:endParaRPr lang="id-ID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Web services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0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38D7-973A-984C-AF93-735F8118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OSI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Layer </a:t>
            </a:r>
            <a:r>
              <a:rPr lang="id-ID" dirty="0"/>
              <a:t>6</a:t>
            </a:r>
            <a:r>
              <a:rPr lang="en-US" dirty="0"/>
              <a:t> </a:t>
            </a:r>
            <a:r>
              <a:rPr lang="id-ID" dirty="0" err="1"/>
              <a:t>Presentation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6562-0F20-8341-93E5-F92AB593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Mendefinisikan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bagaimana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format data </a:t>
            </a:r>
            <a:r>
              <a:rPr lang="en-US" dirty="0" err="1">
                <a:solidFill>
                  <a:srgbClr val="050000"/>
                </a:solidFill>
              </a:rPr>
              <a:t>ditampilkan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sehingga</a:t>
            </a:r>
            <a:r>
              <a:rPr lang="en-US" dirty="0">
                <a:solidFill>
                  <a:srgbClr val="050000"/>
                </a:solidFill>
              </a:rPr>
              <a:t> data yang </a:t>
            </a:r>
            <a:r>
              <a:rPr lang="en-US" dirty="0" err="1">
                <a:solidFill>
                  <a:srgbClr val="050000"/>
                </a:solidFill>
              </a:rPr>
              <a:t>dikirimkan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dapat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dikenali</a:t>
            </a:r>
            <a:r>
              <a:rPr lang="en-US" dirty="0">
                <a:solidFill>
                  <a:srgbClr val="050000"/>
                </a:solidFill>
              </a:rPr>
              <a:t> oleh </a:t>
            </a:r>
            <a:r>
              <a:rPr lang="en-US" dirty="0" err="1">
                <a:solidFill>
                  <a:srgbClr val="050000"/>
                </a:solidFill>
              </a:rPr>
              <a:t>komputer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penerima</a:t>
            </a:r>
            <a:r>
              <a:rPr lang="en-US" dirty="0">
                <a:solidFill>
                  <a:srgbClr val="050000"/>
                </a:solidFill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Translasi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50000"/>
                </a:solidFill>
              </a:rPr>
              <a:t>: </a:t>
            </a:r>
            <a:r>
              <a:rPr lang="en-US" dirty="0" err="1">
                <a:solidFill>
                  <a:srgbClr val="050000"/>
                </a:solidFill>
              </a:rPr>
              <a:t>interopearbilitas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antara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metode</a:t>
            </a:r>
            <a:r>
              <a:rPr lang="en-US" dirty="0">
                <a:solidFill>
                  <a:srgbClr val="050000"/>
                </a:solidFill>
              </a:rPr>
              <a:t> encoding yang </a:t>
            </a:r>
            <a:r>
              <a:rPr lang="en-US" dirty="0" err="1">
                <a:solidFill>
                  <a:srgbClr val="050000"/>
                </a:solidFill>
              </a:rPr>
              <a:t>berbeda</a:t>
            </a:r>
            <a:r>
              <a:rPr lang="en-US" dirty="0">
                <a:solidFill>
                  <a:srgbClr val="05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Compression</a:t>
            </a:r>
            <a:r>
              <a:rPr lang="en-US" dirty="0">
                <a:solidFill>
                  <a:srgbClr val="050000"/>
                </a:solidFill>
              </a:rPr>
              <a:t> : </a:t>
            </a:r>
            <a:r>
              <a:rPr lang="en-US" dirty="0" err="1">
                <a:solidFill>
                  <a:srgbClr val="050000"/>
                </a:solidFill>
              </a:rPr>
              <a:t>kompresi</a:t>
            </a:r>
            <a:r>
              <a:rPr lang="en-US" dirty="0">
                <a:solidFill>
                  <a:srgbClr val="050000"/>
                </a:solidFill>
              </a:rPr>
              <a:t> data pada </a:t>
            </a:r>
            <a:r>
              <a:rPr lang="en-US" dirty="0" err="1">
                <a:solidFill>
                  <a:srgbClr val="050000"/>
                </a:solidFill>
              </a:rPr>
              <a:t>sisi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pengirim</a:t>
            </a:r>
            <a:r>
              <a:rPr lang="en-US" dirty="0">
                <a:solidFill>
                  <a:srgbClr val="050000"/>
                </a:solidFill>
              </a:rPr>
              <a:t> dan </a:t>
            </a:r>
            <a:r>
              <a:rPr lang="en-US" dirty="0" err="1">
                <a:solidFill>
                  <a:srgbClr val="050000"/>
                </a:solidFill>
              </a:rPr>
              <a:t>dekompresi</a:t>
            </a:r>
            <a:r>
              <a:rPr lang="en-US" dirty="0">
                <a:solidFill>
                  <a:srgbClr val="050000"/>
                </a:solidFill>
              </a:rPr>
              <a:t> pada </a:t>
            </a:r>
            <a:r>
              <a:rPr lang="en-US" dirty="0" err="1">
                <a:solidFill>
                  <a:srgbClr val="050000"/>
                </a:solidFill>
              </a:rPr>
              <a:t>sisi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penerima</a:t>
            </a:r>
            <a:r>
              <a:rPr lang="en-US" dirty="0">
                <a:solidFill>
                  <a:srgbClr val="05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Encryption</a:t>
            </a:r>
            <a:r>
              <a:rPr lang="en-US" dirty="0">
                <a:solidFill>
                  <a:srgbClr val="050000"/>
                </a:solidFill>
              </a:rPr>
              <a:t> : </a:t>
            </a:r>
            <a:r>
              <a:rPr lang="en-US" dirty="0" err="1">
                <a:solidFill>
                  <a:srgbClr val="050000"/>
                </a:solidFill>
              </a:rPr>
              <a:t>enkripsi</a:t>
            </a:r>
            <a:r>
              <a:rPr lang="en-US" dirty="0">
                <a:solidFill>
                  <a:srgbClr val="050000"/>
                </a:solidFill>
              </a:rPr>
              <a:t> pada </a:t>
            </a:r>
            <a:r>
              <a:rPr lang="en-US" dirty="0" err="1">
                <a:solidFill>
                  <a:srgbClr val="050000"/>
                </a:solidFill>
              </a:rPr>
              <a:t>sisi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pengirim</a:t>
            </a:r>
            <a:r>
              <a:rPr lang="en-US" dirty="0">
                <a:solidFill>
                  <a:srgbClr val="050000"/>
                </a:solidFill>
              </a:rPr>
              <a:t> dan </a:t>
            </a:r>
            <a:r>
              <a:rPr lang="en-US" dirty="0" err="1">
                <a:solidFill>
                  <a:srgbClr val="050000"/>
                </a:solidFill>
              </a:rPr>
              <a:t>dekripsi</a:t>
            </a:r>
            <a:r>
              <a:rPr lang="en-US" dirty="0">
                <a:solidFill>
                  <a:srgbClr val="050000"/>
                </a:solidFill>
              </a:rPr>
              <a:t> pada </a:t>
            </a:r>
            <a:r>
              <a:rPr lang="en-US" dirty="0" err="1">
                <a:solidFill>
                  <a:srgbClr val="050000"/>
                </a:solidFill>
              </a:rPr>
              <a:t>sisi</a:t>
            </a:r>
            <a:r>
              <a:rPr lang="en-US" dirty="0">
                <a:solidFill>
                  <a:srgbClr val="050000"/>
                </a:solidFill>
              </a:rPr>
              <a:t> </a:t>
            </a:r>
            <a:r>
              <a:rPr lang="en-US" dirty="0" err="1">
                <a:solidFill>
                  <a:srgbClr val="050000"/>
                </a:solidFill>
              </a:rPr>
              <a:t>penerima</a:t>
            </a:r>
            <a:r>
              <a:rPr lang="en-US" dirty="0">
                <a:solidFill>
                  <a:srgbClr val="050000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Contoh</a:t>
            </a:r>
            <a:r>
              <a:rPr lang="en-US" dirty="0">
                <a:solidFill>
                  <a:srgbClr val="0070C0"/>
                </a:solidFill>
              </a:rPr>
              <a:t> format data : jpg, </a:t>
            </a:r>
            <a:r>
              <a:rPr lang="en-US" dirty="0" err="1">
                <a:solidFill>
                  <a:srgbClr val="0070C0"/>
                </a:solidFill>
              </a:rPr>
              <a:t>avi</a:t>
            </a:r>
            <a:r>
              <a:rPr lang="en-US" dirty="0">
                <a:solidFill>
                  <a:srgbClr val="0070C0"/>
                </a:solidFill>
              </a:rPr>
              <a:t>, ASCII, </a:t>
            </a:r>
            <a:r>
              <a:rPr lang="en-US" dirty="0" err="1">
                <a:solidFill>
                  <a:srgbClr val="0070C0"/>
                </a:solidFill>
              </a:rPr>
              <a:t>binari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sz="1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4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OSI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Layer </a:t>
            </a:r>
            <a:r>
              <a:rPr lang="id-ID" dirty="0"/>
              <a:t>5 </a:t>
            </a:r>
            <a:r>
              <a:rPr lang="id-ID" dirty="0" err="1"/>
              <a:t>Session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menjalin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mengontrol</a:t>
            </a:r>
            <a:r>
              <a:rPr lang="en-US" dirty="0">
                <a:solidFill>
                  <a:srgbClr val="FF0000"/>
                </a:solidFill>
              </a:rPr>
              <a:t>, dan </a:t>
            </a:r>
            <a:r>
              <a:rPr lang="en-US" dirty="0" err="1">
                <a:solidFill>
                  <a:srgbClr val="FF0000"/>
                </a:solidFill>
              </a:rPr>
              <a:t>mengakhiri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2 host (</a:t>
            </a:r>
            <a:r>
              <a:rPr lang="en-US" dirty="0" err="1"/>
              <a:t>komputer</a:t>
            </a:r>
            <a:r>
              <a:rPr lang="en-US" dirty="0"/>
              <a:t>).</a:t>
            </a:r>
          </a:p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2 host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session</a:t>
            </a:r>
            <a:r>
              <a:rPr lang="en-US" dirty="0"/>
              <a:t>.</a:t>
            </a:r>
          </a:p>
          <a:p>
            <a:r>
              <a:rPr lang="en-US" dirty="0" err="1"/>
              <a:t>Menjaga</a:t>
            </a:r>
            <a:r>
              <a:rPr lang="en-US" dirty="0"/>
              <a:t> agar session-session yang </a:t>
            </a:r>
            <a:r>
              <a:rPr lang="en-US" dirty="0" err="1"/>
              <a:t>terjalin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2 host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236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Services and Protocol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DNS protocol </a:t>
            </a:r>
            <a:r>
              <a:rPr lang="id-ID" dirty="0"/>
              <a:t>merupakan sebuah </a:t>
            </a:r>
            <a:r>
              <a:rPr lang="id-ID" dirty="0">
                <a:solidFill>
                  <a:srgbClr val="FF0000"/>
                </a:solidFill>
              </a:rPr>
              <a:t>servis</a:t>
            </a:r>
            <a:r>
              <a:rPr lang="id-ID" dirty="0"/>
              <a:t> yang digunakan untuk menerjemahkan </a:t>
            </a:r>
            <a:r>
              <a:rPr lang="id-ID" dirty="0">
                <a:solidFill>
                  <a:srgbClr val="FF0000"/>
                </a:solidFill>
              </a:rPr>
              <a:t>nama sebuah perangkat</a:t>
            </a:r>
            <a:r>
              <a:rPr lang="id-ID" dirty="0"/>
              <a:t> menjadi numerik </a:t>
            </a:r>
            <a:r>
              <a:rPr lang="id-ID" dirty="0">
                <a:solidFill>
                  <a:srgbClr val="FF0000"/>
                </a:solidFill>
              </a:rPr>
              <a:t>IP </a:t>
            </a:r>
            <a:r>
              <a:rPr lang="id-ID" dirty="0" err="1">
                <a:solidFill>
                  <a:srgbClr val="FF0000"/>
                </a:solidFill>
              </a:rPr>
              <a:t>address</a:t>
            </a:r>
            <a:endParaRPr lang="id-ID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/>
          </a:p>
          <a:p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461F33-6DA8-B743-9B22-E4BE006F3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41272" b="-1"/>
          <a:stretch/>
        </p:blipFill>
        <p:spPr bwMode="auto">
          <a:xfrm>
            <a:off x="1755906" y="3168202"/>
            <a:ext cx="7378536" cy="28068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653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Services and Protocol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7F9-A1A9-C64E-AA2F-3EC8F7E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5618726" cy="3969403"/>
          </a:xfrm>
        </p:spPr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Mudah</a:t>
            </a:r>
            <a:r>
              <a:rPr lang="id-ID" dirty="0"/>
              <a:t> penggunaannya</a:t>
            </a:r>
          </a:p>
          <a:p>
            <a:r>
              <a:rPr lang="id-ID" dirty="0">
                <a:solidFill>
                  <a:srgbClr val="FF0000"/>
                </a:solidFill>
              </a:rPr>
              <a:t>Konsisten</a:t>
            </a:r>
            <a:r>
              <a:rPr lang="id-ID" dirty="0"/>
              <a:t>, IP </a:t>
            </a:r>
            <a:r>
              <a:rPr lang="id-ID" dirty="0" err="1"/>
              <a:t>address</a:t>
            </a:r>
            <a:r>
              <a:rPr lang="id-ID" dirty="0"/>
              <a:t> sebuah komputer bisa berubah tapi </a:t>
            </a:r>
            <a:r>
              <a:rPr lang="id-ID" dirty="0" err="1"/>
              <a:t>host</a:t>
            </a:r>
            <a:r>
              <a:rPr lang="id-ID" dirty="0"/>
              <a:t> </a:t>
            </a:r>
            <a:r>
              <a:rPr lang="id-ID" dirty="0" err="1"/>
              <a:t>name</a:t>
            </a:r>
            <a:r>
              <a:rPr lang="id-ID" dirty="0"/>
              <a:t> tidak berubah.</a:t>
            </a:r>
          </a:p>
          <a:p>
            <a:r>
              <a:rPr lang="id-ID" dirty="0" err="1">
                <a:solidFill>
                  <a:srgbClr val="FF0000"/>
                </a:solidFill>
              </a:rPr>
              <a:t>Simple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 hanya menggunakan satu nama domain untuk mencari baik di </a:t>
            </a:r>
            <a:r>
              <a:rPr lang="id-ID" dirty="0">
                <a:hlinkClick r:id="rId2"/>
              </a:rPr>
              <a:t>Internet</a:t>
            </a:r>
            <a:r>
              <a:rPr lang="id-ID" dirty="0"/>
              <a:t> maupun di Intranet.</a:t>
            </a:r>
          </a:p>
          <a:p>
            <a:pPr>
              <a:lnSpc>
                <a:spcPct val="85000"/>
              </a:lnSpc>
            </a:pPr>
            <a:endParaRPr lang="en-US" kern="0" dirty="0"/>
          </a:p>
          <a:p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4F60E2-8A5F-4243-8074-6578C427C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45951" t="34486" r="32547" b="32452"/>
          <a:stretch/>
        </p:blipFill>
        <p:spPr bwMode="auto">
          <a:xfrm>
            <a:off x="7446915" y="1833976"/>
            <a:ext cx="4195585" cy="36270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7600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58-065E-A941-BA47-D2D62D8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Services and Protocol</a:t>
            </a:r>
            <a:endParaRPr lang="id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0E8276-8928-1742-B156-4040AAAD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6627" t="22837" r="14990" b="25000"/>
          <a:stretch>
            <a:fillRect/>
          </a:stretch>
        </p:blipFill>
        <p:spPr bwMode="auto">
          <a:xfrm>
            <a:off x="1541928" y="2052917"/>
            <a:ext cx="5554331" cy="42439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66416036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610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Signika</vt:lpstr>
      <vt:lpstr>1_Custom Design</vt:lpstr>
      <vt:lpstr>Application, Presentation, Session Layer </vt:lpstr>
      <vt:lpstr>Topik Bahasan</vt:lpstr>
      <vt:lpstr>Aplikasi User, Services dan Protokol</vt:lpstr>
      <vt:lpstr>Model OSI  Layer 7 Application</vt:lpstr>
      <vt:lpstr>Model OSI  Layer 6 Presentation</vt:lpstr>
      <vt:lpstr>Model OSI  Layer 5 Session</vt:lpstr>
      <vt:lpstr>DNS Services and Protocol</vt:lpstr>
      <vt:lpstr>DNS Services and Protocol</vt:lpstr>
      <vt:lpstr>DNS Services and Protocol</vt:lpstr>
      <vt:lpstr>WWW Service and HTTP</vt:lpstr>
      <vt:lpstr>E-mail Services and SMTP/POP Protocols</vt:lpstr>
      <vt:lpstr>Operasi pada E-mail Server</vt:lpstr>
      <vt:lpstr>Operasi pada E-mail Server</vt:lpstr>
      <vt:lpstr>E-mail Services and SMTP/POP Protocols</vt:lpstr>
      <vt:lpstr>File Transfer Protocol (FTP)</vt:lpstr>
      <vt:lpstr>Dynamic Host Configuration Protocol (DHCP) </vt:lpstr>
      <vt:lpstr>File Sharing Services dan SMB protocol</vt:lpstr>
      <vt:lpstr>Telnet Services and Protocol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 Jaringan Komputer</dc:title>
  <dc:creator>365 Pro Plus</dc:creator>
  <cp:lastModifiedBy>365 Pro Plus</cp:lastModifiedBy>
  <cp:revision>3</cp:revision>
  <dcterms:created xsi:type="dcterms:W3CDTF">2020-10-14T12:35:48Z</dcterms:created>
  <dcterms:modified xsi:type="dcterms:W3CDTF">2020-10-14T12:47:08Z</dcterms:modified>
</cp:coreProperties>
</file>