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9"/>
  </p:notesMasterIdLst>
  <p:sldIdLst>
    <p:sldId id="257" r:id="rId2"/>
    <p:sldId id="278" r:id="rId3"/>
    <p:sldId id="458" r:id="rId4"/>
    <p:sldId id="459" r:id="rId5"/>
    <p:sldId id="460" r:id="rId6"/>
    <p:sldId id="461" r:id="rId7"/>
    <p:sldId id="463" r:id="rId8"/>
    <p:sldId id="462" r:id="rId9"/>
    <p:sldId id="482" r:id="rId10"/>
    <p:sldId id="465" r:id="rId11"/>
    <p:sldId id="466" r:id="rId12"/>
    <p:sldId id="467" r:id="rId13"/>
    <p:sldId id="442" r:id="rId14"/>
    <p:sldId id="443" r:id="rId15"/>
    <p:sldId id="470" r:id="rId16"/>
    <p:sldId id="445" r:id="rId17"/>
    <p:sldId id="472" r:id="rId18"/>
    <p:sldId id="447" r:id="rId19"/>
    <p:sldId id="448" r:id="rId20"/>
    <p:sldId id="449" r:id="rId21"/>
    <p:sldId id="476" r:id="rId22"/>
    <p:sldId id="451" r:id="rId23"/>
    <p:sldId id="478" r:id="rId24"/>
    <p:sldId id="453" r:id="rId25"/>
    <p:sldId id="480" r:id="rId26"/>
    <p:sldId id="455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8" autoAdjust="0"/>
    <p:restoredTop sz="95261" autoAdjust="0"/>
  </p:normalViewPr>
  <p:slideViewPr>
    <p:cSldViewPr snapToGrid="0">
      <p:cViewPr varScale="1">
        <p:scale>
          <a:sx n="96" d="100"/>
          <a:sy n="96" d="100"/>
        </p:scale>
        <p:origin x="320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22/10/20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396940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5" r:id="rId2"/>
    <p:sldLayoutId id="2147483688" r:id="rId3"/>
    <p:sldLayoutId id="2147483686" r:id="rId4"/>
    <p:sldLayoutId id="2147483697" r:id="rId5"/>
    <p:sldLayoutId id="2147483699" r:id="rId6"/>
    <p:sldLayoutId id="2147483700" r:id="rId7"/>
    <p:sldLayoutId id="214748370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a.org/assignments/port-numbe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97E6857-ED21-8642-939C-9880F88A9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Jaringan</a:t>
            </a:r>
            <a:r>
              <a:rPr lang="en-US" sz="2400" b="1" dirty="0"/>
              <a:t> </a:t>
            </a:r>
            <a:r>
              <a:rPr lang="en-US" sz="2400" b="1" dirty="0" err="1"/>
              <a:t>Komputer</a:t>
            </a:r>
            <a:endParaRPr lang="en-US" sz="2400" b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A1F59FE-2EB0-734E-BC95-0A6B646AA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6576956" cy="2364628"/>
          </a:xfrm>
        </p:spPr>
        <p:txBody>
          <a:bodyPr>
            <a:normAutofit/>
          </a:bodyPr>
          <a:lstStyle/>
          <a:p>
            <a:r>
              <a:rPr lang="id-ID" dirty="0"/>
              <a:t>Transport Layer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D0D8-07DD-0248-94FA-68F30DC7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Port Addressing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0C53-03B2-E64A-B52C-E921622F2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1056095"/>
          </a:xfrm>
        </p:spPr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DNS dan SNMP,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TCP dan UDP.</a:t>
            </a:r>
          </a:p>
          <a:p>
            <a:endParaRPr lang="en-US" dirty="0"/>
          </a:p>
          <a:p>
            <a:endParaRPr lang="id-ID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9EDF0E04-90C0-CA46-8B70-DBB9EC8219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629048"/>
              </p:ext>
            </p:extLst>
          </p:nvPr>
        </p:nvGraphicFramePr>
        <p:xfrm>
          <a:off x="1864535" y="3054014"/>
          <a:ext cx="792328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4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14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04">
                <a:tc>
                  <a:txBody>
                    <a:bodyPr/>
                    <a:lstStyle/>
                    <a:p>
                      <a:r>
                        <a:rPr lang="en-US" sz="1600" dirty="0"/>
                        <a:t>Well-Known 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ftp(21),</a:t>
                      </a:r>
                      <a:r>
                        <a:rPr lang="en-US" sz="1600" baseline="0" dirty="0"/>
                        <a:t> telnet(23), </a:t>
                      </a:r>
                      <a:r>
                        <a:rPr lang="en-US" sz="1600" baseline="0" dirty="0" err="1"/>
                        <a:t>smtp</a:t>
                      </a:r>
                      <a:r>
                        <a:rPr lang="en-US" sz="1600" baseline="0" dirty="0"/>
                        <a:t>(25), http(80),  POP3(110), IRC(194), https(443), DNS(53), SNMP(161)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Tftp</a:t>
                      </a:r>
                      <a:r>
                        <a:rPr lang="en-US" sz="1600" dirty="0"/>
                        <a:t> (69), RIP(520), </a:t>
                      </a:r>
                      <a:r>
                        <a:rPr lang="en-US" sz="1600" baseline="0" dirty="0"/>
                        <a:t>DNS(53), SNMP(161)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190">
                <a:tc>
                  <a:txBody>
                    <a:bodyPr/>
                    <a:lstStyle/>
                    <a:p>
                      <a:r>
                        <a:rPr lang="en-US" sz="1600" dirty="0"/>
                        <a:t>Registered 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MSN(1863), Alternate http (8080), MS SQL(1433)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RADIUS(1812),</a:t>
                      </a:r>
                      <a:r>
                        <a:rPr lang="en-US" sz="1600" baseline="0" dirty="0"/>
                        <a:t> RTP/voice and video transport protocol (5004), SIP (VoIP), </a:t>
                      </a:r>
                      <a:r>
                        <a:rPr lang="en-US" sz="1600" dirty="0"/>
                        <a:t>MS SQL(1433)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49">
                <a:tc>
                  <a:txBody>
                    <a:bodyPr/>
                    <a:lstStyle/>
                    <a:p>
                      <a:r>
                        <a:rPr lang="en-US" sz="1600" dirty="0"/>
                        <a:t>Dynamic 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D22718-4CA8-174F-A592-F93A13FA08CC}"/>
              </a:ext>
            </a:extLst>
          </p:cNvPr>
          <p:cNvSpPr txBox="1">
            <a:spLocks/>
          </p:cNvSpPr>
          <p:nvPr/>
        </p:nvSpPr>
        <p:spPr>
          <a:xfrm>
            <a:off x="1541927" y="5898524"/>
            <a:ext cx="9744637" cy="680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Cek list assignment port number di link </a:t>
            </a:r>
            <a:r>
              <a:rPr lang="en-US" sz="2000" dirty="0">
                <a:hlinkClick r:id="rId2"/>
              </a:rPr>
              <a:t>http://www.iana.org/assignments/port-numbers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Manfaatkan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netstat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koneksi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pada host.</a:t>
            </a:r>
          </a:p>
        </p:txBody>
      </p:sp>
    </p:spTree>
    <p:extLst>
      <p:ext uri="{BB962C8B-B14F-4D97-AF65-F5344CB8AC3E}">
        <p14:creationId xmlns:p14="http://schemas.microsoft.com/office/powerpoint/2010/main" val="427460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D0D8-07DD-0248-94FA-68F30DC7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TCP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0C53-03B2-E64A-B52C-E921622F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Reliability TCP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connection-oriented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data.</a:t>
            </a:r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juga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acknowledgement</a:t>
            </a:r>
            <a:r>
              <a:rPr lang="en-US" dirty="0"/>
              <a:t>, </a:t>
            </a:r>
            <a:r>
              <a:rPr lang="en-US" dirty="0" err="1"/>
              <a:t>pengirim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data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ack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.</a:t>
            </a:r>
          </a:p>
          <a:p>
            <a:r>
              <a:rPr lang="en-US" dirty="0"/>
              <a:t>Jika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ack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 </a:t>
            </a:r>
            <a:r>
              <a:rPr lang="en-US" dirty="0" err="1"/>
              <a:t>berasumsi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data yang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transmisi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ulang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data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reliability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field-field yang </a:t>
            </a:r>
            <a:r>
              <a:rPr lang="en-US" dirty="0" err="1"/>
              <a:t>dimiliki</a:t>
            </a:r>
            <a:r>
              <a:rPr lang="en-US" dirty="0"/>
              <a:t> oleh </a:t>
            </a:r>
            <a:r>
              <a:rPr lang="en-US" dirty="0" err="1"/>
              <a:t>segmen</a:t>
            </a:r>
            <a:r>
              <a:rPr lang="en-US" dirty="0"/>
              <a:t> TCP.</a:t>
            </a:r>
          </a:p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overhead TCP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timbulnya</a:t>
            </a:r>
            <a:r>
              <a:rPr lang="en-US" dirty="0"/>
              <a:t> </a:t>
            </a:r>
            <a:r>
              <a:rPr lang="en-US" dirty="0" err="1"/>
              <a:t>traffik</a:t>
            </a:r>
            <a:r>
              <a:rPr lang="en-US" dirty="0"/>
              <a:t> network </a:t>
            </a:r>
            <a:r>
              <a:rPr lang="en-US" dirty="0" err="1"/>
              <a:t>untuk</a:t>
            </a:r>
            <a:r>
              <a:rPr lang="en-US" dirty="0"/>
              <a:t> proses ACK dan </a:t>
            </a:r>
            <a:r>
              <a:rPr lang="en-US" dirty="0" err="1"/>
              <a:t>retransmision</a:t>
            </a:r>
            <a:r>
              <a:rPr lang="en-US" dirty="0"/>
              <a:t> .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0788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D0D8-07DD-0248-94FA-68F30DC7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TCP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Header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0C53-03B2-E64A-B52C-E921622F2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5614334"/>
            <a:ext cx="9744637" cy="5959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Field-field yang </a:t>
            </a:r>
            <a:r>
              <a:rPr lang="en-US" dirty="0" err="1"/>
              <a:t>ada</a:t>
            </a:r>
            <a:r>
              <a:rPr lang="en-US" dirty="0"/>
              <a:t> pada header TCP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reliable</a:t>
            </a:r>
            <a:r>
              <a:rPr lang="en-US" dirty="0"/>
              <a:t> dan </a:t>
            </a:r>
            <a:r>
              <a:rPr lang="en-US" dirty="0">
                <a:solidFill>
                  <a:srgbClr val="FF0000"/>
                </a:solidFill>
              </a:rPr>
              <a:t>communication-oriented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id-ID" dirty="0"/>
          </a:p>
        </p:txBody>
      </p:sp>
      <p:pic>
        <p:nvPicPr>
          <p:cNvPr id="4" name="Content Placeholder 3" descr="TCP-Header.jpg">
            <a:extLst>
              <a:ext uri="{FF2B5EF4-FFF2-40B4-BE49-F238E27FC236}">
                <a16:creationId xmlns:a16="http://schemas.microsoft.com/office/drawing/2014/main" id="{B6EFD4D0-5248-0245-9F1F-75B29E600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06541" y="2052917"/>
            <a:ext cx="6378917" cy="339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784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/>
              <a:t>TCP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</a:t>
            </a:r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Source Port Number</a:t>
            </a:r>
          </a:p>
          <a:p>
            <a:pPr lvl="1"/>
            <a:r>
              <a:rPr lang="en-US" dirty="0"/>
              <a:t>Port number </a:t>
            </a:r>
            <a:r>
              <a:rPr lang="en-US" dirty="0" err="1"/>
              <a:t>pada</a:t>
            </a:r>
            <a:r>
              <a:rPr lang="en-US" dirty="0"/>
              <a:t> device yang </a:t>
            </a:r>
            <a:r>
              <a:rPr lang="en-US" dirty="0" err="1"/>
              <a:t>menginisiasi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TCP</a:t>
            </a:r>
          </a:p>
          <a:p>
            <a:pPr lvl="1"/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random </a:t>
            </a:r>
            <a:r>
              <a:rPr lang="en-US" dirty="0" err="1"/>
              <a:t>diatas</a:t>
            </a:r>
            <a:r>
              <a:rPr lang="en-US" dirty="0"/>
              <a:t> 1023.</a:t>
            </a:r>
          </a:p>
          <a:p>
            <a:r>
              <a:rPr lang="en-US" dirty="0"/>
              <a:t>Destination Port Number</a:t>
            </a:r>
          </a:p>
          <a:p>
            <a:pPr lvl="1"/>
            <a:r>
              <a:rPr lang="en-US" dirty="0"/>
              <a:t>Port number yang </a:t>
            </a:r>
            <a:r>
              <a:rPr lang="en-US" dirty="0" err="1"/>
              <a:t>mengidentifikasikan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layer </a:t>
            </a:r>
            <a:r>
              <a:rPr lang="en-US" dirty="0" err="1"/>
              <a:t>atas</a:t>
            </a:r>
            <a:r>
              <a:rPr lang="en-US" dirty="0"/>
              <a:t> /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device </a:t>
            </a:r>
            <a:r>
              <a:rPr lang="en-US" dirty="0" err="1"/>
              <a:t>tujuan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Sequence Number</a:t>
            </a:r>
          </a:p>
          <a:p>
            <a:pPr lvl="1"/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urut</a:t>
            </a:r>
            <a:r>
              <a:rPr lang="en-US" dirty="0"/>
              <a:t> </a:t>
            </a:r>
            <a:r>
              <a:rPr lang="en-US" dirty="0" err="1"/>
              <a:t>segmen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Acknowledgment Number</a:t>
            </a:r>
          </a:p>
          <a:p>
            <a:pPr lvl="1"/>
            <a:r>
              <a:rPr lang="en-US" dirty="0" err="1"/>
              <a:t>Nomor</a:t>
            </a:r>
            <a:r>
              <a:rPr lang="en-US" dirty="0"/>
              <a:t> octet (byte) </a:t>
            </a:r>
            <a:r>
              <a:rPr lang="en-US" dirty="0" err="1"/>
              <a:t>selanjutnya</a:t>
            </a:r>
            <a:r>
              <a:rPr lang="en-US" dirty="0"/>
              <a:t> yang </a:t>
            </a:r>
            <a:r>
              <a:rPr lang="en-US" dirty="0" err="1"/>
              <a:t>ditunggu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Window Size</a:t>
            </a:r>
          </a:p>
          <a:p>
            <a:pPr lvl="1"/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byte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datangnya</a:t>
            </a:r>
            <a:r>
              <a:rPr lang="en-US" dirty="0"/>
              <a:t> acknowledgment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208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</a:t>
            </a:r>
            <a:r>
              <a:rPr lang="en-US"/>
              <a:t>Layer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TCP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</a:t>
            </a:r>
            <a:r>
              <a:rPr lang="en-US" dirty="0"/>
              <a:t>Client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servis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assign (default/manual)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port number.</a:t>
            </a:r>
          </a:p>
          <a:p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servis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port yang </a:t>
            </a:r>
            <a:r>
              <a:rPr lang="en-US" sz="2000" dirty="0" err="1"/>
              <a:t>sama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port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assign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server, </a:t>
            </a:r>
            <a:r>
              <a:rPr lang="en-US" sz="2000" dirty="0" err="1"/>
              <a:t>maka</a:t>
            </a:r>
            <a:r>
              <a:rPr lang="en-US" sz="2000" dirty="0"/>
              <a:t> port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open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sisi</a:t>
            </a:r>
            <a:r>
              <a:rPr lang="en-US" sz="2000" dirty="0"/>
              <a:t> server.</a:t>
            </a:r>
          </a:p>
          <a:p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security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membatasi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port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servis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.</a:t>
            </a:r>
          </a:p>
        </p:txBody>
      </p:sp>
      <p:pic>
        <p:nvPicPr>
          <p:cNvPr id="6" name="Picture 5" descr="TCP-Server-Proc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55" y="4653136"/>
            <a:ext cx="6706490" cy="13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D0D8-07DD-0248-94FA-68F30DC7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Transport Layer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TCP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3 way Handshake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0C53-03B2-E64A-B52C-E921622F2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 err="1"/>
              <a:t>Sebelum</a:t>
            </a:r>
            <a:r>
              <a:rPr lang="en-US" sz="1700" dirty="0"/>
              <a:t> </a:t>
            </a:r>
            <a:r>
              <a:rPr lang="en-US" sz="1700" dirty="0" err="1"/>
              <a:t>transaksi</a:t>
            </a:r>
            <a:r>
              <a:rPr lang="en-US" sz="1700" dirty="0"/>
              <a:t> data via TCP, 2 host </a:t>
            </a:r>
            <a:r>
              <a:rPr lang="en-US" sz="1700" dirty="0" err="1"/>
              <a:t>harus</a:t>
            </a:r>
            <a:r>
              <a:rPr lang="en-US" sz="1700" dirty="0"/>
              <a:t> </a:t>
            </a:r>
            <a:r>
              <a:rPr lang="en-US" sz="1700" dirty="0" err="1"/>
              <a:t>menjalin</a:t>
            </a:r>
            <a:r>
              <a:rPr lang="en-US" sz="1700" dirty="0"/>
              <a:t> </a:t>
            </a:r>
            <a:r>
              <a:rPr lang="en-US" sz="1700" dirty="0" err="1"/>
              <a:t>koneksi</a:t>
            </a:r>
            <a:r>
              <a:rPr lang="en-US" sz="17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Client </a:t>
            </a:r>
            <a:r>
              <a:rPr lang="en-US" sz="1700" dirty="0" err="1"/>
              <a:t>menginisiasi</a:t>
            </a:r>
            <a:r>
              <a:rPr lang="en-US" sz="1700" dirty="0"/>
              <a:t> </a:t>
            </a:r>
            <a:r>
              <a:rPr lang="en-US" sz="1700" dirty="0" err="1"/>
              <a:t>komunikasi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server.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3 way handshake </a:t>
            </a:r>
            <a:r>
              <a:rPr lang="en-US" sz="1700" dirty="0" err="1"/>
              <a:t>menunjukkan</a:t>
            </a:r>
            <a:r>
              <a:rPr lang="en-US" sz="1700" dirty="0"/>
              <a:t> :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Ada </a:t>
            </a:r>
            <a:r>
              <a:rPr lang="en-US" sz="1700" dirty="0" err="1"/>
              <a:t>tidaknya</a:t>
            </a:r>
            <a:r>
              <a:rPr lang="en-US" sz="1700" dirty="0"/>
              <a:t> </a:t>
            </a:r>
            <a:r>
              <a:rPr lang="en-US" sz="1700" dirty="0" err="1"/>
              <a:t>mesin</a:t>
            </a:r>
            <a:r>
              <a:rPr lang="en-US" sz="1700" dirty="0"/>
              <a:t> </a:t>
            </a:r>
            <a:r>
              <a:rPr lang="en-US" sz="1700" dirty="0" err="1"/>
              <a:t>tujuan</a:t>
            </a:r>
            <a:r>
              <a:rPr lang="en-US" sz="1700" dirty="0"/>
              <a:t>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700" dirty="0" err="1"/>
              <a:t>Apakah</a:t>
            </a:r>
            <a:r>
              <a:rPr lang="en-US" sz="1700" dirty="0"/>
              <a:t> </a:t>
            </a:r>
            <a:r>
              <a:rPr lang="en-US" sz="1700" dirty="0" err="1"/>
              <a:t>mesin</a:t>
            </a:r>
            <a:r>
              <a:rPr lang="en-US" sz="1700" dirty="0"/>
              <a:t> </a:t>
            </a:r>
            <a:r>
              <a:rPr lang="en-US" sz="1700" dirty="0" err="1"/>
              <a:t>tujuan</a:t>
            </a:r>
            <a:r>
              <a:rPr lang="en-US" sz="1700" dirty="0"/>
              <a:t> </a:t>
            </a:r>
            <a:r>
              <a:rPr lang="en-US" sz="1700" dirty="0" err="1"/>
              <a:t>menjalankan</a:t>
            </a:r>
            <a:r>
              <a:rPr lang="en-US" sz="1700" dirty="0"/>
              <a:t> </a:t>
            </a:r>
            <a:r>
              <a:rPr lang="en-US" sz="1700" dirty="0" err="1"/>
              <a:t>aplikasi</a:t>
            </a:r>
            <a:r>
              <a:rPr lang="en-US" sz="1700" dirty="0"/>
              <a:t> yang </a:t>
            </a:r>
            <a:r>
              <a:rPr lang="en-US" sz="1700" dirty="0" err="1"/>
              <a:t>direquest</a:t>
            </a:r>
            <a:r>
              <a:rPr lang="en-US" sz="1700" dirty="0"/>
              <a:t> pada port </a:t>
            </a:r>
            <a:r>
              <a:rPr lang="en-US" sz="1700" dirty="0" err="1"/>
              <a:t>tujuan</a:t>
            </a:r>
            <a:r>
              <a:rPr lang="en-US" sz="1700" dirty="0"/>
              <a:t>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Client </a:t>
            </a:r>
            <a:r>
              <a:rPr lang="en-US" sz="1700" dirty="0" err="1"/>
              <a:t>ingin</a:t>
            </a:r>
            <a:r>
              <a:rPr lang="en-US" sz="1700" dirty="0"/>
              <a:t> </a:t>
            </a:r>
            <a:r>
              <a:rPr lang="en-US" sz="1700" dirty="0" err="1"/>
              <a:t>menjalin</a:t>
            </a:r>
            <a:r>
              <a:rPr lang="en-US" sz="1700" dirty="0"/>
              <a:t> </a:t>
            </a:r>
            <a:r>
              <a:rPr lang="en-US" sz="1700" dirty="0" err="1"/>
              <a:t>komunikasi</a:t>
            </a:r>
            <a:r>
              <a:rPr lang="en-US" sz="1700" dirty="0"/>
              <a:t> pada port </a:t>
            </a:r>
            <a:r>
              <a:rPr lang="en-US" sz="1700" dirty="0" err="1"/>
              <a:t>tujuan</a:t>
            </a:r>
            <a:r>
              <a:rPr lang="en-US" sz="17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id-ID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CP-3-way-handshake.jpg">
            <a:extLst>
              <a:ext uri="{FF2B5EF4-FFF2-40B4-BE49-F238E27FC236}">
                <a16:creationId xmlns:a16="http://schemas.microsoft.com/office/drawing/2014/main" id="{88DDF559-F82A-724E-A24C-33E14981F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027883"/>
            <a:ext cx="6019331" cy="2798988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116793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Transport Layer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TCP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menutup</a:t>
            </a:r>
            <a:r>
              <a:rPr lang="en-US" sz="2000" dirty="0"/>
              <a:t> </a:t>
            </a:r>
            <a:r>
              <a:rPr lang="en-US" sz="2000" dirty="0" err="1"/>
              <a:t>koneksi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</a:t>
            </a:r>
            <a:r>
              <a:rPr lang="en-US" sz="2000" dirty="0" err="1"/>
              <a:t>mengirim</a:t>
            </a:r>
            <a:r>
              <a:rPr lang="en-US" sz="2000" dirty="0"/>
              <a:t> </a:t>
            </a:r>
            <a:r>
              <a:rPr lang="en-US" sz="2000" dirty="0" err="1"/>
              <a:t>paket</a:t>
            </a:r>
            <a:r>
              <a:rPr lang="en-US" sz="2000" dirty="0"/>
              <a:t> FIN (Finish).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Dibutuhkan</a:t>
            </a:r>
            <a:r>
              <a:rPr lang="en-US" sz="2000" dirty="0"/>
              <a:t> two-way handshake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menutup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arah</a:t>
            </a:r>
            <a:r>
              <a:rPr lang="en-US" sz="2000" dirty="0"/>
              <a:t> session.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Ada 2 </a:t>
            </a:r>
            <a:r>
              <a:rPr lang="en-US" sz="2000" dirty="0" err="1"/>
              <a:t>arah</a:t>
            </a:r>
            <a:r>
              <a:rPr lang="en-US" sz="2000" dirty="0"/>
              <a:t> session </a:t>
            </a:r>
            <a:r>
              <a:rPr lang="en-US" sz="2000" dirty="0" err="1"/>
              <a:t>dalam</a:t>
            </a:r>
            <a:r>
              <a:rPr lang="en-US" sz="2000" dirty="0"/>
              <a:t> 1 </a:t>
            </a:r>
            <a:r>
              <a:rPr lang="en-US" sz="2000" dirty="0" err="1"/>
              <a:t>komunikasi</a:t>
            </a:r>
            <a:r>
              <a:rPr lang="en-US" sz="2000" dirty="0"/>
              <a:t> (client-server, server-client).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Karenanya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menutup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komunikasi</a:t>
            </a:r>
            <a:r>
              <a:rPr lang="en-US" sz="2000" dirty="0"/>
              <a:t> client dan server </a:t>
            </a:r>
            <a:r>
              <a:rPr lang="en-US" sz="2000" dirty="0" err="1"/>
              <a:t>dibuthkan</a:t>
            </a:r>
            <a:r>
              <a:rPr lang="en-US" sz="2000" dirty="0"/>
              <a:t> 4 kali </a:t>
            </a:r>
            <a:r>
              <a:rPr lang="en-US" sz="2000" dirty="0" err="1"/>
              <a:t>pertukaran</a:t>
            </a:r>
            <a:r>
              <a:rPr lang="en-US" sz="2000" dirty="0"/>
              <a:t> data.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CP-Termination.jpg">
            <a:extLst>
              <a:ext uri="{FF2B5EF4-FFF2-40B4-BE49-F238E27FC236}">
                <a16:creationId xmlns:a16="http://schemas.microsoft.com/office/drawing/2014/main" id="{9BC297A3-80F6-474C-ABBA-990266569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52894"/>
            <a:ext cx="6019331" cy="43489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21240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D0D8-07DD-0248-94FA-68F30DC7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TCP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Acknowledgement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0C53-03B2-E64A-B52C-E921622F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TCP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sampainya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.</a:t>
            </a:r>
          </a:p>
          <a:p>
            <a:r>
              <a:rPr lang="en-US" dirty="0" err="1"/>
              <a:t>Layanan</a:t>
            </a:r>
            <a:r>
              <a:rPr lang="en-US" dirty="0"/>
              <a:t> TCP pada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acknowledgement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data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Sequence</a:t>
            </a:r>
            <a:r>
              <a:rPr lang="en-US" dirty="0"/>
              <a:t> number dan </a:t>
            </a:r>
            <a:r>
              <a:rPr lang="en-US" dirty="0">
                <a:solidFill>
                  <a:srgbClr val="FF0000"/>
                </a:solidFill>
              </a:rPr>
              <a:t>acknowledgement</a:t>
            </a:r>
            <a:r>
              <a:rPr lang="en-US" dirty="0"/>
              <a:t> number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mengkonfirmasi</a:t>
            </a:r>
            <a:r>
              <a:rPr lang="en-US" dirty="0"/>
              <a:t> </a:t>
            </a:r>
            <a:r>
              <a:rPr lang="en-US" dirty="0" err="1"/>
              <a:t>diterimanya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data.</a:t>
            </a:r>
          </a:p>
          <a:p>
            <a:r>
              <a:rPr lang="en-US" dirty="0">
                <a:solidFill>
                  <a:srgbClr val="FF0000"/>
                </a:solidFill>
              </a:rPr>
              <a:t>Sequence </a:t>
            </a:r>
            <a:r>
              <a:rPr lang="en-US" dirty="0"/>
              <a:t>number </a:t>
            </a:r>
            <a:r>
              <a:rPr lang="en-US" dirty="0" err="1"/>
              <a:t>mengindikasikan</a:t>
            </a:r>
            <a:r>
              <a:rPr lang="en-US" dirty="0"/>
              <a:t>  </a:t>
            </a:r>
            <a:r>
              <a:rPr lang="en-US" dirty="0" err="1"/>
              <a:t>jumlah</a:t>
            </a:r>
            <a:r>
              <a:rPr lang="en-US" dirty="0"/>
              <a:t> byte </a:t>
            </a:r>
            <a:r>
              <a:rPr lang="en-US" dirty="0" err="1"/>
              <a:t>relatif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session.</a:t>
            </a:r>
          </a:p>
          <a:p>
            <a:r>
              <a:rPr lang="en-US" dirty="0">
                <a:solidFill>
                  <a:srgbClr val="FF0000"/>
                </a:solidFill>
              </a:rPr>
              <a:t>Acknowledgement </a:t>
            </a:r>
            <a:r>
              <a:rPr lang="en-US" dirty="0"/>
              <a:t>number </a:t>
            </a:r>
            <a:r>
              <a:rPr lang="en-US" dirty="0" err="1"/>
              <a:t>mengindikasikan</a:t>
            </a:r>
            <a:r>
              <a:rPr lang="en-US" dirty="0"/>
              <a:t> byte </a:t>
            </a:r>
            <a:r>
              <a:rPr lang="en-US" dirty="0" err="1"/>
              <a:t>berikutnya</a:t>
            </a:r>
            <a:r>
              <a:rPr lang="en-US" dirty="0"/>
              <a:t> yang </a:t>
            </a:r>
            <a:r>
              <a:rPr lang="en-US" dirty="0" err="1"/>
              <a:t>ditunggu</a:t>
            </a:r>
            <a:r>
              <a:rPr lang="en-US" dirty="0"/>
              <a:t> oleh </a:t>
            </a:r>
            <a:r>
              <a:rPr lang="en-US" dirty="0" err="1"/>
              <a:t>penerima</a:t>
            </a:r>
            <a:r>
              <a:rPr lang="en-US" dirty="0"/>
              <a:t>, </a:t>
            </a:r>
            <a:r>
              <a:rPr lang="en-US" dirty="0" err="1"/>
              <a:t>disebut</a:t>
            </a:r>
            <a:r>
              <a:rPr lang="en-US" dirty="0"/>
              <a:t> juga </a:t>
            </a:r>
            <a:r>
              <a:rPr lang="en-US" dirty="0">
                <a:solidFill>
                  <a:srgbClr val="FF0000"/>
                </a:solidFill>
              </a:rPr>
              <a:t>expectational acknowledgement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3918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TCP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Acknowledgement</a:t>
            </a:r>
          </a:p>
        </p:txBody>
      </p:sp>
      <p:pic>
        <p:nvPicPr>
          <p:cNvPr id="12" name="Content Placeholder 11" descr="TCP-Ack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49443" y="2052917"/>
            <a:ext cx="6493113" cy="4728680"/>
          </a:xfrm>
        </p:spPr>
      </p:pic>
    </p:spTree>
    <p:extLst>
      <p:ext uri="{BB962C8B-B14F-4D97-AF65-F5344CB8AC3E}">
        <p14:creationId xmlns:p14="http://schemas.microsoft.com/office/powerpoint/2010/main" val="1152593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TCP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Flow control </a:t>
            </a:r>
            <a:r>
              <a:rPr lang="en-US" dirty="0" err="1"/>
              <a:t>membantu</a:t>
            </a:r>
            <a:r>
              <a:rPr lang="en-US" dirty="0"/>
              <a:t> reliability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data </a:t>
            </a:r>
            <a:r>
              <a:rPr lang="en-US" dirty="0" err="1"/>
              <a:t>antara</a:t>
            </a:r>
            <a:r>
              <a:rPr lang="en-US" dirty="0"/>
              <a:t> 2 </a:t>
            </a:r>
            <a:r>
              <a:rPr lang="en-US" dirty="0" err="1"/>
              <a:t>mesin</a:t>
            </a:r>
            <a:r>
              <a:rPr lang="en-US" dirty="0"/>
              <a:t>.</a:t>
            </a:r>
          </a:p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source</a:t>
            </a:r>
            <a:r>
              <a:rPr lang="en-US" dirty="0"/>
              <a:t>)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data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source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session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Window size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field header TCP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source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acknowledgement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.</a:t>
            </a:r>
          </a:p>
          <a:p>
            <a:r>
              <a:rPr lang="en-US" dirty="0"/>
              <a:t>TCP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data </a:t>
            </a:r>
            <a:r>
              <a:rPr lang="en-US" dirty="0" err="1"/>
              <a:t>semaksimal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dukung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network </a:t>
            </a:r>
            <a:r>
              <a:rPr lang="en-US" dirty="0" err="1"/>
              <a:t>dan</a:t>
            </a:r>
            <a:r>
              <a:rPr lang="en-US" dirty="0"/>
              <a:t> device </a:t>
            </a:r>
            <a:r>
              <a:rPr lang="en-US" dirty="0" err="1"/>
              <a:t>dan</a:t>
            </a:r>
            <a:r>
              <a:rPr lang="en-US" dirty="0"/>
              <a:t> proses </a:t>
            </a:r>
            <a:r>
              <a:rPr lang="en-US" dirty="0" err="1"/>
              <a:t>retransmisi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 </a:t>
            </a:r>
            <a:r>
              <a:rPr lang="en-US" dirty="0" err="1"/>
              <a:t>seminimal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10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Fungsi</a:t>
            </a:r>
            <a:r>
              <a:rPr lang="en-US" dirty="0"/>
              <a:t> Transport Layer</a:t>
            </a:r>
          </a:p>
          <a:p>
            <a:pPr lvl="0"/>
            <a:r>
              <a:rPr lang="en-US" dirty="0"/>
              <a:t>TCP dan UDP</a:t>
            </a:r>
          </a:p>
          <a:p>
            <a:pPr lvl="0"/>
            <a:r>
              <a:rPr lang="en-US" dirty="0" err="1"/>
              <a:t>Fungsi</a:t>
            </a:r>
            <a:r>
              <a:rPr lang="en-US" dirty="0"/>
              <a:t> transport layer (TCP dan UDP ) pada Port addressing, </a:t>
            </a:r>
            <a:r>
              <a:rPr lang="en-US" dirty="0" err="1"/>
              <a:t>Segmentasi</a:t>
            </a:r>
            <a:r>
              <a:rPr lang="en-US" dirty="0"/>
              <a:t> data, reliability data </a:t>
            </a:r>
          </a:p>
          <a:p>
            <a:pPr lvl="0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aplikatif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TCP UDP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2820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TCP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Flow Control</a:t>
            </a:r>
          </a:p>
        </p:txBody>
      </p:sp>
      <p:pic>
        <p:nvPicPr>
          <p:cNvPr id="4" name="Content Placeholder 3" descr="TCP-Window-Siz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63650" y="2052917"/>
            <a:ext cx="6593983" cy="4802140"/>
          </a:xfrm>
        </p:spPr>
      </p:pic>
    </p:spTree>
    <p:extLst>
      <p:ext uri="{BB962C8B-B14F-4D97-AF65-F5344CB8AC3E}">
        <p14:creationId xmlns:p14="http://schemas.microsoft.com/office/powerpoint/2010/main" val="263532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D0D8-07DD-0248-94FA-68F30DC7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TCP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Flow Control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0C53-03B2-E64A-B52C-E921622F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flow control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dynamic window size</a:t>
            </a:r>
            <a:r>
              <a:rPr lang="en-US" dirty="0"/>
              <a:t>.</a:t>
            </a:r>
          </a:p>
          <a:p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mengubah-ubah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window size</a:t>
            </a:r>
            <a:r>
              <a:rPr lang="en-US" dirty="0"/>
              <a:t> pada header TCP.</a:t>
            </a:r>
          </a:p>
          <a:p>
            <a:r>
              <a:rPr lang="en-US" dirty="0"/>
              <a:t>Host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window size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ditampung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session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.</a:t>
            </a:r>
          </a:p>
          <a:p>
            <a:r>
              <a:rPr lang="en-US" dirty="0"/>
              <a:t>Ketika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menurunkan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kecepatan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komunikasi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terbatasnya</a:t>
            </a:r>
            <a:r>
              <a:rPr lang="en-US" dirty="0"/>
              <a:t> buffer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lain,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window size yang </a:t>
            </a:r>
            <a:r>
              <a:rPr lang="en-US" dirty="0" err="1">
                <a:solidFill>
                  <a:srgbClr val="00B0F0"/>
                </a:solidFill>
              </a:rPr>
              <a:t>lebih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kecil</a:t>
            </a:r>
            <a:r>
              <a:rPr lang="en-US" dirty="0"/>
              <a:t>.</a:t>
            </a:r>
          </a:p>
          <a:p>
            <a:r>
              <a:rPr lang="en-US" dirty="0"/>
              <a:t>Setelah </a:t>
            </a:r>
            <a:r>
              <a:rPr lang="en-US" dirty="0" err="1"/>
              <a:t>beberapa</a:t>
            </a:r>
            <a:r>
              <a:rPr lang="en-US" dirty="0"/>
              <a:t> kali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data yang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buffer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berlebih</a:t>
            </a:r>
            <a:r>
              <a:rPr lang="en-US" dirty="0"/>
              <a:t>,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perlahan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menaikkan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nilai</a:t>
            </a:r>
            <a:r>
              <a:rPr lang="en-US" dirty="0">
                <a:solidFill>
                  <a:srgbClr val="00B0F0"/>
                </a:solidFill>
              </a:rPr>
              <a:t> window size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acknowledgement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.</a:t>
            </a:r>
          </a:p>
          <a:p>
            <a:r>
              <a:rPr lang="en-US" dirty="0"/>
              <a:t>Nilai window size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naik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data yang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lain.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18155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TCP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Flow Control</a:t>
            </a:r>
          </a:p>
        </p:txBody>
      </p:sp>
      <p:pic>
        <p:nvPicPr>
          <p:cNvPr id="4" name="Content Placeholder 3" descr="TCP-Window-Size-Reducing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60372" y="1986707"/>
            <a:ext cx="6671255" cy="4858414"/>
          </a:xfrm>
        </p:spPr>
      </p:pic>
    </p:spTree>
    <p:extLst>
      <p:ext uri="{BB962C8B-B14F-4D97-AF65-F5344CB8AC3E}">
        <p14:creationId xmlns:p14="http://schemas.microsoft.com/office/powerpoint/2010/main" val="3571413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D0D8-07DD-0248-94FA-68F30DC7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UDP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0C53-03B2-E64A-B52C-E921622F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Protokol</a:t>
            </a:r>
            <a:r>
              <a:rPr lang="en-US" dirty="0"/>
              <a:t> UDP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layer transport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TCP.</a:t>
            </a:r>
          </a:p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overhead yang </a:t>
            </a:r>
            <a:r>
              <a:rPr lang="en-US" dirty="0" err="1">
                <a:solidFill>
                  <a:srgbClr val="00B0F0"/>
                </a:solidFill>
              </a:rPr>
              <a:t>lebih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rendah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daripada</a:t>
            </a:r>
            <a:r>
              <a:rPr lang="en-US" dirty="0"/>
              <a:t> TCP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tidak</a:t>
            </a:r>
            <a:r>
              <a:rPr lang="en-US" dirty="0">
                <a:solidFill>
                  <a:srgbClr val="FF0000"/>
                </a:solidFill>
              </a:rPr>
              <a:t> connection-oriented </a:t>
            </a:r>
            <a:r>
              <a:rPr lang="en-US" dirty="0"/>
              <a:t>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retransmission, sequencing, dan </a:t>
            </a:r>
            <a:r>
              <a:rPr lang="en-US" dirty="0" err="1"/>
              <a:t>mekanisme</a:t>
            </a:r>
            <a:r>
              <a:rPr lang="en-US" dirty="0"/>
              <a:t> flow control.</a:t>
            </a:r>
          </a:p>
          <a:p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UDP </a:t>
            </a:r>
            <a:r>
              <a:rPr lang="en-US" dirty="0" err="1"/>
              <a:t>benar-benar</a:t>
            </a:r>
            <a:r>
              <a:rPr lang="en-US" dirty="0"/>
              <a:t> “</a:t>
            </a:r>
            <a:r>
              <a:rPr lang="en-US" dirty="0">
                <a:solidFill>
                  <a:srgbClr val="FF0000"/>
                </a:solidFill>
              </a:rPr>
              <a:t>unreliable</a:t>
            </a:r>
            <a:r>
              <a:rPr lang="en-US" dirty="0"/>
              <a:t>”,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TCP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UDP, dan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di </a:t>
            </a:r>
            <a:r>
              <a:rPr lang="en-US" dirty="0" err="1"/>
              <a:t>implementasikan</a:t>
            </a:r>
            <a:r>
              <a:rPr lang="en-US" dirty="0"/>
              <a:t> pada layer lain.</a:t>
            </a:r>
          </a:p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UDP </a:t>
            </a:r>
            <a:r>
              <a:rPr lang="en-US" dirty="0" err="1"/>
              <a:t>adalah</a:t>
            </a:r>
            <a:r>
              <a:rPr lang="en-US" dirty="0"/>
              <a:t> yang </a:t>
            </a:r>
            <a:r>
              <a:rPr lang="en-US" dirty="0" err="1"/>
              <a:t>memerlukan</a:t>
            </a:r>
            <a:r>
              <a:rPr lang="en-US" dirty="0"/>
              <a:t> delay </a:t>
            </a:r>
            <a:r>
              <a:rPr lang="en-US" dirty="0" err="1"/>
              <a:t>serendah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mentoleransi</a:t>
            </a:r>
            <a:r>
              <a:rPr lang="en-US" dirty="0"/>
              <a:t> </a:t>
            </a:r>
            <a:r>
              <a:rPr lang="en-US" dirty="0" err="1"/>
              <a:t>hilangnya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data.</a:t>
            </a:r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: DNS, SNMP, DHCP, RIP, TFTP, online games, VOIP.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83926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UDP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Connection-less </a:t>
            </a:r>
            <a:r>
              <a:rPr lang="en-US" dirty="0" err="1"/>
              <a:t>berarti</a:t>
            </a:r>
            <a:r>
              <a:rPr lang="en-US" dirty="0"/>
              <a:t> UDP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menjalin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data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TCP, yang </a:t>
            </a:r>
            <a:r>
              <a:rPr lang="en-US" dirty="0" err="1"/>
              <a:t>berarti</a:t>
            </a:r>
            <a:r>
              <a:rPr lang="en-US" dirty="0"/>
              <a:t>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r>
              <a:rPr lang="en-US" dirty="0"/>
              <a:t>PDU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UDP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datagram</a:t>
            </a:r>
            <a:r>
              <a:rPr lang="en-US" dirty="0"/>
              <a:t>,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segment.</a:t>
            </a:r>
          </a:p>
          <a:p>
            <a:r>
              <a:rPr lang="en-US" dirty="0" err="1"/>
              <a:t>Beberapa</a:t>
            </a:r>
            <a:r>
              <a:rPr lang="en-US" dirty="0"/>
              <a:t> datagram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TCP) </a:t>
            </a:r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.</a:t>
            </a:r>
          </a:p>
          <a:p>
            <a:r>
              <a:rPr lang="en-US" dirty="0"/>
              <a:t>Hal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datagram-datagram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</a:t>
            </a:r>
          </a:p>
          <a:p>
            <a:r>
              <a:rPr lang="en-US" dirty="0"/>
              <a:t>Datagram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tidak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diurutkan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TCP.</a:t>
            </a:r>
          </a:p>
          <a:p>
            <a:r>
              <a:rPr lang="en-US" dirty="0"/>
              <a:t>Datagram yang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391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D0D8-07DD-0248-94FA-68F30DC7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UDP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Header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0C53-03B2-E64A-B52C-E921622F2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5100034"/>
            <a:ext cx="9744637" cy="1110266"/>
          </a:xfrm>
        </p:spPr>
        <p:txBody>
          <a:bodyPr>
            <a:normAutofit fontScale="85000" lnSpcReduction="10000"/>
          </a:bodyPr>
          <a:lstStyle/>
          <a:p>
            <a:r>
              <a:rPr lang="id-ID" dirty="0"/>
              <a:t>Karena </a:t>
            </a:r>
            <a:r>
              <a:rPr lang="id-ID" dirty="0" err="1"/>
              <a:t>fitur</a:t>
            </a:r>
            <a:r>
              <a:rPr lang="id-ID" dirty="0"/>
              <a:t> yang disediakan tidak sekompleks TCP, </a:t>
            </a:r>
            <a:r>
              <a:rPr lang="id-ID" dirty="0" err="1"/>
              <a:t>header</a:t>
            </a:r>
            <a:r>
              <a:rPr lang="id-ID" dirty="0"/>
              <a:t> UDP jadi jauh lebih sederhana daripada TCP.</a:t>
            </a:r>
          </a:p>
          <a:p>
            <a:r>
              <a:rPr lang="id-ID" dirty="0" err="1"/>
              <a:t>Overhead</a:t>
            </a:r>
            <a:r>
              <a:rPr lang="id-ID" dirty="0"/>
              <a:t> juga lebih kecil karena </a:t>
            </a:r>
            <a:r>
              <a:rPr lang="id-ID" dirty="0" err="1"/>
              <a:t>header</a:t>
            </a:r>
            <a:r>
              <a:rPr lang="id-ID" dirty="0"/>
              <a:t> yang digunakan untuk enkapsulasi jadi lebih kecil.</a:t>
            </a:r>
          </a:p>
          <a:p>
            <a:endParaRPr lang="id-ID" dirty="0"/>
          </a:p>
        </p:txBody>
      </p:sp>
      <p:pic>
        <p:nvPicPr>
          <p:cNvPr id="4" name="Picture 3" descr="UDP-Header.jpg">
            <a:extLst>
              <a:ext uri="{FF2B5EF4-FFF2-40B4-BE49-F238E27FC236}">
                <a16:creationId xmlns:a16="http://schemas.microsoft.com/office/drawing/2014/main" id="{7B44DA85-49FD-EA4D-979E-4E1587B51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19" y="2168775"/>
            <a:ext cx="8691730" cy="281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46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UDP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Client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41928" y="2240897"/>
            <a:ext cx="9744637" cy="2678833"/>
          </a:xfrm>
        </p:spPr>
        <p:txBody>
          <a:bodyPr/>
          <a:lstStyle/>
          <a:p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TCP, </a:t>
            </a:r>
            <a:r>
              <a:rPr lang="en-US" dirty="0" err="1"/>
              <a:t>aplikasi</a:t>
            </a:r>
            <a:r>
              <a:rPr lang="en-US" dirty="0"/>
              <a:t> UDP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Well Known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Registered</a:t>
            </a:r>
            <a:r>
              <a:rPr lang="en-US" dirty="0"/>
              <a:t> port number.</a:t>
            </a:r>
          </a:p>
          <a:p>
            <a:r>
              <a:rPr lang="en-US" dirty="0" err="1"/>
              <a:t>Komunikasi</a:t>
            </a:r>
            <a:r>
              <a:rPr lang="en-US" dirty="0"/>
              <a:t> client/server </a:t>
            </a:r>
            <a:r>
              <a:rPr lang="en-US" dirty="0" err="1"/>
              <a:t>diinisiasi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client.</a:t>
            </a:r>
          </a:p>
          <a:p>
            <a:r>
              <a:rPr lang="en-US" dirty="0"/>
              <a:t>Client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port dynamic </a:t>
            </a:r>
            <a:r>
              <a:rPr lang="en-US" dirty="0" err="1"/>
              <a:t>secara</a:t>
            </a:r>
            <a:r>
              <a:rPr lang="en-US" dirty="0"/>
              <a:t> random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source port</a:t>
            </a:r>
            <a:r>
              <a:rPr lang="en-US" dirty="0"/>
              <a:t>.</a:t>
            </a:r>
          </a:p>
          <a:p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connection-less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data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, UDP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datagram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menyerahkannya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layer network.</a:t>
            </a:r>
          </a:p>
          <a:p>
            <a:endParaRPr lang="en-US" dirty="0"/>
          </a:p>
        </p:txBody>
      </p:sp>
      <p:pic>
        <p:nvPicPr>
          <p:cNvPr id="4" name="Picture 3" descr="UDP-Server-Proc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284" y="5122057"/>
            <a:ext cx="7333716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4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0B9951-3073-244F-BC7F-B5EA171F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70" y="1810252"/>
            <a:ext cx="4995510" cy="32615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59ECB0-A4F8-4845-8B26-CC8ED296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4036-D84E-CA43-91E5-3C55A3735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4805084"/>
            <a:ext cx="9744637" cy="1405216"/>
          </a:xfrm>
        </p:spPr>
        <p:txBody>
          <a:bodyPr>
            <a:normAutofit fontScale="92500"/>
          </a:bodyPr>
          <a:lstStyle/>
          <a:p>
            <a:r>
              <a:rPr lang="id-ID" dirty="0"/>
              <a:t>Transport Layer memindahkan data antar-aplikasi antar-</a:t>
            </a:r>
            <a:r>
              <a:rPr lang="id-ID" dirty="0" err="1"/>
              <a:t>device</a:t>
            </a:r>
            <a:r>
              <a:rPr lang="id-ID" dirty="0"/>
              <a:t> dalam </a:t>
            </a:r>
            <a:r>
              <a:rPr lang="id-ID" dirty="0" err="1"/>
              <a:t>network</a:t>
            </a:r>
            <a:r>
              <a:rPr lang="id-ID" dirty="0"/>
              <a:t>. </a:t>
            </a:r>
          </a:p>
          <a:p>
            <a:r>
              <a:rPr lang="id-ID" dirty="0"/>
              <a:t>Transport Layer menyiapkan </a:t>
            </a:r>
            <a:r>
              <a:rPr lang="id-ID" dirty="0" err="1">
                <a:solidFill>
                  <a:srgbClr val="FF0000"/>
                </a:solidFill>
              </a:rPr>
              <a:t>Application</a:t>
            </a:r>
            <a:r>
              <a:rPr lang="id-ID" dirty="0">
                <a:solidFill>
                  <a:srgbClr val="FF0000"/>
                </a:solidFill>
              </a:rPr>
              <a:t> Data </a:t>
            </a:r>
            <a:r>
              <a:rPr lang="id-ID" dirty="0"/>
              <a:t>untuk dikirim </a:t>
            </a:r>
            <a:r>
              <a:rPr lang="id-ID" dirty="0" err="1"/>
              <a:t>kedalam</a:t>
            </a:r>
            <a:r>
              <a:rPr lang="id-ID" dirty="0"/>
              <a:t> </a:t>
            </a:r>
            <a:r>
              <a:rPr lang="id-ID" dirty="0" err="1"/>
              <a:t>network</a:t>
            </a:r>
            <a:r>
              <a:rPr lang="id-ID" dirty="0"/>
              <a:t> dan menyiapkan </a:t>
            </a:r>
            <a:r>
              <a:rPr lang="id-ID" dirty="0">
                <a:solidFill>
                  <a:schemeClr val="accent5"/>
                </a:solidFill>
              </a:rPr>
              <a:t>Network Data </a:t>
            </a:r>
            <a:r>
              <a:rPr lang="id-ID" dirty="0"/>
              <a:t>untuk di proses oleh aplikasi.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9411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5C5F-8D76-D948-AFB6-23A64FD6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Peran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F80E-98C9-D741-BE1F-B60BBE729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end-to-end</a:t>
            </a:r>
          </a:p>
          <a:p>
            <a:pPr lvl="1"/>
            <a:r>
              <a:rPr lang="en-US" dirty="0" err="1"/>
              <a:t>Setiap</a:t>
            </a:r>
            <a:r>
              <a:rPr lang="en-US" dirty="0"/>
              <a:t> host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memanfaatkan</a:t>
            </a:r>
            <a:r>
              <a:rPr lang="en-US" dirty="0"/>
              <a:t> network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komunikasi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pada host lain.</a:t>
            </a:r>
          </a:p>
          <a:p>
            <a:r>
              <a:rPr lang="en-US" dirty="0"/>
              <a:t>Segmenting data</a:t>
            </a:r>
          </a:p>
          <a:p>
            <a:pPr lvl="1"/>
            <a:r>
              <a:rPr lang="en-US" dirty="0"/>
              <a:t>Pada </a:t>
            </a:r>
            <a:r>
              <a:rPr lang="en-US" dirty="0" err="1"/>
              <a:t>umumnya</a:t>
            </a:r>
            <a:r>
              <a:rPr lang="en-US" dirty="0"/>
              <a:t> network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PDU.</a:t>
            </a:r>
          </a:p>
          <a:p>
            <a:pPr lvl="1"/>
            <a:r>
              <a:rPr lang="en-US" dirty="0"/>
              <a:t>Layer transport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data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layer </a:t>
            </a:r>
            <a:r>
              <a:rPr lang="en-US" dirty="0" err="1"/>
              <a:t>atas</a:t>
            </a:r>
            <a:r>
              <a:rPr lang="en-US" dirty="0"/>
              <a:t> (layer application). </a:t>
            </a:r>
          </a:p>
          <a:p>
            <a:pPr lvl="1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 data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>
                <a:solidFill>
                  <a:srgbClr val="FF0000"/>
                </a:solidFill>
              </a:rPr>
              <a:t>enkapsulasi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header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mana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Segmentasi</a:t>
            </a:r>
            <a:r>
              <a:rPr lang="en-US" dirty="0"/>
              <a:t> data juga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network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9558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C15D-26EE-454D-9C20-A9909855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Peran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0800-FC8E-E947-9FBB-7581E7C1E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Reassembling data</a:t>
            </a:r>
          </a:p>
          <a:p>
            <a:pPr lvl="1"/>
            <a:r>
              <a:rPr lang="en-US" dirty="0"/>
              <a:t>Pada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, transport layer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header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menyusun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ulang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segmen-segmen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data yang </a:t>
            </a:r>
            <a:r>
              <a:rPr lang="en-US" dirty="0" err="1"/>
              <a:t>utuh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layer </a:t>
            </a:r>
            <a:r>
              <a:rPr lang="en-US" dirty="0" err="1"/>
              <a:t>atas</a:t>
            </a:r>
            <a:r>
              <a:rPr lang="en-US" dirty="0"/>
              <a:t> (application).</a:t>
            </a:r>
          </a:p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lvl="1"/>
            <a:r>
              <a:rPr lang="en-US" dirty="0"/>
              <a:t>Agar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disampaikan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, layer transport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target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dituju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layer transport </a:t>
            </a:r>
            <a:r>
              <a:rPr lang="en-US" dirty="0" err="1"/>
              <a:t>memberikan</a:t>
            </a:r>
            <a:r>
              <a:rPr lang="en-US" dirty="0"/>
              <a:t> identifier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port number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Gabungan</a:t>
            </a:r>
            <a:r>
              <a:rPr lang="en-US" dirty="0"/>
              <a:t> IP address dan port number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socket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socket </a:t>
            </a:r>
            <a:r>
              <a:rPr lang="en-US" dirty="0">
                <a:solidFill>
                  <a:srgbClr val="FF0000"/>
                </a:solidFill>
              </a:rPr>
              <a:t>167.205.34.1</a:t>
            </a:r>
            <a:r>
              <a:rPr lang="id-ID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7030A0"/>
                </a:solidFill>
              </a:rPr>
              <a:t>80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pada </a:t>
            </a:r>
            <a:r>
              <a:rPr lang="en-US" dirty="0">
                <a:solidFill>
                  <a:srgbClr val="7030A0"/>
                </a:solidFill>
              </a:rPr>
              <a:t>port 80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IP address </a:t>
            </a:r>
            <a:r>
              <a:rPr lang="en-US" dirty="0">
                <a:solidFill>
                  <a:srgbClr val="FF0000"/>
                </a:solidFill>
              </a:rPr>
              <a:t>167.205.34.1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131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D0D8-07DD-0248-94FA-68F30DC7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Peran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0C53-03B2-E64A-B52C-E921622F2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8"/>
            <a:ext cx="9744637" cy="2073526"/>
          </a:xfrm>
        </p:spPr>
        <p:txBody>
          <a:bodyPr/>
          <a:lstStyle/>
          <a:p>
            <a:r>
              <a:rPr lang="en-US" dirty="0"/>
              <a:t>Multiplexing / Demultiplexing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Multiplexing</a:t>
            </a:r>
            <a:r>
              <a:rPr lang="en-US" dirty="0"/>
              <a:t> : </a:t>
            </a:r>
            <a:r>
              <a:rPr lang="en-US" dirty="0" err="1"/>
              <a:t>membundel</a:t>
            </a:r>
            <a:r>
              <a:rPr lang="en-US" dirty="0"/>
              <a:t> input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output </a:t>
            </a:r>
            <a:r>
              <a:rPr lang="en-US" dirty="0" err="1"/>
              <a:t>tunggal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Demultiplexing</a:t>
            </a:r>
            <a:r>
              <a:rPr lang="en-US" dirty="0"/>
              <a:t> : </a:t>
            </a:r>
            <a:r>
              <a:rPr lang="en-US" dirty="0" err="1"/>
              <a:t>menerima</a:t>
            </a:r>
            <a:r>
              <a:rPr lang="en-US" dirty="0"/>
              <a:t> input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dan </a:t>
            </a:r>
            <a:r>
              <a:rPr lang="en-US" dirty="0" err="1"/>
              <a:t>mengirimkan</a:t>
            </a:r>
            <a:r>
              <a:rPr lang="en-US" dirty="0"/>
              <a:t> pada </a:t>
            </a:r>
            <a:r>
              <a:rPr lang="en-US" dirty="0" err="1"/>
              <a:t>beberapa</a:t>
            </a:r>
            <a:r>
              <a:rPr lang="en-US" dirty="0"/>
              <a:t> output.</a:t>
            </a:r>
          </a:p>
          <a:p>
            <a:pPr lvl="1"/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layer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data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mana yang </a:t>
            </a:r>
            <a:r>
              <a:rPr lang="en-US" dirty="0" err="1"/>
              <a:t>menginisiasi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id-ID" dirty="0"/>
          </a:p>
        </p:txBody>
      </p:sp>
      <p:pic>
        <p:nvPicPr>
          <p:cNvPr id="4" name="Picture 3" descr="3-multiplex-demultiplexw3D35026.jpg">
            <a:extLst>
              <a:ext uri="{FF2B5EF4-FFF2-40B4-BE49-F238E27FC236}">
                <a16:creationId xmlns:a16="http://schemas.microsoft.com/office/drawing/2014/main" id="{77DAA122-F114-4A4D-AAF3-821D44356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93096"/>
            <a:ext cx="4496686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1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D0D8-07DD-0248-94FA-68F30DC7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Peran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0C53-03B2-E64A-B52C-E921622F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Reliable Delivery</a:t>
            </a:r>
          </a:p>
          <a:p>
            <a:pPr lvl="1"/>
            <a:r>
              <a:rPr lang="en-US" dirty="0"/>
              <a:t>Banyak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data </a:t>
            </a:r>
            <a:r>
              <a:rPr lang="en-US" dirty="0" err="1"/>
              <a:t>korup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pengiriman</a:t>
            </a:r>
            <a:r>
              <a:rPr lang="en-US" dirty="0"/>
              <a:t>, transport layer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mengirim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ulang</a:t>
            </a:r>
            <a:r>
              <a:rPr lang="en-US" dirty="0">
                <a:solidFill>
                  <a:srgbClr val="FF0000"/>
                </a:solidFill>
              </a:rPr>
              <a:t> data </a:t>
            </a:r>
            <a:r>
              <a:rPr lang="en-US" dirty="0"/>
              <a:t>yang </a:t>
            </a:r>
            <a:r>
              <a:rPr lang="en-US" dirty="0" err="1"/>
              <a:t>hilang</a:t>
            </a:r>
            <a:r>
              <a:rPr lang="en-US" dirty="0"/>
              <a:t>.</a:t>
            </a:r>
          </a:p>
          <a:p>
            <a:r>
              <a:rPr lang="en-US" dirty="0"/>
              <a:t>Sequencing</a:t>
            </a:r>
          </a:p>
          <a:p>
            <a:pPr lvl="1"/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data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, transport layer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penomoran</a:t>
            </a:r>
            <a:r>
              <a:rPr lang="en-US" dirty="0"/>
              <a:t> dan </a:t>
            </a:r>
            <a:r>
              <a:rPr lang="en-US" dirty="0">
                <a:solidFill>
                  <a:srgbClr val="FF0000"/>
                </a:solidFill>
              </a:rPr>
              <a:t>sequencing</a:t>
            </a:r>
            <a:r>
              <a:rPr lang="en-US" dirty="0"/>
              <a:t>.</a:t>
            </a:r>
          </a:p>
          <a:p>
            <a:r>
              <a:rPr lang="en-US" dirty="0"/>
              <a:t>Flow control</a:t>
            </a:r>
          </a:p>
          <a:p>
            <a:pPr lvl="1"/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bandwidth network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, transport layer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data.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hilangnya</a:t>
            </a:r>
            <a:r>
              <a:rPr lang="en-US" dirty="0"/>
              <a:t> data dan proses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9580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D0D8-07DD-0248-94FA-68F30DC7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TCP dan UDP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0C53-03B2-E64A-B52C-E921622F2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1094731"/>
          </a:xfrm>
        </p:spPr>
        <p:txBody>
          <a:bodyPr>
            <a:normAutofit/>
          </a:bodyPr>
          <a:lstStyle/>
          <a:p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memerlukan</a:t>
            </a:r>
            <a:r>
              <a:rPr lang="en-US" sz="2000" dirty="0"/>
              <a:t> requirement </a:t>
            </a:r>
            <a:r>
              <a:rPr lang="en-US" sz="2000" dirty="0" err="1"/>
              <a:t>pengiriman</a:t>
            </a:r>
            <a:r>
              <a:rPr lang="en-US" sz="2000" dirty="0"/>
              <a:t> data yang </a:t>
            </a:r>
            <a:r>
              <a:rPr lang="en-US" sz="2000" dirty="0" err="1"/>
              <a:t>berbeda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itulah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protokol-protokol</a:t>
            </a:r>
            <a:r>
              <a:rPr lang="en-US" sz="2000" dirty="0"/>
              <a:t> transport yang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memenuhi</a:t>
            </a:r>
            <a:r>
              <a:rPr lang="en-US" sz="2000" dirty="0"/>
              <a:t> requirement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  <a:p>
            <a:r>
              <a:rPr lang="en-US" sz="2000" dirty="0"/>
              <a:t>2 </a:t>
            </a:r>
            <a:r>
              <a:rPr lang="en-US" sz="2000" dirty="0" err="1"/>
              <a:t>protokol</a:t>
            </a:r>
            <a:r>
              <a:rPr lang="en-US" sz="2000" dirty="0"/>
              <a:t> paling </a:t>
            </a:r>
            <a:r>
              <a:rPr lang="en-US" sz="2000" dirty="0" err="1"/>
              <a:t>terkenal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TCP</a:t>
            </a:r>
            <a:r>
              <a:rPr lang="en-US" sz="2000" dirty="0"/>
              <a:t> dan </a:t>
            </a:r>
            <a:r>
              <a:rPr lang="en-US" sz="2000" dirty="0">
                <a:solidFill>
                  <a:srgbClr val="FF0000"/>
                </a:solidFill>
              </a:rPr>
              <a:t>UDP</a:t>
            </a:r>
            <a:r>
              <a:rPr lang="en-US" sz="2000" dirty="0"/>
              <a:t>.</a:t>
            </a:r>
          </a:p>
          <a:p>
            <a:endParaRPr lang="id-ID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1388DC-CCE2-B24F-95E6-63B57420263F}"/>
              </a:ext>
            </a:extLst>
          </p:cNvPr>
          <p:cNvGraphicFramePr>
            <a:graphicFrameLocks noGrp="1"/>
          </p:cNvGraphicFramePr>
          <p:nvPr/>
        </p:nvGraphicFramePr>
        <p:xfrm>
          <a:off x="2351584" y="3429000"/>
          <a:ext cx="8064896" cy="300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244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44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Reliable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Unreliable, </a:t>
                      </a:r>
                      <a:r>
                        <a:rPr lang="en-US" sz="1400" dirty="0" err="1"/>
                        <a:t>cepat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dan</a:t>
                      </a:r>
                      <a:r>
                        <a:rPr lang="en-US" sz="1400" dirty="0"/>
                        <a:t> Low Overhead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244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Connection-oriented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aseline="0" dirty="0"/>
                        <a:t>Connectionless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44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Acknowledgement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/>
                        <a:t>Tanpa</a:t>
                      </a:r>
                      <a:r>
                        <a:rPr lang="en-US" sz="1400" baseline="0" dirty="0"/>
                        <a:t> Acknowledgement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966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/>
                        <a:t>Mengirim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ulang</a:t>
                      </a:r>
                      <a:r>
                        <a:rPr lang="en-US" sz="1400" dirty="0"/>
                        <a:t> data yang </a:t>
                      </a:r>
                      <a:r>
                        <a:rPr lang="en-US" sz="1400" dirty="0" err="1"/>
                        <a:t>hilang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aseline="0" dirty="0" err="1"/>
                        <a:t>Tidak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ada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pengiriman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ulang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966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Sequencing</a:t>
                      </a:r>
                      <a:r>
                        <a:rPr lang="en-US" sz="1400" baseline="0" dirty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aseline="0" dirty="0" err="1"/>
                        <a:t>Tidak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ada</a:t>
                      </a:r>
                      <a:r>
                        <a:rPr lang="en-US" sz="1400" baseline="0" dirty="0"/>
                        <a:t> sequencing, data </a:t>
                      </a:r>
                      <a:r>
                        <a:rPr lang="en-US" sz="1400" baseline="0" dirty="0" err="1"/>
                        <a:t>diberikan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ke</a:t>
                      </a:r>
                      <a:r>
                        <a:rPr lang="en-US" sz="1400" baseline="0" dirty="0"/>
                        <a:t> layer </a:t>
                      </a:r>
                      <a:r>
                        <a:rPr lang="en-US" sz="1400" baseline="0" dirty="0" err="1"/>
                        <a:t>atas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sesuai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dengan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datangnya</a:t>
                      </a:r>
                      <a:r>
                        <a:rPr lang="en-US" sz="1400" baseline="0" dirty="0"/>
                        <a:t>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244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PDU </a:t>
                      </a:r>
                      <a:r>
                        <a:rPr lang="en-US" sz="1400" dirty="0" err="1"/>
                        <a:t>disebut</a:t>
                      </a:r>
                      <a:r>
                        <a:rPr lang="en-US" sz="1400" baseline="0" dirty="0"/>
                        <a:t> Segment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aseline="0" dirty="0"/>
                        <a:t>PDU </a:t>
                      </a:r>
                      <a:r>
                        <a:rPr lang="en-US" sz="1400" baseline="0" dirty="0" err="1"/>
                        <a:t>disebut</a:t>
                      </a:r>
                      <a:r>
                        <a:rPr lang="en-US" sz="1400" baseline="0" dirty="0"/>
                        <a:t> Datagram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244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Overhead 20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aseline="0" dirty="0"/>
                        <a:t>Overhead 8 bytes.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244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Web, email,</a:t>
                      </a:r>
                      <a:r>
                        <a:rPr lang="en-US" sz="1400" baseline="0" dirty="0"/>
                        <a:t> file transfer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aseline="0" dirty="0"/>
                        <a:t>Video streaming, VoIP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31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D506-2516-5443-BBE4-108A352B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Port Addressing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9091-D362-5641-94AF-820C6A39E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IANA </a:t>
            </a:r>
            <a:r>
              <a:rPr lang="en-US" sz="2000" dirty="0" err="1"/>
              <a:t>selain</a:t>
            </a:r>
            <a:r>
              <a:rPr lang="en-US" sz="2000" dirty="0"/>
              <a:t> </a:t>
            </a:r>
            <a:r>
              <a:rPr lang="en-US" sz="2000" dirty="0" err="1"/>
              <a:t>berwenang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alokasi</a:t>
            </a:r>
            <a:r>
              <a:rPr lang="en-US" sz="2000" dirty="0"/>
              <a:t> IP address juga </a:t>
            </a:r>
            <a:r>
              <a:rPr lang="en-US" sz="2000" dirty="0" err="1"/>
              <a:t>berwenang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meng-assign port number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aplikasi-aplikasi</a:t>
            </a:r>
            <a:r>
              <a:rPr lang="en-US" sz="2000" dirty="0"/>
              <a:t> network.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Well-known Ports</a:t>
            </a:r>
          </a:p>
          <a:p>
            <a:pPr lvl="1"/>
            <a:r>
              <a:rPr lang="en-US" sz="1800" dirty="0"/>
              <a:t>Antara 0 – 1023</a:t>
            </a:r>
          </a:p>
          <a:p>
            <a:pPr lvl="1"/>
            <a:r>
              <a:rPr lang="en-US" sz="1800" dirty="0" err="1"/>
              <a:t>Disediakan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dan </a:t>
            </a:r>
            <a:r>
              <a:rPr lang="en-US" sz="1800" dirty="0" err="1"/>
              <a:t>servis</a:t>
            </a:r>
            <a:r>
              <a:rPr lang="en-US" sz="1800" dirty="0"/>
              <a:t>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umum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Registered Ports</a:t>
            </a:r>
          </a:p>
          <a:p>
            <a:pPr lvl="1"/>
            <a:r>
              <a:rPr lang="en-US" sz="1800" dirty="0"/>
              <a:t>Antara 1024 – 49151</a:t>
            </a:r>
          </a:p>
          <a:p>
            <a:pPr lvl="1"/>
            <a:r>
              <a:rPr lang="en-US" sz="1800" dirty="0" err="1"/>
              <a:t>Disediakan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/</a:t>
            </a:r>
            <a:r>
              <a:rPr lang="en-US" sz="1800" dirty="0" err="1"/>
              <a:t>servis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umum</a:t>
            </a:r>
            <a:endParaRPr lang="en-US" sz="1800" dirty="0"/>
          </a:p>
          <a:p>
            <a:pPr lvl="1"/>
            <a:r>
              <a:rPr lang="en-US" sz="1800" dirty="0"/>
              <a:t>Bisa juga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dinamis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source port di </a:t>
            </a:r>
            <a:r>
              <a:rPr lang="en-US" sz="1800" dirty="0" err="1"/>
              <a:t>sisi</a:t>
            </a:r>
            <a:r>
              <a:rPr lang="en-US" sz="1800" dirty="0"/>
              <a:t> client.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Dynamic Ports</a:t>
            </a:r>
          </a:p>
          <a:p>
            <a:pPr lvl="1"/>
            <a:r>
              <a:rPr lang="en-US" sz="1800" dirty="0"/>
              <a:t>Antara 49152 – 65535</a:t>
            </a:r>
          </a:p>
          <a:p>
            <a:pPr lvl="1"/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dinamis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source port di </a:t>
            </a:r>
            <a:r>
              <a:rPr lang="en-US" sz="1800" dirty="0" err="1"/>
              <a:t>sisi</a:t>
            </a:r>
            <a:r>
              <a:rPr lang="en-US" sz="1800" dirty="0"/>
              <a:t> client.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2036107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1710</Words>
  <Application>Microsoft Macintosh PowerPoint</Application>
  <PresentationFormat>Widescreen</PresentationFormat>
  <Paragraphs>165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Black</vt:lpstr>
      <vt:lpstr>Calibri</vt:lpstr>
      <vt:lpstr>Signika</vt:lpstr>
      <vt:lpstr>1_Custom Design</vt:lpstr>
      <vt:lpstr>Transport Layer </vt:lpstr>
      <vt:lpstr>Topik Bahasan</vt:lpstr>
      <vt:lpstr>Transport Layer</vt:lpstr>
      <vt:lpstr>Transport Layer  Peran</vt:lpstr>
      <vt:lpstr>Transport Layer  Peran</vt:lpstr>
      <vt:lpstr>Transport Layer  Peran</vt:lpstr>
      <vt:lpstr>Transport Layer  Peran</vt:lpstr>
      <vt:lpstr>Transport Layer  TCP dan UDP</vt:lpstr>
      <vt:lpstr>Transport Layer  Port Addressing</vt:lpstr>
      <vt:lpstr>Transport Layer  Port Addressing</vt:lpstr>
      <vt:lpstr>Transport Layer  TCP</vt:lpstr>
      <vt:lpstr>Transport Layer  TCP  Header</vt:lpstr>
      <vt:lpstr>Transport Layer  TCP  Header</vt:lpstr>
      <vt:lpstr>Transport Layer  TCP  Client Server</vt:lpstr>
      <vt:lpstr>Transport Layer  TCP  3 way Handshake</vt:lpstr>
      <vt:lpstr>Transport Layer  TCP  Termination</vt:lpstr>
      <vt:lpstr>Transport Layer  TCP  Acknowledgement</vt:lpstr>
      <vt:lpstr>Transport Layer  TCP  Acknowledgement</vt:lpstr>
      <vt:lpstr>Transport Layer  TCP  Flow Control</vt:lpstr>
      <vt:lpstr>Transport Layer  TCP  Flow Control</vt:lpstr>
      <vt:lpstr>Transport Layer  TCP  Flow Control</vt:lpstr>
      <vt:lpstr>Transport Layer  TCP  Flow Control</vt:lpstr>
      <vt:lpstr>Transport Layer  UDP</vt:lpstr>
      <vt:lpstr>Transport Layer  UDP</vt:lpstr>
      <vt:lpstr>Transport Layer  UDP  Header</vt:lpstr>
      <vt:lpstr>Transport Layer  UDP  Client Server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Application, Presentation, Session Layer </dc:title>
  <dc:creator>365 Pro Plus</dc:creator>
  <cp:lastModifiedBy>365 Pro Plus</cp:lastModifiedBy>
  <cp:revision>4</cp:revision>
  <dcterms:created xsi:type="dcterms:W3CDTF">2020-10-22T04:19:25Z</dcterms:created>
  <dcterms:modified xsi:type="dcterms:W3CDTF">2020-10-22T06:36:49Z</dcterms:modified>
</cp:coreProperties>
</file>