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26"/>
  </p:notesMasterIdLst>
  <p:sldIdLst>
    <p:sldId id="257" r:id="rId2"/>
    <p:sldId id="278" r:id="rId3"/>
    <p:sldId id="458" r:id="rId4"/>
    <p:sldId id="459" r:id="rId5"/>
    <p:sldId id="435" r:id="rId6"/>
    <p:sldId id="436" r:id="rId7"/>
    <p:sldId id="437" r:id="rId8"/>
    <p:sldId id="438" r:id="rId9"/>
    <p:sldId id="439" r:id="rId10"/>
    <p:sldId id="440" r:id="rId11"/>
    <p:sldId id="466" r:id="rId12"/>
    <p:sldId id="442" r:id="rId13"/>
    <p:sldId id="443" r:id="rId14"/>
    <p:sldId id="444" r:id="rId15"/>
    <p:sldId id="445" r:id="rId16"/>
    <p:sldId id="470" r:id="rId17"/>
    <p:sldId id="471" r:id="rId18"/>
    <p:sldId id="472" r:id="rId19"/>
    <p:sldId id="473" r:id="rId20"/>
    <p:sldId id="450" r:id="rId21"/>
    <p:sldId id="451" r:id="rId22"/>
    <p:sldId id="452" r:id="rId23"/>
    <p:sldId id="455"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B8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23" autoAdjust="0"/>
    <p:restoredTop sz="95261" autoAdjust="0"/>
  </p:normalViewPr>
  <p:slideViewPr>
    <p:cSldViewPr snapToGrid="0">
      <p:cViewPr varScale="1">
        <p:scale>
          <a:sx n="96" d="100"/>
          <a:sy n="96" d="100"/>
        </p:scale>
        <p:origin x="320" y="1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4" d="100"/>
          <a:sy n="64" d="100"/>
        </p:scale>
        <p:origin x="3115"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D933B-8FBE-4595-87A4-9EECC3EBC272}" type="datetimeFigureOut">
              <a:rPr lang="en-ID" smtClean="0"/>
              <a:t>22/10/20</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221B0-A3AB-4C74-8324-47966F7928FE}" type="slidenum">
              <a:rPr lang="en-ID" smtClean="0"/>
              <a:t>‹#›</a:t>
            </a:fld>
            <a:endParaRPr lang="en-ID"/>
          </a:p>
        </p:txBody>
      </p:sp>
    </p:spTree>
    <p:extLst>
      <p:ext uri="{BB962C8B-B14F-4D97-AF65-F5344CB8AC3E}">
        <p14:creationId xmlns:p14="http://schemas.microsoft.com/office/powerpoint/2010/main" val="2036151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IPv4"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IPv4"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Connectionless packet delivery may, however, result in packets arriving at the destination out of sequence. If out-of-order or missing packets create problems for the application using the data, then upper layer services will have to resolve these issues.</a:t>
            </a:r>
          </a:p>
        </p:txBody>
      </p:sp>
      <p:sp>
        <p:nvSpPr>
          <p:cNvPr id="4" name="Slide Number Placeholder 3"/>
          <p:cNvSpPr>
            <a:spLocks noGrp="1"/>
          </p:cNvSpPr>
          <p:nvPr>
            <p:ph type="sldNum" sz="quarter" idx="10"/>
          </p:nvPr>
        </p:nvSpPr>
        <p:spPr/>
        <p:txBody>
          <a:bodyPr/>
          <a:lstStyle/>
          <a:p>
            <a:fld id="{E1E86A14-C3E3-4B8F-9D3F-7A81B07F61AE}" type="slidenum">
              <a:rPr lang="en-US" smtClean="0"/>
              <a:pPr/>
              <a:t>7</a:t>
            </a:fld>
            <a:endParaRPr lang="en-US"/>
          </a:p>
        </p:txBody>
      </p:sp>
    </p:spTree>
    <p:extLst>
      <p:ext uri="{BB962C8B-B14F-4D97-AF65-F5344CB8AC3E}">
        <p14:creationId xmlns:p14="http://schemas.microsoft.com/office/powerpoint/2010/main" val="1129904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 is, however, one major characteristic of the media that the Network layer considers: the maximum size of PDU that each medium can transport. This characteristic is referred to as the Maximum Transmission Unit (MTU). Part of the control communication between the Data Link layer and the Network layer is the establishment of a maximum size for the packet. The Data Link layer passes the MTU upward to the Network layer. The Network layer then determines how large to create the packets. </a:t>
            </a:r>
          </a:p>
        </p:txBody>
      </p:sp>
      <p:sp>
        <p:nvSpPr>
          <p:cNvPr id="4" name="Slide Number Placeholder 3"/>
          <p:cNvSpPr>
            <a:spLocks noGrp="1"/>
          </p:cNvSpPr>
          <p:nvPr>
            <p:ph type="sldNum" sz="quarter" idx="10"/>
          </p:nvPr>
        </p:nvSpPr>
        <p:spPr/>
        <p:txBody>
          <a:bodyPr/>
          <a:lstStyle/>
          <a:p>
            <a:fld id="{E1E86A14-C3E3-4B8F-9D3F-7A81B07F61AE}" type="slidenum">
              <a:rPr lang="en-US" smtClean="0"/>
              <a:pPr/>
              <a:t>9</a:t>
            </a:fld>
            <a:endParaRPr lang="en-US"/>
          </a:p>
        </p:txBody>
      </p:sp>
    </p:spTree>
    <p:extLst>
      <p:ext uri="{BB962C8B-B14F-4D97-AF65-F5344CB8AC3E}">
        <p14:creationId xmlns:p14="http://schemas.microsoft.com/office/powerpoint/2010/main" val="3951337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Flags  A three-bit field follows and is used to control or identify fragments. They are (in order, from high order to low order): bit 0: Reserved; must be zero.</a:t>
            </a:r>
            <a:r>
              <a:rPr lang="en-US" baseline="30000" dirty="0">
                <a:hlinkClick r:id="rId3"/>
              </a:rPr>
              <a:t>[note 1]</a:t>
            </a:r>
            <a:endParaRPr lang="en-US" dirty="0"/>
          </a:p>
          <a:p>
            <a:r>
              <a:rPr lang="en-US" dirty="0"/>
              <a:t>bit 1: Don't Fragment (DF)</a:t>
            </a:r>
          </a:p>
          <a:p>
            <a:r>
              <a:rPr lang="en-US" dirty="0"/>
              <a:t>bit 2: More Fragments (MF)</a:t>
            </a:r>
          </a:p>
          <a:p>
            <a:r>
              <a:rPr lang="en-US" dirty="0"/>
              <a:t>If the DF flag is set and fragmentation is required to route the packet then the packet will be dropped. This can be used when sending packets to a host that does not have sufficient resources to handle fragmentation. When a packet is fragmented all fragments have the MF flag set except the last fragment, which does not have the MF flag set. The MF flag is also not set on packets that are not fragmented — an </a:t>
            </a:r>
            <a:r>
              <a:rPr lang="en-US" dirty="0" err="1"/>
              <a:t>unfragmented</a:t>
            </a:r>
            <a:r>
              <a:rPr lang="en-US" dirty="0"/>
              <a:t> packet is its own last fragment. </a:t>
            </a:r>
          </a:p>
        </p:txBody>
      </p:sp>
      <p:sp>
        <p:nvSpPr>
          <p:cNvPr id="4" name="Slide Number Placeholder 3"/>
          <p:cNvSpPr>
            <a:spLocks noGrp="1"/>
          </p:cNvSpPr>
          <p:nvPr>
            <p:ph type="sldNum" sz="quarter" idx="10"/>
          </p:nvPr>
        </p:nvSpPr>
        <p:spPr/>
        <p:txBody>
          <a:bodyPr/>
          <a:lstStyle/>
          <a:p>
            <a:fld id="{E1E86A14-C3E3-4B8F-9D3F-7A81B07F61AE}" type="slidenum">
              <a:rPr lang="en-US" smtClean="0"/>
              <a:pPr/>
              <a:t>13</a:t>
            </a:fld>
            <a:endParaRPr lang="en-US"/>
          </a:p>
        </p:txBody>
      </p:sp>
    </p:spTree>
    <p:extLst>
      <p:ext uri="{BB962C8B-B14F-4D97-AF65-F5344CB8AC3E}">
        <p14:creationId xmlns:p14="http://schemas.microsoft.com/office/powerpoint/2010/main" val="842432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Flags  A three-bit field follows and is used to control or identify fragments. They are (in order, from high order to low order): bit 0: Reserved; must be zero.</a:t>
            </a:r>
            <a:r>
              <a:rPr lang="en-US" baseline="30000" dirty="0">
                <a:hlinkClick r:id="rId3"/>
              </a:rPr>
              <a:t>[note 1]</a:t>
            </a:r>
            <a:endParaRPr lang="en-US" dirty="0"/>
          </a:p>
          <a:p>
            <a:r>
              <a:rPr lang="en-US" dirty="0"/>
              <a:t>bit 1: Don't Fragment (DF)</a:t>
            </a:r>
          </a:p>
          <a:p>
            <a:r>
              <a:rPr lang="en-US" dirty="0"/>
              <a:t>bit 2: More Fragments (MF)</a:t>
            </a:r>
          </a:p>
          <a:p>
            <a:r>
              <a:rPr lang="en-US" dirty="0"/>
              <a:t>If the DF flag is set and fragmentation is required to route the packet then the packet will be dropped. This can be used when sending packets to a host that does not have sufficient resources to handle fragmentation. When a packet is fragmented all fragments have the MF flag set except the last fragment, which does not have the MF flag set. The MF flag is also not set on packets that are not fragmented — an </a:t>
            </a:r>
            <a:r>
              <a:rPr lang="en-US" dirty="0" err="1"/>
              <a:t>unfragmented</a:t>
            </a:r>
            <a:r>
              <a:rPr lang="en-US"/>
              <a:t> packet is its own last fragment. </a:t>
            </a:r>
          </a:p>
        </p:txBody>
      </p:sp>
      <p:sp>
        <p:nvSpPr>
          <p:cNvPr id="4" name="Slide Number Placeholder 3"/>
          <p:cNvSpPr>
            <a:spLocks noGrp="1"/>
          </p:cNvSpPr>
          <p:nvPr>
            <p:ph type="sldNum" sz="quarter" idx="10"/>
          </p:nvPr>
        </p:nvSpPr>
        <p:spPr/>
        <p:txBody>
          <a:bodyPr/>
          <a:lstStyle/>
          <a:p>
            <a:fld id="{E1E86A14-C3E3-4B8F-9D3F-7A81B07F61AE}" type="slidenum">
              <a:rPr lang="en-US" smtClean="0"/>
              <a:pPr/>
              <a:t>14</a:t>
            </a:fld>
            <a:endParaRPr lang="en-US"/>
          </a:p>
        </p:txBody>
      </p:sp>
    </p:spTree>
    <p:extLst>
      <p:ext uri="{BB962C8B-B14F-4D97-AF65-F5344CB8AC3E}">
        <p14:creationId xmlns:p14="http://schemas.microsoft.com/office/powerpoint/2010/main" val="151373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3EED2B6-D836-4838-BD67-255DF7693B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45BF53-2E80-4C08-B985-37D2C00F8F91}"/>
              </a:ext>
            </a:extLst>
          </p:cNvPr>
          <p:cNvSpPr>
            <a:spLocks noGrp="1"/>
          </p:cNvSpPr>
          <p:nvPr>
            <p:ph type="ctrTitle"/>
          </p:nvPr>
        </p:nvSpPr>
        <p:spPr>
          <a:xfrm>
            <a:off x="4921624" y="1837765"/>
            <a:ext cx="5907741" cy="2364628"/>
          </a:xfrm>
        </p:spPr>
        <p:txBody>
          <a:bodyPr anchor="b"/>
          <a:lstStyle>
            <a:lvl1pPr algn="l">
              <a:defRPr sz="6000">
                <a:solidFill>
                  <a:schemeClr val="accent1"/>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121BDE30-4AD1-438C-A0AB-A7BFE60D1048}"/>
              </a:ext>
            </a:extLst>
          </p:cNvPr>
          <p:cNvSpPr>
            <a:spLocks noGrp="1"/>
          </p:cNvSpPr>
          <p:nvPr>
            <p:ph type="subTitle" idx="1"/>
          </p:nvPr>
        </p:nvSpPr>
        <p:spPr>
          <a:xfrm>
            <a:off x="4921624" y="4338919"/>
            <a:ext cx="4778189" cy="699248"/>
          </a:xfrm>
        </p:spPr>
        <p:txBody>
          <a:bodyPr>
            <a:normAutofit/>
          </a:bodyPr>
          <a:lstStyle>
            <a:lvl1pPr marL="0" indent="0" algn="l">
              <a:buNone/>
              <a:defRPr sz="2000" i="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5" name="Footer Placeholder 4">
            <a:extLst>
              <a:ext uri="{FF2B5EF4-FFF2-40B4-BE49-F238E27FC236}">
                <a16:creationId xmlns:a16="http://schemas.microsoft.com/office/drawing/2014/main" id="{3D3B9524-C52F-4A8E-A505-F1DC2AE028EB}"/>
              </a:ext>
            </a:extLst>
          </p:cNvPr>
          <p:cNvSpPr>
            <a:spLocks noGrp="1"/>
          </p:cNvSpPr>
          <p:nvPr>
            <p:ph type="ftr" sz="quarter" idx="11"/>
          </p:nvPr>
        </p:nvSpPr>
        <p:spPr>
          <a:xfrm>
            <a:off x="3518644" y="398277"/>
            <a:ext cx="2971800" cy="453370"/>
          </a:xfrm>
          <a:prstGeom prst="rect">
            <a:avLst/>
          </a:prstGeom>
        </p:spPr>
        <p:txBody>
          <a:bodyPr/>
          <a:lstStyle>
            <a:lvl1pPr>
              <a:defRPr sz="1400" b="1" spc="30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endParaRPr lang="en-ID" dirty="0"/>
          </a:p>
        </p:txBody>
      </p:sp>
    </p:spTree>
    <p:extLst>
      <p:ext uri="{BB962C8B-B14F-4D97-AF65-F5344CB8AC3E}">
        <p14:creationId xmlns:p14="http://schemas.microsoft.com/office/powerpoint/2010/main" val="1370087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B 1 Colom">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B3501F-31BE-47A9-9E1E-F5FABD5370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1C6250-4833-4996-9089-4A6D328F9F18}"/>
              </a:ext>
            </a:extLst>
          </p:cNvPr>
          <p:cNvSpPr>
            <a:spLocks noGrp="1"/>
          </p:cNvSpPr>
          <p:nvPr>
            <p:ph type="title"/>
          </p:nvPr>
        </p:nvSpPr>
        <p:spPr>
          <a:xfrm>
            <a:off x="1541928" y="1243666"/>
            <a:ext cx="9744637" cy="809251"/>
          </a:xfrm>
        </p:spPr>
        <p:txBody>
          <a:bodyPr>
            <a:normAutofit/>
          </a:bodyPr>
          <a:lstStyle>
            <a:lvl1pPr>
              <a:defRPr sz="36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F30ED9F1-6277-4CCD-AE9B-3CF863F1FD0A}"/>
              </a:ext>
            </a:extLst>
          </p:cNvPr>
          <p:cNvSpPr>
            <a:spLocks noGrp="1"/>
          </p:cNvSpPr>
          <p:nvPr>
            <p:ph idx="1"/>
          </p:nvPr>
        </p:nvSpPr>
        <p:spPr>
          <a:xfrm>
            <a:off x="1541928" y="2240897"/>
            <a:ext cx="9744637" cy="3969403"/>
          </a:xfrm>
        </p:spPr>
        <p:txBody>
          <a:bodyPr>
            <a:normAutofit/>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p14="http://schemas.microsoft.com/office/powerpoint/2010/main" val="1631995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 2 Colom">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9016D3-0923-4643-AD2F-8B0493B0B8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182291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6A5B86-0336-447F-83DA-6B00B17B86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9107D6-1562-4144-87BD-913871F31FE8}"/>
              </a:ext>
            </a:extLst>
          </p:cNvPr>
          <p:cNvSpPr>
            <a:spLocks noGrp="1"/>
          </p:cNvSpPr>
          <p:nvPr>
            <p:ph type="title"/>
          </p:nvPr>
        </p:nvSpPr>
        <p:spPr>
          <a:xfrm>
            <a:off x="5163673" y="1709739"/>
            <a:ext cx="4823010" cy="2145086"/>
          </a:xfrm>
        </p:spPr>
        <p:txBody>
          <a:bodyPr anchor="b">
            <a:normAutofit/>
          </a:bodyPr>
          <a:lstStyle>
            <a:lvl1pPr>
              <a:defRPr sz="4800" b="0" i="1">
                <a:solidFill>
                  <a:srgbClr val="FFFF00"/>
                </a:solidFill>
              </a:defRPr>
            </a:lvl1p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3A5E7E98-92DD-47B0-976B-9D83AC3A233D}"/>
              </a:ext>
            </a:extLst>
          </p:cNvPr>
          <p:cNvSpPr>
            <a:spLocks noGrp="1"/>
          </p:cNvSpPr>
          <p:nvPr>
            <p:ph type="body" idx="1"/>
          </p:nvPr>
        </p:nvSpPr>
        <p:spPr>
          <a:xfrm>
            <a:off x="5163673" y="3979864"/>
            <a:ext cx="4310155" cy="1031408"/>
          </a:xfrm>
        </p:spPr>
        <p:txBody>
          <a:bodyPr>
            <a:norm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601791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Picture &amp; Content 2 Colom">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0DB9294-B302-467F-8B93-6360B22AD3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1595719" y="4518212"/>
            <a:ext cx="4012224"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E9962D0-BF8F-4821-9371-62A55079B4BD}"/>
              </a:ext>
            </a:extLst>
          </p:cNvPr>
          <p:cNvSpPr>
            <a:spLocks noGrp="1"/>
          </p:cNvSpPr>
          <p:nvPr>
            <p:ph sz="half" idx="2"/>
          </p:nvPr>
        </p:nvSpPr>
        <p:spPr>
          <a:xfrm>
            <a:off x="1595719" y="5047130"/>
            <a:ext cx="4012224"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6662911" y="4518212"/>
            <a:ext cx="4031983"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6662911" y="5047130"/>
            <a:ext cx="4031983"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11" name="Picture Placeholder 2">
            <a:extLst>
              <a:ext uri="{FF2B5EF4-FFF2-40B4-BE49-F238E27FC236}">
                <a16:creationId xmlns:a16="http://schemas.microsoft.com/office/drawing/2014/main" id="{EFA99F8C-3B08-4BEC-9E08-213E371E53C8}"/>
              </a:ext>
            </a:extLst>
          </p:cNvPr>
          <p:cNvSpPr>
            <a:spLocks noGrp="1"/>
          </p:cNvSpPr>
          <p:nvPr>
            <p:ph type="pic" idx="12"/>
          </p:nvPr>
        </p:nvSpPr>
        <p:spPr>
          <a:xfrm>
            <a:off x="0" y="1"/>
            <a:ext cx="12192000" cy="425823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p14="http://schemas.microsoft.com/office/powerpoint/2010/main" val="1755880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B 1 Colom &amp; pic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BA0156-8B96-4128-9124-96BACAFEA6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1C6250-4833-4996-9089-4A6D328F9F18}"/>
              </a:ext>
            </a:extLst>
          </p:cNvPr>
          <p:cNvSpPr>
            <a:spLocks noGrp="1"/>
          </p:cNvSpPr>
          <p:nvPr>
            <p:ph type="title"/>
          </p:nvPr>
        </p:nvSpPr>
        <p:spPr>
          <a:xfrm>
            <a:off x="1541929" y="1243666"/>
            <a:ext cx="3558990"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F30ED9F1-6277-4CCD-AE9B-3CF863F1FD0A}"/>
              </a:ext>
            </a:extLst>
          </p:cNvPr>
          <p:cNvSpPr>
            <a:spLocks noGrp="1"/>
          </p:cNvSpPr>
          <p:nvPr>
            <p:ph idx="1"/>
          </p:nvPr>
        </p:nvSpPr>
        <p:spPr>
          <a:xfrm>
            <a:off x="1541928" y="2240897"/>
            <a:ext cx="3558991" cy="2976563"/>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
        <p:nvSpPr>
          <p:cNvPr id="7" name="Picture Placeholder 2">
            <a:extLst>
              <a:ext uri="{FF2B5EF4-FFF2-40B4-BE49-F238E27FC236}">
                <a16:creationId xmlns:a16="http://schemas.microsoft.com/office/drawing/2014/main" id="{C8B5BE8F-A1C1-47D3-A30E-927B171A2B62}"/>
              </a:ext>
            </a:extLst>
          </p:cNvPr>
          <p:cNvSpPr>
            <a:spLocks noGrp="1"/>
          </p:cNvSpPr>
          <p:nvPr>
            <p:ph type="pic" idx="12"/>
          </p:nvPr>
        </p:nvSpPr>
        <p:spPr>
          <a:xfrm>
            <a:off x="6019800" y="761719"/>
            <a:ext cx="6172200" cy="6096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p14="http://schemas.microsoft.com/office/powerpoint/2010/main" val="2920355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c ">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BE0685-8840-4B76-837F-7546BCD782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636496" y="2483224"/>
            <a:ext cx="2348751" cy="1604682"/>
          </a:xfrm>
        </p:spPr>
        <p:txBody>
          <a:bodyPr anchor="b">
            <a:normAutofit/>
          </a:bodyPr>
          <a:lstStyle>
            <a:lvl1pPr marL="0" indent="0" algn="l">
              <a:buNone/>
              <a:defRPr sz="32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4269335" y="1185657"/>
            <a:ext cx="64345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4269335" y="2088777"/>
            <a:ext cx="64345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1720261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2912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B0C5C4-D863-439C-9BC4-7786132B8F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04541C26-F316-4A7E-900E-3989505D9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1300911"/>
      </p:ext>
    </p:extLst>
  </p:cSld>
  <p:clrMap bg1="lt1" tx1="dk1" bg2="lt2" tx2="dk2" accent1="accent1" accent2="accent2" accent3="accent3" accent4="accent4" accent5="accent5" accent6="accent6" hlink="hlink" folHlink="folHlink"/>
  <p:sldLayoutIdLst>
    <p:sldLayoutId id="2147483684" r:id="rId1"/>
    <p:sldLayoutId id="2147483695" r:id="rId2"/>
    <p:sldLayoutId id="2147483688" r:id="rId3"/>
    <p:sldLayoutId id="2147483686" r:id="rId4"/>
    <p:sldLayoutId id="2147483697" r:id="rId5"/>
    <p:sldLayoutId id="2147483699" r:id="rId6"/>
    <p:sldLayoutId id="2147483700" r:id="rId7"/>
    <p:sldLayoutId id="2147483701" r:id="rId8"/>
  </p:sldLayoutIdLst>
  <p:txStyles>
    <p:titleStyle>
      <a:lvl1pPr algn="l" defTabSz="914400" rtl="0" eaLnBrk="1" latinLnBrk="0" hangingPunct="1">
        <a:lnSpc>
          <a:spcPct val="90000"/>
        </a:lnSpc>
        <a:spcBef>
          <a:spcPct val="0"/>
        </a:spcBef>
        <a:buNone/>
        <a:defRPr sz="4400" b="1" kern="1200">
          <a:solidFill>
            <a:schemeClr val="tx1"/>
          </a:solidFill>
          <a:latin typeface="Signika" panose="0201000302060000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C681855C-F23D-4877-9B66-969CB01EAB30}"/>
              </a:ext>
            </a:extLst>
          </p:cNvPr>
          <p:cNvSpPr txBox="1">
            <a:spLocks/>
          </p:cNvSpPr>
          <p:nvPr/>
        </p:nvSpPr>
        <p:spPr>
          <a:xfrm>
            <a:off x="2230580" y="213032"/>
            <a:ext cx="3577937"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endParaRPr lang="en-ID" dirty="0"/>
          </a:p>
        </p:txBody>
      </p:sp>
      <p:sp>
        <p:nvSpPr>
          <p:cNvPr id="8" name="Title Placeholder 1">
            <a:extLst>
              <a:ext uri="{FF2B5EF4-FFF2-40B4-BE49-F238E27FC236}">
                <a16:creationId xmlns:a16="http://schemas.microsoft.com/office/drawing/2014/main" id="{106F9D41-8F07-4274-8BAF-C0886F6439C1}"/>
              </a:ext>
            </a:extLst>
          </p:cNvPr>
          <p:cNvSpPr txBox="1">
            <a:spLocks/>
          </p:cNvSpPr>
          <p:nvPr/>
        </p:nvSpPr>
        <p:spPr>
          <a:xfrm>
            <a:off x="3440255" y="427626"/>
            <a:ext cx="3865420"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pPr>
              <a:lnSpc>
                <a:spcPct val="114000"/>
              </a:lnSpc>
            </a:pPr>
            <a:r>
              <a:rPr lang="en-US" sz="1200" dirty="0">
                <a:solidFill>
                  <a:schemeClr val="accent2">
                    <a:lumMod val="75000"/>
                  </a:schemeClr>
                </a:solidFill>
                <a:latin typeface="Arial Black" panose="020B0A04020102020204" pitchFamily="34" charset="0"/>
                <a:cs typeface="Arial" panose="020B0604020202020204" pitchFamily="34" charset="0"/>
              </a:rPr>
              <a:t>PROGRAM STUDI</a:t>
            </a:r>
            <a:br>
              <a:rPr lang="en-US" sz="1200" dirty="0">
                <a:solidFill>
                  <a:schemeClr val="accent2">
                    <a:lumMod val="75000"/>
                  </a:schemeClr>
                </a:solidFill>
                <a:latin typeface="Arial Black" panose="020B0A04020102020204" pitchFamily="34" charset="0"/>
                <a:cs typeface="Arial" panose="020B0604020202020204" pitchFamily="34" charset="0"/>
              </a:rPr>
            </a:br>
            <a:r>
              <a:rPr lang="en-US" sz="1200" dirty="0">
                <a:solidFill>
                  <a:schemeClr val="accent2">
                    <a:lumMod val="75000"/>
                  </a:schemeClr>
                </a:solidFill>
                <a:latin typeface="Arial Black" panose="020B0A04020102020204" pitchFamily="34" charset="0"/>
                <a:cs typeface="Arial" panose="020B0604020202020204" pitchFamily="34" charset="0"/>
              </a:rPr>
              <a:t>TEKNIK INFORMATIKA</a:t>
            </a:r>
            <a:endParaRPr lang="en-ID" sz="1200" dirty="0">
              <a:solidFill>
                <a:schemeClr val="accent2">
                  <a:lumMod val="75000"/>
                </a:schemeClr>
              </a:solidFill>
              <a:latin typeface="Arial Black" panose="020B0A04020102020204" pitchFamily="34" charset="0"/>
              <a:cs typeface="Arial" panose="020B0604020202020204" pitchFamily="34" charset="0"/>
            </a:endParaRPr>
          </a:p>
        </p:txBody>
      </p:sp>
      <p:sp>
        <p:nvSpPr>
          <p:cNvPr id="7" name="Subtitle 6">
            <a:extLst>
              <a:ext uri="{FF2B5EF4-FFF2-40B4-BE49-F238E27FC236}">
                <a16:creationId xmlns:a16="http://schemas.microsoft.com/office/drawing/2014/main" id="{B97E6857-ED21-8642-939C-9880F88A9C72}"/>
              </a:ext>
            </a:extLst>
          </p:cNvPr>
          <p:cNvSpPr>
            <a:spLocks noGrp="1"/>
          </p:cNvSpPr>
          <p:nvPr>
            <p:ph type="subTitle" idx="1"/>
          </p:nvPr>
        </p:nvSpPr>
        <p:spPr/>
        <p:txBody>
          <a:bodyPr>
            <a:normAutofit/>
          </a:bodyPr>
          <a:lstStyle/>
          <a:p>
            <a:r>
              <a:rPr lang="en-US" sz="2400" b="1" dirty="0" err="1"/>
              <a:t>Jaringan</a:t>
            </a:r>
            <a:r>
              <a:rPr lang="en-US" sz="2400" b="1" dirty="0"/>
              <a:t> </a:t>
            </a:r>
            <a:r>
              <a:rPr lang="en-US" sz="2400" b="1" dirty="0" err="1"/>
              <a:t>Komputer</a:t>
            </a:r>
            <a:endParaRPr lang="en-US" sz="2400" b="1" dirty="0"/>
          </a:p>
        </p:txBody>
      </p:sp>
      <p:sp>
        <p:nvSpPr>
          <p:cNvPr id="11" name="Title 10">
            <a:extLst>
              <a:ext uri="{FF2B5EF4-FFF2-40B4-BE49-F238E27FC236}">
                <a16:creationId xmlns:a16="http://schemas.microsoft.com/office/drawing/2014/main" id="{2A1F59FE-2EB0-734E-BC95-0A6B646AA326}"/>
              </a:ext>
            </a:extLst>
          </p:cNvPr>
          <p:cNvSpPr>
            <a:spLocks noGrp="1"/>
          </p:cNvSpPr>
          <p:nvPr>
            <p:ph type="ctrTitle"/>
          </p:nvPr>
        </p:nvSpPr>
        <p:spPr>
          <a:xfrm>
            <a:off x="4921624" y="1837765"/>
            <a:ext cx="6576956" cy="2364628"/>
          </a:xfrm>
        </p:spPr>
        <p:txBody>
          <a:bodyPr>
            <a:normAutofit/>
          </a:bodyPr>
          <a:lstStyle/>
          <a:p>
            <a:r>
              <a:rPr lang="id-ID"/>
              <a:t>Network Layer </a:t>
            </a:r>
            <a:endParaRPr lang="en-US" dirty="0"/>
          </a:p>
        </p:txBody>
      </p:sp>
    </p:spTree>
    <p:extLst>
      <p:ext uri="{BB962C8B-B14F-4D97-AF65-F5344CB8AC3E}">
        <p14:creationId xmlns:p14="http://schemas.microsoft.com/office/powerpoint/2010/main" val="556541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-&gt; </a:t>
            </a:r>
            <a:r>
              <a:rPr lang="en-US" dirty="0" err="1"/>
              <a:t>Enkapsulasi</a:t>
            </a:r>
            <a:endParaRPr lang="en-US" dirty="0"/>
          </a:p>
        </p:txBody>
      </p:sp>
      <p:sp>
        <p:nvSpPr>
          <p:cNvPr id="3" name="Content Placeholder 2"/>
          <p:cNvSpPr>
            <a:spLocks noGrp="1"/>
          </p:cNvSpPr>
          <p:nvPr>
            <p:ph sz="quarter" idx="1"/>
          </p:nvPr>
        </p:nvSpPr>
        <p:spPr>
          <a:xfrm>
            <a:off x="1541928" y="2240897"/>
            <a:ext cx="9744637" cy="2026303"/>
          </a:xfrm>
        </p:spPr>
        <p:txBody>
          <a:bodyPr/>
          <a:lstStyle/>
          <a:p>
            <a:r>
              <a:rPr lang="en-US" dirty="0"/>
              <a:t>IP </a:t>
            </a:r>
            <a:r>
              <a:rPr lang="en-US" dirty="0" err="1"/>
              <a:t>mengenkapsulasi</a:t>
            </a:r>
            <a:r>
              <a:rPr lang="en-US" dirty="0"/>
              <a:t> </a:t>
            </a:r>
            <a:r>
              <a:rPr lang="en-US" dirty="0" err="1">
                <a:solidFill>
                  <a:srgbClr val="FF0000"/>
                </a:solidFill>
              </a:rPr>
              <a:t>segmen</a:t>
            </a:r>
            <a:r>
              <a:rPr lang="en-US" dirty="0"/>
              <a:t>/</a:t>
            </a:r>
            <a:r>
              <a:rPr lang="en-US" dirty="0">
                <a:solidFill>
                  <a:srgbClr val="FF0000"/>
                </a:solidFill>
              </a:rPr>
              <a:t>datagram</a:t>
            </a:r>
            <a:r>
              <a:rPr lang="en-US" dirty="0"/>
              <a:t> </a:t>
            </a:r>
            <a:r>
              <a:rPr lang="en-US" dirty="0" err="1"/>
              <a:t>dari</a:t>
            </a:r>
            <a:r>
              <a:rPr lang="en-US" dirty="0"/>
              <a:t> layer transport </a:t>
            </a:r>
            <a:r>
              <a:rPr lang="en-US" dirty="0" err="1"/>
              <a:t>dengan</a:t>
            </a:r>
            <a:r>
              <a:rPr lang="en-US" dirty="0"/>
              <a:t> </a:t>
            </a:r>
            <a:r>
              <a:rPr lang="en-US" dirty="0">
                <a:solidFill>
                  <a:srgbClr val="FF0000"/>
                </a:solidFill>
              </a:rPr>
              <a:t>IP Header </a:t>
            </a:r>
            <a:r>
              <a:rPr lang="en-US" dirty="0"/>
              <a:t>agar data </a:t>
            </a:r>
            <a:r>
              <a:rPr lang="en-US" dirty="0" err="1"/>
              <a:t>dapat</a:t>
            </a:r>
            <a:r>
              <a:rPr lang="en-US" dirty="0"/>
              <a:t> </a:t>
            </a:r>
            <a:r>
              <a:rPr lang="en-US" dirty="0" err="1"/>
              <a:t>dikirimkan</a:t>
            </a:r>
            <a:r>
              <a:rPr lang="en-US" dirty="0"/>
              <a:t> </a:t>
            </a:r>
            <a:r>
              <a:rPr lang="en-US" dirty="0" err="1"/>
              <a:t>ke</a:t>
            </a:r>
            <a:r>
              <a:rPr lang="en-US" dirty="0"/>
              <a:t> </a:t>
            </a:r>
            <a:r>
              <a:rPr lang="en-US" dirty="0" err="1"/>
              <a:t>mesin</a:t>
            </a:r>
            <a:r>
              <a:rPr lang="en-US" dirty="0"/>
              <a:t> </a:t>
            </a:r>
            <a:r>
              <a:rPr lang="en-US" dirty="0" err="1"/>
              <a:t>tujuan</a:t>
            </a:r>
            <a:r>
              <a:rPr lang="en-US" dirty="0"/>
              <a:t>.</a:t>
            </a:r>
          </a:p>
          <a:p>
            <a:r>
              <a:rPr lang="en-US" dirty="0"/>
              <a:t>Router </a:t>
            </a:r>
            <a:r>
              <a:rPr lang="en-US" dirty="0" err="1"/>
              <a:t>membaca</a:t>
            </a:r>
            <a:r>
              <a:rPr lang="en-US" dirty="0"/>
              <a:t> </a:t>
            </a:r>
            <a:r>
              <a:rPr lang="en-US" dirty="0" err="1"/>
              <a:t>informasi</a:t>
            </a:r>
            <a:r>
              <a:rPr lang="en-US" dirty="0"/>
              <a:t> </a:t>
            </a:r>
            <a:r>
              <a:rPr lang="en-US" dirty="0" err="1"/>
              <a:t>pada</a:t>
            </a:r>
            <a:r>
              <a:rPr lang="en-US" dirty="0"/>
              <a:t> IP Header </a:t>
            </a:r>
            <a:r>
              <a:rPr lang="en-US" dirty="0" err="1"/>
              <a:t>ini</a:t>
            </a:r>
            <a:r>
              <a:rPr lang="en-US" dirty="0"/>
              <a:t> </a:t>
            </a:r>
            <a:r>
              <a:rPr lang="en-US" dirty="0" err="1"/>
              <a:t>untuk</a:t>
            </a:r>
            <a:r>
              <a:rPr lang="en-US" dirty="0"/>
              <a:t> </a:t>
            </a:r>
            <a:r>
              <a:rPr lang="en-US" dirty="0" err="1"/>
              <a:t>melakukan</a:t>
            </a:r>
            <a:r>
              <a:rPr lang="en-US" dirty="0"/>
              <a:t> </a:t>
            </a:r>
            <a:r>
              <a:rPr lang="en-US" dirty="0" err="1"/>
              <a:t>proses</a:t>
            </a:r>
            <a:r>
              <a:rPr lang="en-US" dirty="0"/>
              <a:t> </a:t>
            </a:r>
            <a:r>
              <a:rPr lang="en-US" dirty="0">
                <a:solidFill>
                  <a:srgbClr val="FF0000"/>
                </a:solidFill>
              </a:rPr>
              <a:t>routing</a:t>
            </a:r>
            <a:r>
              <a:rPr lang="en-US" dirty="0"/>
              <a:t> data.</a:t>
            </a:r>
          </a:p>
          <a:p>
            <a:r>
              <a:rPr lang="en-US" dirty="0" err="1"/>
              <a:t>Dalam</a:t>
            </a:r>
            <a:r>
              <a:rPr lang="en-US" dirty="0"/>
              <a:t> TCP/IP, PDU </a:t>
            </a:r>
            <a:r>
              <a:rPr lang="en-US" dirty="0" err="1"/>
              <a:t>pada</a:t>
            </a:r>
            <a:r>
              <a:rPr lang="en-US" dirty="0"/>
              <a:t> layer network (Internet) </a:t>
            </a:r>
            <a:r>
              <a:rPr lang="en-US" dirty="0" err="1"/>
              <a:t>disebut</a:t>
            </a:r>
            <a:r>
              <a:rPr lang="en-US" dirty="0"/>
              <a:t> </a:t>
            </a:r>
            <a:r>
              <a:rPr lang="en-US" dirty="0">
                <a:solidFill>
                  <a:srgbClr val="FF0000"/>
                </a:solidFill>
              </a:rPr>
              <a:t>packet</a:t>
            </a:r>
            <a:r>
              <a:rPr lang="en-US" dirty="0"/>
              <a:t>.</a:t>
            </a:r>
          </a:p>
        </p:txBody>
      </p:sp>
      <p:pic>
        <p:nvPicPr>
          <p:cNvPr id="4" name="Picture 3" descr="IP-encapsulation.jpg"/>
          <p:cNvPicPr>
            <a:picLocks noChangeAspect="1"/>
          </p:cNvPicPr>
          <p:nvPr/>
        </p:nvPicPr>
        <p:blipFill>
          <a:blip r:embed="rId2"/>
          <a:stretch>
            <a:fillRect/>
          </a:stretch>
        </p:blipFill>
        <p:spPr>
          <a:xfrm>
            <a:off x="6653064" y="4267200"/>
            <a:ext cx="3629794" cy="2340019"/>
          </a:xfrm>
          <a:prstGeom prst="rect">
            <a:avLst/>
          </a:prstGeom>
        </p:spPr>
      </p:pic>
    </p:spTree>
    <p:extLst>
      <p:ext uri="{BB962C8B-B14F-4D97-AF65-F5344CB8AC3E}">
        <p14:creationId xmlns:p14="http://schemas.microsoft.com/office/powerpoint/2010/main" val="2959133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05B1-B9A7-1B45-A293-0FCB778C536F}"/>
              </a:ext>
            </a:extLst>
          </p:cNvPr>
          <p:cNvSpPr>
            <a:spLocks noGrp="1"/>
          </p:cNvSpPr>
          <p:nvPr>
            <p:ph type="title"/>
          </p:nvPr>
        </p:nvSpPr>
        <p:spPr>
          <a:xfrm>
            <a:off x="648929" y="629266"/>
            <a:ext cx="3505495" cy="1622321"/>
          </a:xfrm>
        </p:spPr>
        <p:txBody>
          <a:bodyPr>
            <a:normAutofit/>
          </a:bodyPr>
          <a:lstStyle/>
          <a:p>
            <a:r>
              <a:rPr lang="en-US" dirty="0"/>
              <a:t>IP -&gt; Header</a:t>
            </a:r>
            <a:endParaRPr lang="id-ID" dirty="0"/>
          </a:p>
        </p:txBody>
      </p:sp>
      <p:sp>
        <p:nvSpPr>
          <p:cNvPr id="3" name="Content Placeholder 2">
            <a:extLst>
              <a:ext uri="{FF2B5EF4-FFF2-40B4-BE49-F238E27FC236}">
                <a16:creationId xmlns:a16="http://schemas.microsoft.com/office/drawing/2014/main" id="{0148C82A-9603-D747-95AE-860FC19E0FE2}"/>
              </a:ext>
            </a:extLst>
          </p:cNvPr>
          <p:cNvSpPr>
            <a:spLocks noGrp="1"/>
          </p:cNvSpPr>
          <p:nvPr>
            <p:ph idx="1"/>
          </p:nvPr>
        </p:nvSpPr>
        <p:spPr>
          <a:xfrm>
            <a:off x="648931" y="2438400"/>
            <a:ext cx="3505494" cy="3785419"/>
          </a:xfrm>
        </p:spPr>
        <p:txBody>
          <a:bodyPr>
            <a:normAutofit/>
          </a:bodyPr>
          <a:lstStyle/>
          <a:p>
            <a:pPr>
              <a:spcAft>
                <a:spcPts val="600"/>
              </a:spcAft>
            </a:pPr>
            <a:r>
              <a:rPr lang="id-ID" sz="2000"/>
              <a:t>Ada 6 fields kunci yang perlu kita perhatikan pada IP Header:</a:t>
            </a:r>
          </a:p>
          <a:p>
            <a:pPr marL="914400" lvl="1" indent="-457200">
              <a:spcAft>
                <a:spcPts val="600"/>
              </a:spcAft>
              <a:buFont typeface="+mj-lt"/>
              <a:buAutoNum type="arabicPeriod"/>
            </a:pPr>
            <a:r>
              <a:rPr lang="id-ID" dirty="0"/>
              <a:t>IP </a:t>
            </a:r>
            <a:r>
              <a:rPr lang="id-ID"/>
              <a:t>Source</a:t>
            </a:r>
            <a:r>
              <a:rPr lang="id-ID" dirty="0"/>
              <a:t> </a:t>
            </a:r>
            <a:r>
              <a:rPr lang="id-ID"/>
              <a:t>address</a:t>
            </a:r>
          </a:p>
          <a:p>
            <a:pPr marL="914400" lvl="1" indent="-457200">
              <a:spcAft>
                <a:spcPts val="600"/>
              </a:spcAft>
              <a:buFont typeface="+mj-lt"/>
              <a:buAutoNum type="arabicPeriod"/>
            </a:pPr>
            <a:r>
              <a:rPr lang="id-ID" dirty="0"/>
              <a:t>IP </a:t>
            </a:r>
            <a:r>
              <a:rPr lang="id-ID"/>
              <a:t>Destination</a:t>
            </a:r>
            <a:r>
              <a:rPr lang="id-ID" dirty="0"/>
              <a:t> </a:t>
            </a:r>
            <a:r>
              <a:rPr lang="id-ID"/>
              <a:t>address</a:t>
            </a:r>
          </a:p>
          <a:p>
            <a:pPr marL="914400" lvl="1" indent="-457200">
              <a:spcAft>
                <a:spcPts val="600"/>
              </a:spcAft>
              <a:buFont typeface="+mj-lt"/>
              <a:buAutoNum type="arabicPeriod"/>
            </a:pPr>
            <a:r>
              <a:rPr lang="id-ID"/>
              <a:t>Time</a:t>
            </a:r>
            <a:r>
              <a:rPr lang="id-ID" dirty="0"/>
              <a:t>-</a:t>
            </a:r>
            <a:r>
              <a:rPr lang="id-ID"/>
              <a:t>to</a:t>
            </a:r>
            <a:r>
              <a:rPr lang="id-ID" dirty="0"/>
              <a:t>-Live (TTL)</a:t>
            </a:r>
            <a:endParaRPr lang="id-ID"/>
          </a:p>
          <a:p>
            <a:pPr marL="914400" lvl="1" indent="-457200">
              <a:spcAft>
                <a:spcPts val="600"/>
              </a:spcAft>
              <a:buFont typeface="+mj-lt"/>
              <a:buAutoNum type="arabicPeriod"/>
            </a:pPr>
            <a:r>
              <a:rPr lang="id-ID"/>
              <a:t>Type</a:t>
            </a:r>
            <a:r>
              <a:rPr lang="id-ID" dirty="0"/>
              <a:t>-</a:t>
            </a:r>
            <a:r>
              <a:rPr lang="id-ID"/>
              <a:t>of</a:t>
            </a:r>
            <a:r>
              <a:rPr lang="id-ID" dirty="0"/>
              <a:t>-Service (</a:t>
            </a:r>
            <a:r>
              <a:rPr lang="id-ID"/>
              <a:t>ToS</a:t>
            </a:r>
            <a:r>
              <a:rPr lang="id-ID" dirty="0"/>
              <a:t>)</a:t>
            </a:r>
            <a:endParaRPr lang="id-ID"/>
          </a:p>
          <a:p>
            <a:pPr marL="914400" lvl="1" indent="-457200">
              <a:spcAft>
                <a:spcPts val="600"/>
              </a:spcAft>
              <a:buFont typeface="+mj-lt"/>
              <a:buAutoNum type="arabicPeriod"/>
            </a:pPr>
            <a:r>
              <a:rPr lang="id-ID"/>
              <a:t>Protocol</a:t>
            </a:r>
          </a:p>
          <a:p>
            <a:pPr marL="914400" lvl="1" indent="-457200">
              <a:spcAft>
                <a:spcPts val="600"/>
              </a:spcAft>
              <a:buFont typeface="+mj-lt"/>
              <a:buAutoNum type="arabicPeriod"/>
            </a:pPr>
            <a:r>
              <a:rPr lang="id-ID"/>
              <a:t>Fragment</a:t>
            </a:r>
            <a:r>
              <a:rPr lang="id-ID" dirty="0"/>
              <a:t> </a:t>
            </a:r>
            <a:r>
              <a:rPr lang="id-ID"/>
              <a:t>Offset</a:t>
            </a:r>
          </a:p>
          <a:p>
            <a:pPr>
              <a:spcAft>
                <a:spcPts val="600"/>
              </a:spcAft>
            </a:pPr>
            <a:endParaRPr lang="id-ID" sz="2000"/>
          </a:p>
          <a:p>
            <a:pPr>
              <a:spcAft>
                <a:spcPts val="600"/>
              </a:spcAft>
            </a:pPr>
            <a:endParaRPr lang="id-ID" sz="200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IP-Header.jpg">
            <a:extLst>
              <a:ext uri="{FF2B5EF4-FFF2-40B4-BE49-F238E27FC236}">
                <a16:creationId xmlns:a16="http://schemas.microsoft.com/office/drawing/2014/main" id="{C2259348-834A-1443-8AB6-EEB4932F6172}"/>
              </a:ext>
            </a:extLst>
          </p:cNvPr>
          <p:cNvPicPr>
            <a:picLocks noChangeAspect="1"/>
          </p:cNvPicPr>
          <p:nvPr/>
        </p:nvPicPr>
        <p:blipFill>
          <a:blip r:embed="rId2"/>
          <a:stretch>
            <a:fillRect/>
          </a:stretch>
        </p:blipFill>
        <p:spPr bwMode="auto">
          <a:xfrm>
            <a:off x="5405862" y="2170842"/>
            <a:ext cx="6019331" cy="2513070"/>
          </a:xfrm>
          <a:prstGeom prst="rect">
            <a:avLst/>
          </a:prstGeom>
          <a:noFill/>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4287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-&gt; Header</a:t>
            </a:r>
          </a:p>
        </p:txBody>
      </p:sp>
      <p:sp>
        <p:nvSpPr>
          <p:cNvPr id="3" name="Content Placeholder 2"/>
          <p:cNvSpPr>
            <a:spLocks noGrp="1"/>
          </p:cNvSpPr>
          <p:nvPr>
            <p:ph sz="quarter" idx="1"/>
          </p:nvPr>
        </p:nvSpPr>
        <p:spPr/>
        <p:txBody>
          <a:bodyPr/>
          <a:lstStyle/>
          <a:p>
            <a:r>
              <a:rPr lang="en-US" dirty="0"/>
              <a:t>IP Source Address</a:t>
            </a:r>
          </a:p>
          <a:p>
            <a:pPr lvl="1"/>
            <a:r>
              <a:rPr lang="en-US" dirty="0"/>
              <a:t>IP address </a:t>
            </a:r>
            <a:r>
              <a:rPr lang="en-US" dirty="0" err="1"/>
              <a:t>mesin</a:t>
            </a:r>
            <a:r>
              <a:rPr lang="en-US" dirty="0"/>
              <a:t> </a:t>
            </a:r>
            <a:r>
              <a:rPr lang="en-US" dirty="0" err="1"/>
              <a:t>pengirim</a:t>
            </a:r>
            <a:r>
              <a:rPr lang="en-US" dirty="0"/>
              <a:t>.</a:t>
            </a:r>
          </a:p>
          <a:p>
            <a:r>
              <a:rPr lang="en-US" dirty="0"/>
              <a:t>IP Destination Address</a:t>
            </a:r>
          </a:p>
          <a:p>
            <a:pPr lvl="1"/>
            <a:r>
              <a:rPr lang="en-US" dirty="0"/>
              <a:t>IP address </a:t>
            </a:r>
            <a:r>
              <a:rPr lang="en-US" dirty="0" err="1"/>
              <a:t>mesin</a:t>
            </a:r>
            <a:r>
              <a:rPr lang="en-US" dirty="0"/>
              <a:t> yang </a:t>
            </a:r>
            <a:r>
              <a:rPr lang="en-US" dirty="0" err="1"/>
              <a:t>dituju</a:t>
            </a:r>
            <a:r>
              <a:rPr lang="en-US" dirty="0"/>
              <a:t> (</a:t>
            </a:r>
            <a:r>
              <a:rPr lang="en-US" dirty="0" err="1"/>
              <a:t>penerima</a:t>
            </a:r>
            <a:r>
              <a:rPr lang="en-US" dirty="0"/>
              <a:t>).</a:t>
            </a:r>
          </a:p>
          <a:p>
            <a:r>
              <a:rPr lang="en-US" dirty="0"/>
              <a:t>Time to Live</a:t>
            </a:r>
          </a:p>
          <a:p>
            <a:pPr lvl="1"/>
            <a:r>
              <a:rPr lang="en-US" dirty="0" err="1"/>
              <a:t>Angka</a:t>
            </a:r>
            <a:r>
              <a:rPr lang="en-US" dirty="0"/>
              <a:t> </a:t>
            </a:r>
            <a:r>
              <a:rPr lang="en-US" dirty="0" err="1"/>
              <a:t>biner</a:t>
            </a:r>
            <a:r>
              <a:rPr lang="en-US" dirty="0"/>
              <a:t> yang </a:t>
            </a:r>
            <a:r>
              <a:rPr lang="en-US" dirty="0" err="1"/>
              <a:t>menunjukkan</a:t>
            </a:r>
            <a:r>
              <a:rPr lang="en-US" dirty="0"/>
              <a:t> </a:t>
            </a:r>
            <a:r>
              <a:rPr lang="en-US" dirty="0" err="1"/>
              <a:t>sisa</a:t>
            </a:r>
            <a:r>
              <a:rPr lang="en-US" dirty="0"/>
              <a:t> ‘</a:t>
            </a:r>
            <a:r>
              <a:rPr lang="en-US" dirty="0" err="1"/>
              <a:t>hidup</a:t>
            </a:r>
            <a:r>
              <a:rPr lang="en-US" dirty="0"/>
              <a:t>’ </a:t>
            </a:r>
            <a:r>
              <a:rPr lang="en-US" dirty="0" err="1"/>
              <a:t>sebuah</a:t>
            </a:r>
            <a:r>
              <a:rPr lang="en-US" dirty="0"/>
              <a:t> </a:t>
            </a:r>
            <a:r>
              <a:rPr lang="en-US" dirty="0" err="1"/>
              <a:t>paket</a:t>
            </a:r>
            <a:r>
              <a:rPr lang="en-US" dirty="0"/>
              <a:t>. </a:t>
            </a:r>
            <a:r>
              <a:rPr lang="en-US" dirty="0" err="1"/>
              <a:t>Nilai</a:t>
            </a:r>
            <a:r>
              <a:rPr lang="en-US" dirty="0"/>
              <a:t> </a:t>
            </a:r>
            <a:r>
              <a:rPr lang="en-US" dirty="0" err="1"/>
              <a:t>ini</a:t>
            </a:r>
            <a:r>
              <a:rPr lang="en-US" dirty="0"/>
              <a:t> </a:t>
            </a:r>
            <a:r>
              <a:rPr lang="en-US" dirty="0" err="1"/>
              <a:t>akan</a:t>
            </a:r>
            <a:r>
              <a:rPr lang="en-US" dirty="0"/>
              <a:t> </a:t>
            </a:r>
            <a:r>
              <a:rPr lang="en-US" dirty="0" err="1"/>
              <a:t>dikurangi</a:t>
            </a:r>
            <a:r>
              <a:rPr lang="en-US" dirty="0"/>
              <a:t> 1 </a:t>
            </a:r>
            <a:r>
              <a:rPr lang="en-US" dirty="0" err="1"/>
              <a:t>satuan</a:t>
            </a:r>
            <a:r>
              <a:rPr lang="en-US" dirty="0"/>
              <a:t> </a:t>
            </a:r>
            <a:r>
              <a:rPr lang="en-US" dirty="0" err="1"/>
              <a:t>setiap</a:t>
            </a:r>
            <a:r>
              <a:rPr lang="en-US" dirty="0"/>
              <a:t> kali </a:t>
            </a:r>
            <a:r>
              <a:rPr lang="en-US" dirty="0" err="1"/>
              <a:t>paket</a:t>
            </a:r>
            <a:r>
              <a:rPr lang="en-US" dirty="0"/>
              <a:t> </a:t>
            </a:r>
            <a:r>
              <a:rPr lang="en-US" dirty="0" err="1"/>
              <a:t>melewati</a:t>
            </a:r>
            <a:r>
              <a:rPr lang="en-US" dirty="0"/>
              <a:t> </a:t>
            </a:r>
            <a:r>
              <a:rPr lang="en-US" dirty="0" err="1"/>
              <a:t>sebuah</a:t>
            </a:r>
            <a:r>
              <a:rPr lang="en-US" dirty="0"/>
              <a:t> router (hop).</a:t>
            </a:r>
          </a:p>
          <a:p>
            <a:pPr lvl="1"/>
            <a:r>
              <a:rPr lang="en-US" dirty="0" err="1"/>
              <a:t>Ketika</a:t>
            </a:r>
            <a:r>
              <a:rPr lang="en-US" dirty="0"/>
              <a:t> </a:t>
            </a:r>
            <a:r>
              <a:rPr lang="en-US" dirty="0" err="1"/>
              <a:t>nilai</a:t>
            </a:r>
            <a:r>
              <a:rPr lang="en-US" dirty="0"/>
              <a:t> TTL </a:t>
            </a:r>
            <a:r>
              <a:rPr lang="en-US" dirty="0" err="1"/>
              <a:t>mencapai</a:t>
            </a:r>
            <a:r>
              <a:rPr lang="en-US" dirty="0"/>
              <a:t> </a:t>
            </a:r>
            <a:r>
              <a:rPr lang="en-US" dirty="0" err="1"/>
              <a:t>angka</a:t>
            </a:r>
            <a:r>
              <a:rPr lang="en-US" dirty="0"/>
              <a:t> = 0, </a:t>
            </a:r>
            <a:r>
              <a:rPr lang="en-US" dirty="0" err="1"/>
              <a:t>maka</a:t>
            </a:r>
            <a:r>
              <a:rPr lang="en-US" dirty="0"/>
              <a:t> </a:t>
            </a:r>
            <a:r>
              <a:rPr lang="en-US" dirty="0" err="1"/>
              <a:t>paket</a:t>
            </a:r>
            <a:r>
              <a:rPr lang="en-US" dirty="0"/>
              <a:t> </a:t>
            </a:r>
            <a:r>
              <a:rPr lang="en-US" dirty="0" err="1"/>
              <a:t>akan</a:t>
            </a:r>
            <a:r>
              <a:rPr lang="en-US" dirty="0"/>
              <a:t> </a:t>
            </a:r>
            <a:r>
              <a:rPr lang="en-US" dirty="0" err="1"/>
              <a:t>di</a:t>
            </a:r>
            <a:r>
              <a:rPr lang="en-US" dirty="0"/>
              <a:t> drop </a:t>
            </a:r>
            <a:r>
              <a:rPr lang="en-US" dirty="0" err="1"/>
              <a:t>oleh</a:t>
            </a:r>
            <a:r>
              <a:rPr lang="en-US" dirty="0"/>
              <a:t> router.</a:t>
            </a:r>
          </a:p>
          <a:p>
            <a:pPr lvl="1"/>
            <a:r>
              <a:rPr lang="en-US" dirty="0" err="1"/>
              <a:t>Mekanisme</a:t>
            </a:r>
            <a:r>
              <a:rPr lang="en-US" dirty="0"/>
              <a:t> </a:t>
            </a:r>
            <a:r>
              <a:rPr lang="en-US" dirty="0" err="1"/>
              <a:t>ini</a:t>
            </a:r>
            <a:r>
              <a:rPr lang="en-US" dirty="0"/>
              <a:t> </a:t>
            </a:r>
            <a:r>
              <a:rPr lang="en-US" dirty="0" err="1"/>
              <a:t>merupakan</a:t>
            </a:r>
            <a:r>
              <a:rPr lang="en-US" dirty="0"/>
              <a:t> </a:t>
            </a:r>
            <a:r>
              <a:rPr lang="en-US" dirty="0" err="1"/>
              <a:t>metode</a:t>
            </a:r>
            <a:r>
              <a:rPr lang="en-US" dirty="0"/>
              <a:t> </a:t>
            </a:r>
            <a:r>
              <a:rPr lang="en-US" dirty="0" err="1"/>
              <a:t>pencegahan</a:t>
            </a:r>
            <a:r>
              <a:rPr lang="en-US" dirty="0"/>
              <a:t> </a:t>
            </a:r>
            <a:r>
              <a:rPr lang="en-US" dirty="0" err="1"/>
              <a:t>terjadinya</a:t>
            </a:r>
            <a:r>
              <a:rPr lang="en-US" dirty="0"/>
              <a:t> </a:t>
            </a:r>
            <a:r>
              <a:rPr lang="en-US" dirty="0">
                <a:solidFill>
                  <a:srgbClr val="FF0000"/>
                </a:solidFill>
              </a:rPr>
              <a:t>routing loop</a:t>
            </a:r>
            <a:r>
              <a:rPr lang="en-US" dirty="0"/>
              <a:t>, </a:t>
            </a:r>
            <a:r>
              <a:rPr lang="en-US" dirty="0" err="1"/>
              <a:t>sebuah</a:t>
            </a:r>
            <a:r>
              <a:rPr lang="en-US" dirty="0"/>
              <a:t> problem routing yang </a:t>
            </a:r>
            <a:r>
              <a:rPr lang="en-US" dirty="0" err="1"/>
              <a:t>menyebabkan</a:t>
            </a:r>
            <a:r>
              <a:rPr lang="en-US" dirty="0"/>
              <a:t> </a:t>
            </a:r>
            <a:r>
              <a:rPr lang="en-US" dirty="0" err="1"/>
              <a:t>paket</a:t>
            </a:r>
            <a:r>
              <a:rPr lang="en-US" dirty="0"/>
              <a:t> </a:t>
            </a:r>
            <a:r>
              <a:rPr lang="en-US" dirty="0" err="1"/>
              <a:t>terus</a:t>
            </a:r>
            <a:r>
              <a:rPr lang="en-US" dirty="0"/>
              <a:t> </a:t>
            </a:r>
            <a:r>
              <a:rPr lang="en-US" dirty="0" err="1"/>
              <a:t>berputar</a:t>
            </a:r>
            <a:r>
              <a:rPr lang="en-US" dirty="0"/>
              <a:t> </a:t>
            </a:r>
            <a:r>
              <a:rPr lang="en-US" dirty="0" err="1"/>
              <a:t>dalam</a:t>
            </a:r>
            <a:r>
              <a:rPr lang="en-US" dirty="0"/>
              <a:t> network </a:t>
            </a:r>
            <a:r>
              <a:rPr lang="en-US" dirty="0" err="1"/>
              <a:t>tanpa</a:t>
            </a:r>
            <a:r>
              <a:rPr lang="en-US" dirty="0"/>
              <a:t> </a:t>
            </a:r>
            <a:r>
              <a:rPr lang="en-US" dirty="0" err="1"/>
              <a:t>henti</a:t>
            </a:r>
            <a:r>
              <a:rPr lang="en-US" dirty="0"/>
              <a:t>.</a:t>
            </a:r>
          </a:p>
        </p:txBody>
      </p:sp>
    </p:spTree>
    <p:extLst>
      <p:ext uri="{BB962C8B-B14F-4D97-AF65-F5344CB8AC3E}">
        <p14:creationId xmlns:p14="http://schemas.microsoft.com/office/powerpoint/2010/main" val="3451423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-&gt; Header</a:t>
            </a:r>
          </a:p>
        </p:txBody>
      </p:sp>
      <p:sp>
        <p:nvSpPr>
          <p:cNvPr id="3" name="Content Placeholder 2"/>
          <p:cNvSpPr>
            <a:spLocks noGrp="1"/>
          </p:cNvSpPr>
          <p:nvPr>
            <p:ph sz="quarter" idx="1"/>
          </p:nvPr>
        </p:nvSpPr>
        <p:spPr/>
        <p:txBody>
          <a:bodyPr/>
          <a:lstStyle/>
          <a:p>
            <a:r>
              <a:rPr lang="en-US" dirty="0"/>
              <a:t>Protocol </a:t>
            </a:r>
          </a:p>
          <a:p>
            <a:pPr lvl="1"/>
            <a:r>
              <a:rPr lang="en-US" dirty="0" err="1"/>
              <a:t>Menunjukkan</a:t>
            </a:r>
            <a:r>
              <a:rPr lang="en-US" dirty="0"/>
              <a:t> </a:t>
            </a:r>
            <a:r>
              <a:rPr lang="en-US" dirty="0" err="1"/>
              <a:t>tipe</a:t>
            </a:r>
            <a:r>
              <a:rPr lang="en-US" dirty="0"/>
              <a:t> </a:t>
            </a:r>
            <a:r>
              <a:rPr lang="en-US" dirty="0" err="1"/>
              <a:t>protokol</a:t>
            </a:r>
            <a:r>
              <a:rPr lang="en-US" dirty="0"/>
              <a:t> </a:t>
            </a:r>
            <a:r>
              <a:rPr lang="en-US" dirty="0" err="1"/>
              <a:t>apa</a:t>
            </a:r>
            <a:r>
              <a:rPr lang="en-US" dirty="0"/>
              <a:t> yang </a:t>
            </a:r>
            <a:r>
              <a:rPr lang="en-US" dirty="0" err="1"/>
              <a:t>digunakan</a:t>
            </a:r>
            <a:r>
              <a:rPr lang="en-US" dirty="0"/>
              <a:t> </a:t>
            </a:r>
            <a:r>
              <a:rPr lang="en-US" dirty="0" err="1"/>
              <a:t>pada</a:t>
            </a:r>
            <a:r>
              <a:rPr lang="en-US" dirty="0"/>
              <a:t> </a:t>
            </a:r>
            <a:r>
              <a:rPr lang="en-US" dirty="0" err="1"/>
              <a:t>porsi</a:t>
            </a:r>
            <a:r>
              <a:rPr lang="en-US" dirty="0"/>
              <a:t> data.</a:t>
            </a:r>
          </a:p>
          <a:p>
            <a:pPr lvl="1"/>
            <a:r>
              <a:rPr lang="en-US" dirty="0" err="1"/>
              <a:t>Misal</a:t>
            </a:r>
            <a:r>
              <a:rPr lang="en-US" dirty="0"/>
              <a:t> : ICMP (01), TCP (06), UDP (17).</a:t>
            </a:r>
          </a:p>
          <a:p>
            <a:r>
              <a:rPr lang="en-US" dirty="0"/>
              <a:t>Type of Service</a:t>
            </a:r>
          </a:p>
          <a:p>
            <a:pPr lvl="1"/>
            <a:r>
              <a:rPr lang="en-US" dirty="0" err="1"/>
              <a:t>Digunakan</a:t>
            </a:r>
            <a:r>
              <a:rPr lang="en-US" dirty="0"/>
              <a:t> </a:t>
            </a:r>
            <a:r>
              <a:rPr lang="en-US" dirty="0" err="1"/>
              <a:t>sebagai</a:t>
            </a:r>
            <a:r>
              <a:rPr lang="en-US" dirty="0"/>
              <a:t> </a:t>
            </a:r>
            <a:r>
              <a:rPr lang="en-US" dirty="0" err="1"/>
              <a:t>mekanisme</a:t>
            </a:r>
            <a:r>
              <a:rPr lang="en-US" dirty="0"/>
              <a:t> Quality-of-Service (</a:t>
            </a:r>
            <a:r>
              <a:rPr lang="en-US" dirty="0" err="1"/>
              <a:t>QoS</a:t>
            </a:r>
            <a:r>
              <a:rPr lang="en-US" dirty="0"/>
              <a:t>) </a:t>
            </a:r>
            <a:r>
              <a:rPr lang="en-US" dirty="0" err="1"/>
              <a:t>untuk</a:t>
            </a:r>
            <a:r>
              <a:rPr lang="en-US" dirty="0"/>
              <a:t> </a:t>
            </a:r>
            <a:r>
              <a:rPr lang="en-US" dirty="0" err="1"/>
              <a:t>menentukan</a:t>
            </a:r>
            <a:r>
              <a:rPr lang="en-US" dirty="0"/>
              <a:t> </a:t>
            </a:r>
            <a:r>
              <a:rPr lang="en-US" dirty="0" err="1"/>
              <a:t>prioritas</a:t>
            </a:r>
            <a:r>
              <a:rPr lang="en-US" dirty="0"/>
              <a:t> </a:t>
            </a:r>
            <a:r>
              <a:rPr lang="en-US" dirty="0" err="1"/>
              <a:t>setiap</a:t>
            </a:r>
            <a:r>
              <a:rPr lang="en-US" dirty="0"/>
              <a:t> </a:t>
            </a:r>
            <a:r>
              <a:rPr lang="en-US" dirty="0" err="1"/>
              <a:t>paket</a:t>
            </a:r>
            <a:r>
              <a:rPr lang="en-US" dirty="0"/>
              <a:t>.</a:t>
            </a:r>
          </a:p>
          <a:p>
            <a:r>
              <a:rPr lang="en-US" dirty="0"/>
              <a:t>Fragment Offset</a:t>
            </a:r>
          </a:p>
          <a:p>
            <a:pPr lvl="1"/>
            <a:r>
              <a:rPr lang="en-US" dirty="0" err="1"/>
              <a:t>Saat</a:t>
            </a:r>
            <a:r>
              <a:rPr lang="en-US" dirty="0"/>
              <a:t> </a:t>
            </a:r>
            <a:r>
              <a:rPr lang="en-US" dirty="0" err="1"/>
              <a:t>terjadi</a:t>
            </a:r>
            <a:r>
              <a:rPr lang="en-US" dirty="0"/>
              <a:t> </a:t>
            </a:r>
            <a:r>
              <a:rPr lang="en-US" dirty="0">
                <a:solidFill>
                  <a:srgbClr val="FF0000"/>
                </a:solidFill>
              </a:rPr>
              <a:t>fragmentation</a:t>
            </a:r>
            <a:r>
              <a:rPr lang="en-US" dirty="0"/>
              <a:t>, field 13 bit </a:t>
            </a:r>
            <a:r>
              <a:rPr lang="en-US" dirty="0" err="1"/>
              <a:t>ini</a:t>
            </a:r>
            <a:r>
              <a:rPr lang="en-US" dirty="0"/>
              <a:t> </a:t>
            </a:r>
            <a:r>
              <a:rPr lang="en-US" dirty="0" err="1"/>
              <a:t>digunakan</a:t>
            </a:r>
            <a:r>
              <a:rPr lang="en-US" dirty="0"/>
              <a:t> </a:t>
            </a:r>
            <a:r>
              <a:rPr lang="en-US" dirty="0" err="1"/>
              <a:t>untuk</a:t>
            </a:r>
            <a:r>
              <a:rPr lang="en-US" dirty="0"/>
              <a:t> </a:t>
            </a:r>
            <a:r>
              <a:rPr lang="en-US" dirty="0" err="1"/>
              <a:t>mengidentifikasi</a:t>
            </a:r>
            <a:r>
              <a:rPr lang="en-US" dirty="0"/>
              <a:t> </a:t>
            </a:r>
            <a:r>
              <a:rPr lang="en-US" dirty="0" err="1"/>
              <a:t>susunan</a:t>
            </a:r>
            <a:r>
              <a:rPr lang="en-US" dirty="0"/>
              <a:t> fragment-fragment </a:t>
            </a:r>
            <a:r>
              <a:rPr lang="en-US" dirty="0" err="1"/>
              <a:t>paket</a:t>
            </a:r>
            <a:r>
              <a:rPr lang="en-US" dirty="0"/>
              <a:t> </a:t>
            </a:r>
            <a:r>
              <a:rPr lang="en-US" dirty="0" err="1"/>
              <a:t>untuk</a:t>
            </a:r>
            <a:r>
              <a:rPr lang="en-US" dirty="0"/>
              <a:t> </a:t>
            </a:r>
            <a:r>
              <a:rPr lang="en-US" dirty="0" err="1"/>
              <a:t>proses</a:t>
            </a:r>
            <a:r>
              <a:rPr lang="en-US" dirty="0"/>
              <a:t> </a:t>
            </a:r>
            <a:r>
              <a:rPr lang="en-US" dirty="0" err="1"/>
              <a:t>rekonstruksi</a:t>
            </a:r>
            <a:r>
              <a:rPr lang="en-US" dirty="0"/>
              <a:t>.</a:t>
            </a:r>
          </a:p>
          <a:p>
            <a:r>
              <a:rPr lang="en-US" dirty="0"/>
              <a:t>Flag </a:t>
            </a:r>
          </a:p>
          <a:p>
            <a:pPr lvl="1"/>
            <a:r>
              <a:rPr lang="en-US" dirty="0"/>
              <a:t>Field 3 bit </a:t>
            </a:r>
            <a:r>
              <a:rPr lang="en-US" dirty="0" err="1"/>
              <a:t>digunakan</a:t>
            </a:r>
            <a:r>
              <a:rPr lang="en-US" dirty="0"/>
              <a:t> </a:t>
            </a:r>
            <a:r>
              <a:rPr lang="en-US" dirty="0" err="1"/>
              <a:t>untuk</a:t>
            </a:r>
            <a:r>
              <a:rPr lang="en-US" dirty="0"/>
              <a:t> </a:t>
            </a:r>
            <a:r>
              <a:rPr lang="en-US" dirty="0" err="1"/>
              <a:t>mengontrol</a:t>
            </a:r>
            <a:r>
              <a:rPr lang="en-US" dirty="0"/>
              <a:t> </a:t>
            </a:r>
            <a:r>
              <a:rPr lang="en-US" dirty="0" err="1"/>
              <a:t>ada</a:t>
            </a:r>
            <a:r>
              <a:rPr lang="en-US" dirty="0"/>
              <a:t> </a:t>
            </a:r>
            <a:r>
              <a:rPr lang="en-US" dirty="0" err="1"/>
              <a:t>tidaknya</a:t>
            </a:r>
            <a:r>
              <a:rPr lang="en-US" dirty="0"/>
              <a:t> fragmentation.</a:t>
            </a:r>
          </a:p>
          <a:p>
            <a:pPr lvl="1"/>
            <a:endParaRPr lang="en-US" dirty="0"/>
          </a:p>
        </p:txBody>
      </p:sp>
    </p:spTree>
    <p:extLst>
      <p:ext uri="{BB962C8B-B14F-4D97-AF65-F5344CB8AC3E}">
        <p14:creationId xmlns:p14="http://schemas.microsoft.com/office/powerpoint/2010/main" val="2858574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-&gt; Header</a:t>
            </a:r>
          </a:p>
        </p:txBody>
      </p:sp>
      <p:sp>
        <p:nvSpPr>
          <p:cNvPr id="3" name="Content Placeholder 2"/>
          <p:cNvSpPr>
            <a:spLocks noGrp="1"/>
          </p:cNvSpPr>
          <p:nvPr>
            <p:ph sz="quarter" idx="1"/>
          </p:nvPr>
        </p:nvSpPr>
        <p:spPr/>
        <p:txBody>
          <a:bodyPr/>
          <a:lstStyle/>
          <a:p>
            <a:r>
              <a:rPr lang="en-US" dirty="0"/>
              <a:t>Version</a:t>
            </a:r>
          </a:p>
          <a:p>
            <a:pPr lvl="1"/>
            <a:r>
              <a:rPr lang="en-US" dirty="0" err="1"/>
              <a:t>Versi</a:t>
            </a:r>
            <a:r>
              <a:rPr lang="en-US" dirty="0"/>
              <a:t> IP yang </a:t>
            </a:r>
            <a:r>
              <a:rPr lang="en-US" dirty="0" err="1"/>
              <a:t>digunakan</a:t>
            </a:r>
            <a:r>
              <a:rPr lang="en-US" dirty="0"/>
              <a:t>, IPv4 </a:t>
            </a:r>
            <a:r>
              <a:rPr lang="en-US" dirty="0" err="1"/>
              <a:t>atau</a:t>
            </a:r>
            <a:r>
              <a:rPr lang="en-US" dirty="0"/>
              <a:t> IPv6.</a:t>
            </a:r>
          </a:p>
          <a:p>
            <a:r>
              <a:rPr lang="en-US" dirty="0"/>
              <a:t>Internet Header Length</a:t>
            </a:r>
          </a:p>
          <a:p>
            <a:pPr lvl="1"/>
            <a:r>
              <a:rPr lang="en-US" dirty="0" err="1"/>
              <a:t>Menunukkan</a:t>
            </a:r>
            <a:r>
              <a:rPr lang="en-US" dirty="0"/>
              <a:t> </a:t>
            </a:r>
            <a:r>
              <a:rPr lang="en-US" dirty="0" err="1"/>
              <a:t>ukuran</a:t>
            </a:r>
            <a:r>
              <a:rPr lang="en-US" dirty="0"/>
              <a:t> header </a:t>
            </a:r>
            <a:r>
              <a:rPr lang="en-US" dirty="0" err="1"/>
              <a:t>paket</a:t>
            </a:r>
            <a:r>
              <a:rPr lang="en-US" dirty="0"/>
              <a:t>.</a:t>
            </a:r>
          </a:p>
          <a:p>
            <a:r>
              <a:rPr lang="en-US" dirty="0"/>
              <a:t>Packet Length</a:t>
            </a:r>
          </a:p>
          <a:p>
            <a:pPr lvl="1"/>
            <a:r>
              <a:rPr lang="en-US" dirty="0" err="1"/>
              <a:t>Menunjukkan</a:t>
            </a:r>
            <a:r>
              <a:rPr lang="en-US" dirty="0"/>
              <a:t> </a:t>
            </a:r>
            <a:r>
              <a:rPr lang="en-US" dirty="0" err="1"/>
              <a:t>ukuran</a:t>
            </a:r>
            <a:r>
              <a:rPr lang="en-US" dirty="0"/>
              <a:t> </a:t>
            </a:r>
            <a:r>
              <a:rPr lang="en-US" dirty="0" err="1"/>
              <a:t>paket</a:t>
            </a:r>
            <a:r>
              <a:rPr lang="en-US" dirty="0"/>
              <a:t> </a:t>
            </a:r>
            <a:r>
              <a:rPr lang="en-US" dirty="0" err="1"/>
              <a:t>secara</a:t>
            </a:r>
            <a:r>
              <a:rPr lang="en-US" dirty="0"/>
              <a:t> </a:t>
            </a:r>
            <a:r>
              <a:rPr lang="en-US" dirty="0" err="1"/>
              <a:t>keseluruhan</a:t>
            </a:r>
            <a:r>
              <a:rPr lang="en-US" dirty="0"/>
              <a:t> </a:t>
            </a:r>
            <a:r>
              <a:rPr lang="en-US" dirty="0" err="1"/>
              <a:t>termasuk</a:t>
            </a:r>
            <a:r>
              <a:rPr lang="en-US" dirty="0"/>
              <a:t> header.</a:t>
            </a:r>
          </a:p>
          <a:p>
            <a:r>
              <a:rPr lang="en-US" dirty="0"/>
              <a:t>Header checksum</a:t>
            </a:r>
          </a:p>
          <a:p>
            <a:pPr lvl="1"/>
            <a:r>
              <a:rPr lang="en-US" dirty="0" err="1"/>
              <a:t>Mengecek</a:t>
            </a:r>
            <a:r>
              <a:rPr lang="en-US" dirty="0"/>
              <a:t> error </a:t>
            </a:r>
            <a:r>
              <a:rPr lang="en-US" dirty="0" err="1"/>
              <a:t>pada</a:t>
            </a:r>
            <a:r>
              <a:rPr lang="en-US" dirty="0"/>
              <a:t> </a:t>
            </a:r>
            <a:r>
              <a:rPr lang="en-US" dirty="0">
                <a:solidFill>
                  <a:srgbClr val="FF0000"/>
                </a:solidFill>
              </a:rPr>
              <a:t>header </a:t>
            </a:r>
            <a:r>
              <a:rPr lang="en-US" dirty="0" err="1">
                <a:solidFill>
                  <a:srgbClr val="FF0000"/>
                </a:solidFill>
              </a:rPr>
              <a:t>paket</a:t>
            </a:r>
            <a:r>
              <a:rPr lang="en-US" dirty="0"/>
              <a:t>. </a:t>
            </a:r>
            <a:r>
              <a:rPr lang="en-US" dirty="0" err="1"/>
              <a:t>Paket</a:t>
            </a:r>
            <a:r>
              <a:rPr lang="en-US" dirty="0"/>
              <a:t> </a:t>
            </a:r>
            <a:r>
              <a:rPr lang="en-US" dirty="0" err="1"/>
              <a:t>akan</a:t>
            </a:r>
            <a:r>
              <a:rPr lang="en-US" dirty="0"/>
              <a:t> </a:t>
            </a:r>
            <a:r>
              <a:rPr lang="en-US" dirty="0" err="1"/>
              <a:t>di</a:t>
            </a:r>
            <a:r>
              <a:rPr lang="en-US" dirty="0"/>
              <a:t> drop </a:t>
            </a:r>
            <a:r>
              <a:rPr lang="en-US" dirty="0" err="1"/>
              <a:t>jika</a:t>
            </a:r>
            <a:r>
              <a:rPr lang="en-US" dirty="0"/>
              <a:t> </a:t>
            </a:r>
            <a:r>
              <a:rPr lang="en-US" dirty="0" err="1"/>
              <a:t>terdeteksi</a:t>
            </a:r>
            <a:r>
              <a:rPr lang="en-US" dirty="0"/>
              <a:t> error </a:t>
            </a:r>
            <a:r>
              <a:rPr lang="en-US" dirty="0" err="1"/>
              <a:t>pada</a:t>
            </a:r>
            <a:r>
              <a:rPr lang="en-US" dirty="0"/>
              <a:t> header.</a:t>
            </a:r>
          </a:p>
        </p:txBody>
      </p:sp>
    </p:spTree>
    <p:extLst>
      <p:ext uri="{BB962C8B-B14F-4D97-AF65-F5344CB8AC3E}">
        <p14:creationId xmlns:p14="http://schemas.microsoft.com/office/powerpoint/2010/main" val="1061964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Networks -&gt; </a:t>
            </a:r>
            <a:r>
              <a:rPr lang="en-US" dirty="0" err="1"/>
              <a:t>Pengelompokan</a:t>
            </a:r>
            <a:r>
              <a:rPr lang="en-US" dirty="0"/>
              <a:t> Device-Device</a:t>
            </a:r>
          </a:p>
        </p:txBody>
      </p:sp>
      <p:sp>
        <p:nvSpPr>
          <p:cNvPr id="3" name="Content Placeholder 2"/>
          <p:cNvSpPr>
            <a:spLocks noGrp="1"/>
          </p:cNvSpPr>
          <p:nvPr>
            <p:ph sz="quarter" idx="1"/>
          </p:nvPr>
        </p:nvSpPr>
        <p:spPr/>
        <p:txBody>
          <a:bodyPr/>
          <a:lstStyle/>
          <a:p>
            <a:r>
              <a:rPr lang="en-US" dirty="0" err="1"/>
              <a:t>Salah</a:t>
            </a:r>
            <a:r>
              <a:rPr lang="en-US" dirty="0"/>
              <a:t> </a:t>
            </a:r>
            <a:r>
              <a:rPr lang="en-US" dirty="0" err="1"/>
              <a:t>satu</a:t>
            </a:r>
            <a:r>
              <a:rPr lang="en-US" dirty="0"/>
              <a:t> </a:t>
            </a:r>
            <a:r>
              <a:rPr lang="en-US" dirty="0" err="1"/>
              <a:t>peran</a:t>
            </a:r>
            <a:r>
              <a:rPr lang="en-US" dirty="0"/>
              <a:t> network layer </a:t>
            </a:r>
            <a:r>
              <a:rPr lang="en-US" dirty="0" err="1"/>
              <a:t>adalah</a:t>
            </a:r>
            <a:r>
              <a:rPr lang="en-US" dirty="0"/>
              <a:t> </a:t>
            </a:r>
            <a:r>
              <a:rPr lang="en-US" dirty="0" err="1"/>
              <a:t>menyediakan</a:t>
            </a:r>
            <a:r>
              <a:rPr lang="en-US" dirty="0"/>
              <a:t> </a:t>
            </a:r>
            <a:r>
              <a:rPr lang="en-US" dirty="0" err="1"/>
              <a:t>mekanisme</a:t>
            </a:r>
            <a:r>
              <a:rPr lang="en-US" dirty="0"/>
              <a:t> </a:t>
            </a:r>
            <a:r>
              <a:rPr lang="en-US" dirty="0" err="1"/>
              <a:t>pengalamatan</a:t>
            </a:r>
            <a:r>
              <a:rPr lang="en-US" dirty="0"/>
              <a:t> (IP address) </a:t>
            </a:r>
            <a:r>
              <a:rPr lang="en-US" dirty="0" err="1"/>
              <a:t>dan</a:t>
            </a:r>
            <a:r>
              <a:rPr lang="en-US" dirty="0"/>
              <a:t> </a:t>
            </a:r>
            <a:r>
              <a:rPr lang="en-US" dirty="0" err="1"/>
              <a:t>pengelompokan</a:t>
            </a:r>
            <a:r>
              <a:rPr lang="en-US" dirty="0"/>
              <a:t> device </a:t>
            </a:r>
            <a:r>
              <a:rPr lang="en-US" dirty="0" err="1"/>
              <a:t>ke</a:t>
            </a:r>
            <a:r>
              <a:rPr lang="en-US" dirty="0"/>
              <a:t> </a:t>
            </a:r>
            <a:r>
              <a:rPr lang="en-US" dirty="0" err="1"/>
              <a:t>dalam</a:t>
            </a:r>
            <a:r>
              <a:rPr lang="en-US" dirty="0"/>
              <a:t> </a:t>
            </a:r>
            <a:r>
              <a:rPr lang="en-US" dirty="0" err="1"/>
              <a:t>satu</a:t>
            </a:r>
            <a:r>
              <a:rPr lang="en-US" dirty="0"/>
              <a:t> network </a:t>
            </a:r>
            <a:r>
              <a:rPr lang="en-US" dirty="0" err="1"/>
              <a:t>spesifik</a:t>
            </a:r>
            <a:r>
              <a:rPr lang="en-US" dirty="0"/>
              <a:t>.</a:t>
            </a:r>
          </a:p>
          <a:p>
            <a:r>
              <a:rPr lang="en-US" dirty="0"/>
              <a:t>Network yang </a:t>
            </a:r>
            <a:r>
              <a:rPr lang="en-US" dirty="0" err="1"/>
              <a:t>besar</a:t>
            </a:r>
            <a:r>
              <a:rPr lang="en-US" dirty="0"/>
              <a:t> </a:t>
            </a:r>
            <a:r>
              <a:rPr lang="en-US" dirty="0" err="1"/>
              <a:t>juga</a:t>
            </a:r>
            <a:r>
              <a:rPr lang="en-US" dirty="0"/>
              <a:t> </a:t>
            </a:r>
            <a:r>
              <a:rPr lang="en-US" dirty="0" err="1"/>
              <a:t>bisa</a:t>
            </a:r>
            <a:r>
              <a:rPr lang="en-US" dirty="0"/>
              <a:t> </a:t>
            </a:r>
            <a:r>
              <a:rPr lang="en-US" dirty="0" err="1"/>
              <a:t>dipecah</a:t>
            </a:r>
            <a:r>
              <a:rPr lang="en-US" dirty="0"/>
              <a:t> </a:t>
            </a:r>
            <a:r>
              <a:rPr lang="en-US" dirty="0" err="1"/>
              <a:t>lagi</a:t>
            </a:r>
            <a:r>
              <a:rPr lang="en-US" dirty="0"/>
              <a:t> </a:t>
            </a:r>
            <a:r>
              <a:rPr lang="en-US" dirty="0" err="1"/>
              <a:t>menjadi</a:t>
            </a:r>
            <a:r>
              <a:rPr lang="en-US" dirty="0"/>
              <a:t> </a:t>
            </a:r>
            <a:r>
              <a:rPr lang="en-US" dirty="0" err="1"/>
              <a:t>beberapa</a:t>
            </a:r>
            <a:r>
              <a:rPr lang="en-US" dirty="0"/>
              <a:t> </a:t>
            </a:r>
            <a:r>
              <a:rPr lang="en-US" dirty="0" err="1"/>
              <a:t>kelompok</a:t>
            </a:r>
            <a:r>
              <a:rPr lang="en-US" dirty="0"/>
              <a:t> network yang </a:t>
            </a:r>
            <a:r>
              <a:rPr lang="en-US" dirty="0" err="1"/>
              <a:t>lebih</a:t>
            </a:r>
            <a:r>
              <a:rPr lang="en-US" dirty="0"/>
              <a:t> </a:t>
            </a:r>
            <a:r>
              <a:rPr lang="en-US" dirty="0" err="1"/>
              <a:t>kecil</a:t>
            </a:r>
            <a:r>
              <a:rPr lang="en-US" dirty="0"/>
              <a:t> yang </a:t>
            </a:r>
            <a:r>
              <a:rPr lang="en-US" dirty="0" err="1"/>
              <a:t>biasa</a:t>
            </a:r>
            <a:r>
              <a:rPr lang="en-US" dirty="0"/>
              <a:t> </a:t>
            </a:r>
            <a:r>
              <a:rPr lang="en-US" dirty="0" err="1"/>
              <a:t>disebut</a:t>
            </a:r>
            <a:r>
              <a:rPr lang="en-US" dirty="0"/>
              <a:t> </a:t>
            </a:r>
            <a:r>
              <a:rPr lang="en-US" dirty="0" err="1">
                <a:solidFill>
                  <a:srgbClr val="FF0000"/>
                </a:solidFill>
              </a:rPr>
              <a:t>subnetwork</a:t>
            </a:r>
            <a:r>
              <a:rPr lang="en-US" dirty="0"/>
              <a:t> </a:t>
            </a:r>
            <a:r>
              <a:rPr lang="en-US" dirty="0" err="1"/>
              <a:t>atau</a:t>
            </a:r>
            <a:r>
              <a:rPr lang="en-US" dirty="0"/>
              <a:t> </a:t>
            </a:r>
            <a:r>
              <a:rPr lang="en-US" dirty="0">
                <a:solidFill>
                  <a:srgbClr val="FF0000"/>
                </a:solidFill>
              </a:rPr>
              <a:t>subnet</a:t>
            </a:r>
            <a:r>
              <a:rPr lang="en-US" dirty="0"/>
              <a:t>.</a:t>
            </a:r>
          </a:p>
          <a:p>
            <a:r>
              <a:rPr lang="en-US" dirty="0" err="1"/>
              <a:t>Pengelompokan</a:t>
            </a:r>
            <a:r>
              <a:rPr lang="en-US" dirty="0"/>
              <a:t> </a:t>
            </a:r>
            <a:r>
              <a:rPr lang="en-US" dirty="0" err="1"/>
              <a:t>ini</a:t>
            </a:r>
            <a:r>
              <a:rPr lang="en-US" dirty="0"/>
              <a:t> </a:t>
            </a:r>
            <a:r>
              <a:rPr lang="en-US" dirty="0" err="1"/>
              <a:t>dapat</a:t>
            </a:r>
            <a:r>
              <a:rPr lang="en-US" dirty="0"/>
              <a:t> </a:t>
            </a:r>
            <a:r>
              <a:rPr lang="en-US" dirty="0" err="1"/>
              <a:t>berdasarkan</a:t>
            </a:r>
            <a:r>
              <a:rPr lang="en-US" dirty="0"/>
              <a:t> </a:t>
            </a:r>
            <a:r>
              <a:rPr lang="en-US" dirty="0" err="1"/>
              <a:t>lokasi</a:t>
            </a:r>
            <a:r>
              <a:rPr lang="en-US" dirty="0"/>
              <a:t>, </a:t>
            </a:r>
            <a:r>
              <a:rPr lang="en-US" dirty="0" err="1"/>
              <a:t>manfaat</a:t>
            </a:r>
            <a:r>
              <a:rPr lang="en-US" dirty="0"/>
              <a:t> </a:t>
            </a:r>
            <a:r>
              <a:rPr lang="en-US" dirty="0" err="1"/>
              <a:t>dan</a:t>
            </a:r>
            <a:r>
              <a:rPr lang="en-US" dirty="0"/>
              <a:t> </a:t>
            </a:r>
            <a:r>
              <a:rPr lang="en-US" dirty="0" err="1"/>
              <a:t>tujuan</a:t>
            </a:r>
            <a:r>
              <a:rPr lang="en-US" dirty="0"/>
              <a:t> network, </a:t>
            </a:r>
            <a:r>
              <a:rPr lang="en-US" dirty="0" err="1"/>
              <a:t>kepemilikan</a:t>
            </a:r>
            <a:r>
              <a:rPr lang="en-US" dirty="0"/>
              <a:t> </a:t>
            </a:r>
            <a:r>
              <a:rPr lang="en-US" dirty="0" err="1"/>
              <a:t>dan</a:t>
            </a:r>
            <a:r>
              <a:rPr lang="en-US" dirty="0"/>
              <a:t> </a:t>
            </a:r>
            <a:r>
              <a:rPr lang="en-US" dirty="0" err="1"/>
              <a:t>kewenangan</a:t>
            </a:r>
            <a:r>
              <a:rPr lang="en-US" dirty="0"/>
              <a:t>, </a:t>
            </a:r>
            <a:r>
              <a:rPr lang="en-US" dirty="0" err="1"/>
              <a:t>dll</a:t>
            </a:r>
            <a:r>
              <a:rPr lang="en-US" dirty="0"/>
              <a:t>.</a:t>
            </a:r>
          </a:p>
          <a:p>
            <a:r>
              <a:rPr lang="en-US" dirty="0" err="1"/>
              <a:t>Beberapa</a:t>
            </a:r>
            <a:r>
              <a:rPr lang="en-US" dirty="0"/>
              <a:t> </a:t>
            </a:r>
            <a:r>
              <a:rPr lang="en-US" dirty="0" err="1"/>
              <a:t>manfaat</a:t>
            </a:r>
            <a:r>
              <a:rPr lang="en-US" dirty="0"/>
              <a:t> </a:t>
            </a:r>
            <a:r>
              <a:rPr lang="en-US" dirty="0" err="1"/>
              <a:t>pengelompokan</a:t>
            </a:r>
            <a:r>
              <a:rPr lang="en-US" dirty="0"/>
              <a:t> </a:t>
            </a:r>
            <a:r>
              <a:rPr lang="en-US" dirty="0" err="1"/>
              <a:t>ini</a:t>
            </a:r>
            <a:r>
              <a:rPr lang="en-US" dirty="0"/>
              <a:t> </a:t>
            </a:r>
            <a:r>
              <a:rPr lang="en-US" dirty="0" err="1"/>
              <a:t>antara</a:t>
            </a:r>
            <a:r>
              <a:rPr lang="en-US" dirty="0"/>
              <a:t> lain :</a:t>
            </a:r>
          </a:p>
          <a:p>
            <a:pPr lvl="1"/>
            <a:r>
              <a:rPr lang="en-US" dirty="0"/>
              <a:t>Performance</a:t>
            </a:r>
          </a:p>
          <a:p>
            <a:pPr lvl="1"/>
            <a:r>
              <a:rPr lang="en-US" dirty="0"/>
              <a:t>Security</a:t>
            </a:r>
          </a:p>
          <a:p>
            <a:pPr lvl="1"/>
            <a:r>
              <a:rPr lang="en-US" dirty="0"/>
              <a:t>Management address</a:t>
            </a:r>
          </a:p>
        </p:txBody>
      </p:sp>
    </p:spTree>
    <p:extLst>
      <p:ext uri="{BB962C8B-B14F-4D97-AF65-F5344CB8AC3E}">
        <p14:creationId xmlns:p14="http://schemas.microsoft.com/office/powerpoint/2010/main" val="2201393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05B1-B9A7-1B45-A293-0FCB778C536F}"/>
              </a:ext>
            </a:extLst>
          </p:cNvPr>
          <p:cNvSpPr>
            <a:spLocks noGrp="1"/>
          </p:cNvSpPr>
          <p:nvPr>
            <p:ph type="title"/>
          </p:nvPr>
        </p:nvSpPr>
        <p:spPr/>
        <p:txBody>
          <a:bodyPr/>
          <a:lstStyle/>
          <a:p>
            <a:r>
              <a:rPr lang="en-US" dirty="0"/>
              <a:t>Networks -&gt; </a:t>
            </a:r>
            <a:r>
              <a:rPr lang="en-US" dirty="0" err="1"/>
              <a:t>Pengelompokan</a:t>
            </a:r>
            <a:r>
              <a:rPr lang="en-US" dirty="0"/>
              <a:t> Device-Device</a:t>
            </a:r>
            <a:endParaRPr lang="id-ID" dirty="0"/>
          </a:p>
        </p:txBody>
      </p:sp>
      <p:sp>
        <p:nvSpPr>
          <p:cNvPr id="3" name="Content Placeholder 2">
            <a:extLst>
              <a:ext uri="{FF2B5EF4-FFF2-40B4-BE49-F238E27FC236}">
                <a16:creationId xmlns:a16="http://schemas.microsoft.com/office/drawing/2014/main" id="{0148C82A-9603-D747-95AE-860FC19E0FE2}"/>
              </a:ext>
            </a:extLst>
          </p:cNvPr>
          <p:cNvSpPr>
            <a:spLocks noGrp="1"/>
          </p:cNvSpPr>
          <p:nvPr>
            <p:ph idx="1"/>
          </p:nvPr>
        </p:nvSpPr>
        <p:spPr>
          <a:xfrm>
            <a:off x="1541928" y="4161183"/>
            <a:ext cx="9744637" cy="2049117"/>
          </a:xfrm>
        </p:spPr>
        <p:txBody>
          <a:bodyPr>
            <a:normAutofit fontScale="92500" lnSpcReduction="10000"/>
          </a:bodyPr>
          <a:lstStyle/>
          <a:p>
            <a:r>
              <a:rPr lang="en-US" dirty="0"/>
              <a:t>32 bit IPv4 address </a:t>
            </a:r>
            <a:r>
              <a:rPr lang="en-US" dirty="0" err="1"/>
              <a:t>terdiri</a:t>
            </a:r>
            <a:r>
              <a:rPr lang="en-US" dirty="0"/>
              <a:t> </a:t>
            </a:r>
            <a:r>
              <a:rPr lang="en-US" dirty="0" err="1"/>
              <a:t>dari</a:t>
            </a:r>
            <a:r>
              <a:rPr lang="en-US" dirty="0"/>
              <a:t> 2 </a:t>
            </a:r>
            <a:r>
              <a:rPr lang="en-US" dirty="0" err="1"/>
              <a:t>bagian</a:t>
            </a:r>
            <a:r>
              <a:rPr lang="en-US" dirty="0"/>
              <a:t> bit, </a:t>
            </a:r>
            <a:r>
              <a:rPr lang="en-US" dirty="0">
                <a:solidFill>
                  <a:srgbClr val="FF0000"/>
                </a:solidFill>
              </a:rPr>
              <a:t>network</a:t>
            </a:r>
            <a:r>
              <a:rPr lang="en-US" dirty="0"/>
              <a:t> dan </a:t>
            </a:r>
            <a:r>
              <a:rPr lang="en-US" dirty="0">
                <a:solidFill>
                  <a:srgbClr val="FF0000"/>
                </a:solidFill>
              </a:rPr>
              <a:t>host</a:t>
            </a:r>
            <a:r>
              <a:rPr lang="en-US" dirty="0"/>
              <a:t>.</a:t>
            </a:r>
          </a:p>
          <a:p>
            <a:r>
              <a:rPr lang="en-US" dirty="0"/>
              <a:t>Bagian </a:t>
            </a:r>
            <a:r>
              <a:rPr lang="en-US" dirty="0">
                <a:solidFill>
                  <a:srgbClr val="FF0000"/>
                </a:solidFill>
              </a:rPr>
              <a:t>network</a:t>
            </a:r>
            <a:r>
              <a:rPr lang="en-US" dirty="0"/>
              <a:t> </a:t>
            </a:r>
            <a:r>
              <a:rPr lang="en-US" dirty="0" err="1"/>
              <a:t>menunjukkan</a:t>
            </a:r>
            <a:r>
              <a:rPr lang="en-US" dirty="0"/>
              <a:t> </a:t>
            </a:r>
            <a:r>
              <a:rPr lang="en-US" dirty="0" err="1"/>
              <a:t>anggota</a:t>
            </a:r>
            <a:r>
              <a:rPr lang="en-US" dirty="0"/>
              <a:t> network mana IP address </a:t>
            </a:r>
            <a:r>
              <a:rPr lang="en-US" dirty="0" err="1"/>
              <a:t>tersebut</a:t>
            </a:r>
            <a:r>
              <a:rPr lang="en-US" dirty="0"/>
              <a:t>, </a:t>
            </a:r>
            <a:r>
              <a:rPr lang="en-US" dirty="0" err="1"/>
              <a:t>sedangkan</a:t>
            </a:r>
            <a:r>
              <a:rPr lang="en-US" dirty="0"/>
              <a:t> </a:t>
            </a:r>
            <a:r>
              <a:rPr lang="en-US" dirty="0">
                <a:solidFill>
                  <a:srgbClr val="FF0000"/>
                </a:solidFill>
              </a:rPr>
              <a:t>host</a:t>
            </a:r>
            <a:r>
              <a:rPr lang="en-US" dirty="0"/>
              <a:t> </a:t>
            </a:r>
            <a:r>
              <a:rPr lang="en-US" dirty="0" err="1"/>
              <a:t>menunjukkan</a:t>
            </a:r>
            <a:r>
              <a:rPr lang="en-US" dirty="0"/>
              <a:t> </a:t>
            </a:r>
            <a:r>
              <a:rPr lang="en-US" dirty="0" err="1"/>
              <a:t>mesin</a:t>
            </a:r>
            <a:r>
              <a:rPr lang="en-US" dirty="0"/>
              <a:t> </a:t>
            </a:r>
            <a:r>
              <a:rPr lang="en-US" dirty="0" err="1"/>
              <a:t>itu</a:t>
            </a:r>
            <a:r>
              <a:rPr lang="en-US" dirty="0"/>
              <a:t> </a:t>
            </a:r>
            <a:r>
              <a:rPr lang="en-US" dirty="0" err="1"/>
              <a:t>sendiri</a:t>
            </a:r>
            <a:r>
              <a:rPr lang="en-US" dirty="0"/>
              <a:t>.</a:t>
            </a:r>
          </a:p>
          <a:p>
            <a:r>
              <a:rPr lang="en-US" dirty="0" err="1"/>
              <a:t>Dalam</a:t>
            </a:r>
            <a:r>
              <a:rPr lang="en-US" dirty="0"/>
              <a:t> </a:t>
            </a:r>
            <a:r>
              <a:rPr lang="en-US" dirty="0" err="1"/>
              <a:t>satu</a:t>
            </a:r>
            <a:r>
              <a:rPr lang="en-US" dirty="0"/>
              <a:t> network yang </a:t>
            </a:r>
            <a:r>
              <a:rPr lang="en-US" dirty="0" err="1"/>
              <a:t>sama</a:t>
            </a:r>
            <a:r>
              <a:rPr lang="en-US" dirty="0"/>
              <a:t>, </a:t>
            </a:r>
            <a:r>
              <a:rPr lang="en-US" dirty="0" err="1"/>
              <a:t>semua</a:t>
            </a:r>
            <a:r>
              <a:rPr lang="en-US" dirty="0"/>
              <a:t> host </a:t>
            </a:r>
            <a:r>
              <a:rPr lang="en-US" dirty="0" err="1"/>
              <a:t>memiliki</a:t>
            </a:r>
            <a:r>
              <a:rPr lang="en-US" dirty="0"/>
              <a:t> </a:t>
            </a:r>
            <a:r>
              <a:rPr lang="en-US" dirty="0" err="1"/>
              <a:t>bagian</a:t>
            </a:r>
            <a:r>
              <a:rPr lang="en-US" dirty="0"/>
              <a:t> </a:t>
            </a:r>
            <a:r>
              <a:rPr lang="en-US" dirty="0">
                <a:solidFill>
                  <a:srgbClr val="FF0000"/>
                </a:solidFill>
              </a:rPr>
              <a:t>network</a:t>
            </a:r>
            <a:r>
              <a:rPr lang="en-US" dirty="0"/>
              <a:t> yang </a:t>
            </a:r>
            <a:r>
              <a:rPr lang="en-US" dirty="0" err="1"/>
              <a:t>sama</a:t>
            </a:r>
            <a:r>
              <a:rPr lang="en-US" dirty="0"/>
              <a:t>.</a:t>
            </a:r>
          </a:p>
          <a:p>
            <a:r>
              <a:rPr lang="en-US" dirty="0"/>
              <a:t>Total bit yang </a:t>
            </a:r>
            <a:r>
              <a:rPr lang="en-US" dirty="0" err="1"/>
              <a:t>menunjukkan</a:t>
            </a:r>
            <a:r>
              <a:rPr lang="en-US" dirty="0"/>
              <a:t> </a:t>
            </a:r>
            <a:r>
              <a:rPr lang="en-US" dirty="0" err="1"/>
              <a:t>bagian</a:t>
            </a:r>
            <a:r>
              <a:rPr lang="en-US" dirty="0"/>
              <a:t> network </a:t>
            </a:r>
            <a:r>
              <a:rPr lang="en-US" dirty="0" err="1"/>
              <a:t>disebut</a:t>
            </a:r>
            <a:r>
              <a:rPr lang="en-US" dirty="0"/>
              <a:t> </a:t>
            </a:r>
            <a:r>
              <a:rPr lang="en-US" dirty="0">
                <a:solidFill>
                  <a:srgbClr val="FF0000"/>
                </a:solidFill>
              </a:rPr>
              <a:t>prefix length</a:t>
            </a:r>
            <a:r>
              <a:rPr lang="en-US" dirty="0"/>
              <a:t>, network </a:t>
            </a:r>
            <a:r>
              <a:rPr lang="en-US" dirty="0" err="1"/>
              <a:t>dengan</a:t>
            </a:r>
            <a:r>
              <a:rPr lang="en-US" dirty="0"/>
              <a:t> prefix /24 </a:t>
            </a:r>
            <a:r>
              <a:rPr lang="en-US" dirty="0" err="1"/>
              <a:t>memiliki</a:t>
            </a:r>
            <a:r>
              <a:rPr lang="en-US" dirty="0"/>
              <a:t> 24 bit </a:t>
            </a:r>
            <a:r>
              <a:rPr lang="en-US" dirty="0" err="1"/>
              <a:t>bagian</a:t>
            </a:r>
            <a:r>
              <a:rPr lang="en-US" dirty="0"/>
              <a:t> network.</a:t>
            </a:r>
          </a:p>
          <a:p>
            <a:endParaRPr lang="id-ID" dirty="0"/>
          </a:p>
        </p:txBody>
      </p:sp>
      <p:pic>
        <p:nvPicPr>
          <p:cNvPr id="4" name="Picture 3" descr="IPv4.jpg">
            <a:extLst>
              <a:ext uri="{FF2B5EF4-FFF2-40B4-BE49-F238E27FC236}">
                <a16:creationId xmlns:a16="http://schemas.microsoft.com/office/drawing/2014/main" id="{DC5BC4D4-FD55-4841-A00A-D2374A108DCD}"/>
              </a:ext>
            </a:extLst>
          </p:cNvPr>
          <p:cNvPicPr>
            <a:picLocks noChangeAspect="1"/>
          </p:cNvPicPr>
          <p:nvPr/>
        </p:nvPicPr>
        <p:blipFill>
          <a:blip r:embed="rId2"/>
          <a:stretch>
            <a:fillRect/>
          </a:stretch>
        </p:blipFill>
        <p:spPr>
          <a:xfrm>
            <a:off x="1541928" y="2696817"/>
            <a:ext cx="7819937" cy="1295400"/>
          </a:xfrm>
          <a:prstGeom prst="rect">
            <a:avLst/>
          </a:prstGeom>
        </p:spPr>
      </p:pic>
    </p:spTree>
    <p:extLst>
      <p:ext uri="{BB962C8B-B14F-4D97-AF65-F5344CB8AC3E}">
        <p14:creationId xmlns:p14="http://schemas.microsoft.com/office/powerpoint/2010/main" val="1628309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05B1-B9A7-1B45-A293-0FCB778C536F}"/>
              </a:ext>
            </a:extLst>
          </p:cNvPr>
          <p:cNvSpPr>
            <a:spLocks noGrp="1"/>
          </p:cNvSpPr>
          <p:nvPr>
            <p:ph type="title"/>
          </p:nvPr>
        </p:nvSpPr>
        <p:spPr/>
        <p:txBody>
          <a:bodyPr/>
          <a:lstStyle/>
          <a:p>
            <a:r>
              <a:rPr lang="en-US" dirty="0"/>
              <a:t>Routing</a:t>
            </a:r>
            <a:endParaRPr lang="id-ID" dirty="0"/>
          </a:p>
        </p:txBody>
      </p:sp>
      <p:sp>
        <p:nvSpPr>
          <p:cNvPr id="3" name="Content Placeholder 2">
            <a:extLst>
              <a:ext uri="{FF2B5EF4-FFF2-40B4-BE49-F238E27FC236}">
                <a16:creationId xmlns:a16="http://schemas.microsoft.com/office/drawing/2014/main" id="{0148C82A-9603-D747-95AE-860FC19E0FE2}"/>
              </a:ext>
            </a:extLst>
          </p:cNvPr>
          <p:cNvSpPr>
            <a:spLocks noGrp="1"/>
          </p:cNvSpPr>
          <p:nvPr>
            <p:ph idx="1"/>
          </p:nvPr>
        </p:nvSpPr>
        <p:spPr>
          <a:xfrm>
            <a:off x="1541928" y="4134678"/>
            <a:ext cx="9744637" cy="2075622"/>
          </a:xfrm>
        </p:spPr>
        <p:txBody>
          <a:bodyPr>
            <a:normAutofit lnSpcReduction="10000"/>
          </a:bodyPr>
          <a:lstStyle/>
          <a:p>
            <a:r>
              <a:rPr lang="en-US" dirty="0" err="1"/>
              <a:t>Mesin-mesin</a:t>
            </a:r>
            <a:r>
              <a:rPr lang="en-US" dirty="0"/>
              <a:t> </a:t>
            </a:r>
            <a:r>
              <a:rPr lang="en-US" dirty="0" err="1">
                <a:solidFill>
                  <a:srgbClr val="FF0000"/>
                </a:solidFill>
              </a:rPr>
              <a:t>dalam</a:t>
            </a:r>
            <a:r>
              <a:rPr lang="en-US" dirty="0">
                <a:solidFill>
                  <a:srgbClr val="FF0000"/>
                </a:solidFill>
              </a:rPr>
              <a:t> </a:t>
            </a:r>
            <a:r>
              <a:rPr lang="en-US" dirty="0" err="1">
                <a:solidFill>
                  <a:srgbClr val="FF0000"/>
                </a:solidFill>
              </a:rPr>
              <a:t>satu</a:t>
            </a:r>
            <a:r>
              <a:rPr lang="en-US" dirty="0">
                <a:solidFill>
                  <a:srgbClr val="FF0000"/>
                </a:solidFill>
              </a:rPr>
              <a:t> network </a:t>
            </a:r>
            <a:r>
              <a:rPr lang="en-US" dirty="0" err="1"/>
              <a:t>saling</a:t>
            </a:r>
            <a:r>
              <a:rPr lang="en-US" dirty="0"/>
              <a:t> </a:t>
            </a:r>
            <a:r>
              <a:rPr lang="en-US" dirty="0" err="1"/>
              <a:t>berkomunikasi</a:t>
            </a:r>
            <a:r>
              <a:rPr lang="en-US" dirty="0"/>
              <a:t> </a:t>
            </a:r>
            <a:r>
              <a:rPr lang="en-US" dirty="0" err="1"/>
              <a:t>tanpa</a:t>
            </a:r>
            <a:r>
              <a:rPr lang="en-US" dirty="0"/>
              <a:t> </a:t>
            </a:r>
            <a:r>
              <a:rPr lang="en-US" dirty="0" err="1"/>
              <a:t>menggunakan</a:t>
            </a:r>
            <a:r>
              <a:rPr lang="en-US" dirty="0"/>
              <a:t> device layer network </a:t>
            </a:r>
            <a:r>
              <a:rPr lang="en-US" dirty="0" err="1"/>
              <a:t>sebagai</a:t>
            </a:r>
            <a:r>
              <a:rPr lang="en-US" dirty="0"/>
              <a:t> </a:t>
            </a:r>
            <a:r>
              <a:rPr lang="en-US" dirty="0" err="1"/>
              <a:t>perantara</a:t>
            </a:r>
            <a:r>
              <a:rPr lang="en-US" dirty="0"/>
              <a:t>.</a:t>
            </a:r>
          </a:p>
          <a:p>
            <a:r>
              <a:rPr lang="en-US" dirty="0" err="1"/>
              <a:t>Untuk</a:t>
            </a:r>
            <a:r>
              <a:rPr lang="en-US" dirty="0"/>
              <a:t> </a:t>
            </a:r>
            <a:r>
              <a:rPr lang="en-US" dirty="0" err="1"/>
              <a:t>berkomunikasi</a:t>
            </a:r>
            <a:r>
              <a:rPr lang="en-US" dirty="0"/>
              <a:t> </a:t>
            </a:r>
            <a:r>
              <a:rPr lang="en-US" dirty="0" err="1"/>
              <a:t>dengan</a:t>
            </a:r>
            <a:r>
              <a:rPr lang="en-US" dirty="0"/>
              <a:t> </a:t>
            </a:r>
            <a:r>
              <a:rPr lang="en-US" dirty="0" err="1"/>
              <a:t>mesin</a:t>
            </a:r>
            <a:r>
              <a:rPr lang="en-US" dirty="0"/>
              <a:t> </a:t>
            </a:r>
            <a:r>
              <a:rPr lang="en-US" dirty="0" err="1"/>
              <a:t>dalam</a:t>
            </a:r>
            <a:r>
              <a:rPr lang="en-US" dirty="0"/>
              <a:t> network lain </a:t>
            </a:r>
            <a:r>
              <a:rPr lang="en-US" dirty="0" err="1"/>
              <a:t>diperlukan</a:t>
            </a:r>
            <a:r>
              <a:rPr lang="en-US" dirty="0"/>
              <a:t> device </a:t>
            </a:r>
            <a:r>
              <a:rPr lang="en-US" dirty="0" err="1"/>
              <a:t>perantara</a:t>
            </a:r>
            <a:r>
              <a:rPr lang="en-US" dirty="0"/>
              <a:t> mis: </a:t>
            </a:r>
            <a:r>
              <a:rPr lang="en-US" dirty="0">
                <a:solidFill>
                  <a:srgbClr val="FF0000"/>
                </a:solidFill>
              </a:rPr>
              <a:t>router</a:t>
            </a:r>
            <a:r>
              <a:rPr lang="en-US" dirty="0"/>
              <a:t> </a:t>
            </a:r>
            <a:r>
              <a:rPr lang="en-US" dirty="0" err="1"/>
              <a:t>sebagai</a:t>
            </a:r>
            <a:r>
              <a:rPr lang="en-US" dirty="0"/>
              <a:t> </a:t>
            </a:r>
            <a:r>
              <a:rPr lang="en-US" dirty="0">
                <a:solidFill>
                  <a:srgbClr val="FF0000"/>
                </a:solidFill>
              </a:rPr>
              <a:t>gateway</a:t>
            </a:r>
            <a:r>
              <a:rPr lang="en-US" dirty="0"/>
              <a:t> </a:t>
            </a:r>
            <a:r>
              <a:rPr lang="en-US" dirty="0" err="1"/>
              <a:t>menuju</a:t>
            </a:r>
            <a:r>
              <a:rPr lang="en-US" dirty="0"/>
              <a:t> network lain.</a:t>
            </a:r>
          </a:p>
          <a:p>
            <a:r>
              <a:rPr lang="en-US" dirty="0"/>
              <a:t>Router </a:t>
            </a:r>
            <a:r>
              <a:rPr lang="en-US" dirty="0" err="1"/>
              <a:t>memerlukan</a:t>
            </a:r>
            <a:r>
              <a:rPr lang="en-US" dirty="0"/>
              <a:t> </a:t>
            </a:r>
            <a:r>
              <a:rPr lang="en-US" dirty="0" err="1"/>
              <a:t>informasi</a:t>
            </a:r>
            <a:r>
              <a:rPr lang="en-US" dirty="0"/>
              <a:t> routing (</a:t>
            </a:r>
            <a:r>
              <a:rPr lang="en-US" dirty="0">
                <a:solidFill>
                  <a:srgbClr val="FF0000"/>
                </a:solidFill>
              </a:rPr>
              <a:t>route</a:t>
            </a:r>
            <a:r>
              <a:rPr lang="en-US" dirty="0"/>
              <a:t>) yang </a:t>
            </a:r>
            <a:r>
              <a:rPr lang="en-US" dirty="0" err="1"/>
              <a:t>mendefinisikan</a:t>
            </a:r>
            <a:r>
              <a:rPr lang="en-US" dirty="0"/>
              <a:t> </a:t>
            </a:r>
            <a:r>
              <a:rPr lang="en-US" dirty="0" err="1"/>
              <a:t>kemana</a:t>
            </a:r>
            <a:r>
              <a:rPr lang="en-US" dirty="0"/>
              <a:t> </a:t>
            </a:r>
            <a:r>
              <a:rPr lang="en-US" dirty="0" err="1"/>
              <a:t>paket</a:t>
            </a:r>
            <a:r>
              <a:rPr lang="en-US" dirty="0"/>
              <a:t> </a:t>
            </a:r>
            <a:r>
              <a:rPr lang="en-US" dirty="0" err="1"/>
              <a:t>harus</a:t>
            </a:r>
            <a:r>
              <a:rPr lang="en-US" dirty="0"/>
              <a:t> di forward </a:t>
            </a:r>
            <a:r>
              <a:rPr lang="en-US" dirty="0" err="1"/>
              <a:t>untuk</a:t>
            </a:r>
            <a:r>
              <a:rPr lang="en-US" dirty="0"/>
              <a:t> </a:t>
            </a:r>
            <a:r>
              <a:rPr lang="en-US" dirty="0" err="1"/>
              <a:t>mencapai</a:t>
            </a:r>
            <a:r>
              <a:rPr lang="en-US" dirty="0"/>
              <a:t> </a:t>
            </a:r>
            <a:r>
              <a:rPr lang="en-US" dirty="0" err="1"/>
              <a:t>tujuan</a:t>
            </a:r>
            <a:r>
              <a:rPr lang="en-US" dirty="0"/>
              <a:t>.</a:t>
            </a:r>
          </a:p>
          <a:p>
            <a:endParaRPr lang="id-ID" dirty="0"/>
          </a:p>
        </p:txBody>
      </p:sp>
      <p:pic>
        <p:nvPicPr>
          <p:cNvPr id="4" name="Picture 3" descr="Gateway.jpg">
            <a:extLst>
              <a:ext uri="{FF2B5EF4-FFF2-40B4-BE49-F238E27FC236}">
                <a16:creationId xmlns:a16="http://schemas.microsoft.com/office/drawing/2014/main" id="{18A3C577-4506-5B40-B3ED-FA20FD8FC4B0}"/>
              </a:ext>
            </a:extLst>
          </p:cNvPr>
          <p:cNvPicPr>
            <a:picLocks noChangeAspect="1"/>
          </p:cNvPicPr>
          <p:nvPr/>
        </p:nvPicPr>
        <p:blipFill>
          <a:blip r:embed="rId2"/>
          <a:stretch>
            <a:fillRect/>
          </a:stretch>
        </p:blipFill>
        <p:spPr>
          <a:xfrm>
            <a:off x="3846240" y="1433818"/>
            <a:ext cx="3730352" cy="2579008"/>
          </a:xfrm>
          <a:prstGeom prst="rect">
            <a:avLst/>
          </a:prstGeom>
        </p:spPr>
      </p:pic>
    </p:spTree>
    <p:extLst>
      <p:ext uri="{BB962C8B-B14F-4D97-AF65-F5344CB8AC3E}">
        <p14:creationId xmlns:p14="http://schemas.microsoft.com/office/powerpoint/2010/main" val="3090208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05B1-B9A7-1B45-A293-0FCB778C536F}"/>
              </a:ext>
            </a:extLst>
          </p:cNvPr>
          <p:cNvSpPr>
            <a:spLocks noGrp="1"/>
          </p:cNvSpPr>
          <p:nvPr>
            <p:ph type="title"/>
          </p:nvPr>
        </p:nvSpPr>
        <p:spPr/>
        <p:txBody>
          <a:bodyPr/>
          <a:lstStyle/>
          <a:p>
            <a:r>
              <a:rPr lang="en-US" dirty="0"/>
              <a:t>Routing</a:t>
            </a:r>
            <a:endParaRPr lang="id-ID" dirty="0"/>
          </a:p>
        </p:txBody>
      </p:sp>
      <p:sp>
        <p:nvSpPr>
          <p:cNvPr id="3" name="Content Placeholder 2">
            <a:extLst>
              <a:ext uri="{FF2B5EF4-FFF2-40B4-BE49-F238E27FC236}">
                <a16:creationId xmlns:a16="http://schemas.microsoft.com/office/drawing/2014/main" id="{0148C82A-9603-D747-95AE-860FC19E0FE2}"/>
              </a:ext>
            </a:extLst>
          </p:cNvPr>
          <p:cNvSpPr>
            <a:spLocks noGrp="1"/>
          </p:cNvSpPr>
          <p:nvPr>
            <p:ph idx="1"/>
          </p:nvPr>
        </p:nvSpPr>
        <p:spPr>
          <a:xfrm>
            <a:off x="1541928" y="2240898"/>
            <a:ext cx="9744637" cy="2347724"/>
          </a:xfrm>
        </p:spPr>
        <p:txBody>
          <a:bodyPr>
            <a:normAutofit fontScale="92500"/>
          </a:bodyPr>
          <a:lstStyle/>
          <a:p>
            <a:r>
              <a:rPr lang="en-US" dirty="0" err="1"/>
              <a:t>Dalam</a:t>
            </a:r>
            <a:r>
              <a:rPr lang="en-US" dirty="0"/>
              <a:t> proses routing, router </a:t>
            </a:r>
            <a:r>
              <a:rPr lang="en-US" dirty="0" err="1"/>
              <a:t>menentukan</a:t>
            </a:r>
            <a:r>
              <a:rPr lang="en-US" dirty="0"/>
              <a:t> </a:t>
            </a:r>
            <a:r>
              <a:rPr lang="en-US" dirty="0" err="1"/>
              <a:t>kemana</a:t>
            </a:r>
            <a:r>
              <a:rPr lang="en-US" dirty="0"/>
              <a:t> </a:t>
            </a:r>
            <a:r>
              <a:rPr lang="en-US" dirty="0" err="1"/>
              <a:t>paket</a:t>
            </a:r>
            <a:r>
              <a:rPr lang="en-US" dirty="0"/>
              <a:t> </a:t>
            </a:r>
            <a:r>
              <a:rPr lang="en-US" dirty="0" err="1"/>
              <a:t>harus</a:t>
            </a:r>
            <a:r>
              <a:rPr lang="en-US" dirty="0"/>
              <a:t> di </a:t>
            </a:r>
            <a:r>
              <a:rPr lang="en-US" dirty="0">
                <a:solidFill>
                  <a:srgbClr val="0070C0"/>
                </a:solidFill>
              </a:rPr>
              <a:t>forward</a:t>
            </a:r>
            <a:r>
              <a:rPr lang="en-US" dirty="0"/>
              <a:t> </a:t>
            </a:r>
            <a:r>
              <a:rPr lang="en-US" dirty="0" err="1"/>
              <a:t>berdasar</a:t>
            </a:r>
            <a:r>
              <a:rPr lang="en-US" dirty="0"/>
              <a:t> </a:t>
            </a:r>
            <a:r>
              <a:rPr lang="en-US" dirty="0" err="1"/>
              <a:t>informasi</a:t>
            </a:r>
            <a:r>
              <a:rPr lang="en-US" dirty="0"/>
              <a:t> </a:t>
            </a:r>
            <a:r>
              <a:rPr lang="en-US" dirty="0">
                <a:solidFill>
                  <a:srgbClr val="FF0000"/>
                </a:solidFill>
              </a:rPr>
              <a:t>network </a:t>
            </a:r>
            <a:r>
              <a:rPr lang="en-US" dirty="0" err="1">
                <a:solidFill>
                  <a:srgbClr val="FF0000"/>
                </a:solidFill>
              </a:rPr>
              <a:t>tujuan</a:t>
            </a:r>
            <a:r>
              <a:rPr lang="en-US" dirty="0"/>
              <a:t> yang </a:t>
            </a:r>
            <a:r>
              <a:rPr lang="en-US" dirty="0" err="1"/>
              <a:t>ada</a:t>
            </a:r>
            <a:r>
              <a:rPr lang="en-US" dirty="0"/>
              <a:t> pada </a:t>
            </a:r>
            <a:r>
              <a:rPr lang="en-US" dirty="0">
                <a:solidFill>
                  <a:srgbClr val="FF0000"/>
                </a:solidFill>
              </a:rPr>
              <a:t>IP Header </a:t>
            </a:r>
            <a:r>
              <a:rPr lang="en-US" dirty="0" err="1"/>
              <a:t>paket</a:t>
            </a:r>
            <a:r>
              <a:rPr lang="en-US" dirty="0"/>
              <a:t>.</a:t>
            </a:r>
          </a:p>
          <a:p>
            <a:r>
              <a:rPr lang="en-US" dirty="0"/>
              <a:t>Jika network </a:t>
            </a:r>
            <a:r>
              <a:rPr lang="en-US" dirty="0" err="1"/>
              <a:t>tujuan</a:t>
            </a:r>
            <a:r>
              <a:rPr lang="en-US" dirty="0"/>
              <a:t> </a:t>
            </a:r>
            <a:r>
              <a:rPr lang="en-US" dirty="0" err="1"/>
              <a:t>merupakan</a:t>
            </a:r>
            <a:r>
              <a:rPr lang="en-US" dirty="0"/>
              <a:t> network yang </a:t>
            </a:r>
            <a:r>
              <a:rPr lang="en-US" dirty="0" err="1"/>
              <a:t>terhubung</a:t>
            </a:r>
            <a:r>
              <a:rPr lang="en-US" dirty="0"/>
              <a:t> </a:t>
            </a:r>
            <a:r>
              <a:rPr lang="en-US" dirty="0" err="1"/>
              <a:t>langsung</a:t>
            </a:r>
            <a:r>
              <a:rPr lang="en-US" dirty="0"/>
              <a:t> (</a:t>
            </a:r>
            <a:r>
              <a:rPr lang="en-US" dirty="0">
                <a:solidFill>
                  <a:srgbClr val="FF0000"/>
                </a:solidFill>
              </a:rPr>
              <a:t>directly connected</a:t>
            </a:r>
            <a:r>
              <a:rPr lang="en-US" dirty="0"/>
              <a:t>) pada router, </a:t>
            </a:r>
            <a:r>
              <a:rPr lang="en-US" dirty="0" err="1"/>
              <a:t>maka</a:t>
            </a:r>
            <a:r>
              <a:rPr lang="en-US" dirty="0"/>
              <a:t> </a:t>
            </a:r>
            <a:r>
              <a:rPr lang="en-US" dirty="0" err="1"/>
              <a:t>paket</a:t>
            </a:r>
            <a:r>
              <a:rPr lang="en-US" dirty="0"/>
              <a:t> </a:t>
            </a:r>
            <a:r>
              <a:rPr lang="en-US" dirty="0" err="1"/>
              <a:t>akan</a:t>
            </a:r>
            <a:r>
              <a:rPr lang="en-US" dirty="0"/>
              <a:t> di forward </a:t>
            </a:r>
            <a:r>
              <a:rPr lang="en-US" dirty="0" err="1"/>
              <a:t>langsung</a:t>
            </a:r>
            <a:r>
              <a:rPr lang="en-US" dirty="0"/>
              <a:t> </a:t>
            </a:r>
            <a:r>
              <a:rPr lang="en-US" dirty="0" err="1"/>
              <a:t>ke</a:t>
            </a:r>
            <a:r>
              <a:rPr lang="en-US" dirty="0"/>
              <a:t> host </a:t>
            </a:r>
            <a:r>
              <a:rPr lang="en-US" dirty="0" err="1"/>
              <a:t>tujuan</a:t>
            </a:r>
            <a:r>
              <a:rPr lang="en-US" dirty="0"/>
              <a:t>.</a:t>
            </a:r>
          </a:p>
          <a:p>
            <a:r>
              <a:rPr lang="en-US" dirty="0"/>
              <a:t>Jika network </a:t>
            </a:r>
            <a:r>
              <a:rPr lang="en-US" dirty="0" err="1"/>
              <a:t>tujuan</a:t>
            </a:r>
            <a:r>
              <a:rPr lang="en-US" dirty="0"/>
              <a:t> </a:t>
            </a:r>
            <a:r>
              <a:rPr lang="en-US" dirty="0" err="1"/>
              <a:t>tidak</a:t>
            </a:r>
            <a:r>
              <a:rPr lang="en-US" dirty="0"/>
              <a:t> directly connected, </a:t>
            </a:r>
            <a:r>
              <a:rPr lang="en-US" dirty="0" err="1"/>
              <a:t>maka</a:t>
            </a:r>
            <a:r>
              <a:rPr lang="en-US" dirty="0"/>
              <a:t> </a:t>
            </a:r>
            <a:r>
              <a:rPr lang="en-US" dirty="0" err="1"/>
              <a:t>paket</a:t>
            </a:r>
            <a:r>
              <a:rPr lang="en-US" dirty="0"/>
              <a:t> </a:t>
            </a:r>
            <a:r>
              <a:rPr lang="en-US" dirty="0" err="1"/>
              <a:t>akan</a:t>
            </a:r>
            <a:r>
              <a:rPr lang="en-US" dirty="0"/>
              <a:t> di forward </a:t>
            </a:r>
            <a:r>
              <a:rPr lang="en-US" dirty="0" err="1"/>
              <a:t>ke</a:t>
            </a:r>
            <a:r>
              <a:rPr lang="en-US" dirty="0"/>
              <a:t> router </a:t>
            </a:r>
            <a:r>
              <a:rPr lang="en-US" dirty="0" err="1"/>
              <a:t>selanjutnya</a:t>
            </a:r>
            <a:r>
              <a:rPr lang="en-US" dirty="0"/>
              <a:t> (</a:t>
            </a:r>
            <a:r>
              <a:rPr lang="en-US" dirty="0">
                <a:solidFill>
                  <a:srgbClr val="FF0000"/>
                </a:solidFill>
              </a:rPr>
              <a:t>next-hop router</a:t>
            </a:r>
            <a:r>
              <a:rPr lang="en-US" dirty="0"/>
              <a:t>).</a:t>
            </a:r>
          </a:p>
          <a:p>
            <a:endParaRPr lang="id-ID" dirty="0"/>
          </a:p>
        </p:txBody>
      </p:sp>
      <p:pic>
        <p:nvPicPr>
          <p:cNvPr id="4" name="Picture 3" descr="Next-Hop.jpg">
            <a:extLst>
              <a:ext uri="{FF2B5EF4-FFF2-40B4-BE49-F238E27FC236}">
                <a16:creationId xmlns:a16="http://schemas.microsoft.com/office/drawing/2014/main" id="{155EBACC-DD51-1749-9ED1-86E898EFD0E8}"/>
              </a:ext>
            </a:extLst>
          </p:cNvPr>
          <p:cNvPicPr>
            <a:picLocks noChangeAspect="1"/>
          </p:cNvPicPr>
          <p:nvPr/>
        </p:nvPicPr>
        <p:blipFill>
          <a:blip r:embed="rId2"/>
          <a:stretch>
            <a:fillRect/>
          </a:stretch>
        </p:blipFill>
        <p:spPr>
          <a:xfrm>
            <a:off x="5672978" y="4469351"/>
            <a:ext cx="5841504" cy="2051426"/>
          </a:xfrm>
          <a:prstGeom prst="rect">
            <a:avLst/>
          </a:prstGeom>
        </p:spPr>
      </p:pic>
    </p:spTree>
    <p:extLst>
      <p:ext uri="{BB962C8B-B14F-4D97-AF65-F5344CB8AC3E}">
        <p14:creationId xmlns:p14="http://schemas.microsoft.com/office/powerpoint/2010/main" val="4056746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05B1-B9A7-1B45-A293-0FCB778C536F}"/>
              </a:ext>
            </a:extLst>
          </p:cNvPr>
          <p:cNvSpPr>
            <a:spLocks noGrp="1"/>
          </p:cNvSpPr>
          <p:nvPr>
            <p:ph type="title"/>
          </p:nvPr>
        </p:nvSpPr>
        <p:spPr/>
        <p:txBody>
          <a:bodyPr/>
          <a:lstStyle/>
          <a:p>
            <a:r>
              <a:rPr lang="en-US" dirty="0"/>
              <a:t>Routing -&gt; Gateway</a:t>
            </a:r>
            <a:endParaRPr lang="id-ID" dirty="0"/>
          </a:p>
        </p:txBody>
      </p:sp>
      <p:sp>
        <p:nvSpPr>
          <p:cNvPr id="3" name="Content Placeholder 2">
            <a:extLst>
              <a:ext uri="{FF2B5EF4-FFF2-40B4-BE49-F238E27FC236}">
                <a16:creationId xmlns:a16="http://schemas.microsoft.com/office/drawing/2014/main" id="{0148C82A-9603-D747-95AE-860FC19E0FE2}"/>
              </a:ext>
            </a:extLst>
          </p:cNvPr>
          <p:cNvSpPr>
            <a:spLocks noGrp="1"/>
          </p:cNvSpPr>
          <p:nvPr>
            <p:ph idx="1"/>
          </p:nvPr>
        </p:nvSpPr>
        <p:spPr>
          <a:xfrm>
            <a:off x="1541928" y="2240897"/>
            <a:ext cx="9744637" cy="2564187"/>
          </a:xfrm>
        </p:spPr>
        <p:txBody>
          <a:bodyPr>
            <a:normAutofit fontScale="92500" lnSpcReduction="10000"/>
          </a:bodyPr>
          <a:lstStyle/>
          <a:p>
            <a:r>
              <a:rPr lang="en-US" dirty="0"/>
              <a:t>Gateway </a:t>
            </a:r>
            <a:r>
              <a:rPr lang="en-US" dirty="0" err="1"/>
              <a:t>atau</a:t>
            </a:r>
            <a:r>
              <a:rPr lang="en-US" dirty="0"/>
              <a:t> </a:t>
            </a:r>
            <a:r>
              <a:rPr lang="en-US" dirty="0">
                <a:solidFill>
                  <a:srgbClr val="FF0000"/>
                </a:solidFill>
              </a:rPr>
              <a:t>default gateway </a:t>
            </a:r>
            <a:r>
              <a:rPr lang="en-US" dirty="0" err="1"/>
              <a:t>diperlukan</a:t>
            </a:r>
            <a:r>
              <a:rPr lang="en-US" dirty="0"/>
              <a:t> </a:t>
            </a:r>
            <a:r>
              <a:rPr lang="en-US" dirty="0" err="1"/>
              <a:t>untuk</a:t>
            </a:r>
            <a:r>
              <a:rPr lang="en-US" dirty="0"/>
              <a:t> </a:t>
            </a:r>
            <a:r>
              <a:rPr lang="en-US" dirty="0" err="1"/>
              <a:t>mengirimkan</a:t>
            </a:r>
            <a:r>
              <a:rPr lang="en-US" dirty="0"/>
              <a:t> data </a:t>
            </a:r>
            <a:r>
              <a:rPr lang="en-US" dirty="0" err="1"/>
              <a:t>keluar</a:t>
            </a:r>
            <a:r>
              <a:rPr lang="en-US" dirty="0"/>
              <a:t> </a:t>
            </a:r>
            <a:r>
              <a:rPr lang="en-US" dirty="0" err="1"/>
              <a:t>dari</a:t>
            </a:r>
            <a:r>
              <a:rPr lang="en-US" dirty="0"/>
              <a:t> network </a:t>
            </a:r>
            <a:r>
              <a:rPr lang="en-US" dirty="0" err="1"/>
              <a:t>lokal</a:t>
            </a:r>
            <a:r>
              <a:rPr lang="en-US" dirty="0"/>
              <a:t>.</a:t>
            </a:r>
          </a:p>
          <a:p>
            <a:r>
              <a:rPr lang="en-US" dirty="0"/>
              <a:t>Gateway </a:t>
            </a:r>
            <a:r>
              <a:rPr lang="en-US" dirty="0" err="1"/>
              <a:t>ini</a:t>
            </a:r>
            <a:r>
              <a:rPr lang="en-US" dirty="0"/>
              <a:t> </a:t>
            </a:r>
            <a:r>
              <a:rPr lang="en-US" dirty="0" err="1"/>
              <a:t>merupakan</a:t>
            </a:r>
            <a:r>
              <a:rPr lang="en-US" dirty="0"/>
              <a:t> router yang salah </a:t>
            </a:r>
            <a:r>
              <a:rPr lang="en-US" dirty="0" err="1"/>
              <a:t>satu</a:t>
            </a:r>
            <a:r>
              <a:rPr lang="en-US" dirty="0"/>
              <a:t> interface-</a:t>
            </a:r>
            <a:r>
              <a:rPr lang="en-US" dirty="0" err="1"/>
              <a:t>nya</a:t>
            </a:r>
            <a:r>
              <a:rPr lang="en-US" dirty="0"/>
              <a:t> </a:t>
            </a:r>
            <a:r>
              <a:rPr lang="en-US" dirty="0" err="1"/>
              <a:t>terhubung</a:t>
            </a:r>
            <a:r>
              <a:rPr lang="en-US" dirty="0"/>
              <a:t> </a:t>
            </a:r>
            <a:r>
              <a:rPr lang="en-US" dirty="0" err="1"/>
              <a:t>ke</a:t>
            </a:r>
            <a:r>
              <a:rPr lang="en-US" dirty="0"/>
              <a:t> network </a:t>
            </a:r>
            <a:r>
              <a:rPr lang="en-US" dirty="0" err="1"/>
              <a:t>lokal</a:t>
            </a:r>
            <a:r>
              <a:rPr lang="en-US" dirty="0"/>
              <a:t>.</a:t>
            </a:r>
          </a:p>
          <a:p>
            <a:r>
              <a:rPr lang="en-US" dirty="0"/>
              <a:t>Gateway </a:t>
            </a:r>
            <a:r>
              <a:rPr lang="en-US" dirty="0" err="1"/>
              <a:t>harus</a:t>
            </a:r>
            <a:r>
              <a:rPr lang="en-US" dirty="0"/>
              <a:t> </a:t>
            </a:r>
            <a:r>
              <a:rPr lang="en-US" dirty="0" err="1"/>
              <a:t>memiliki</a:t>
            </a:r>
            <a:r>
              <a:rPr lang="en-US" dirty="0"/>
              <a:t> </a:t>
            </a:r>
            <a:r>
              <a:rPr lang="en-US" dirty="0" err="1"/>
              <a:t>bagian</a:t>
            </a:r>
            <a:r>
              <a:rPr lang="en-US" dirty="0"/>
              <a:t> network yang </a:t>
            </a:r>
            <a:r>
              <a:rPr lang="en-US" dirty="0" err="1"/>
              <a:t>sama</a:t>
            </a:r>
            <a:r>
              <a:rPr lang="en-US" dirty="0"/>
              <a:t> </a:t>
            </a:r>
            <a:r>
              <a:rPr lang="en-US" dirty="0" err="1"/>
              <a:t>dengan</a:t>
            </a:r>
            <a:r>
              <a:rPr lang="en-US" dirty="0"/>
              <a:t> IP address </a:t>
            </a:r>
            <a:r>
              <a:rPr lang="en-US" dirty="0" err="1"/>
              <a:t>mesin-mesin</a:t>
            </a:r>
            <a:r>
              <a:rPr lang="en-US" dirty="0"/>
              <a:t> </a:t>
            </a:r>
            <a:r>
              <a:rPr lang="en-US" dirty="0" err="1"/>
              <a:t>dalam</a:t>
            </a:r>
            <a:r>
              <a:rPr lang="en-US" dirty="0"/>
              <a:t> network </a:t>
            </a:r>
            <a:r>
              <a:rPr lang="en-US" dirty="0" err="1"/>
              <a:t>lokal</a:t>
            </a:r>
            <a:r>
              <a:rPr lang="en-US" dirty="0"/>
              <a:t>.</a:t>
            </a:r>
          </a:p>
          <a:p>
            <a:r>
              <a:rPr lang="en-US" dirty="0"/>
              <a:t>Ketika host </a:t>
            </a:r>
            <a:r>
              <a:rPr lang="en-US" dirty="0" err="1"/>
              <a:t>tidak</a:t>
            </a:r>
            <a:r>
              <a:rPr lang="en-US" dirty="0"/>
              <a:t> </a:t>
            </a:r>
            <a:r>
              <a:rPr lang="en-US" dirty="0" err="1"/>
              <a:t>tahu</a:t>
            </a:r>
            <a:r>
              <a:rPr lang="en-US" dirty="0"/>
              <a:t> </a:t>
            </a:r>
            <a:r>
              <a:rPr lang="en-US" dirty="0" err="1"/>
              <a:t>harus</a:t>
            </a:r>
            <a:r>
              <a:rPr lang="en-US" dirty="0"/>
              <a:t> </a:t>
            </a:r>
            <a:r>
              <a:rPr lang="en-US" dirty="0" err="1"/>
              <a:t>kemana</a:t>
            </a:r>
            <a:r>
              <a:rPr lang="en-US" dirty="0"/>
              <a:t> </a:t>
            </a:r>
            <a:r>
              <a:rPr lang="en-US" dirty="0" err="1"/>
              <a:t>mengirimkan</a:t>
            </a:r>
            <a:r>
              <a:rPr lang="en-US" dirty="0"/>
              <a:t> </a:t>
            </a:r>
            <a:r>
              <a:rPr lang="en-US" dirty="0" err="1"/>
              <a:t>paket</a:t>
            </a:r>
            <a:r>
              <a:rPr lang="en-US" dirty="0"/>
              <a:t>, </a:t>
            </a:r>
            <a:r>
              <a:rPr lang="en-US" dirty="0" err="1"/>
              <a:t>maka</a:t>
            </a:r>
            <a:r>
              <a:rPr lang="en-US" dirty="0"/>
              <a:t> host </a:t>
            </a:r>
            <a:r>
              <a:rPr lang="en-US" dirty="0" err="1"/>
              <a:t>akan</a:t>
            </a:r>
            <a:r>
              <a:rPr lang="en-US" dirty="0"/>
              <a:t> </a:t>
            </a:r>
            <a:r>
              <a:rPr lang="en-US" dirty="0" err="1"/>
              <a:t>mengirimkannya</a:t>
            </a:r>
            <a:r>
              <a:rPr lang="en-US" dirty="0"/>
              <a:t> </a:t>
            </a:r>
            <a:r>
              <a:rPr lang="en-US" dirty="0" err="1"/>
              <a:t>ke</a:t>
            </a:r>
            <a:r>
              <a:rPr lang="en-US" dirty="0"/>
              <a:t> address </a:t>
            </a:r>
            <a:r>
              <a:rPr lang="en-US" dirty="0">
                <a:solidFill>
                  <a:srgbClr val="0070C0"/>
                </a:solidFill>
              </a:rPr>
              <a:t>default gateway</a:t>
            </a:r>
            <a:r>
              <a:rPr lang="en-US" dirty="0"/>
              <a:t>.</a:t>
            </a:r>
          </a:p>
          <a:p>
            <a:endParaRPr lang="id-ID" dirty="0"/>
          </a:p>
        </p:txBody>
      </p:sp>
      <p:pic>
        <p:nvPicPr>
          <p:cNvPr id="4" name="Picture 3" descr="gateway2.jpg">
            <a:extLst>
              <a:ext uri="{FF2B5EF4-FFF2-40B4-BE49-F238E27FC236}">
                <a16:creationId xmlns:a16="http://schemas.microsoft.com/office/drawing/2014/main" id="{DB21906C-EAF6-6C45-A7E4-3BDAEE54F100}"/>
              </a:ext>
            </a:extLst>
          </p:cNvPr>
          <p:cNvPicPr>
            <a:picLocks noChangeAspect="1"/>
          </p:cNvPicPr>
          <p:nvPr/>
        </p:nvPicPr>
        <p:blipFill>
          <a:blip r:embed="rId2"/>
          <a:stretch>
            <a:fillRect/>
          </a:stretch>
        </p:blipFill>
        <p:spPr>
          <a:xfrm>
            <a:off x="3040653" y="4993064"/>
            <a:ext cx="7565121" cy="1501899"/>
          </a:xfrm>
          <a:prstGeom prst="rect">
            <a:avLst/>
          </a:prstGeom>
        </p:spPr>
      </p:pic>
    </p:spTree>
    <p:extLst>
      <p:ext uri="{BB962C8B-B14F-4D97-AF65-F5344CB8AC3E}">
        <p14:creationId xmlns:p14="http://schemas.microsoft.com/office/powerpoint/2010/main" val="2158739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Topik</a:t>
            </a:r>
            <a:r>
              <a:rPr lang="en-US" dirty="0"/>
              <a:t> </a:t>
            </a:r>
            <a:r>
              <a:rPr lang="en-US" dirty="0" err="1"/>
              <a:t>Bahasan</a:t>
            </a:r>
            <a:endParaRPr lang="en-US" dirty="0"/>
          </a:p>
        </p:txBody>
      </p:sp>
      <p:sp>
        <p:nvSpPr>
          <p:cNvPr id="3" name="Content Placeholder 2"/>
          <p:cNvSpPr>
            <a:spLocks noGrp="1"/>
          </p:cNvSpPr>
          <p:nvPr>
            <p:ph idx="1"/>
          </p:nvPr>
        </p:nvSpPr>
        <p:spPr/>
        <p:txBody>
          <a:bodyPr>
            <a:normAutofit/>
          </a:bodyPr>
          <a:lstStyle/>
          <a:p>
            <a:pPr lvl="0"/>
            <a:r>
              <a:rPr lang="en-US" dirty="0" err="1"/>
              <a:t>Fungsi</a:t>
            </a:r>
            <a:r>
              <a:rPr lang="en-US" dirty="0"/>
              <a:t> Network Layer</a:t>
            </a:r>
          </a:p>
          <a:p>
            <a:pPr lvl="0"/>
            <a:r>
              <a:rPr lang="en-US" dirty="0" err="1"/>
              <a:t>Protokol</a:t>
            </a:r>
            <a:r>
              <a:rPr lang="en-US" dirty="0"/>
              <a:t> </a:t>
            </a:r>
            <a:r>
              <a:rPr lang="en-US" dirty="0" err="1"/>
              <a:t>Komunikasi</a:t>
            </a:r>
            <a:r>
              <a:rPr lang="en-US" dirty="0"/>
              <a:t> Data</a:t>
            </a:r>
          </a:p>
          <a:p>
            <a:pPr lvl="0"/>
            <a:r>
              <a:rPr lang="en-US" dirty="0" err="1"/>
              <a:t>Konsep</a:t>
            </a:r>
            <a:r>
              <a:rPr lang="en-US" dirty="0"/>
              <a:t> </a:t>
            </a:r>
            <a:r>
              <a:rPr lang="en-US" dirty="0" err="1"/>
              <a:t>Pengalamatan</a:t>
            </a:r>
            <a:r>
              <a:rPr lang="en-US" dirty="0"/>
              <a:t> </a:t>
            </a:r>
            <a:r>
              <a:rPr lang="en-US" dirty="0" err="1"/>
              <a:t>Logis</a:t>
            </a:r>
            <a:r>
              <a:rPr lang="en-US" dirty="0"/>
              <a:t> (IP)</a:t>
            </a:r>
          </a:p>
          <a:p>
            <a:pPr lvl="0"/>
            <a:r>
              <a:rPr lang="en-US" dirty="0" err="1"/>
              <a:t>Konsep</a:t>
            </a:r>
            <a:r>
              <a:rPr lang="en-US" dirty="0"/>
              <a:t> </a:t>
            </a:r>
            <a:r>
              <a:rPr lang="en-US" dirty="0" err="1"/>
              <a:t>Pemanfaatan</a:t>
            </a:r>
            <a:r>
              <a:rPr lang="en-US" dirty="0"/>
              <a:t> IP</a:t>
            </a:r>
          </a:p>
          <a:p>
            <a:pPr lvl="0"/>
            <a:r>
              <a:rPr lang="en-US" dirty="0" err="1"/>
              <a:t>Konsep</a:t>
            </a:r>
            <a:r>
              <a:rPr lang="en-US" dirty="0"/>
              <a:t> routing</a:t>
            </a:r>
          </a:p>
          <a:p>
            <a:pPr lvl="0"/>
            <a:r>
              <a:rPr lang="en-US" dirty="0" err="1"/>
              <a:t>Algoritma</a:t>
            </a:r>
            <a:r>
              <a:rPr lang="en-US" dirty="0"/>
              <a:t> routing</a:t>
            </a:r>
          </a:p>
          <a:p>
            <a:pPr lvl="0"/>
            <a:r>
              <a:rPr lang="en-US" dirty="0" err="1"/>
              <a:t>Prinsip</a:t>
            </a:r>
            <a:r>
              <a:rPr lang="en-US" dirty="0"/>
              <a:t> </a:t>
            </a:r>
            <a:r>
              <a:rPr lang="en-US" dirty="0" err="1"/>
              <a:t>Kerja</a:t>
            </a:r>
            <a:r>
              <a:rPr lang="en-US" dirty="0"/>
              <a:t> Router</a:t>
            </a:r>
          </a:p>
          <a:p>
            <a:pPr lvl="0"/>
            <a:r>
              <a:rPr lang="en-US" dirty="0" err="1"/>
              <a:t>Konsep</a:t>
            </a:r>
            <a:r>
              <a:rPr lang="en-US" dirty="0"/>
              <a:t> Gateway</a:t>
            </a:r>
          </a:p>
        </p:txBody>
      </p:sp>
    </p:spTree>
    <p:extLst>
      <p:ext uri="{BB962C8B-B14F-4D97-AF65-F5344CB8AC3E}">
        <p14:creationId xmlns:p14="http://schemas.microsoft.com/office/powerpoint/2010/main" val="1522820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-&gt; Gateway</a:t>
            </a:r>
          </a:p>
        </p:txBody>
      </p:sp>
      <p:sp>
        <p:nvSpPr>
          <p:cNvPr id="3" name="Content Placeholder 2"/>
          <p:cNvSpPr>
            <a:spLocks noGrp="1"/>
          </p:cNvSpPr>
          <p:nvPr>
            <p:ph sz="quarter" idx="1"/>
          </p:nvPr>
        </p:nvSpPr>
        <p:spPr/>
        <p:txBody>
          <a:bodyPr/>
          <a:lstStyle/>
          <a:p>
            <a:r>
              <a:rPr lang="en-US" dirty="0" err="1"/>
              <a:t>Gunakan</a:t>
            </a:r>
            <a:r>
              <a:rPr lang="en-US" dirty="0"/>
              <a:t> </a:t>
            </a:r>
            <a:r>
              <a:rPr lang="en-US" dirty="0" err="1"/>
              <a:t>perintah</a:t>
            </a:r>
            <a:r>
              <a:rPr lang="en-US" dirty="0"/>
              <a:t> </a:t>
            </a:r>
            <a:r>
              <a:rPr lang="en-US" dirty="0" err="1">
                <a:solidFill>
                  <a:srgbClr val="FF0000"/>
                </a:solidFill>
              </a:rPr>
              <a:t>ipconfig</a:t>
            </a:r>
            <a:r>
              <a:rPr lang="en-US" dirty="0"/>
              <a:t> </a:t>
            </a:r>
            <a:r>
              <a:rPr lang="en-US" dirty="0" err="1"/>
              <a:t>atau</a:t>
            </a:r>
            <a:r>
              <a:rPr lang="en-US" dirty="0"/>
              <a:t> </a:t>
            </a:r>
            <a:r>
              <a:rPr lang="en-US" dirty="0">
                <a:solidFill>
                  <a:srgbClr val="FF0000"/>
                </a:solidFill>
              </a:rPr>
              <a:t>route</a:t>
            </a:r>
            <a:r>
              <a:rPr lang="en-US" dirty="0"/>
              <a:t> </a:t>
            </a:r>
            <a:r>
              <a:rPr lang="en-US" dirty="0" err="1"/>
              <a:t>untuk</a:t>
            </a:r>
            <a:r>
              <a:rPr lang="en-US" dirty="0"/>
              <a:t> </a:t>
            </a:r>
            <a:r>
              <a:rPr lang="en-US" dirty="0" err="1"/>
              <a:t>mengetahui</a:t>
            </a:r>
            <a:r>
              <a:rPr lang="en-US" dirty="0"/>
              <a:t> </a:t>
            </a:r>
            <a:r>
              <a:rPr lang="en-US" dirty="0" err="1"/>
              <a:t>konfigurasi</a:t>
            </a:r>
            <a:r>
              <a:rPr lang="en-US" dirty="0"/>
              <a:t> IP address </a:t>
            </a:r>
            <a:r>
              <a:rPr lang="en-US" dirty="0" err="1"/>
              <a:t>dan</a:t>
            </a:r>
            <a:r>
              <a:rPr lang="en-US" dirty="0"/>
              <a:t> default gateway </a:t>
            </a:r>
            <a:r>
              <a:rPr lang="en-US" dirty="0" err="1"/>
              <a:t>pada</a:t>
            </a:r>
            <a:r>
              <a:rPr lang="en-US" dirty="0"/>
              <a:t> windows.</a:t>
            </a:r>
          </a:p>
          <a:p>
            <a:r>
              <a:rPr lang="en-US" dirty="0" err="1"/>
              <a:t>Pada</a:t>
            </a:r>
            <a:r>
              <a:rPr lang="en-US" dirty="0"/>
              <a:t> UNIX </a:t>
            </a:r>
            <a:r>
              <a:rPr lang="en-US" dirty="0" err="1"/>
              <a:t>atau</a:t>
            </a:r>
            <a:r>
              <a:rPr lang="en-US" dirty="0"/>
              <a:t> Linux </a:t>
            </a:r>
            <a:r>
              <a:rPr lang="en-US" dirty="0" err="1"/>
              <a:t>gunakan</a:t>
            </a:r>
            <a:r>
              <a:rPr lang="en-US" dirty="0"/>
              <a:t> </a:t>
            </a:r>
            <a:r>
              <a:rPr lang="en-US" dirty="0" err="1"/>
              <a:t>perintah</a:t>
            </a:r>
            <a:r>
              <a:rPr lang="en-US" dirty="0"/>
              <a:t> </a:t>
            </a:r>
            <a:r>
              <a:rPr lang="en-US" dirty="0" err="1">
                <a:solidFill>
                  <a:srgbClr val="FF0000"/>
                </a:solidFill>
              </a:rPr>
              <a:t>ifconfig</a:t>
            </a:r>
            <a:r>
              <a:rPr lang="en-US" dirty="0"/>
              <a:t> </a:t>
            </a:r>
            <a:r>
              <a:rPr lang="en-US" dirty="0" err="1"/>
              <a:t>dan</a:t>
            </a:r>
            <a:r>
              <a:rPr lang="en-US" dirty="0"/>
              <a:t> </a:t>
            </a:r>
            <a:r>
              <a:rPr lang="en-US" dirty="0">
                <a:solidFill>
                  <a:srgbClr val="FF0000"/>
                </a:solidFill>
              </a:rPr>
              <a:t>route</a:t>
            </a:r>
            <a:r>
              <a:rPr lang="en-US" dirty="0"/>
              <a:t> </a:t>
            </a:r>
            <a:r>
              <a:rPr lang="en-US" dirty="0" err="1"/>
              <a:t>atau</a:t>
            </a:r>
            <a:r>
              <a:rPr lang="en-US" dirty="0"/>
              <a:t> </a:t>
            </a:r>
            <a:r>
              <a:rPr lang="en-US" dirty="0" err="1">
                <a:solidFill>
                  <a:srgbClr val="FF0000"/>
                </a:solidFill>
              </a:rPr>
              <a:t>netstat</a:t>
            </a:r>
            <a:r>
              <a:rPr lang="en-US" dirty="0">
                <a:solidFill>
                  <a:srgbClr val="FF0000"/>
                </a:solidFill>
              </a:rPr>
              <a:t> -nr</a:t>
            </a:r>
            <a:r>
              <a:rPr lang="en-US" dirty="0"/>
              <a:t>.</a:t>
            </a:r>
          </a:p>
        </p:txBody>
      </p:sp>
      <p:pic>
        <p:nvPicPr>
          <p:cNvPr id="4" name="Picture 3" descr="ipconfig.jpg"/>
          <p:cNvPicPr>
            <a:picLocks noChangeAspect="1"/>
          </p:cNvPicPr>
          <p:nvPr/>
        </p:nvPicPr>
        <p:blipFill>
          <a:blip r:embed="rId2"/>
          <a:stretch>
            <a:fillRect/>
          </a:stretch>
        </p:blipFill>
        <p:spPr>
          <a:xfrm>
            <a:off x="2389573" y="3573016"/>
            <a:ext cx="7412854" cy="2286000"/>
          </a:xfrm>
          <a:prstGeom prst="rect">
            <a:avLst/>
          </a:prstGeom>
        </p:spPr>
      </p:pic>
    </p:spTree>
    <p:extLst>
      <p:ext uri="{BB962C8B-B14F-4D97-AF65-F5344CB8AC3E}">
        <p14:creationId xmlns:p14="http://schemas.microsoft.com/office/powerpoint/2010/main" val="2653207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-&gt; Route</a:t>
            </a:r>
          </a:p>
        </p:txBody>
      </p:sp>
      <p:sp>
        <p:nvSpPr>
          <p:cNvPr id="3" name="Content Placeholder 2"/>
          <p:cNvSpPr>
            <a:spLocks noGrp="1"/>
          </p:cNvSpPr>
          <p:nvPr>
            <p:ph sz="quarter" idx="1"/>
          </p:nvPr>
        </p:nvSpPr>
        <p:spPr/>
        <p:txBody>
          <a:bodyPr>
            <a:normAutofit fontScale="92500" lnSpcReduction="10000"/>
          </a:bodyPr>
          <a:lstStyle/>
          <a:p>
            <a:r>
              <a:rPr lang="en-US" dirty="0" err="1"/>
              <a:t>Untuk</a:t>
            </a:r>
            <a:r>
              <a:rPr lang="en-US" dirty="0"/>
              <a:t> </a:t>
            </a:r>
            <a:r>
              <a:rPr lang="en-US" dirty="0" err="1"/>
              <a:t>mem</a:t>
            </a:r>
            <a:r>
              <a:rPr lang="en-US" dirty="0"/>
              <a:t>-forward </a:t>
            </a:r>
            <a:r>
              <a:rPr lang="en-US" dirty="0" err="1"/>
              <a:t>paket</a:t>
            </a:r>
            <a:r>
              <a:rPr lang="en-US" dirty="0"/>
              <a:t> </a:t>
            </a:r>
            <a:r>
              <a:rPr lang="en-US" dirty="0" err="1"/>
              <a:t>ke</a:t>
            </a:r>
            <a:r>
              <a:rPr lang="en-US" dirty="0"/>
              <a:t> network </a:t>
            </a:r>
            <a:r>
              <a:rPr lang="en-US" dirty="0" err="1"/>
              <a:t>tujuan</a:t>
            </a:r>
            <a:r>
              <a:rPr lang="en-US" dirty="0"/>
              <a:t>, router </a:t>
            </a:r>
            <a:r>
              <a:rPr lang="en-US" dirty="0" err="1"/>
              <a:t>memerlukan</a:t>
            </a:r>
            <a:r>
              <a:rPr lang="en-US" dirty="0"/>
              <a:t> </a:t>
            </a:r>
            <a:r>
              <a:rPr lang="en-US" dirty="0" err="1"/>
              <a:t>informasi</a:t>
            </a:r>
            <a:r>
              <a:rPr lang="en-US" dirty="0"/>
              <a:t> routing (</a:t>
            </a:r>
            <a:r>
              <a:rPr lang="en-US" dirty="0">
                <a:solidFill>
                  <a:srgbClr val="FF0000"/>
                </a:solidFill>
              </a:rPr>
              <a:t>route</a:t>
            </a:r>
            <a:r>
              <a:rPr lang="en-US" dirty="0"/>
              <a:t>) yang </a:t>
            </a:r>
            <a:r>
              <a:rPr lang="en-US" dirty="0" err="1"/>
              <a:t>bersesuaian</a:t>
            </a:r>
            <a:r>
              <a:rPr lang="en-US" dirty="0"/>
              <a:t> </a:t>
            </a:r>
            <a:r>
              <a:rPr lang="en-US" dirty="0" err="1"/>
              <a:t>dengan</a:t>
            </a:r>
            <a:r>
              <a:rPr lang="en-US" dirty="0"/>
              <a:t> network yang </a:t>
            </a:r>
            <a:r>
              <a:rPr lang="en-US" dirty="0" err="1"/>
              <a:t>dituju</a:t>
            </a:r>
            <a:r>
              <a:rPr lang="en-US" dirty="0"/>
              <a:t>.</a:t>
            </a:r>
          </a:p>
          <a:p>
            <a:r>
              <a:rPr lang="en-US" dirty="0">
                <a:solidFill>
                  <a:srgbClr val="FF0000"/>
                </a:solidFill>
              </a:rPr>
              <a:t>Route</a:t>
            </a:r>
            <a:r>
              <a:rPr lang="en-US" dirty="0"/>
              <a:t> </a:t>
            </a:r>
            <a:r>
              <a:rPr lang="en-US" dirty="0" err="1"/>
              <a:t>menunjukkan</a:t>
            </a:r>
            <a:r>
              <a:rPr lang="en-US" dirty="0"/>
              <a:t> </a:t>
            </a:r>
            <a:r>
              <a:rPr lang="en-US" dirty="0" err="1"/>
              <a:t>informasi</a:t>
            </a:r>
            <a:r>
              <a:rPr lang="en-US" dirty="0"/>
              <a:t> </a:t>
            </a:r>
            <a:r>
              <a:rPr lang="en-US" dirty="0">
                <a:solidFill>
                  <a:srgbClr val="0070C0"/>
                </a:solidFill>
              </a:rPr>
              <a:t>next-hop-address</a:t>
            </a:r>
            <a:r>
              <a:rPr lang="en-US" dirty="0"/>
              <a:t>, </a:t>
            </a:r>
            <a:r>
              <a:rPr lang="en-US" dirty="0" err="1"/>
              <a:t>yakni</a:t>
            </a:r>
            <a:r>
              <a:rPr lang="en-US" dirty="0"/>
              <a:t> IP address </a:t>
            </a:r>
            <a:r>
              <a:rPr lang="en-US" dirty="0" err="1"/>
              <a:t>dari</a:t>
            </a:r>
            <a:r>
              <a:rPr lang="en-US" dirty="0"/>
              <a:t> </a:t>
            </a:r>
            <a:r>
              <a:rPr lang="en-US" dirty="0">
                <a:solidFill>
                  <a:srgbClr val="FF0000"/>
                </a:solidFill>
              </a:rPr>
              <a:t>next-hop router </a:t>
            </a:r>
            <a:r>
              <a:rPr lang="en-US" dirty="0" err="1"/>
              <a:t>dimana</a:t>
            </a:r>
            <a:r>
              <a:rPr lang="en-US" dirty="0"/>
              <a:t> </a:t>
            </a:r>
            <a:r>
              <a:rPr lang="en-US" dirty="0" err="1"/>
              <a:t>paket</a:t>
            </a:r>
            <a:r>
              <a:rPr lang="en-US" dirty="0"/>
              <a:t> </a:t>
            </a:r>
            <a:r>
              <a:rPr lang="en-US" dirty="0" err="1"/>
              <a:t>harus</a:t>
            </a:r>
            <a:r>
              <a:rPr lang="en-US" dirty="0"/>
              <a:t> </a:t>
            </a:r>
            <a:r>
              <a:rPr lang="en-US" dirty="0" err="1"/>
              <a:t>diserahkan</a:t>
            </a:r>
            <a:r>
              <a:rPr lang="en-US" dirty="0"/>
              <a:t> agar </a:t>
            </a:r>
            <a:r>
              <a:rPr lang="en-US" dirty="0" err="1"/>
              <a:t>bisa</a:t>
            </a:r>
            <a:r>
              <a:rPr lang="en-US" dirty="0"/>
              <a:t> </a:t>
            </a:r>
            <a:r>
              <a:rPr lang="en-US" dirty="0" err="1"/>
              <a:t>sampai</a:t>
            </a:r>
            <a:r>
              <a:rPr lang="en-US" dirty="0"/>
              <a:t> </a:t>
            </a:r>
            <a:r>
              <a:rPr lang="en-US" dirty="0" err="1"/>
              <a:t>ke</a:t>
            </a:r>
            <a:r>
              <a:rPr lang="en-US" dirty="0"/>
              <a:t> </a:t>
            </a:r>
            <a:r>
              <a:rPr lang="en-US" dirty="0">
                <a:solidFill>
                  <a:srgbClr val="0070C0"/>
                </a:solidFill>
              </a:rPr>
              <a:t>network </a:t>
            </a:r>
            <a:r>
              <a:rPr lang="en-US" dirty="0" err="1">
                <a:solidFill>
                  <a:srgbClr val="0070C0"/>
                </a:solidFill>
              </a:rPr>
              <a:t>tujuan</a:t>
            </a:r>
            <a:r>
              <a:rPr lang="en-US" dirty="0"/>
              <a:t>.</a:t>
            </a:r>
          </a:p>
          <a:p>
            <a:r>
              <a:rPr lang="en-US" dirty="0" err="1"/>
              <a:t>Semua</a:t>
            </a:r>
            <a:r>
              <a:rPr lang="en-US" dirty="0"/>
              <a:t> </a:t>
            </a:r>
            <a:r>
              <a:rPr lang="en-US" dirty="0" err="1"/>
              <a:t>informasi</a:t>
            </a:r>
            <a:r>
              <a:rPr lang="en-US" dirty="0"/>
              <a:t> routing </a:t>
            </a:r>
            <a:r>
              <a:rPr lang="en-US" dirty="0" err="1"/>
              <a:t>akan</a:t>
            </a:r>
            <a:r>
              <a:rPr lang="en-US" dirty="0"/>
              <a:t> </a:t>
            </a:r>
            <a:r>
              <a:rPr lang="en-US" dirty="0" err="1"/>
              <a:t>disimpan</a:t>
            </a:r>
            <a:r>
              <a:rPr lang="en-US" dirty="0"/>
              <a:t> </a:t>
            </a:r>
            <a:r>
              <a:rPr lang="en-US" dirty="0" err="1"/>
              <a:t>dalam</a:t>
            </a:r>
            <a:r>
              <a:rPr lang="en-US" dirty="0"/>
              <a:t> </a:t>
            </a:r>
            <a:r>
              <a:rPr lang="en-US" dirty="0" err="1">
                <a:solidFill>
                  <a:srgbClr val="FF0000"/>
                </a:solidFill>
              </a:rPr>
              <a:t>tabel</a:t>
            </a:r>
            <a:r>
              <a:rPr lang="en-US" dirty="0">
                <a:solidFill>
                  <a:srgbClr val="FF0000"/>
                </a:solidFill>
              </a:rPr>
              <a:t> routing</a:t>
            </a:r>
            <a:r>
              <a:rPr lang="en-US" dirty="0"/>
              <a:t>.</a:t>
            </a:r>
          </a:p>
          <a:p>
            <a:r>
              <a:rPr lang="en-US" dirty="0"/>
              <a:t>Router </a:t>
            </a:r>
            <a:r>
              <a:rPr lang="en-US" dirty="0" err="1"/>
              <a:t>akan</a:t>
            </a:r>
            <a:r>
              <a:rPr lang="en-US" dirty="0"/>
              <a:t> </a:t>
            </a:r>
            <a:r>
              <a:rPr lang="en-US" dirty="0" err="1"/>
              <a:t>menambahkan</a:t>
            </a:r>
            <a:r>
              <a:rPr lang="en-US" dirty="0"/>
              <a:t> </a:t>
            </a:r>
            <a:r>
              <a:rPr lang="en-US" dirty="0" err="1"/>
              <a:t>informasi</a:t>
            </a:r>
            <a:r>
              <a:rPr lang="en-US" dirty="0"/>
              <a:t> route </a:t>
            </a:r>
            <a:r>
              <a:rPr lang="en-US" dirty="0" err="1"/>
              <a:t>tentang</a:t>
            </a:r>
            <a:r>
              <a:rPr lang="en-US" dirty="0"/>
              <a:t> network-network yang </a:t>
            </a:r>
            <a:r>
              <a:rPr lang="en-US" dirty="0" err="1"/>
              <a:t>terhubung</a:t>
            </a:r>
            <a:r>
              <a:rPr lang="en-US" dirty="0"/>
              <a:t> </a:t>
            </a:r>
            <a:r>
              <a:rPr lang="en-US" dirty="0" err="1"/>
              <a:t>langsung</a:t>
            </a:r>
            <a:r>
              <a:rPr lang="en-US" dirty="0"/>
              <a:t> (</a:t>
            </a:r>
            <a:r>
              <a:rPr lang="en-US" dirty="0">
                <a:solidFill>
                  <a:srgbClr val="0070C0"/>
                </a:solidFill>
              </a:rPr>
              <a:t>directly connected</a:t>
            </a:r>
            <a:r>
              <a:rPr lang="en-US" dirty="0"/>
              <a:t>) </a:t>
            </a:r>
            <a:r>
              <a:rPr lang="en-US" dirty="0" err="1"/>
              <a:t>meskipun</a:t>
            </a:r>
            <a:r>
              <a:rPr lang="en-US" dirty="0"/>
              <a:t> router </a:t>
            </a:r>
            <a:r>
              <a:rPr lang="en-US" dirty="0" err="1"/>
              <a:t>belum</a:t>
            </a:r>
            <a:r>
              <a:rPr lang="en-US" dirty="0"/>
              <a:t> </a:t>
            </a:r>
            <a:r>
              <a:rPr lang="en-US" dirty="0" err="1"/>
              <a:t>dikonfigurasi</a:t>
            </a:r>
            <a:r>
              <a:rPr lang="en-US" dirty="0"/>
              <a:t> </a:t>
            </a:r>
            <a:r>
              <a:rPr lang="en-US" dirty="0" err="1"/>
              <a:t>apapun</a:t>
            </a:r>
            <a:r>
              <a:rPr lang="en-US" dirty="0"/>
              <a:t>.</a:t>
            </a:r>
          </a:p>
          <a:p>
            <a:r>
              <a:rPr lang="en-US" dirty="0" err="1"/>
              <a:t>Informasi</a:t>
            </a:r>
            <a:r>
              <a:rPr lang="en-US" dirty="0"/>
              <a:t> routing </a:t>
            </a:r>
            <a:r>
              <a:rPr lang="en-US" dirty="0" err="1"/>
              <a:t>dalam</a:t>
            </a:r>
            <a:r>
              <a:rPr lang="en-US" dirty="0"/>
              <a:t> </a:t>
            </a:r>
            <a:r>
              <a:rPr lang="en-US" dirty="0" err="1"/>
              <a:t>tabel</a:t>
            </a:r>
            <a:r>
              <a:rPr lang="en-US" dirty="0"/>
              <a:t> routing </a:t>
            </a:r>
            <a:r>
              <a:rPr lang="en-US" dirty="0" err="1"/>
              <a:t>berisi</a:t>
            </a:r>
            <a:r>
              <a:rPr lang="en-US" dirty="0"/>
              <a:t> :</a:t>
            </a:r>
          </a:p>
          <a:p>
            <a:pPr lvl="1"/>
            <a:r>
              <a:rPr lang="en-US" dirty="0"/>
              <a:t>Network </a:t>
            </a:r>
            <a:r>
              <a:rPr lang="en-US" dirty="0" err="1"/>
              <a:t>tujuan</a:t>
            </a:r>
            <a:endParaRPr lang="en-US" dirty="0"/>
          </a:p>
          <a:p>
            <a:pPr lvl="1"/>
            <a:r>
              <a:rPr lang="en-US" dirty="0"/>
              <a:t>Next-hop address</a:t>
            </a:r>
          </a:p>
          <a:p>
            <a:pPr lvl="1"/>
            <a:r>
              <a:rPr lang="en-US" dirty="0"/>
              <a:t>Metric</a:t>
            </a:r>
          </a:p>
        </p:txBody>
      </p:sp>
    </p:spTree>
    <p:extLst>
      <p:ext uri="{BB962C8B-B14F-4D97-AF65-F5344CB8AC3E}">
        <p14:creationId xmlns:p14="http://schemas.microsoft.com/office/powerpoint/2010/main" val="1629640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-&gt; </a:t>
            </a:r>
            <a:r>
              <a:rPr lang="en-US" dirty="0" err="1"/>
              <a:t>Tabel</a:t>
            </a:r>
            <a:r>
              <a:rPr lang="en-US" dirty="0"/>
              <a:t> Routing</a:t>
            </a:r>
          </a:p>
        </p:txBody>
      </p:sp>
      <p:sp>
        <p:nvSpPr>
          <p:cNvPr id="3" name="Content Placeholder 2"/>
          <p:cNvSpPr>
            <a:spLocks noGrp="1"/>
          </p:cNvSpPr>
          <p:nvPr>
            <p:ph sz="quarter" idx="1"/>
          </p:nvPr>
        </p:nvSpPr>
        <p:spPr/>
        <p:txBody>
          <a:bodyPr>
            <a:normAutofit fontScale="92500"/>
          </a:bodyPr>
          <a:lstStyle/>
          <a:p>
            <a:r>
              <a:rPr lang="en-US" dirty="0" err="1"/>
              <a:t>Semua</a:t>
            </a:r>
            <a:r>
              <a:rPr lang="en-US" dirty="0"/>
              <a:t> </a:t>
            </a:r>
            <a:r>
              <a:rPr lang="en-US" dirty="0" err="1"/>
              <a:t>informasi</a:t>
            </a:r>
            <a:r>
              <a:rPr lang="en-US" dirty="0"/>
              <a:t> </a:t>
            </a:r>
            <a:r>
              <a:rPr lang="en-US" dirty="0">
                <a:solidFill>
                  <a:srgbClr val="0070C0"/>
                </a:solidFill>
              </a:rPr>
              <a:t>route</a:t>
            </a:r>
            <a:r>
              <a:rPr lang="en-US" dirty="0"/>
              <a:t> </a:t>
            </a:r>
            <a:r>
              <a:rPr lang="en-US" dirty="0" err="1"/>
              <a:t>oleh</a:t>
            </a:r>
            <a:r>
              <a:rPr lang="en-US" dirty="0"/>
              <a:t> router </a:t>
            </a:r>
            <a:r>
              <a:rPr lang="en-US" dirty="0" err="1"/>
              <a:t>akan</a:t>
            </a:r>
            <a:r>
              <a:rPr lang="en-US" dirty="0"/>
              <a:t> </a:t>
            </a:r>
            <a:r>
              <a:rPr lang="en-US" dirty="0" err="1"/>
              <a:t>disimpan</a:t>
            </a:r>
            <a:r>
              <a:rPr lang="en-US" dirty="0"/>
              <a:t> </a:t>
            </a:r>
            <a:r>
              <a:rPr lang="en-US" dirty="0" err="1"/>
              <a:t>dalam</a:t>
            </a:r>
            <a:r>
              <a:rPr lang="en-US" dirty="0"/>
              <a:t> </a:t>
            </a:r>
            <a:r>
              <a:rPr lang="en-US" dirty="0" err="1"/>
              <a:t>sebuah</a:t>
            </a:r>
            <a:r>
              <a:rPr lang="en-US" dirty="0"/>
              <a:t> </a:t>
            </a:r>
            <a:r>
              <a:rPr lang="en-US" dirty="0" err="1">
                <a:solidFill>
                  <a:srgbClr val="FF0000"/>
                </a:solidFill>
              </a:rPr>
              <a:t>tabel</a:t>
            </a:r>
            <a:r>
              <a:rPr lang="en-US" dirty="0">
                <a:solidFill>
                  <a:srgbClr val="FF0000"/>
                </a:solidFill>
              </a:rPr>
              <a:t> routing</a:t>
            </a:r>
            <a:r>
              <a:rPr lang="en-US" dirty="0"/>
              <a:t>.</a:t>
            </a:r>
          </a:p>
          <a:p>
            <a:r>
              <a:rPr lang="en-US" dirty="0" err="1"/>
              <a:t>Informasi</a:t>
            </a:r>
            <a:r>
              <a:rPr lang="en-US" dirty="0"/>
              <a:t> routing network yang </a:t>
            </a:r>
            <a:r>
              <a:rPr lang="en-US" dirty="0" err="1"/>
              <a:t>terhubung</a:t>
            </a:r>
            <a:r>
              <a:rPr lang="en-US" dirty="0"/>
              <a:t> </a:t>
            </a:r>
            <a:r>
              <a:rPr lang="en-US" dirty="0" err="1"/>
              <a:t>langsung</a:t>
            </a:r>
            <a:r>
              <a:rPr lang="en-US" dirty="0"/>
              <a:t> (</a:t>
            </a:r>
            <a:r>
              <a:rPr lang="en-US" dirty="0">
                <a:solidFill>
                  <a:srgbClr val="0070C0"/>
                </a:solidFill>
              </a:rPr>
              <a:t>directly connected</a:t>
            </a:r>
            <a:r>
              <a:rPr lang="en-US" dirty="0"/>
              <a:t>) </a:t>
            </a:r>
            <a:r>
              <a:rPr lang="en-US" dirty="0" err="1"/>
              <a:t>otomatis</a:t>
            </a:r>
            <a:r>
              <a:rPr lang="en-US" dirty="0"/>
              <a:t> </a:t>
            </a:r>
            <a:r>
              <a:rPr lang="en-US" dirty="0" err="1"/>
              <a:t>ditambahkan</a:t>
            </a:r>
            <a:r>
              <a:rPr lang="en-US" dirty="0"/>
              <a:t> </a:t>
            </a:r>
            <a:r>
              <a:rPr lang="en-US" dirty="0" err="1"/>
              <a:t>oleh</a:t>
            </a:r>
            <a:r>
              <a:rPr lang="en-US" dirty="0"/>
              <a:t> router </a:t>
            </a:r>
            <a:r>
              <a:rPr lang="en-US" dirty="0" err="1"/>
              <a:t>dalam</a:t>
            </a:r>
            <a:r>
              <a:rPr lang="en-US" dirty="0"/>
              <a:t> </a:t>
            </a:r>
            <a:r>
              <a:rPr lang="en-US" dirty="0" err="1"/>
              <a:t>tabel</a:t>
            </a:r>
            <a:r>
              <a:rPr lang="en-US" dirty="0"/>
              <a:t> routing.</a:t>
            </a:r>
          </a:p>
          <a:p>
            <a:r>
              <a:rPr lang="en-US" dirty="0" err="1"/>
              <a:t>Informasi</a:t>
            </a:r>
            <a:r>
              <a:rPr lang="en-US" dirty="0"/>
              <a:t> routing </a:t>
            </a:r>
            <a:r>
              <a:rPr lang="en-US" dirty="0" err="1"/>
              <a:t>dalam</a:t>
            </a:r>
            <a:r>
              <a:rPr lang="en-US" dirty="0"/>
              <a:t> </a:t>
            </a:r>
            <a:r>
              <a:rPr lang="en-US" dirty="0" err="1">
                <a:solidFill>
                  <a:srgbClr val="FF0000"/>
                </a:solidFill>
              </a:rPr>
              <a:t>tabel</a:t>
            </a:r>
            <a:r>
              <a:rPr lang="en-US" dirty="0">
                <a:solidFill>
                  <a:srgbClr val="FF0000"/>
                </a:solidFill>
              </a:rPr>
              <a:t> routing </a:t>
            </a:r>
            <a:r>
              <a:rPr lang="en-US" dirty="0" err="1"/>
              <a:t>dapat</a:t>
            </a:r>
            <a:r>
              <a:rPr lang="en-US" dirty="0"/>
              <a:t> </a:t>
            </a:r>
            <a:r>
              <a:rPr lang="en-US" dirty="0" err="1"/>
              <a:t>dibangun</a:t>
            </a:r>
            <a:r>
              <a:rPr lang="en-US" dirty="0"/>
              <a:t> </a:t>
            </a:r>
            <a:r>
              <a:rPr lang="en-US" dirty="0" err="1"/>
              <a:t>dengan</a:t>
            </a:r>
            <a:r>
              <a:rPr lang="en-US" dirty="0"/>
              <a:t>  2 </a:t>
            </a:r>
            <a:r>
              <a:rPr lang="en-US" dirty="0" err="1"/>
              <a:t>cara</a:t>
            </a:r>
            <a:r>
              <a:rPr lang="en-US" dirty="0"/>
              <a:t>, static routing </a:t>
            </a:r>
            <a:r>
              <a:rPr lang="en-US" dirty="0" err="1"/>
              <a:t>dan</a:t>
            </a:r>
            <a:r>
              <a:rPr lang="en-US" dirty="0"/>
              <a:t> dynamic routing.</a:t>
            </a:r>
          </a:p>
          <a:p>
            <a:r>
              <a:rPr lang="en-US" dirty="0"/>
              <a:t>Static Routing</a:t>
            </a:r>
          </a:p>
          <a:p>
            <a:pPr lvl="1"/>
            <a:r>
              <a:rPr lang="en-US" dirty="0" err="1"/>
              <a:t>Informasi</a:t>
            </a:r>
            <a:r>
              <a:rPr lang="en-US" dirty="0"/>
              <a:t> route </a:t>
            </a:r>
            <a:r>
              <a:rPr lang="en-US" dirty="0" err="1"/>
              <a:t>ditambahkan</a:t>
            </a:r>
            <a:r>
              <a:rPr lang="en-US" dirty="0"/>
              <a:t> </a:t>
            </a:r>
            <a:r>
              <a:rPr lang="en-US" dirty="0" err="1"/>
              <a:t>secara</a:t>
            </a:r>
            <a:r>
              <a:rPr lang="en-US" dirty="0"/>
              <a:t> manual </a:t>
            </a:r>
            <a:r>
              <a:rPr lang="en-US" dirty="0" err="1"/>
              <a:t>kedalam</a:t>
            </a:r>
            <a:r>
              <a:rPr lang="en-US" dirty="0"/>
              <a:t> </a:t>
            </a:r>
            <a:r>
              <a:rPr lang="en-US" dirty="0" err="1"/>
              <a:t>tabel</a:t>
            </a:r>
            <a:r>
              <a:rPr lang="en-US" dirty="0"/>
              <a:t> routing.</a:t>
            </a:r>
          </a:p>
          <a:p>
            <a:r>
              <a:rPr lang="en-US" dirty="0"/>
              <a:t>Dynamic Routing	</a:t>
            </a:r>
          </a:p>
          <a:p>
            <a:pPr lvl="1"/>
            <a:r>
              <a:rPr lang="en-US" dirty="0" err="1"/>
              <a:t>Memanfaatkan</a:t>
            </a:r>
            <a:r>
              <a:rPr lang="en-US" dirty="0"/>
              <a:t> </a:t>
            </a:r>
            <a:r>
              <a:rPr lang="en-US" dirty="0" err="1">
                <a:solidFill>
                  <a:srgbClr val="FF0000"/>
                </a:solidFill>
              </a:rPr>
              <a:t>protokol</a:t>
            </a:r>
            <a:r>
              <a:rPr lang="en-US" dirty="0">
                <a:solidFill>
                  <a:srgbClr val="FF0000"/>
                </a:solidFill>
              </a:rPr>
              <a:t> routing</a:t>
            </a:r>
            <a:r>
              <a:rPr lang="en-US" dirty="0"/>
              <a:t>, router-router </a:t>
            </a:r>
            <a:r>
              <a:rPr lang="en-US" dirty="0" err="1"/>
              <a:t>saling</a:t>
            </a:r>
            <a:r>
              <a:rPr lang="en-US" dirty="0"/>
              <a:t> </a:t>
            </a:r>
            <a:r>
              <a:rPr lang="en-US" dirty="0" err="1"/>
              <a:t>bertukar</a:t>
            </a:r>
            <a:r>
              <a:rPr lang="en-US" dirty="0"/>
              <a:t> </a:t>
            </a:r>
            <a:r>
              <a:rPr lang="en-US" dirty="0" err="1"/>
              <a:t>informasi</a:t>
            </a:r>
            <a:r>
              <a:rPr lang="en-US" dirty="0"/>
              <a:t> </a:t>
            </a:r>
            <a:r>
              <a:rPr lang="en-US" dirty="0" err="1"/>
              <a:t>routingsatu</a:t>
            </a:r>
            <a:r>
              <a:rPr lang="en-US" dirty="0"/>
              <a:t> </a:t>
            </a:r>
            <a:r>
              <a:rPr lang="en-US" dirty="0" err="1"/>
              <a:t>sama</a:t>
            </a:r>
            <a:r>
              <a:rPr lang="en-US" dirty="0"/>
              <a:t> lain.</a:t>
            </a:r>
          </a:p>
          <a:p>
            <a:pPr lvl="1"/>
            <a:r>
              <a:rPr lang="en-US" dirty="0"/>
              <a:t>Update </a:t>
            </a:r>
            <a:r>
              <a:rPr lang="en-US" dirty="0" err="1"/>
              <a:t>perubahan</a:t>
            </a:r>
            <a:r>
              <a:rPr lang="en-US" dirty="0"/>
              <a:t> </a:t>
            </a:r>
            <a:r>
              <a:rPr lang="en-US" dirty="0" err="1"/>
              <a:t>informasi</a:t>
            </a:r>
            <a:r>
              <a:rPr lang="en-US" dirty="0"/>
              <a:t> routing </a:t>
            </a:r>
            <a:r>
              <a:rPr lang="en-US" dirty="0" err="1"/>
              <a:t>juga</a:t>
            </a:r>
            <a:r>
              <a:rPr lang="en-US" dirty="0"/>
              <a:t> </a:t>
            </a:r>
            <a:r>
              <a:rPr lang="en-US" dirty="0" err="1"/>
              <a:t>akan</a:t>
            </a:r>
            <a:r>
              <a:rPr lang="en-US" dirty="0"/>
              <a:t> </a:t>
            </a:r>
            <a:r>
              <a:rPr lang="en-US" dirty="0" err="1"/>
              <a:t>disebarkan</a:t>
            </a:r>
            <a:r>
              <a:rPr lang="en-US" dirty="0"/>
              <a:t> </a:t>
            </a:r>
            <a:r>
              <a:rPr lang="en-US" dirty="0" err="1"/>
              <a:t>ke</a:t>
            </a:r>
            <a:r>
              <a:rPr lang="en-US" dirty="0"/>
              <a:t> router-router lain.</a:t>
            </a:r>
          </a:p>
          <a:p>
            <a:pPr lvl="1"/>
            <a:r>
              <a:rPr lang="en-US" dirty="0" err="1"/>
              <a:t>Contoh</a:t>
            </a:r>
            <a:r>
              <a:rPr lang="en-US" dirty="0"/>
              <a:t> </a:t>
            </a:r>
            <a:r>
              <a:rPr lang="en-US" dirty="0" err="1"/>
              <a:t>protokol</a:t>
            </a:r>
            <a:r>
              <a:rPr lang="en-US" dirty="0"/>
              <a:t> routing : RIP, EIGRP, OSPF, ISIS.</a:t>
            </a:r>
          </a:p>
          <a:p>
            <a:pPr lvl="1"/>
            <a:endParaRPr lang="en-US" dirty="0"/>
          </a:p>
        </p:txBody>
      </p:sp>
    </p:spTree>
    <p:extLst>
      <p:ext uri="{BB962C8B-B14F-4D97-AF65-F5344CB8AC3E}">
        <p14:creationId xmlns:p14="http://schemas.microsoft.com/office/powerpoint/2010/main" val="133341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-&gt; Packet Processing</a:t>
            </a:r>
          </a:p>
        </p:txBody>
      </p:sp>
      <p:sp>
        <p:nvSpPr>
          <p:cNvPr id="3" name="Content Placeholder 2"/>
          <p:cNvSpPr>
            <a:spLocks noGrp="1"/>
          </p:cNvSpPr>
          <p:nvPr>
            <p:ph sz="quarter" idx="1"/>
          </p:nvPr>
        </p:nvSpPr>
        <p:spPr/>
        <p:txBody>
          <a:bodyPr/>
          <a:lstStyle/>
          <a:p>
            <a:r>
              <a:rPr lang="en-US" sz="2000" dirty="0" err="1"/>
              <a:t>Setelah</a:t>
            </a:r>
            <a:r>
              <a:rPr lang="en-US" sz="2000" dirty="0"/>
              <a:t> router men-</a:t>
            </a:r>
            <a:r>
              <a:rPr lang="en-US" sz="2000" dirty="0" err="1"/>
              <a:t>dekapsulasi</a:t>
            </a:r>
            <a:r>
              <a:rPr lang="en-US" sz="2000" dirty="0"/>
              <a:t> frame </a:t>
            </a:r>
            <a:r>
              <a:rPr lang="en-US" sz="2000" dirty="0" err="1"/>
              <a:t>pada</a:t>
            </a:r>
            <a:r>
              <a:rPr lang="en-US" sz="2000" dirty="0"/>
              <a:t> layer 2, router </a:t>
            </a:r>
            <a:r>
              <a:rPr lang="en-US" sz="2000" dirty="0" err="1"/>
              <a:t>membaca</a:t>
            </a:r>
            <a:r>
              <a:rPr lang="en-US" sz="2000" dirty="0"/>
              <a:t> </a:t>
            </a:r>
            <a:r>
              <a:rPr lang="en-US" sz="2000" dirty="0" err="1"/>
              <a:t>informasi</a:t>
            </a:r>
            <a:r>
              <a:rPr lang="en-US" sz="2000" dirty="0"/>
              <a:t> </a:t>
            </a:r>
            <a:r>
              <a:rPr lang="en-US" sz="2000" dirty="0">
                <a:solidFill>
                  <a:srgbClr val="0070C0"/>
                </a:solidFill>
              </a:rPr>
              <a:t>network </a:t>
            </a:r>
            <a:r>
              <a:rPr lang="en-US" sz="2000" dirty="0" err="1">
                <a:solidFill>
                  <a:srgbClr val="0070C0"/>
                </a:solidFill>
              </a:rPr>
              <a:t>tujuan</a:t>
            </a:r>
            <a:r>
              <a:rPr lang="en-US" sz="2000" dirty="0">
                <a:solidFill>
                  <a:srgbClr val="0070C0"/>
                </a:solidFill>
              </a:rPr>
              <a:t> </a:t>
            </a:r>
            <a:r>
              <a:rPr lang="en-US" sz="2000" dirty="0" err="1"/>
              <a:t>pada</a:t>
            </a:r>
            <a:r>
              <a:rPr lang="en-US" sz="2000" dirty="0"/>
              <a:t> </a:t>
            </a:r>
            <a:r>
              <a:rPr lang="en-US" sz="2000" dirty="0">
                <a:solidFill>
                  <a:srgbClr val="FF0000"/>
                </a:solidFill>
              </a:rPr>
              <a:t>IP Header </a:t>
            </a:r>
            <a:r>
              <a:rPr lang="en-US" sz="2000" dirty="0" err="1"/>
              <a:t>paket</a:t>
            </a:r>
            <a:r>
              <a:rPr lang="en-US" sz="2000" dirty="0"/>
              <a:t>.</a:t>
            </a:r>
          </a:p>
          <a:p>
            <a:r>
              <a:rPr lang="en-US" sz="2000" dirty="0" err="1"/>
              <a:t>Jika</a:t>
            </a:r>
            <a:r>
              <a:rPr lang="en-US" sz="2000" dirty="0"/>
              <a:t> </a:t>
            </a:r>
            <a:r>
              <a:rPr lang="en-US" sz="2000" dirty="0" err="1"/>
              <a:t>informasi</a:t>
            </a:r>
            <a:r>
              <a:rPr lang="en-US" sz="2000" dirty="0"/>
              <a:t> network </a:t>
            </a:r>
            <a:r>
              <a:rPr lang="en-US" sz="2000" dirty="0" err="1"/>
              <a:t>tujuan</a:t>
            </a:r>
            <a:r>
              <a:rPr lang="en-US" sz="2000" dirty="0"/>
              <a:t> </a:t>
            </a:r>
            <a:r>
              <a:rPr lang="en-US" sz="2000" dirty="0" err="1"/>
              <a:t>ada</a:t>
            </a:r>
            <a:r>
              <a:rPr lang="en-US" sz="2000" dirty="0"/>
              <a:t> </a:t>
            </a:r>
            <a:r>
              <a:rPr lang="en-US" sz="2000" dirty="0" err="1"/>
              <a:t>pada</a:t>
            </a:r>
            <a:r>
              <a:rPr lang="en-US" sz="2000" dirty="0"/>
              <a:t> </a:t>
            </a:r>
            <a:r>
              <a:rPr lang="en-US" sz="2000" dirty="0" err="1"/>
              <a:t>tabel</a:t>
            </a:r>
            <a:r>
              <a:rPr lang="en-US" sz="2000" dirty="0"/>
              <a:t> routing</a:t>
            </a:r>
          </a:p>
          <a:p>
            <a:pPr lvl="1"/>
            <a:r>
              <a:rPr lang="en-US" sz="1800" dirty="0" err="1"/>
              <a:t>Paket</a:t>
            </a:r>
            <a:r>
              <a:rPr lang="en-US" sz="1800" dirty="0"/>
              <a:t> </a:t>
            </a:r>
            <a:r>
              <a:rPr lang="en-US" sz="1800" dirty="0" err="1"/>
              <a:t>akan</a:t>
            </a:r>
            <a:r>
              <a:rPr lang="en-US" sz="1800" dirty="0"/>
              <a:t> </a:t>
            </a:r>
            <a:r>
              <a:rPr lang="en-US" sz="1800" dirty="0" err="1"/>
              <a:t>dikirimkan</a:t>
            </a:r>
            <a:r>
              <a:rPr lang="en-US" sz="1800" dirty="0"/>
              <a:t> </a:t>
            </a:r>
            <a:r>
              <a:rPr lang="en-US" sz="1800" dirty="0" err="1"/>
              <a:t>ke</a:t>
            </a:r>
            <a:r>
              <a:rPr lang="en-US" sz="1800" dirty="0"/>
              <a:t> </a:t>
            </a:r>
            <a:r>
              <a:rPr lang="en-US" sz="1800" dirty="0">
                <a:solidFill>
                  <a:srgbClr val="FF0000"/>
                </a:solidFill>
              </a:rPr>
              <a:t>next-hop address </a:t>
            </a:r>
            <a:r>
              <a:rPr lang="en-US" sz="1800" dirty="0"/>
              <a:t>yang </a:t>
            </a:r>
            <a:r>
              <a:rPr lang="en-US" sz="1800" dirty="0" err="1"/>
              <a:t>ada</a:t>
            </a:r>
            <a:r>
              <a:rPr lang="en-US" sz="1800" dirty="0"/>
              <a:t> </a:t>
            </a:r>
            <a:r>
              <a:rPr lang="en-US" sz="1800" dirty="0" err="1"/>
              <a:t>pada</a:t>
            </a:r>
            <a:r>
              <a:rPr lang="en-US" sz="1800" dirty="0"/>
              <a:t> </a:t>
            </a:r>
            <a:r>
              <a:rPr lang="en-US" sz="1800" dirty="0" err="1"/>
              <a:t>tabel</a:t>
            </a:r>
            <a:r>
              <a:rPr lang="en-US" sz="1800" dirty="0"/>
              <a:t> routing.</a:t>
            </a:r>
          </a:p>
          <a:p>
            <a:r>
              <a:rPr lang="en-US" sz="2000" dirty="0" err="1"/>
              <a:t>Jika</a:t>
            </a:r>
            <a:r>
              <a:rPr lang="en-US" sz="2000" dirty="0"/>
              <a:t> </a:t>
            </a:r>
            <a:r>
              <a:rPr lang="en-US" sz="2000" dirty="0" err="1"/>
              <a:t>tidak</a:t>
            </a:r>
            <a:r>
              <a:rPr lang="en-US" sz="2000" dirty="0"/>
              <a:t> </a:t>
            </a:r>
            <a:r>
              <a:rPr lang="en-US" sz="2000" dirty="0" err="1"/>
              <a:t>ada</a:t>
            </a:r>
            <a:r>
              <a:rPr lang="en-US" sz="2000" dirty="0"/>
              <a:t> </a:t>
            </a:r>
            <a:r>
              <a:rPr lang="en-US" sz="2000" dirty="0" err="1"/>
              <a:t>informasi</a:t>
            </a:r>
            <a:r>
              <a:rPr lang="en-US" sz="2000" dirty="0"/>
              <a:t> network </a:t>
            </a:r>
            <a:r>
              <a:rPr lang="en-US" sz="2000" dirty="0" err="1"/>
              <a:t>tujuan</a:t>
            </a:r>
            <a:r>
              <a:rPr lang="en-US" sz="2000" dirty="0"/>
              <a:t> </a:t>
            </a:r>
            <a:r>
              <a:rPr lang="en-US" sz="2000" dirty="0" err="1"/>
              <a:t>pada</a:t>
            </a:r>
            <a:r>
              <a:rPr lang="en-US" sz="2000" dirty="0"/>
              <a:t> </a:t>
            </a:r>
            <a:r>
              <a:rPr lang="en-US" sz="2000" dirty="0" err="1"/>
              <a:t>tabel</a:t>
            </a:r>
            <a:r>
              <a:rPr lang="en-US" sz="2000" dirty="0"/>
              <a:t> routing, </a:t>
            </a:r>
            <a:r>
              <a:rPr lang="en-US" sz="2000" dirty="0" err="1"/>
              <a:t>tapi</a:t>
            </a:r>
            <a:r>
              <a:rPr lang="en-US" sz="2000" dirty="0"/>
              <a:t> router </a:t>
            </a:r>
            <a:r>
              <a:rPr lang="en-US" sz="2000" dirty="0" err="1"/>
              <a:t>memiliki</a:t>
            </a:r>
            <a:r>
              <a:rPr lang="en-US" sz="2000" dirty="0"/>
              <a:t> </a:t>
            </a:r>
            <a:r>
              <a:rPr lang="en-US" sz="2000" dirty="0" err="1"/>
              <a:t>informasi</a:t>
            </a:r>
            <a:r>
              <a:rPr lang="en-US" sz="2000" dirty="0"/>
              <a:t> default route.</a:t>
            </a:r>
          </a:p>
          <a:p>
            <a:pPr lvl="1"/>
            <a:r>
              <a:rPr lang="en-US" sz="1800" dirty="0" err="1"/>
              <a:t>Paket</a:t>
            </a:r>
            <a:r>
              <a:rPr lang="en-US" sz="1800" dirty="0"/>
              <a:t> </a:t>
            </a:r>
            <a:r>
              <a:rPr lang="en-US" sz="1800" dirty="0" err="1"/>
              <a:t>akan</a:t>
            </a:r>
            <a:r>
              <a:rPr lang="en-US" sz="1800" dirty="0"/>
              <a:t> </a:t>
            </a:r>
            <a:r>
              <a:rPr lang="en-US" sz="1800" dirty="0" err="1"/>
              <a:t>dikirimkan</a:t>
            </a:r>
            <a:r>
              <a:rPr lang="en-US" sz="1800" dirty="0"/>
              <a:t> </a:t>
            </a:r>
            <a:r>
              <a:rPr lang="en-US" sz="1800" dirty="0" err="1"/>
              <a:t>ke</a:t>
            </a:r>
            <a:r>
              <a:rPr lang="en-US" sz="1800" dirty="0"/>
              <a:t> </a:t>
            </a:r>
            <a:r>
              <a:rPr lang="en-US" sz="1800" dirty="0">
                <a:solidFill>
                  <a:srgbClr val="FF0000"/>
                </a:solidFill>
              </a:rPr>
              <a:t>next-hop address </a:t>
            </a:r>
            <a:r>
              <a:rPr lang="en-US" sz="1800" dirty="0" err="1"/>
              <a:t>dari</a:t>
            </a:r>
            <a:r>
              <a:rPr lang="en-US" sz="1800" dirty="0"/>
              <a:t> </a:t>
            </a:r>
            <a:r>
              <a:rPr lang="en-US" sz="1800" dirty="0">
                <a:solidFill>
                  <a:srgbClr val="FF0000"/>
                </a:solidFill>
              </a:rPr>
              <a:t>default route</a:t>
            </a:r>
            <a:r>
              <a:rPr lang="en-US" sz="1800" dirty="0"/>
              <a:t>.</a:t>
            </a:r>
          </a:p>
          <a:p>
            <a:r>
              <a:rPr lang="en-US" sz="2000" dirty="0" err="1"/>
              <a:t>Jika</a:t>
            </a:r>
            <a:r>
              <a:rPr lang="en-US" sz="2000" dirty="0"/>
              <a:t> </a:t>
            </a:r>
            <a:r>
              <a:rPr lang="en-US" sz="2000" dirty="0" err="1"/>
              <a:t>tidak</a:t>
            </a:r>
            <a:r>
              <a:rPr lang="en-US" sz="2000" dirty="0"/>
              <a:t> </a:t>
            </a:r>
            <a:r>
              <a:rPr lang="en-US" sz="2000" dirty="0" err="1"/>
              <a:t>ada</a:t>
            </a:r>
            <a:r>
              <a:rPr lang="en-US" sz="2000" dirty="0"/>
              <a:t> </a:t>
            </a:r>
            <a:r>
              <a:rPr lang="en-US" sz="2000" dirty="0" err="1"/>
              <a:t>informasi</a:t>
            </a:r>
            <a:r>
              <a:rPr lang="en-US" sz="2000" dirty="0"/>
              <a:t> network </a:t>
            </a:r>
            <a:r>
              <a:rPr lang="en-US" sz="2000" dirty="0" err="1"/>
              <a:t>tujuan</a:t>
            </a:r>
            <a:r>
              <a:rPr lang="en-US" sz="2000" dirty="0"/>
              <a:t> </a:t>
            </a:r>
            <a:r>
              <a:rPr lang="en-US" sz="2000" dirty="0" err="1"/>
              <a:t>pada</a:t>
            </a:r>
            <a:r>
              <a:rPr lang="en-US" sz="2000" dirty="0"/>
              <a:t> </a:t>
            </a:r>
            <a:r>
              <a:rPr lang="en-US" sz="2000" dirty="0" err="1"/>
              <a:t>tabel</a:t>
            </a:r>
            <a:r>
              <a:rPr lang="en-US" sz="2000" dirty="0"/>
              <a:t> routing </a:t>
            </a:r>
            <a:r>
              <a:rPr lang="en-US" sz="2000" dirty="0" err="1"/>
              <a:t>dan</a:t>
            </a:r>
            <a:r>
              <a:rPr lang="en-US" sz="2000" dirty="0"/>
              <a:t> router </a:t>
            </a:r>
            <a:r>
              <a:rPr lang="en-US" sz="2000" dirty="0" err="1"/>
              <a:t>tidak</a:t>
            </a:r>
            <a:r>
              <a:rPr lang="en-US" sz="2000" dirty="0"/>
              <a:t> </a:t>
            </a:r>
            <a:r>
              <a:rPr lang="en-US" sz="2000" dirty="0" err="1"/>
              <a:t>memiliki</a:t>
            </a:r>
            <a:r>
              <a:rPr lang="en-US" sz="2000" dirty="0"/>
              <a:t> </a:t>
            </a:r>
            <a:r>
              <a:rPr lang="en-US" sz="2000" dirty="0" err="1"/>
              <a:t>informasi</a:t>
            </a:r>
            <a:r>
              <a:rPr lang="en-US" sz="2000" dirty="0"/>
              <a:t> default route.</a:t>
            </a:r>
          </a:p>
          <a:p>
            <a:pPr lvl="1"/>
            <a:r>
              <a:rPr lang="en-US" sz="1800" dirty="0" err="1"/>
              <a:t>Paket</a:t>
            </a:r>
            <a:r>
              <a:rPr lang="en-US" sz="1800" dirty="0"/>
              <a:t> </a:t>
            </a:r>
            <a:r>
              <a:rPr lang="en-US" sz="1800" dirty="0" err="1"/>
              <a:t>akan</a:t>
            </a:r>
            <a:r>
              <a:rPr lang="en-US" sz="1800" dirty="0"/>
              <a:t> </a:t>
            </a:r>
            <a:r>
              <a:rPr lang="en-US" sz="1800" dirty="0" err="1"/>
              <a:t>di</a:t>
            </a:r>
            <a:r>
              <a:rPr lang="en-US" sz="1800" dirty="0"/>
              <a:t> </a:t>
            </a:r>
            <a:r>
              <a:rPr lang="en-US" sz="1800" dirty="0">
                <a:solidFill>
                  <a:srgbClr val="FF0000"/>
                </a:solidFill>
              </a:rPr>
              <a:t>drop</a:t>
            </a:r>
            <a:r>
              <a:rPr lang="en-US" sz="1800" dirty="0"/>
              <a:t>.</a:t>
            </a:r>
          </a:p>
          <a:p>
            <a:r>
              <a:rPr lang="en-US" sz="2000" dirty="0"/>
              <a:t>Router </a:t>
            </a:r>
            <a:r>
              <a:rPr lang="en-US" sz="2000" dirty="0" err="1"/>
              <a:t>meng-enkapsulasi</a:t>
            </a:r>
            <a:r>
              <a:rPr lang="en-US" sz="2000" dirty="0"/>
              <a:t> </a:t>
            </a:r>
            <a:r>
              <a:rPr lang="en-US" sz="2000" dirty="0" err="1"/>
              <a:t>ulang</a:t>
            </a:r>
            <a:r>
              <a:rPr lang="en-US" sz="2000" dirty="0"/>
              <a:t> </a:t>
            </a:r>
            <a:r>
              <a:rPr lang="en-US" sz="2000" dirty="0" err="1"/>
              <a:t>paket</a:t>
            </a:r>
            <a:r>
              <a:rPr lang="en-US" sz="2000" dirty="0"/>
              <a:t> </a:t>
            </a:r>
            <a:r>
              <a:rPr lang="en-US" sz="2000" dirty="0" err="1"/>
              <a:t>sebelum</a:t>
            </a:r>
            <a:r>
              <a:rPr lang="en-US" sz="2000" dirty="0"/>
              <a:t> </a:t>
            </a:r>
            <a:r>
              <a:rPr lang="en-US" sz="2000" dirty="0" err="1"/>
              <a:t>melakukan</a:t>
            </a:r>
            <a:r>
              <a:rPr lang="en-US" sz="2000" dirty="0"/>
              <a:t> forwarding </a:t>
            </a:r>
            <a:r>
              <a:rPr lang="en-US" sz="2000" dirty="0" err="1"/>
              <a:t>ke</a:t>
            </a:r>
            <a:r>
              <a:rPr lang="en-US" sz="2000" dirty="0"/>
              <a:t> next-hop address.</a:t>
            </a:r>
          </a:p>
        </p:txBody>
      </p:sp>
    </p:spTree>
    <p:extLst>
      <p:ext uri="{BB962C8B-B14F-4D97-AF65-F5344CB8AC3E}">
        <p14:creationId xmlns:p14="http://schemas.microsoft.com/office/powerpoint/2010/main" val="1980362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E2F2CD6-2C01-4AC9-9130-69C04E3E50F9}"/>
              </a:ext>
            </a:extLst>
          </p:cNvPr>
          <p:cNvSpPr>
            <a:spLocks noGrp="1"/>
          </p:cNvSpPr>
          <p:nvPr>
            <p:ph type="title"/>
          </p:nvPr>
        </p:nvSpPr>
        <p:spPr>
          <a:xfrm>
            <a:off x="4076553" y="2396649"/>
            <a:ext cx="4823010" cy="1438761"/>
          </a:xfrm>
        </p:spPr>
        <p:txBody>
          <a:bodyPr>
            <a:normAutofit/>
          </a:bodyPr>
          <a:lstStyle/>
          <a:p>
            <a:r>
              <a:rPr lang="en-US" sz="8000" b="1" dirty="0"/>
              <a:t>THANKS</a:t>
            </a:r>
            <a:endParaRPr lang="en-ID" sz="8000" b="1" dirty="0"/>
          </a:p>
        </p:txBody>
      </p:sp>
      <p:sp>
        <p:nvSpPr>
          <p:cNvPr id="7" name="Text Placeholder 6">
            <a:extLst>
              <a:ext uri="{FF2B5EF4-FFF2-40B4-BE49-F238E27FC236}">
                <a16:creationId xmlns:a16="http://schemas.microsoft.com/office/drawing/2014/main" id="{1AF7990F-2737-4CCA-ADFB-79165273C8E2}"/>
              </a:ext>
            </a:extLst>
          </p:cNvPr>
          <p:cNvSpPr>
            <a:spLocks noGrp="1"/>
          </p:cNvSpPr>
          <p:nvPr>
            <p:ph type="body" idx="1"/>
          </p:nvPr>
        </p:nvSpPr>
        <p:spPr>
          <a:xfrm>
            <a:off x="4228953" y="3742841"/>
            <a:ext cx="4310155" cy="1031408"/>
          </a:xfrm>
        </p:spPr>
        <p:txBody>
          <a:bodyPr/>
          <a:lstStyle/>
          <a:p>
            <a:r>
              <a:rPr lang="en-US" dirty="0"/>
              <a:t>ANY QUESTIONS?</a:t>
            </a:r>
            <a:endParaRPr lang="en-ID" dirty="0"/>
          </a:p>
        </p:txBody>
      </p:sp>
      <p:pic>
        <p:nvPicPr>
          <p:cNvPr id="3" name="Picture 2">
            <a:extLst>
              <a:ext uri="{FF2B5EF4-FFF2-40B4-BE49-F238E27FC236}">
                <a16:creationId xmlns:a16="http://schemas.microsoft.com/office/drawing/2014/main" id="{25EEB012-EE7B-4786-A65B-FDDC0C5766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687767" y="2543174"/>
            <a:ext cx="1388786" cy="1438761"/>
          </a:xfrm>
          <a:prstGeom prst="rect">
            <a:avLst/>
          </a:prstGeom>
        </p:spPr>
      </p:pic>
    </p:spTree>
    <p:extLst>
      <p:ext uri="{BB962C8B-B14F-4D97-AF65-F5344CB8AC3E}">
        <p14:creationId xmlns:p14="http://schemas.microsoft.com/office/powerpoint/2010/main" val="182632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05B1-B9A7-1B45-A293-0FCB778C536F}"/>
              </a:ext>
            </a:extLst>
          </p:cNvPr>
          <p:cNvSpPr>
            <a:spLocks noGrp="1"/>
          </p:cNvSpPr>
          <p:nvPr>
            <p:ph type="title"/>
          </p:nvPr>
        </p:nvSpPr>
        <p:spPr/>
        <p:txBody>
          <a:bodyPr/>
          <a:lstStyle/>
          <a:p>
            <a:r>
              <a:rPr lang="en-US" dirty="0"/>
              <a:t>Network Layer</a:t>
            </a:r>
            <a:endParaRPr lang="id-ID" dirty="0"/>
          </a:p>
        </p:txBody>
      </p:sp>
      <p:sp>
        <p:nvSpPr>
          <p:cNvPr id="3" name="Content Placeholder 2">
            <a:extLst>
              <a:ext uri="{FF2B5EF4-FFF2-40B4-BE49-F238E27FC236}">
                <a16:creationId xmlns:a16="http://schemas.microsoft.com/office/drawing/2014/main" id="{0148C82A-9603-D747-95AE-860FC19E0FE2}"/>
              </a:ext>
            </a:extLst>
          </p:cNvPr>
          <p:cNvSpPr>
            <a:spLocks noGrp="1"/>
          </p:cNvSpPr>
          <p:nvPr>
            <p:ph idx="1"/>
          </p:nvPr>
        </p:nvSpPr>
        <p:spPr>
          <a:xfrm>
            <a:off x="5499652" y="2188777"/>
            <a:ext cx="5535122" cy="939625"/>
          </a:xfrm>
          <a:ln>
            <a:solidFill>
              <a:schemeClr val="tx1"/>
            </a:solidFill>
          </a:ln>
        </p:spPr>
        <p:txBody>
          <a:bodyPr>
            <a:normAutofit fontScale="92500"/>
          </a:bodyPr>
          <a:lstStyle/>
          <a:p>
            <a:r>
              <a:rPr lang="en-US" dirty="0">
                <a:solidFill>
                  <a:srgbClr val="0070C0"/>
                </a:solidFill>
              </a:rPr>
              <a:t>Transport layer </a:t>
            </a:r>
            <a:r>
              <a:rPr lang="en-US" dirty="0" err="1"/>
              <a:t>digunakan</a:t>
            </a:r>
            <a:r>
              <a:rPr lang="en-US" dirty="0"/>
              <a:t> oleh device-device </a:t>
            </a:r>
            <a:r>
              <a:rPr lang="en-US" dirty="0" err="1"/>
              <a:t>sebagai</a:t>
            </a:r>
            <a:r>
              <a:rPr lang="en-US" dirty="0"/>
              <a:t> </a:t>
            </a:r>
            <a:r>
              <a:rPr lang="en-US" dirty="0" err="1"/>
              <a:t>penghubung</a:t>
            </a:r>
            <a:r>
              <a:rPr lang="en-US" dirty="0"/>
              <a:t> </a:t>
            </a:r>
            <a:r>
              <a:rPr lang="en-US" dirty="0" err="1"/>
              <a:t>antar</a:t>
            </a:r>
            <a:r>
              <a:rPr lang="en-US" dirty="0"/>
              <a:t> proses / </a:t>
            </a:r>
            <a:r>
              <a:rPr lang="en-US" dirty="0" err="1"/>
              <a:t>aplikasi</a:t>
            </a:r>
            <a:r>
              <a:rPr lang="en-US" dirty="0"/>
              <a:t>.</a:t>
            </a:r>
          </a:p>
          <a:p>
            <a:endParaRPr lang="id-ID" dirty="0"/>
          </a:p>
        </p:txBody>
      </p:sp>
      <p:sp>
        <p:nvSpPr>
          <p:cNvPr id="4" name="Content Placeholder 2">
            <a:extLst>
              <a:ext uri="{FF2B5EF4-FFF2-40B4-BE49-F238E27FC236}">
                <a16:creationId xmlns:a16="http://schemas.microsoft.com/office/drawing/2014/main" id="{A1C3B174-69DA-3642-B220-7D2D8DD8F63E}"/>
              </a:ext>
            </a:extLst>
          </p:cNvPr>
          <p:cNvSpPr txBox="1">
            <a:spLocks/>
          </p:cNvSpPr>
          <p:nvPr/>
        </p:nvSpPr>
        <p:spPr>
          <a:xfrm>
            <a:off x="5618865" y="3708987"/>
            <a:ext cx="5535122" cy="939625"/>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70C0"/>
                </a:solidFill>
              </a:rPr>
              <a:t>Network layer </a:t>
            </a:r>
            <a:r>
              <a:rPr lang="en-US" dirty="0" err="1"/>
              <a:t>digunakan</a:t>
            </a:r>
            <a:r>
              <a:rPr lang="en-US" dirty="0"/>
              <a:t> </a:t>
            </a:r>
            <a:r>
              <a:rPr lang="en-US" dirty="0" err="1"/>
              <a:t>sebagai</a:t>
            </a:r>
            <a:r>
              <a:rPr lang="en-US" dirty="0"/>
              <a:t> </a:t>
            </a:r>
            <a:r>
              <a:rPr lang="en-US" dirty="0" err="1"/>
              <a:t>penghubung</a:t>
            </a:r>
            <a:r>
              <a:rPr lang="en-US" dirty="0"/>
              <a:t> </a:t>
            </a:r>
            <a:r>
              <a:rPr lang="en-US" dirty="0" err="1"/>
              <a:t>antara</a:t>
            </a:r>
            <a:r>
              <a:rPr lang="en-US" dirty="0"/>
              <a:t> </a:t>
            </a:r>
            <a:r>
              <a:rPr lang="en-US" dirty="0" err="1"/>
              <a:t>satu</a:t>
            </a:r>
            <a:r>
              <a:rPr lang="en-US" dirty="0"/>
              <a:t> device </a:t>
            </a:r>
            <a:r>
              <a:rPr lang="en-US" dirty="0" err="1"/>
              <a:t>dengan</a:t>
            </a:r>
            <a:r>
              <a:rPr lang="en-US" dirty="0"/>
              <a:t> device </a:t>
            </a:r>
            <a:r>
              <a:rPr lang="en-US" dirty="0" err="1"/>
              <a:t>lainnya</a:t>
            </a:r>
            <a:r>
              <a:rPr lang="en-US" dirty="0"/>
              <a:t>.</a:t>
            </a:r>
          </a:p>
        </p:txBody>
      </p:sp>
      <p:sp>
        <p:nvSpPr>
          <p:cNvPr id="5" name="Content Placeholder 2">
            <a:extLst>
              <a:ext uri="{FF2B5EF4-FFF2-40B4-BE49-F238E27FC236}">
                <a16:creationId xmlns:a16="http://schemas.microsoft.com/office/drawing/2014/main" id="{930A7137-32BF-2E44-8538-E1DFA8761193}"/>
              </a:ext>
            </a:extLst>
          </p:cNvPr>
          <p:cNvSpPr txBox="1">
            <a:spLocks/>
          </p:cNvSpPr>
          <p:nvPr/>
        </p:nvSpPr>
        <p:spPr>
          <a:xfrm>
            <a:off x="7018671" y="5441192"/>
            <a:ext cx="1652235" cy="939625"/>
          </a:xfrm>
          <a:prstGeom prst="rect">
            <a:avLst/>
          </a:prstGeom>
          <a:ln>
            <a:solidFill>
              <a:schemeClr val="tx1"/>
            </a:solidFill>
          </a:ln>
        </p:spPr>
        <p:txBody>
          <a:bodyPr vert="horz" lIns="91440" tIns="45720" rIns="91440" bIns="45720" rtlCol="0">
            <a:normAutofit fontScale="62500" lnSpcReduction="20000"/>
          </a:bodyPr>
          <a:lstStyle>
            <a:lvl1pPr marL="228600" indent="-22860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70C0"/>
                </a:solidFill>
              </a:rPr>
              <a:t>Addressing</a:t>
            </a:r>
          </a:p>
          <a:p>
            <a:r>
              <a:rPr lang="en-US" dirty="0">
                <a:solidFill>
                  <a:srgbClr val="0070C0"/>
                </a:solidFill>
              </a:rPr>
              <a:t>Encapsulation</a:t>
            </a:r>
          </a:p>
          <a:p>
            <a:r>
              <a:rPr lang="en-US" dirty="0">
                <a:solidFill>
                  <a:srgbClr val="0070C0"/>
                </a:solidFill>
              </a:rPr>
              <a:t>Routing</a:t>
            </a:r>
          </a:p>
          <a:p>
            <a:r>
              <a:rPr lang="en-US" dirty="0">
                <a:solidFill>
                  <a:srgbClr val="0070C0"/>
                </a:solidFill>
              </a:rPr>
              <a:t>Decapsulation</a:t>
            </a:r>
          </a:p>
        </p:txBody>
      </p:sp>
      <p:pic>
        <p:nvPicPr>
          <p:cNvPr id="6" name="Content Placeholder 6" descr="network-layer.jpg">
            <a:extLst>
              <a:ext uri="{FF2B5EF4-FFF2-40B4-BE49-F238E27FC236}">
                <a16:creationId xmlns:a16="http://schemas.microsoft.com/office/drawing/2014/main" id="{4AFE7B79-986B-A74E-8D99-4C3B763A5E21}"/>
              </a:ext>
            </a:extLst>
          </p:cNvPr>
          <p:cNvPicPr>
            <a:picLocks noChangeAspect="1"/>
          </p:cNvPicPr>
          <p:nvPr/>
        </p:nvPicPr>
        <p:blipFill>
          <a:blip r:embed="rId2"/>
          <a:stretch>
            <a:fillRect/>
          </a:stretch>
        </p:blipFill>
        <p:spPr>
          <a:xfrm>
            <a:off x="1952745" y="1931090"/>
            <a:ext cx="2234942" cy="4633416"/>
          </a:xfrm>
          <a:prstGeom prst="rect">
            <a:avLst/>
          </a:prstGeom>
        </p:spPr>
      </p:pic>
      <p:sp>
        <p:nvSpPr>
          <p:cNvPr id="7" name="Right Arrow 6">
            <a:extLst>
              <a:ext uri="{FF2B5EF4-FFF2-40B4-BE49-F238E27FC236}">
                <a16:creationId xmlns:a16="http://schemas.microsoft.com/office/drawing/2014/main" id="{8C180E8E-9376-3D44-B843-F6788146A1D9}"/>
              </a:ext>
            </a:extLst>
          </p:cNvPr>
          <p:cNvSpPr/>
          <p:nvPr/>
        </p:nvSpPr>
        <p:spPr>
          <a:xfrm rot="19035354">
            <a:off x="3912585" y="3211799"/>
            <a:ext cx="1935054" cy="4344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AB9248DF-4D14-A547-82EA-EC3ABD08BDF9}"/>
              </a:ext>
            </a:extLst>
          </p:cNvPr>
          <p:cNvSpPr/>
          <p:nvPr/>
        </p:nvSpPr>
        <p:spPr>
          <a:xfrm rot="20320198">
            <a:off x="4115438" y="4324254"/>
            <a:ext cx="1694890" cy="4344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Down Arrow 8">
            <a:extLst>
              <a:ext uri="{FF2B5EF4-FFF2-40B4-BE49-F238E27FC236}">
                <a16:creationId xmlns:a16="http://schemas.microsoft.com/office/drawing/2014/main" id="{96D51378-F52A-DB42-8847-7AE74145887B}"/>
              </a:ext>
            </a:extLst>
          </p:cNvPr>
          <p:cNvSpPr/>
          <p:nvPr/>
        </p:nvSpPr>
        <p:spPr>
          <a:xfrm>
            <a:off x="7692389" y="4543397"/>
            <a:ext cx="304800" cy="685800"/>
          </a:xfrm>
          <a:prstGeom prst="upDownArrow">
            <a:avLst>
              <a:gd name="adj1" fmla="val 4705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2025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05B1-B9A7-1B45-A293-0FCB778C536F}"/>
              </a:ext>
            </a:extLst>
          </p:cNvPr>
          <p:cNvSpPr>
            <a:spLocks noGrp="1"/>
          </p:cNvSpPr>
          <p:nvPr>
            <p:ph type="title"/>
          </p:nvPr>
        </p:nvSpPr>
        <p:spPr/>
        <p:txBody>
          <a:bodyPr/>
          <a:lstStyle/>
          <a:p>
            <a:r>
              <a:rPr lang="en-US" dirty="0"/>
              <a:t>Network Layer</a:t>
            </a:r>
            <a:endParaRPr lang="id-ID" dirty="0"/>
          </a:p>
        </p:txBody>
      </p:sp>
      <p:sp>
        <p:nvSpPr>
          <p:cNvPr id="3" name="Content Placeholder 2">
            <a:extLst>
              <a:ext uri="{FF2B5EF4-FFF2-40B4-BE49-F238E27FC236}">
                <a16:creationId xmlns:a16="http://schemas.microsoft.com/office/drawing/2014/main" id="{0148C82A-9603-D747-95AE-860FC19E0FE2}"/>
              </a:ext>
            </a:extLst>
          </p:cNvPr>
          <p:cNvSpPr>
            <a:spLocks noGrp="1"/>
          </p:cNvSpPr>
          <p:nvPr>
            <p:ph idx="1"/>
          </p:nvPr>
        </p:nvSpPr>
        <p:spPr/>
        <p:txBody>
          <a:bodyPr>
            <a:normAutofit/>
          </a:bodyPr>
          <a:lstStyle/>
          <a:p>
            <a:r>
              <a:rPr lang="id-ID" dirty="0" err="1"/>
              <a:t>Addressing</a:t>
            </a:r>
            <a:endParaRPr lang="id-ID" dirty="0"/>
          </a:p>
          <a:p>
            <a:pPr lvl="1"/>
            <a:r>
              <a:rPr lang="id-ID" dirty="0"/>
              <a:t>Network layer menyediakan mekanisme </a:t>
            </a:r>
            <a:r>
              <a:rPr lang="id-ID" dirty="0" err="1"/>
              <a:t>pengalamatan</a:t>
            </a:r>
            <a:r>
              <a:rPr lang="id-ID" dirty="0"/>
              <a:t> </a:t>
            </a:r>
            <a:r>
              <a:rPr lang="id-ID" dirty="0" err="1"/>
              <a:t>logik</a:t>
            </a:r>
            <a:r>
              <a:rPr lang="id-ID" dirty="0"/>
              <a:t> yang unik untuk setiap </a:t>
            </a:r>
            <a:r>
              <a:rPr lang="id-ID" dirty="0" err="1"/>
              <a:t>device</a:t>
            </a:r>
            <a:r>
              <a:rPr lang="id-ID" dirty="0"/>
              <a:t> yang kita kenal sebagai IPv4 </a:t>
            </a:r>
            <a:r>
              <a:rPr lang="id-ID" dirty="0" err="1"/>
              <a:t>address</a:t>
            </a:r>
            <a:r>
              <a:rPr lang="id-ID" dirty="0"/>
              <a:t>.</a:t>
            </a:r>
          </a:p>
          <a:p>
            <a:r>
              <a:rPr lang="id-ID" dirty="0" err="1"/>
              <a:t>Encapsulation</a:t>
            </a:r>
            <a:endParaRPr lang="id-ID" dirty="0"/>
          </a:p>
          <a:p>
            <a:pPr lvl="1"/>
            <a:r>
              <a:rPr lang="id-ID" dirty="0"/>
              <a:t>Disisi mesin pengirim, PDU layer </a:t>
            </a:r>
            <a:r>
              <a:rPr lang="id-ID" dirty="0" err="1"/>
              <a:t>transport</a:t>
            </a:r>
            <a:r>
              <a:rPr lang="id-ID" dirty="0"/>
              <a:t> (segmen) akan di enkapsulasi dengan </a:t>
            </a:r>
            <a:r>
              <a:rPr lang="id-ID" dirty="0" err="1"/>
              <a:t>header</a:t>
            </a:r>
            <a:r>
              <a:rPr lang="id-ID" dirty="0"/>
              <a:t> layer </a:t>
            </a:r>
            <a:r>
              <a:rPr lang="id-ID" dirty="0" err="1"/>
              <a:t>network</a:t>
            </a:r>
            <a:r>
              <a:rPr lang="id-ID" dirty="0"/>
              <a:t> sehingga menjadi PDU layer 3 yang disebut </a:t>
            </a:r>
            <a:r>
              <a:rPr lang="id-ID" dirty="0" err="1"/>
              <a:t>packet</a:t>
            </a:r>
            <a:r>
              <a:rPr lang="id-ID" dirty="0"/>
              <a:t>.</a:t>
            </a:r>
          </a:p>
          <a:p>
            <a:pPr lvl="1"/>
            <a:r>
              <a:rPr lang="id-ID" dirty="0" err="1"/>
              <a:t>Diantara</a:t>
            </a:r>
            <a:r>
              <a:rPr lang="id-ID" dirty="0"/>
              <a:t> informasi yang disertakan dalam </a:t>
            </a:r>
            <a:r>
              <a:rPr lang="id-ID" dirty="0" err="1"/>
              <a:t>header</a:t>
            </a:r>
            <a:r>
              <a:rPr lang="id-ID" dirty="0"/>
              <a:t> ini adalah informasi IP </a:t>
            </a:r>
            <a:r>
              <a:rPr lang="id-ID" dirty="0" err="1"/>
              <a:t>address</a:t>
            </a:r>
            <a:r>
              <a:rPr lang="id-ID" dirty="0"/>
              <a:t> dari </a:t>
            </a:r>
            <a:r>
              <a:rPr lang="id-ID" dirty="0" err="1"/>
              <a:t>device</a:t>
            </a:r>
            <a:r>
              <a:rPr lang="id-ID" dirty="0"/>
              <a:t> pengirim dan penerima.</a:t>
            </a:r>
          </a:p>
          <a:p>
            <a:r>
              <a:rPr lang="id-ID" dirty="0" err="1"/>
              <a:t>Decapsulation</a:t>
            </a:r>
            <a:endParaRPr lang="id-ID" dirty="0"/>
          </a:p>
          <a:p>
            <a:pPr lvl="1"/>
            <a:r>
              <a:rPr lang="id-ID" dirty="0"/>
              <a:t>Disisi mesin penerima, </a:t>
            </a:r>
            <a:r>
              <a:rPr lang="id-ID" dirty="0" err="1"/>
              <a:t>packet</a:t>
            </a:r>
            <a:r>
              <a:rPr lang="id-ID" dirty="0"/>
              <a:t> akan di </a:t>
            </a:r>
            <a:r>
              <a:rPr lang="id-ID" dirty="0" err="1"/>
              <a:t>dekapsulasi</a:t>
            </a:r>
            <a:r>
              <a:rPr lang="id-ID" dirty="0"/>
              <a:t> dan dibaca informasi pada </a:t>
            </a:r>
            <a:r>
              <a:rPr lang="id-ID" dirty="0" err="1"/>
              <a:t>headernya</a:t>
            </a:r>
            <a:r>
              <a:rPr lang="id-ID" dirty="0"/>
              <a:t>, jika IP </a:t>
            </a:r>
            <a:r>
              <a:rPr lang="id-ID" dirty="0" err="1"/>
              <a:t>address</a:t>
            </a:r>
            <a:r>
              <a:rPr lang="id-ID" dirty="0"/>
              <a:t> tujuan sesuai dengan IP </a:t>
            </a:r>
            <a:r>
              <a:rPr lang="id-ID" dirty="0" err="1"/>
              <a:t>address</a:t>
            </a:r>
            <a:r>
              <a:rPr lang="id-ID" dirty="0"/>
              <a:t> penerima maka </a:t>
            </a:r>
            <a:r>
              <a:rPr lang="id-ID" dirty="0" err="1"/>
              <a:t>packet</a:t>
            </a:r>
            <a:r>
              <a:rPr lang="id-ID" dirty="0"/>
              <a:t> akan diserahkan ke layer </a:t>
            </a:r>
            <a:r>
              <a:rPr lang="id-ID" dirty="0" err="1"/>
              <a:t>transport</a:t>
            </a:r>
            <a:r>
              <a:rPr lang="id-ID" dirty="0"/>
              <a:t>.</a:t>
            </a:r>
          </a:p>
          <a:p>
            <a:endParaRPr lang="id-ID" dirty="0"/>
          </a:p>
        </p:txBody>
      </p:sp>
    </p:spTree>
    <p:extLst>
      <p:ext uri="{BB962C8B-B14F-4D97-AF65-F5344CB8AC3E}">
        <p14:creationId xmlns:p14="http://schemas.microsoft.com/office/powerpoint/2010/main" val="51225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Layer	</a:t>
            </a:r>
          </a:p>
        </p:txBody>
      </p:sp>
      <p:sp>
        <p:nvSpPr>
          <p:cNvPr id="3" name="Content Placeholder 2"/>
          <p:cNvSpPr>
            <a:spLocks noGrp="1"/>
          </p:cNvSpPr>
          <p:nvPr>
            <p:ph sz="quarter" idx="1"/>
          </p:nvPr>
        </p:nvSpPr>
        <p:spPr/>
        <p:txBody>
          <a:bodyPr/>
          <a:lstStyle/>
          <a:p>
            <a:r>
              <a:rPr lang="en-US" dirty="0"/>
              <a:t>Routing </a:t>
            </a:r>
          </a:p>
          <a:p>
            <a:pPr lvl="1"/>
            <a:r>
              <a:rPr lang="en-US" dirty="0"/>
              <a:t>Network layer </a:t>
            </a:r>
            <a:r>
              <a:rPr lang="en-US" dirty="0" err="1"/>
              <a:t>juga</a:t>
            </a:r>
            <a:r>
              <a:rPr lang="en-US" dirty="0"/>
              <a:t> </a:t>
            </a:r>
            <a:r>
              <a:rPr lang="en-US" dirty="0" err="1"/>
              <a:t>menyediakan</a:t>
            </a:r>
            <a:r>
              <a:rPr lang="en-US" dirty="0"/>
              <a:t> </a:t>
            </a:r>
            <a:r>
              <a:rPr lang="en-US" dirty="0" err="1"/>
              <a:t>layanan</a:t>
            </a:r>
            <a:r>
              <a:rPr lang="en-US" dirty="0"/>
              <a:t> </a:t>
            </a:r>
            <a:r>
              <a:rPr lang="en-US" dirty="0" err="1"/>
              <a:t>untuk</a:t>
            </a:r>
            <a:r>
              <a:rPr lang="en-US" dirty="0"/>
              <a:t> </a:t>
            </a:r>
            <a:r>
              <a:rPr lang="en-US" dirty="0" err="1">
                <a:solidFill>
                  <a:srgbClr val="FF0000"/>
                </a:solidFill>
              </a:rPr>
              <a:t>memandu</a:t>
            </a:r>
            <a:r>
              <a:rPr lang="en-US" dirty="0">
                <a:solidFill>
                  <a:srgbClr val="FF0000"/>
                </a:solidFill>
              </a:rPr>
              <a:t> </a:t>
            </a:r>
            <a:r>
              <a:rPr lang="en-US" dirty="0" err="1">
                <a:solidFill>
                  <a:srgbClr val="FF0000"/>
                </a:solidFill>
              </a:rPr>
              <a:t>jalannya</a:t>
            </a:r>
            <a:r>
              <a:rPr lang="en-US" dirty="0">
                <a:solidFill>
                  <a:srgbClr val="FF0000"/>
                </a:solidFill>
              </a:rPr>
              <a:t> packet agar </a:t>
            </a:r>
            <a:r>
              <a:rPr lang="en-US" dirty="0" err="1">
                <a:solidFill>
                  <a:srgbClr val="FF0000"/>
                </a:solidFill>
              </a:rPr>
              <a:t>sampai</a:t>
            </a:r>
            <a:r>
              <a:rPr lang="en-US" dirty="0">
                <a:solidFill>
                  <a:srgbClr val="FF0000"/>
                </a:solidFill>
              </a:rPr>
              <a:t> </a:t>
            </a:r>
            <a:r>
              <a:rPr lang="en-US" dirty="0" err="1">
                <a:solidFill>
                  <a:srgbClr val="FF0000"/>
                </a:solidFill>
              </a:rPr>
              <a:t>ke</a:t>
            </a:r>
            <a:r>
              <a:rPr lang="en-US" dirty="0">
                <a:solidFill>
                  <a:srgbClr val="FF0000"/>
                </a:solidFill>
              </a:rPr>
              <a:t> </a:t>
            </a:r>
            <a:r>
              <a:rPr lang="en-US" dirty="0" err="1">
                <a:solidFill>
                  <a:srgbClr val="FF0000"/>
                </a:solidFill>
              </a:rPr>
              <a:t>mesin</a:t>
            </a:r>
            <a:r>
              <a:rPr lang="en-US" dirty="0">
                <a:solidFill>
                  <a:srgbClr val="FF0000"/>
                </a:solidFill>
              </a:rPr>
              <a:t> </a:t>
            </a:r>
            <a:r>
              <a:rPr lang="en-US" dirty="0" err="1">
                <a:solidFill>
                  <a:srgbClr val="FF0000"/>
                </a:solidFill>
              </a:rPr>
              <a:t>tujuan</a:t>
            </a:r>
            <a:r>
              <a:rPr lang="en-US" dirty="0"/>
              <a:t>.</a:t>
            </a:r>
          </a:p>
          <a:p>
            <a:pPr lvl="1"/>
            <a:r>
              <a:rPr lang="en-US" dirty="0" err="1"/>
              <a:t>Mesin</a:t>
            </a:r>
            <a:r>
              <a:rPr lang="en-US" dirty="0"/>
              <a:t> </a:t>
            </a:r>
            <a:r>
              <a:rPr lang="en-US" dirty="0" err="1"/>
              <a:t>pengirim</a:t>
            </a:r>
            <a:r>
              <a:rPr lang="en-US" dirty="0"/>
              <a:t> </a:t>
            </a:r>
            <a:r>
              <a:rPr lang="en-US" dirty="0" err="1"/>
              <a:t>dan</a:t>
            </a:r>
            <a:r>
              <a:rPr lang="en-US" dirty="0"/>
              <a:t> </a:t>
            </a:r>
            <a:r>
              <a:rPr lang="en-US" dirty="0" err="1"/>
              <a:t>penerima</a:t>
            </a:r>
            <a:r>
              <a:rPr lang="en-US" dirty="0"/>
              <a:t> </a:t>
            </a:r>
            <a:r>
              <a:rPr lang="en-US" dirty="0" err="1"/>
              <a:t>tidak</a:t>
            </a:r>
            <a:r>
              <a:rPr lang="en-US" dirty="0"/>
              <a:t> </a:t>
            </a:r>
            <a:r>
              <a:rPr lang="en-US" dirty="0" err="1"/>
              <a:t>selalu</a:t>
            </a:r>
            <a:r>
              <a:rPr lang="en-US" dirty="0"/>
              <a:t> </a:t>
            </a:r>
            <a:r>
              <a:rPr lang="en-US" dirty="0" err="1"/>
              <a:t>terhubung</a:t>
            </a:r>
            <a:r>
              <a:rPr lang="en-US" dirty="0"/>
              <a:t> </a:t>
            </a:r>
            <a:r>
              <a:rPr lang="en-US" dirty="0" err="1"/>
              <a:t>dalam</a:t>
            </a:r>
            <a:r>
              <a:rPr lang="en-US" dirty="0"/>
              <a:t> 1 network yang </a:t>
            </a:r>
            <a:r>
              <a:rPr lang="en-US" dirty="0" err="1"/>
              <a:t>sama</a:t>
            </a:r>
            <a:r>
              <a:rPr lang="en-US" dirty="0"/>
              <a:t>, </a:t>
            </a:r>
            <a:r>
              <a:rPr lang="en-US" dirty="0" err="1"/>
              <a:t>bahkan</a:t>
            </a:r>
            <a:r>
              <a:rPr lang="en-US" dirty="0"/>
              <a:t> </a:t>
            </a:r>
            <a:r>
              <a:rPr lang="en-US" dirty="0" err="1"/>
              <a:t>seringkali</a:t>
            </a:r>
            <a:r>
              <a:rPr lang="en-US" dirty="0"/>
              <a:t> packet </a:t>
            </a:r>
            <a:r>
              <a:rPr lang="en-US" dirty="0" err="1"/>
              <a:t>harus</a:t>
            </a:r>
            <a:r>
              <a:rPr lang="en-US" dirty="0"/>
              <a:t> </a:t>
            </a:r>
            <a:r>
              <a:rPr lang="en-US" dirty="0" err="1"/>
              <a:t>berjalan</a:t>
            </a:r>
            <a:r>
              <a:rPr lang="en-US" dirty="0"/>
              <a:t> </a:t>
            </a:r>
            <a:r>
              <a:rPr lang="en-US" dirty="0" err="1"/>
              <a:t>melalui</a:t>
            </a:r>
            <a:r>
              <a:rPr lang="en-US" dirty="0"/>
              <a:t> </a:t>
            </a:r>
            <a:r>
              <a:rPr lang="en-US" dirty="0" err="1"/>
              <a:t>beberapa</a:t>
            </a:r>
            <a:r>
              <a:rPr lang="en-US" dirty="0"/>
              <a:t> network yang </a:t>
            </a:r>
            <a:r>
              <a:rPr lang="en-US" dirty="0" err="1"/>
              <a:t>berbeda</a:t>
            </a:r>
            <a:r>
              <a:rPr lang="en-US" dirty="0"/>
              <a:t> </a:t>
            </a:r>
            <a:r>
              <a:rPr lang="en-US" dirty="0" err="1"/>
              <a:t>sebelum</a:t>
            </a:r>
            <a:r>
              <a:rPr lang="en-US" dirty="0"/>
              <a:t> </a:t>
            </a:r>
            <a:r>
              <a:rPr lang="en-US" dirty="0" err="1"/>
              <a:t>sampai</a:t>
            </a:r>
            <a:r>
              <a:rPr lang="en-US" dirty="0"/>
              <a:t> </a:t>
            </a:r>
            <a:r>
              <a:rPr lang="en-US" dirty="0" err="1"/>
              <a:t>ke</a:t>
            </a:r>
            <a:r>
              <a:rPr lang="en-US" dirty="0"/>
              <a:t> network </a:t>
            </a:r>
            <a:r>
              <a:rPr lang="en-US" dirty="0" err="1"/>
              <a:t>tujuan</a:t>
            </a:r>
            <a:r>
              <a:rPr lang="en-US" dirty="0"/>
              <a:t>.</a:t>
            </a:r>
          </a:p>
          <a:p>
            <a:pPr lvl="1"/>
            <a:r>
              <a:rPr lang="en-US" dirty="0"/>
              <a:t>Device yang </a:t>
            </a:r>
            <a:r>
              <a:rPr lang="en-US" dirty="0" err="1"/>
              <a:t>menghubungkan</a:t>
            </a:r>
            <a:r>
              <a:rPr lang="en-US" dirty="0"/>
              <a:t> </a:t>
            </a:r>
            <a:r>
              <a:rPr lang="en-US" dirty="0" err="1"/>
              <a:t>sebuah</a:t>
            </a:r>
            <a:r>
              <a:rPr lang="en-US" dirty="0"/>
              <a:t> network </a:t>
            </a:r>
            <a:r>
              <a:rPr lang="en-US" dirty="0" err="1"/>
              <a:t>dengan</a:t>
            </a:r>
            <a:r>
              <a:rPr lang="en-US" dirty="0"/>
              <a:t> network </a:t>
            </a:r>
            <a:r>
              <a:rPr lang="en-US" dirty="0" err="1"/>
              <a:t>lainnya</a:t>
            </a:r>
            <a:r>
              <a:rPr lang="en-US" dirty="0"/>
              <a:t> </a:t>
            </a:r>
            <a:r>
              <a:rPr lang="en-US" dirty="0" err="1"/>
              <a:t>dikenal</a:t>
            </a:r>
            <a:r>
              <a:rPr lang="en-US" dirty="0"/>
              <a:t> </a:t>
            </a:r>
            <a:r>
              <a:rPr lang="en-US" dirty="0" err="1"/>
              <a:t>sebagai</a:t>
            </a:r>
            <a:r>
              <a:rPr lang="en-US" dirty="0"/>
              <a:t> </a:t>
            </a:r>
            <a:r>
              <a:rPr lang="en-US" dirty="0">
                <a:solidFill>
                  <a:srgbClr val="FF0000"/>
                </a:solidFill>
              </a:rPr>
              <a:t>router</a:t>
            </a:r>
            <a:r>
              <a:rPr lang="en-US" dirty="0"/>
              <a:t>.</a:t>
            </a:r>
          </a:p>
          <a:p>
            <a:pPr lvl="1"/>
            <a:r>
              <a:rPr lang="en-US" dirty="0"/>
              <a:t>Router </a:t>
            </a:r>
            <a:r>
              <a:rPr lang="en-US" dirty="0" err="1"/>
              <a:t>berfungsi</a:t>
            </a:r>
            <a:r>
              <a:rPr lang="en-US" dirty="0"/>
              <a:t> </a:t>
            </a:r>
            <a:r>
              <a:rPr lang="en-US" dirty="0" err="1"/>
              <a:t>untuk</a:t>
            </a:r>
            <a:r>
              <a:rPr lang="en-US" dirty="0"/>
              <a:t> </a:t>
            </a:r>
            <a:r>
              <a:rPr lang="en-US" dirty="0" err="1"/>
              <a:t>memilih</a:t>
            </a:r>
            <a:r>
              <a:rPr lang="en-US" dirty="0"/>
              <a:t> </a:t>
            </a:r>
            <a:r>
              <a:rPr lang="en-US" dirty="0" err="1"/>
              <a:t>jalur</a:t>
            </a:r>
            <a:r>
              <a:rPr lang="en-US" dirty="0"/>
              <a:t> </a:t>
            </a:r>
            <a:r>
              <a:rPr lang="en-US" dirty="0" err="1"/>
              <a:t>dan</a:t>
            </a:r>
            <a:r>
              <a:rPr lang="en-US" dirty="0"/>
              <a:t> </a:t>
            </a:r>
            <a:r>
              <a:rPr lang="en-US" dirty="0" err="1"/>
              <a:t>memandu</a:t>
            </a:r>
            <a:r>
              <a:rPr lang="en-US" dirty="0"/>
              <a:t> </a:t>
            </a:r>
            <a:r>
              <a:rPr lang="en-US" dirty="0" err="1"/>
              <a:t>arah</a:t>
            </a:r>
            <a:r>
              <a:rPr lang="en-US" dirty="0"/>
              <a:t> </a:t>
            </a:r>
            <a:r>
              <a:rPr lang="en-US" dirty="0" err="1"/>
              <a:t>jalannya</a:t>
            </a:r>
            <a:r>
              <a:rPr lang="en-US" dirty="0"/>
              <a:t>  </a:t>
            </a:r>
            <a:r>
              <a:rPr lang="en-US" dirty="0" err="1"/>
              <a:t>paket</a:t>
            </a:r>
            <a:r>
              <a:rPr lang="en-US" dirty="0"/>
              <a:t> agar </a:t>
            </a:r>
            <a:r>
              <a:rPr lang="en-US" dirty="0" err="1"/>
              <a:t>bisa</a:t>
            </a:r>
            <a:r>
              <a:rPr lang="en-US" dirty="0"/>
              <a:t> </a:t>
            </a:r>
            <a:r>
              <a:rPr lang="en-US" dirty="0" err="1"/>
              <a:t>sampai</a:t>
            </a:r>
            <a:r>
              <a:rPr lang="en-US" dirty="0"/>
              <a:t> </a:t>
            </a:r>
            <a:r>
              <a:rPr lang="en-US" dirty="0" err="1"/>
              <a:t>ke</a:t>
            </a:r>
            <a:r>
              <a:rPr lang="en-US" dirty="0"/>
              <a:t> network yang </a:t>
            </a:r>
            <a:r>
              <a:rPr lang="en-US" dirty="0" err="1"/>
              <a:t>dituju</a:t>
            </a:r>
            <a:r>
              <a:rPr lang="en-US" dirty="0"/>
              <a:t>, </a:t>
            </a:r>
            <a:r>
              <a:rPr lang="en-US" dirty="0" err="1"/>
              <a:t>proses</a:t>
            </a:r>
            <a:r>
              <a:rPr lang="en-US" dirty="0"/>
              <a:t> </a:t>
            </a:r>
            <a:r>
              <a:rPr lang="en-US" dirty="0" err="1"/>
              <a:t>inilah</a:t>
            </a:r>
            <a:r>
              <a:rPr lang="en-US" dirty="0"/>
              <a:t> yang </a:t>
            </a:r>
            <a:r>
              <a:rPr lang="en-US" dirty="0" err="1"/>
              <a:t>disebut</a:t>
            </a:r>
            <a:r>
              <a:rPr lang="en-US" dirty="0"/>
              <a:t> </a:t>
            </a:r>
            <a:r>
              <a:rPr lang="en-US" dirty="0" err="1"/>
              <a:t>sebagai</a:t>
            </a:r>
            <a:r>
              <a:rPr lang="en-US" dirty="0"/>
              <a:t> </a:t>
            </a:r>
            <a:r>
              <a:rPr lang="en-US" dirty="0">
                <a:solidFill>
                  <a:srgbClr val="FF0000"/>
                </a:solidFill>
              </a:rPr>
              <a:t>routing</a:t>
            </a:r>
            <a:r>
              <a:rPr lang="en-US" dirty="0"/>
              <a:t>.</a:t>
            </a:r>
          </a:p>
          <a:p>
            <a:pPr lvl="1"/>
            <a:r>
              <a:rPr lang="en-US" dirty="0" err="1"/>
              <a:t>Setiap</a:t>
            </a:r>
            <a:r>
              <a:rPr lang="en-US" dirty="0"/>
              <a:t> router yang </a:t>
            </a:r>
            <a:r>
              <a:rPr lang="en-US" dirty="0" err="1"/>
              <a:t>harus</a:t>
            </a:r>
            <a:r>
              <a:rPr lang="en-US" dirty="0"/>
              <a:t> </a:t>
            </a:r>
            <a:r>
              <a:rPr lang="en-US" dirty="0" err="1"/>
              <a:t>dilalui</a:t>
            </a:r>
            <a:r>
              <a:rPr lang="en-US" dirty="0"/>
              <a:t> </a:t>
            </a:r>
            <a:r>
              <a:rPr lang="en-US" dirty="0" err="1"/>
              <a:t>oleh</a:t>
            </a:r>
            <a:r>
              <a:rPr lang="en-US" dirty="0"/>
              <a:t> packet </a:t>
            </a:r>
            <a:r>
              <a:rPr lang="en-US" dirty="0" err="1"/>
              <a:t>dalam</a:t>
            </a:r>
            <a:r>
              <a:rPr lang="en-US" dirty="0"/>
              <a:t> </a:t>
            </a:r>
            <a:r>
              <a:rPr lang="en-US" dirty="0" err="1"/>
              <a:t>perjalanannya</a:t>
            </a:r>
            <a:r>
              <a:rPr lang="en-US" dirty="0"/>
              <a:t> </a:t>
            </a:r>
            <a:r>
              <a:rPr lang="en-US" dirty="0" err="1"/>
              <a:t>menuju</a:t>
            </a:r>
            <a:r>
              <a:rPr lang="en-US" dirty="0"/>
              <a:t> </a:t>
            </a:r>
            <a:r>
              <a:rPr lang="en-US" dirty="0" err="1"/>
              <a:t>mesin</a:t>
            </a:r>
            <a:r>
              <a:rPr lang="en-US" dirty="0"/>
              <a:t> </a:t>
            </a:r>
            <a:r>
              <a:rPr lang="en-US" dirty="0" err="1"/>
              <a:t>penerima</a:t>
            </a:r>
            <a:r>
              <a:rPr lang="en-US" dirty="0"/>
              <a:t> </a:t>
            </a:r>
            <a:r>
              <a:rPr lang="en-US" dirty="0" err="1"/>
              <a:t>disebut</a:t>
            </a:r>
            <a:r>
              <a:rPr lang="en-US" dirty="0"/>
              <a:t> </a:t>
            </a:r>
            <a:r>
              <a:rPr lang="en-US" dirty="0" err="1"/>
              <a:t>sebagai</a:t>
            </a:r>
            <a:r>
              <a:rPr lang="en-US" dirty="0"/>
              <a:t> </a:t>
            </a:r>
            <a:r>
              <a:rPr lang="en-US" dirty="0">
                <a:solidFill>
                  <a:srgbClr val="FF0000"/>
                </a:solidFill>
              </a:rPr>
              <a:t>hop</a:t>
            </a:r>
            <a:r>
              <a:rPr lang="en-US" dirty="0"/>
              <a:t>.</a:t>
            </a:r>
          </a:p>
          <a:p>
            <a:pPr lvl="1"/>
            <a:endParaRPr lang="en-US" dirty="0"/>
          </a:p>
        </p:txBody>
      </p:sp>
    </p:spTree>
    <p:extLst>
      <p:ext uri="{BB962C8B-B14F-4D97-AF65-F5344CB8AC3E}">
        <p14:creationId xmlns:p14="http://schemas.microsoft.com/office/powerpoint/2010/main" val="2341717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a:t>
            </a:r>
          </a:p>
        </p:txBody>
      </p:sp>
      <p:sp>
        <p:nvSpPr>
          <p:cNvPr id="3" name="Content Placeholder 2"/>
          <p:cNvSpPr>
            <a:spLocks noGrp="1"/>
          </p:cNvSpPr>
          <p:nvPr>
            <p:ph sz="quarter" idx="1"/>
          </p:nvPr>
        </p:nvSpPr>
        <p:spPr/>
        <p:txBody>
          <a:bodyPr/>
          <a:lstStyle/>
          <a:p>
            <a:r>
              <a:rPr lang="en-US" dirty="0"/>
              <a:t>IP </a:t>
            </a:r>
            <a:r>
              <a:rPr lang="en-US" dirty="0" err="1"/>
              <a:t>adalah</a:t>
            </a:r>
            <a:r>
              <a:rPr lang="en-US" dirty="0"/>
              <a:t> </a:t>
            </a:r>
            <a:r>
              <a:rPr lang="en-US" dirty="0" err="1"/>
              <a:t>satu-satunya</a:t>
            </a:r>
            <a:r>
              <a:rPr lang="en-US" dirty="0"/>
              <a:t> </a:t>
            </a:r>
            <a:r>
              <a:rPr lang="en-US" dirty="0" err="1"/>
              <a:t>protokol</a:t>
            </a:r>
            <a:r>
              <a:rPr lang="en-US" dirty="0"/>
              <a:t> layer 3 yang </a:t>
            </a:r>
            <a:r>
              <a:rPr lang="en-US" dirty="0" err="1"/>
              <a:t>digunakan</a:t>
            </a:r>
            <a:r>
              <a:rPr lang="en-US" dirty="0"/>
              <a:t> </a:t>
            </a:r>
            <a:r>
              <a:rPr lang="en-US" dirty="0" err="1"/>
              <a:t>untuk</a:t>
            </a:r>
            <a:r>
              <a:rPr lang="en-US" dirty="0"/>
              <a:t> </a:t>
            </a:r>
            <a:r>
              <a:rPr lang="en-US" dirty="0" err="1"/>
              <a:t>membawa</a:t>
            </a:r>
            <a:r>
              <a:rPr lang="en-US" dirty="0"/>
              <a:t> data user </a:t>
            </a:r>
            <a:r>
              <a:rPr lang="en-US" dirty="0" err="1"/>
              <a:t>melalui</a:t>
            </a:r>
            <a:r>
              <a:rPr lang="en-US" dirty="0"/>
              <a:t> network TCP/IP.</a:t>
            </a:r>
          </a:p>
          <a:p>
            <a:r>
              <a:rPr lang="en-US" dirty="0"/>
              <a:t>IPv4 </a:t>
            </a:r>
            <a:r>
              <a:rPr lang="en-US" dirty="0" err="1"/>
              <a:t>adalah</a:t>
            </a:r>
            <a:r>
              <a:rPr lang="en-US" dirty="0"/>
              <a:t> </a:t>
            </a:r>
            <a:r>
              <a:rPr lang="en-US" dirty="0" err="1"/>
              <a:t>versi</a:t>
            </a:r>
            <a:r>
              <a:rPr lang="en-US" dirty="0"/>
              <a:t> IP yang paling </a:t>
            </a:r>
            <a:r>
              <a:rPr lang="en-US" dirty="0" err="1"/>
              <a:t>banyak</a:t>
            </a:r>
            <a:r>
              <a:rPr lang="en-US" dirty="0"/>
              <a:t> </a:t>
            </a:r>
            <a:r>
              <a:rPr lang="en-US" dirty="0" err="1"/>
              <a:t>digunakan</a:t>
            </a:r>
            <a:r>
              <a:rPr lang="en-US" dirty="0"/>
              <a:t> </a:t>
            </a:r>
            <a:r>
              <a:rPr lang="en-US" dirty="0" err="1"/>
              <a:t>saat</a:t>
            </a:r>
            <a:r>
              <a:rPr lang="en-US" dirty="0"/>
              <a:t> </a:t>
            </a:r>
            <a:r>
              <a:rPr lang="en-US" dirty="0" err="1"/>
              <a:t>ini</a:t>
            </a:r>
            <a:r>
              <a:rPr lang="en-US" dirty="0"/>
              <a:t>. IPv6 </a:t>
            </a:r>
            <a:r>
              <a:rPr lang="en-US" dirty="0" err="1"/>
              <a:t>masih</a:t>
            </a:r>
            <a:r>
              <a:rPr lang="en-US" dirty="0"/>
              <a:t> </a:t>
            </a:r>
            <a:r>
              <a:rPr lang="en-US" dirty="0" err="1"/>
              <a:t>dalam</a:t>
            </a:r>
            <a:r>
              <a:rPr lang="en-US" dirty="0"/>
              <a:t> </a:t>
            </a:r>
            <a:r>
              <a:rPr lang="en-US" dirty="0" err="1"/>
              <a:t>tahap</a:t>
            </a:r>
            <a:r>
              <a:rPr lang="en-US" dirty="0"/>
              <a:t> </a:t>
            </a:r>
            <a:r>
              <a:rPr lang="en-US" dirty="0" err="1"/>
              <a:t>pengembangan</a:t>
            </a:r>
            <a:r>
              <a:rPr lang="en-US" dirty="0"/>
              <a:t> </a:t>
            </a:r>
            <a:r>
              <a:rPr lang="en-US" dirty="0" err="1"/>
              <a:t>dan</a:t>
            </a:r>
            <a:r>
              <a:rPr lang="en-US" dirty="0"/>
              <a:t> </a:t>
            </a:r>
            <a:r>
              <a:rPr lang="en-US" dirty="0" err="1"/>
              <a:t>belum</a:t>
            </a:r>
            <a:r>
              <a:rPr lang="en-US" dirty="0"/>
              <a:t> </a:t>
            </a:r>
            <a:r>
              <a:rPr lang="en-US" dirty="0" err="1"/>
              <a:t>banyak</a:t>
            </a:r>
            <a:r>
              <a:rPr lang="en-US" dirty="0"/>
              <a:t> </a:t>
            </a:r>
            <a:r>
              <a:rPr lang="en-US" dirty="0" err="1"/>
              <a:t>dipakai</a:t>
            </a:r>
            <a:r>
              <a:rPr lang="en-US" dirty="0"/>
              <a:t>.</a:t>
            </a:r>
          </a:p>
          <a:p>
            <a:r>
              <a:rPr lang="en-US" dirty="0" err="1"/>
              <a:t>Karakteristik</a:t>
            </a:r>
            <a:r>
              <a:rPr lang="en-US" dirty="0"/>
              <a:t> :</a:t>
            </a:r>
          </a:p>
          <a:p>
            <a:pPr lvl="1"/>
            <a:r>
              <a:rPr lang="en-US" dirty="0">
                <a:solidFill>
                  <a:srgbClr val="FF0000"/>
                </a:solidFill>
              </a:rPr>
              <a:t>Connectionless</a:t>
            </a:r>
            <a:r>
              <a:rPr lang="en-US" dirty="0"/>
              <a:t> – </a:t>
            </a:r>
            <a:r>
              <a:rPr lang="en-US" dirty="0" err="1"/>
              <a:t>tidak</a:t>
            </a:r>
            <a:r>
              <a:rPr lang="en-US" dirty="0"/>
              <a:t> </a:t>
            </a:r>
            <a:r>
              <a:rPr lang="en-US" dirty="0" err="1"/>
              <a:t>perlu</a:t>
            </a:r>
            <a:r>
              <a:rPr lang="en-US" dirty="0"/>
              <a:t> </a:t>
            </a:r>
            <a:r>
              <a:rPr lang="en-US" dirty="0" err="1"/>
              <a:t>menjalin</a:t>
            </a:r>
            <a:r>
              <a:rPr lang="en-US" dirty="0"/>
              <a:t> </a:t>
            </a:r>
            <a:r>
              <a:rPr lang="en-US" dirty="0" err="1"/>
              <a:t>koneksi</a:t>
            </a:r>
            <a:r>
              <a:rPr lang="en-US" dirty="0"/>
              <a:t> </a:t>
            </a:r>
            <a:r>
              <a:rPr lang="en-US" dirty="0" err="1"/>
              <a:t>sebelum</a:t>
            </a:r>
            <a:r>
              <a:rPr lang="en-US" dirty="0"/>
              <a:t> </a:t>
            </a:r>
            <a:r>
              <a:rPr lang="en-US" dirty="0" err="1"/>
              <a:t>pengiriman</a:t>
            </a:r>
            <a:r>
              <a:rPr lang="en-US" dirty="0"/>
              <a:t> data.</a:t>
            </a:r>
          </a:p>
          <a:p>
            <a:pPr lvl="1"/>
            <a:r>
              <a:rPr lang="en-US" dirty="0">
                <a:solidFill>
                  <a:srgbClr val="FF0000"/>
                </a:solidFill>
              </a:rPr>
              <a:t>Best Effort </a:t>
            </a:r>
            <a:r>
              <a:rPr lang="en-US" dirty="0"/>
              <a:t>(Unreliable) – </a:t>
            </a:r>
            <a:r>
              <a:rPr lang="en-US" dirty="0" err="1"/>
              <a:t>tidak</a:t>
            </a:r>
            <a:r>
              <a:rPr lang="en-US" dirty="0"/>
              <a:t> </a:t>
            </a:r>
            <a:r>
              <a:rPr lang="en-US" dirty="0" err="1"/>
              <a:t>ada</a:t>
            </a:r>
            <a:r>
              <a:rPr lang="en-US" dirty="0"/>
              <a:t> </a:t>
            </a:r>
            <a:r>
              <a:rPr lang="en-US" dirty="0" err="1"/>
              <a:t>fitur-fitur</a:t>
            </a:r>
            <a:r>
              <a:rPr lang="en-US" dirty="0"/>
              <a:t> </a:t>
            </a:r>
            <a:r>
              <a:rPr lang="en-US" dirty="0" err="1"/>
              <a:t>untuk</a:t>
            </a:r>
            <a:r>
              <a:rPr lang="en-US" dirty="0"/>
              <a:t> </a:t>
            </a:r>
            <a:r>
              <a:rPr lang="en-US" dirty="0" err="1"/>
              <a:t>menjamin</a:t>
            </a:r>
            <a:r>
              <a:rPr lang="en-US" dirty="0"/>
              <a:t> data </a:t>
            </a:r>
            <a:r>
              <a:rPr lang="en-US" dirty="0" err="1"/>
              <a:t>sampai</a:t>
            </a:r>
            <a:r>
              <a:rPr lang="en-US" dirty="0"/>
              <a:t> </a:t>
            </a:r>
            <a:r>
              <a:rPr lang="en-US" dirty="0" err="1"/>
              <a:t>ke</a:t>
            </a:r>
            <a:r>
              <a:rPr lang="en-US" dirty="0"/>
              <a:t> </a:t>
            </a:r>
            <a:r>
              <a:rPr lang="en-US" dirty="0" err="1"/>
              <a:t>tujuan</a:t>
            </a:r>
            <a:r>
              <a:rPr lang="en-US" dirty="0"/>
              <a:t>.</a:t>
            </a:r>
          </a:p>
          <a:p>
            <a:pPr lvl="1"/>
            <a:r>
              <a:rPr lang="en-US" dirty="0">
                <a:solidFill>
                  <a:srgbClr val="FF0000"/>
                </a:solidFill>
              </a:rPr>
              <a:t>Media Independent</a:t>
            </a:r>
            <a:r>
              <a:rPr lang="en-US" dirty="0"/>
              <a:t>.</a:t>
            </a:r>
          </a:p>
        </p:txBody>
      </p:sp>
    </p:spTree>
    <p:extLst>
      <p:ext uri="{BB962C8B-B14F-4D97-AF65-F5344CB8AC3E}">
        <p14:creationId xmlns:p14="http://schemas.microsoft.com/office/powerpoint/2010/main" val="70659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-&gt; Connectionless</a:t>
            </a:r>
          </a:p>
        </p:txBody>
      </p:sp>
      <p:sp>
        <p:nvSpPr>
          <p:cNvPr id="3" name="Content Placeholder 2"/>
          <p:cNvSpPr>
            <a:spLocks noGrp="1"/>
          </p:cNvSpPr>
          <p:nvPr>
            <p:ph sz="quarter" idx="1"/>
          </p:nvPr>
        </p:nvSpPr>
        <p:spPr/>
        <p:txBody>
          <a:bodyPr/>
          <a:lstStyle/>
          <a:p>
            <a:r>
              <a:rPr lang="en-US" dirty="0" err="1"/>
              <a:t>Seperti</a:t>
            </a:r>
            <a:r>
              <a:rPr lang="en-US" dirty="0"/>
              <a:t> </a:t>
            </a:r>
            <a:r>
              <a:rPr lang="en-US" dirty="0" err="1"/>
              <a:t>halnya</a:t>
            </a:r>
            <a:r>
              <a:rPr lang="en-US" dirty="0"/>
              <a:t> </a:t>
            </a:r>
            <a:r>
              <a:rPr lang="en-US" dirty="0" err="1"/>
              <a:t>ketika</a:t>
            </a:r>
            <a:r>
              <a:rPr lang="en-US" dirty="0"/>
              <a:t> </a:t>
            </a:r>
            <a:r>
              <a:rPr lang="en-US" dirty="0" err="1"/>
              <a:t>kita</a:t>
            </a:r>
            <a:r>
              <a:rPr lang="en-US" dirty="0"/>
              <a:t> </a:t>
            </a:r>
            <a:r>
              <a:rPr lang="en-US" dirty="0" err="1"/>
              <a:t>mengirim</a:t>
            </a:r>
            <a:r>
              <a:rPr lang="en-US" dirty="0"/>
              <a:t> </a:t>
            </a:r>
            <a:r>
              <a:rPr lang="en-US" dirty="0" err="1"/>
              <a:t>surat</a:t>
            </a:r>
            <a:r>
              <a:rPr lang="en-US" dirty="0"/>
              <a:t>/</a:t>
            </a:r>
            <a:r>
              <a:rPr lang="en-US" dirty="0" err="1"/>
              <a:t>paket</a:t>
            </a:r>
            <a:r>
              <a:rPr lang="en-US" dirty="0"/>
              <a:t> </a:t>
            </a:r>
            <a:r>
              <a:rPr lang="en-US" dirty="0" err="1"/>
              <a:t>kepada</a:t>
            </a:r>
            <a:r>
              <a:rPr lang="en-US" dirty="0"/>
              <a:t> </a:t>
            </a:r>
            <a:r>
              <a:rPr lang="en-US" dirty="0" err="1"/>
              <a:t>seseorang</a:t>
            </a:r>
            <a:r>
              <a:rPr lang="en-US" dirty="0"/>
              <a:t> </a:t>
            </a:r>
            <a:r>
              <a:rPr lang="en-US" dirty="0" err="1"/>
              <a:t>tanpa</a:t>
            </a:r>
            <a:r>
              <a:rPr lang="en-US" dirty="0"/>
              <a:t> </a:t>
            </a:r>
            <a:r>
              <a:rPr lang="en-US" dirty="0" err="1"/>
              <a:t>ada</a:t>
            </a:r>
            <a:r>
              <a:rPr lang="en-US" dirty="0"/>
              <a:t> </a:t>
            </a:r>
            <a:r>
              <a:rPr lang="en-US" dirty="0" err="1"/>
              <a:t>pemberitahuan</a:t>
            </a:r>
            <a:r>
              <a:rPr lang="en-US" dirty="0"/>
              <a:t> </a:t>
            </a:r>
            <a:r>
              <a:rPr lang="en-US" dirty="0" err="1"/>
              <a:t>terlebih</a:t>
            </a:r>
            <a:r>
              <a:rPr lang="en-US" dirty="0"/>
              <a:t> </a:t>
            </a:r>
            <a:r>
              <a:rPr lang="en-US" dirty="0" err="1"/>
              <a:t>dahulu</a:t>
            </a:r>
            <a:r>
              <a:rPr lang="en-US" dirty="0"/>
              <a:t> </a:t>
            </a:r>
            <a:r>
              <a:rPr lang="en-US" dirty="0" err="1"/>
              <a:t>kepada</a:t>
            </a:r>
            <a:r>
              <a:rPr lang="en-US" dirty="0"/>
              <a:t> </a:t>
            </a:r>
            <a:r>
              <a:rPr lang="en-US" dirty="0" err="1"/>
              <a:t>penerima</a:t>
            </a:r>
            <a:r>
              <a:rPr lang="en-US" dirty="0"/>
              <a:t>.</a:t>
            </a:r>
          </a:p>
          <a:p>
            <a:r>
              <a:rPr lang="en-US" dirty="0" err="1"/>
              <a:t>Pengirim</a:t>
            </a:r>
            <a:r>
              <a:rPr lang="en-US" dirty="0"/>
              <a:t> </a:t>
            </a:r>
            <a:r>
              <a:rPr lang="en-US" dirty="0" err="1"/>
              <a:t>tidak</a:t>
            </a:r>
            <a:r>
              <a:rPr lang="en-US" dirty="0"/>
              <a:t> </a:t>
            </a:r>
            <a:r>
              <a:rPr lang="en-US" dirty="0" err="1"/>
              <a:t>tahu</a:t>
            </a:r>
            <a:r>
              <a:rPr lang="en-US" dirty="0"/>
              <a:t> : </a:t>
            </a:r>
          </a:p>
          <a:p>
            <a:pPr lvl="1"/>
            <a:r>
              <a:rPr lang="en-US" dirty="0" err="1"/>
              <a:t>Apakah</a:t>
            </a:r>
            <a:r>
              <a:rPr lang="en-US" dirty="0"/>
              <a:t> </a:t>
            </a:r>
            <a:r>
              <a:rPr lang="en-US" dirty="0" err="1"/>
              <a:t>penerima</a:t>
            </a:r>
            <a:r>
              <a:rPr lang="en-US" dirty="0"/>
              <a:t> </a:t>
            </a:r>
            <a:r>
              <a:rPr lang="en-US" dirty="0" err="1"/>
              <a:t>ada</a:t>
            </a:r>
            <a:r>
              <a:rPr lang="en-US" dirty="0"/>
              <a:t> </a:t>
            </a:r>
            <a:r>
              <a:rPr lang="en-US" dirty="0" err="1"/>
              <a:t>atau</a:t>
            </a:r>
            <a:r>
              <a:rPr lang="en-US" dirty="0"/>
              <a:t> </a:t>
            </a:r>
            <a:r>
              <a:rPr lang="en-US" dirty="0" err="1"/>
              <a:t>tidak</a:t>
            </a:r>
            <a:r>
              <a:rPr lang="en-US" dirty="0"/>
              <a:t>.</a:t>
            </a:r>
          </a:p>
          <a:p>
            <a:pPr lvl="1"/>
            <a:r>
              <a:rPr lang="en-US" dirty="0" err="1"/>
              <a:t>Apakah</a:t>
            </a:r>
            <a:r>
              <a:rPr lang="en-US" dirty="0"/>
              <a:t> </a:t>
            </a:r>
            <a:r>
              <a:rPr lang="en-US" dirty="0" err="1"/>
              <a:t>surat</a:t>
            </a:r>
            <a:r>
              <a:rPr lang="en-US" dirty="0"/>
              <a:t> </a:t>
            </a:r>
            <a:r>
              <a:rPr lang="en-US" dirty="0" err="1"/>
              <a:t>telah</a:t>
            </a:r>
            <a:r>
              <a:rPr lang="en-US" dirty="0"/>
              <a:t> </a:t>
            </a:r>
            <a:r>
              <a:rPr lang="en-US" dirty="0" err="1"/>
              <a:t>sampai</a:t>
            </a:r>
            <a:r>
              <a:rPr lang="en-US" dirty="0"/>
              <a:t> </a:t>
            </a:r>
            <a:r>
              <a:rPr lang="en-US" dirty="0" err="1"/>
              <a:t>atau</a:t>
            </a:r>
            <a:r>
              <a:rPr lang="en-US" dirty="0"/>
              <a:t> </a:t>
            </a:r>
            <a:r>
              <a:rPr lang="en-US" dirty="0" err="1"/>
              <a:t>tidak</a:t>
            </a:r>
            <a:r>
              <a:rPr lang="en-US" dirty="0"/>
              <a:t>.</a:t>
            </a:r>
          </a:p>
          <a:p>
            <a:pPr lvl="1"/>
            <a:r>
              <a:rPr lang="en-US" dirty="0" err="1"/>
              <a:t>Apakah</a:t>
            </a:r>
            <a:r>
              <a:rPr lang="en-US" dirty="0"/>
              <a:t> </a:t>
            </a:r>
            <a:r>
              <a:rPr lang="en-US" dirty="0" err="1"/>
              <a:t>penerima</a:t>
            </a:r>
            <a:r>
              <a:rPr lang="en-US" dirty="0"/>
              <a:t> </a:t>
            </a:r>
            <a:r>
              <a:rPr lang="en-US" dirty="0" err="1"/>
              <a:t>dapat</a:t>
            </a:r>
            <a:r>
              <a:rPr lang="en-US" dirty="0"/>
              <a:t> </a:t>
            </a:r>
            <a:r>
              <a:rPr lang="en-US" dirty="0" err="1"/>
              <a:t>membaca</a:t>
            </a:r>
            <a:r>
              <a:rPr lang="en-US" dirty="0"/>
              <a:t> </a:t>
            </a:r>
            <a:r>
              <a:rPr lang="en-US" dirty="0" err="1"/>
              <a:t>surat</a:t>
            </a:r>
            <a:r>
              <a:rPr lang="en-US" dirty="0"/>
              <a:t> yang </a:t>
            </a:r>
            <a:r>
              <a:rPr lang="en-US" dirty="0" err="1"/>
              <a:t>dikirim</a:t>
            </a:r>
            <a:r>
              <a:rPr lang="en-US" dirty="0"/>
              <a:t> </a:t>
            </a:r>
            <a:r>
              <a:rPr lang="en-US" dirty="0" err="1"/>
              <a:t>atau</a:t>
            </a:r>
            <a:r>
              <a:rPr lang="en-US" dirty="0"/>
              <a:t> </a:t>
            </a:r>
            <a:r>
              <a:rPr lang="en-US" dirty="0" err="1"/>
              <a:t>tidak</a:t>
            </a:r>
            <a:r>
              <a:rPr lang="en-US" dirty="0"/>
              <a:t>.</a:t>
            </a:r>
          </a:p>
          <a:p>
            <a:r>
              <a:rPr lang="en-US" dirty="0" err="1"/>
              <a:t>Penerima</a:t>
            </a:r>
            <a:r>
              <a:rPr lang="en-US" dirty="0"/>
              <a:t> </a:t>
            </a:r>
            <a:r>
              <a:rPr lang="en-US" dirty="0" err="1"/>
              <a:t>tidak</a:t>
            </a:r>
            <a:r>
              <a:rPr lang="en-US" dirty="0"/>
              <a:t> </a:t>
            </a:r>
            <a:r>
              <a:rPr lang="en-US" dirty="0" err="1"/>
              <a:t>tahu</a:t>
            </a:r>
            <a:r>
              <a:rPr lang="en-US" dirty="0"/>
              <a:t> :</a:t>
            </a:r>
          </a:p>
          <a:p>
            <a:pPr lvl="1"/>
            <a:r>
              <a:rPr lang="en-US" dirty="0" err="1"/>
              <a:t>Akan</a:t>
            </a:r>
            <a:r>
              <a:rPr lang="en-US" dirty="0"/>
              <a:t> </a:t>
            </a:r>
            <a:r>
              <a:rPr lang="en-US" dirty="0" err="1"/>
              <a:t>ada</a:t>
            </a:r>
            <a:r>
              <a:rPr lang="en-US" dirty="0"/>
              <a:t> </a:t>
            </a:r>
            <a:r>
              <a:rPr lang="en-US" dirty="0" err="1"/>
              <a:t>surat</a:t>
            </a:r>
            <a:r>
              <a:rPr lang="en-US" dirty="0"/>
              <a:t> yang </a:t>
            </a:r>
            <a:r>
              <a:rPr lang="en-US" dirty="0" err="1"/>
              <a:t>datang</a:t>
            </a:r>
            <a:r>
              <a:rPr lang="en-US" dirty="0"/>
              <a:t>.</a:t>
            </a:r>
          </a:p>
          <a:p>
            <a:pPr lvl="1"/>
            <a:r>
              <a:rPr lang="en-US" dirty="0" err="1"/>
              <a:t>Kapan</a:t>
            </a:r>
            <a:r>
              <a:rPr lang="en-US" dirty="0"/>
              <a:t> </a:t>
            </a:r>
            <a:r>
              <a:rPr lang="en-US" dirty="0" err="1"/>
              <a:t>surat</a:t>
            </a:r>
            <a:r>
              <a:rPr lang="en-US" dirty="0"/>
              <a:t> </a:t>
            </a:r>
            <a:r>
              <a:rPr lang="en-US" dirty="0" err="1"/>
              <a:t>akan</a:t>
            </a:r>
            <a:r>
              <a:rPr lang="en-US" dirty="0"/>
              <a:t> </a:t>
            </a:r>
            <a:r>
              <a:rPr lang="en-US" dirty="0" err="1"/>
              <a:t>datang</a:t>
            </a:r>
            <a:r>
              <a:rPr lang="en-US" dirty="0"/>
              <a:t>.</a:t>
            </a:r>
          </a:p>
          <a:p>
            <a:r>
              <a:rPr lang="en-US" dirty="0"/>
              <a:t>Hal </a:t>
            </a:r>
            <a:r>
              <a:rPr lang="en-US" dirty="0" err="1"/>
              <a:t>ini</a:t>
            </a:r>
            <a:r>
              <a:rPr lang="en-US" dirty="0"/>
              <a:t> </a:t>
            </a:r>
            <a:r>
              <a:rPr lang="en-US" dirty="0" err="1"/>
              <a:t>mengurangi</a:t>
            </a:r>
            <a:r>
              <a:rPr lang="en-US" dirty="0"/>
              <a:t> </a:t>
            </a:r>
            <a:r>
              <a:rPr lang="en-US" dirty="0">
                <a:solidFill>
                  <a:srgbClr val="FF0000"/>
                </a:solidFill>
              </a:rPr>
              <a:t>overhead</a:t>
            </a:r>
            <a:r>
              <a:rPr lang="en-US" dirty="0"/>
              <a:t> IP </a:t>
            </a:r>
            <a:r>
              <a:rPr lang="en-US" dirty="0" err="1"/>
              <a:t>dibandingkan</a:t>
            </a:r>
            <a:r>
              <a:rPr lang="en-US" dirty="0"/>
              <a:t> </a:t>
            </a:r>
            <a:r>
              <a:rPr lang="en-US" dirty="0" err="1"/>
              <a:t>jika</a:t>
            </a:r>
            <a:r>
              <a:rPr lang="en-US" dirty="0"/>
              <a:t> </a:t>
            </a:r>
            <a:r>
              <a:rPr lang="en-US" dirty="0" err="1"/>
              <a:t>ada</a:t>
            </a:r>
            <a:r>
              <a:rPr lang="en-US" dirty="0"/>
              <a:t> </a:t>
            </a:r>
            <a:r>
              <a:rPr lang="en-US" dirty="0" err="1"/>
              <a:t>fitur-fitur</a:t>
            </a:r>
            <a:r>
              <a:rPr lang="en-US" dirty="0"/>
              <a:t> reliability </a:t>
            </a:r>
            <a:r>
              <a:rPr lang="en-US" dirty="0" err="1"/>
              <a:t>seperti</a:t>
            </a:r>
            <a:r>
              <a:rPr lang="en-US" dirty="0"/>
              <a:t> </a:t>
            </a:r>
            <a:r>
              <a:rPr lang="en-US" dirty="0" err="1"/>
              <a:t>protokol</a:t>
            </a:r>
            <a:r>
              <a:rPr lang="en-US" dirty="0"/>
              <a:t> TCP.</a:t>
            </a:r>
          </a:p>
          <a:p>
            <a:endParaRPr lang="en-US" dirty="0"/>
          </a:p>
        </p:txBody>
      </p:sp>
    </p:spTree>
    <p:extLst>
      <p:ext uri="{BB962C8B-B14F-4D97-AF65-F5344CB8AC3E}">
        <p14:creationId xmlns:p14="http://schemas.microsoft.com/office/powerpoint/2010/main" val="2652800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-&gt; Best Effort</a:t>
            </a:r>
          </a:p>
        </p:txBody>
      </p:sp>
      <p:sp>
        <p:nvSpPr>
          <p:cNvPr id="3" name="Content Placeholder 2"/>
          <p:cNvSpPr>
            <a:spLocks noGrp="1"/>
          </p:cNvSpPr>
          <p:nvPr>
            <p:ph sz="quarter" idx="1"/>
          </p:nvPr>
        </p:nvSpPr>
        <p:spPr/>
        <p:txBody>
          <a:bodyPr>
            <a:normAutofit fontScale="92500" lnSpcReduction="10000"/>
          </a:bodyPr>
          <a:lstStyle/>
          <a:p>
            <a:r>
              <a:rPr lang="en-US" dirty="0" err="1"/>
              <a:t>Protokol</a:t>
            </a:r>
            <a:r>
              <a:rPr lang="en-US" dirty="0"/>
              <a:t> IP </a:t>
            </a:r>
            <a:r>
              <a:rPr lang="en-US" dirty="0" err="1"/>
              <a:t>bersifat</a:t>
            </a:r>
            <a:r>
              <a:rPr lang="en-US" dirty="0"/>
              <a:t> </a:t>
            </a:r>
            <a:r>
              <a:rPr lang="en-US" dirty="0">
                <a:solidFill>
                  <a:srgbClr val="FF0000"/>
                </a:solidFill>
              </a:rPr>
              <a:t>unreliable</a:t>
            </a:r>
            <a:r>
              <a:rPr lang="en-US" dirty="0"/>
              <a:t>, yang </a:t>
            </a:r>
            <a:r>
              <a:rPr lang="en-US" dirty="0" err="1"/>
              <a:t>berarti</a:t>
            </a:r>
            <a:r>
              <a:rPr lang="en-US" dirty="0"/>
              <a:t> </a:t>
            </a:r>
            <a:r>
              <a:rPr lang="en-US" dirty="0" err="1"/>
              <a:t>tidak</a:t>
            </a:r>
            <a:r>
              <a:rPr lang="en-US" dirty="0"/>
              <a:t> </a:t>
            </a:r>
            <a:r>
              <a:rPr lang="en-US" dirty="0" err="1"/>
              <a:t>ada</a:t>
            </a:r>
            <a:r>
              <a:rPr lang="en-US" dirty="0"/>
              <a:t> </a:t>
            </a:r>
            <a:r>
              <a:rPr lang="en-US" dirty="0" err="1"/>
              <a:t>fitur-fitur</a:t>
            </a:r>
            <a:r>
              <a:rPr lang="en-US" dirty="0"/>
              <a:t> yang </a:t>
            </a:r>
            <a:r>
              <a:rPr lang="en-US" dirty="0" err="1"/>
              <a:t>mendukung</a:t>
            </a:r>
            <a:r>
              <a:rPr lang="en-US" dirty="0"/>
              <a:t> reliability.</a:t>
            </a:r>
          </a:p>
          <a:p>
            <a:pPr lvl="1"/>
            <a:r>
              <a:rPr lang="en-US" dirty="0" err="1"/>
              <a:t>Beberapa</a:t>
            </a:r>
            <a:r>
              <a:rPr lang="en-US" dirty="0"/>
              <a:t> </a:t>
            </a:r>
            <a:r>
              <a:rPr lang="en-US" dirty="0" err="1"/>
              <a:t>paket</a:t>
            </a:r>
            <a:r>
              <a:rPr lang="en-US" dirty="0"/>
              <a:t> </a:t>
            </a:r>
            <a:r>
              <a:rPr lang="en-US" dirty="0" err="1"/>
              <a:t>bisa</a:t>
            </a:r>
            <a:r>
              <a:rPr lang="en-US" dirty="0"/>
              <a:t> </a:t>
            </a:r>
            <a:r>
              <a:rPr lang="en-US" dirty="0" err="1"/>
              <a:t>saja</a:t>
            </a:r>
            <a:r>
              <a:rPr lang="en-US" dirty="0"/>
              <a:t> </a:t>
            </a:r>
            <a:r>
              <a:rPr lang="en-US" dirty="0" err="1"/>
              <a:t>hilang</a:t>
            </a:r>
            <a:r>
              <a:rPr lang="en-US" dirty="0"/>
              <a:t> </a:t>
            </a:r>
            <a:r>
              <a:rPr lang="en-US" dirty="0" err="1"/>
              <a:t>dalam</a:t>
            </a:r>
            <a:r>
              <a:rPr lang="en-US" dirty="0"/>
              <a:t> </a:t>
            </a:r>
            <a:r>
              <a:rPr lang="en-US" dirty="0" err="1"/>
              <a:t>perjalanan</a:t>
            </a:r>
            <a:r>
              <a:rPr lang="en-US" dirty="0"/>
              <a:t>.</a:t>
            </a:r>
          </a:p>
          <a:p>
            <a:r>
              <a:rPr lang="en-US" dirty="0"/>
              <a:t>Header IP </a:t>
            </a:r>
            <a:r>
              <a:rPr lang="en-US" dirty="0" err="1"/>
              <a:t>menjadi</a:t>
            </a:r>
            <a:r>
              <a:rPr lang="en-US" dirty="0"/>
              <a:t> </a:t>
            </a:r>
            <a:r>
              <a:rPr lang="en-US" dirty="0" err="1"/>
              <a:t>lebih</a:t>
            </a:r>
            <a:r>
              <a:rPr lang="en-US" dirty="0"/>
              <a:t> </a:t>
            </a:r>
            <a:r>
              <a:rPr lang="en-US" dirty="0" err="1"/>
              <a:t>kecil</a:t>
            </a:r>
            <a:r>
              <a:rPr lang="en-US" dirty="0"/>
              <a:t>, </a:t>
            </a:r>
            <a:r>
              <a:rPr lang="en-US" dirty="0" err="1"/>
              <a:t>sehingga</a:t>
            </a:r>
            <a:r>
              <a:rPr lang="en-US" dirty="0"/>
              <a:t> overhead </a:t>
            </a:r>
            <a:r>
              <a:rPr lang="en-US" dirty="0" err="1"/>
              <a:t>berkurang</a:t>
            </a:r>
            <a:r>
              <a:rPr lang="en-US" dirty="0"/>
              <a:t> </a:t>
            </a:r>
            <a:r>
              <a:rPr lang="en-US" dirty="0" err="1"/>
              <a:t>dan</a:t>
            </a:r>
            <a:r>
              <a:rPr lang="en-US" dirty="0"/>
              <a:t> </a:t>
            </a:r>
            <a:r>
              <a:rPr lang="en-US" dirty="0">
                <a:solidFill>
                  <a:srgbClr val="FF0000"/>
                </a:solidFill>
              </a:rPr>
              <a:t>delay</a:t>
            </a:r>
            <a:r>
              <a:rPr lang="en-US" dirty="0"/>
              <a:t> </a:t>
            </a:r>
            <a:r>
              <a:rPr lang="en-US" dirty="0" err="1"/>
              <a:t>pengiriman</a:t>
            </a:r>
            <a:r>
              <a:rPr lang="en-US" dirty="0"/>
              <a:t> </a:t>
            </a:r>
            <a:r>
              <a:rPr lang="en-US" dirty="0" err="1"/>
              <a:t>paket</a:t>
            </a:r>
            <a:r>
              <a:rPr lang="en-US" dirty="0"/>
              <a:t> </a:t>
            </a:r>
            <a:r>
              <a:rPr lang="en-US" dirty="0" err="1"/>
              <a:t>berkurang</a:t>
            </a:r>
            <a:r>
              <a:rPr lang="en-US" dirty="0"/>
              <a:t>.</a:t>
            </a:r>
          </a:p>
          <a:p>
            <a:r>
              <a:rPr lang="en-US" dirty="0">
                <a:solidFill>
                  <a:srgbClr val="FF0000"/>
                </a:solidFill>
              </a:rPr>
              <a:t>Unreliable</a:t>
            </a:r>
            <a:r>
              <a:rPr lang="en-US" dirty="0"/>
              <a:t> </a:t>
            </a:r>
            <a:r>
              <a:rPr lang="en-US" dirty="0" err="1"/>
              <a:t>disini</a:t>
            </a:r>
            <a:r>
              <a:rPr lang="en-US" dirty="0"/>
              <a:t> </a:t>
            </a:r>
            <a:r>
              <a:rPr lang="en-US" dirty="0" err="1"/>
              <a:t>bukan</a:t>
            </a:r>
            <a:r>
              <a:rPr lang="en-US" dirty="0"/>
              <a:t> </a:t>
            </a:r>
            <a:r>
              <a:rPr lang="en-US" dirty="0" err="1"/>
              <a:t>berarti</a:t>
            </a:r>
            <a:r>
              <a:rPr lang="en-US" dirty="0"/>
              <a:t> IP </a:t>
            </a:r>
            <a:r>
              <a:rPr lang="en-US" dirty="0" err="1"/>
              <a:t>tidak</a:t>
            </a:r>
            <a:r>
              <a:rPr lang="en-US" dirty="0"/>
              <a:t> </a:t>
            </a:r>
            <a:r>
              <a:rPr lang="en-US" dirty="0" err="1"/>
              <a:t>layak</a:t>
            </a:r>
            <a:r>
              <a:rPr lang="en-US" dirty="0"/>
              <a:t> </a:t>
            </a:r>
            <a:r>
              <a:rPr lang="en-US" dirty="0" err="1"/>
              <a:t>digunakan</a:t>
            </a:r>
            <a:r>
              <a:rPr lang="en-US" dirty="0"/>
              <a:t> </a:t>
            </a:r>
            <a:r>
              <a:rPr lang="en-US" dirty="0" err="1"/>
              <a:t>sebagai</a:t>
            </a:r>
            <a:r>
              <a:rPr lang="en-US" dirty="0"/>
              <a:t> </a:t>
            </a:r>
            <a:r>
              <a:rPr lang="en-US" dirty="0" err="1"/>
              <a:t>protokol</a:t>
            </a:r>
            <a:r>
              <a:rPr lang="en-US" dirty="0"/>
              <a:t> </a:t>
            </a:r>
            <a:r>
              <a:rPr lang="en-US" dirty="0" err="1"/>
              <a:t>komunikasi</a:t>
            </a:r>
            <a:r>
              <a:rPr lang="en-US" dirty="0"/>
              <a:t>. Unreliable </a:t>
            </a:r>
            <a:r>
              <a:rPr lang="en-US" dirty="0" err="1"/>
              <a:t>disini</a:t>
            </a:r>
            <a:r>
              <a:rPr lang="en-US" dirty="0"/>
              <a:t> </a:t>
            </a:r>
            <a:r>
              <a:rPr lang="en-US" dirty="0" err="1"/>
              <a:t>maksudnya</a:t>
            </a:r>
            <a:r>
              <a:rPr lang="en-US" dirty="0"/>
              <a:t> IP </a:t>
            </a:r>
            <a:r>
              <a:rPr lang="en-US" dirty="0" err="1"/>
              <a:t>tidak</a:t>
            </a:r>
            <a:r>
              <a:rPr lang="en-US" dirty="0"/>
              <a:t> </a:t>
            </a:r>
            <a:r>
              <a:rPr lang="en-US" dirty="0" err="1"/>
              <a:t>dilengkapi</a:t>
            </a:r>
            <a:r>
              <a:rPr lang="en-US" dirty="0"/>
              <a:t> </a:t>
            </a:r>
            <a:r>
              <a:rPr lang="en-US" dirty="0" err="1"/>
              <a:t>dengan</a:t>
            </a:r>
            <a:r>
              <a:rPr lang="en-US" dirty="0"/>
              <a:t> </a:t>
            </a:r>
            <a:r>
              <a:rPr lang="en-US" dirty="0" err="1"/>
              <a:t>fitur-fitur</a:t>
            </a:r>
            <a:r>
              <a:rPr lang="en-US" dirty="0"/>
              <a:t> </a:t>
            </a:r>
            <a:r>
              <a:rPr lang="en-US" dirty="0" err="1"/>
              <a:t>untuk</a:t>
            </a:r>
            <a:r>
              <a:rPr lang="en-US" dirty="0"/>
              <a:t> </a:t>
            </a:r>
            <a:r>
              <a:rPr lang="en-US" dirty="0" err="1"/>
              <a:t>memanage</a:t>
            </a:r>
            <a:r>
              <a:rPr lang="en-US" dirty="0"/>
              <a:t> </a:t>
            </a:r>
            <a:r>
              <a:rPr lang="en-US" dirty="0" err="1"/>
              <a:t>dan</a:t>
            </a:r>
            <a:r>
              <a:rPr lang="en-US" dirty="0"/>
              <a:t> </a:t>
            </a:r>
            <a:r>
              <a:rPr lang="en-US" dirty="0" err="1"/>
              <a:t>merecovery</a:t>
            </a:r>
            <a:r>
              <a:rPr lang="en-US" dirty="0"/>
              <a:t> </a:t>
            </a:r>
            <a:r>
              <a:rPr lang="en-US" dirty="0" err="1"/>
              <a:t>paket-paket</a:t>
            </a:r>
            <a:r>
              <a:rPr lang="en-US" dirty="0"/>
              <a:t> </a:t>
            </a:r>
            <a:r>
              <a:rPr lang="en-US" dirty="0" err="1"/>
              <a:t>korup</a:t>
            </a:r>
            <a:r>
              <a:rPr lang="en-US" dirty="0"/>
              <a:t> </a:t>
            </a:r>
            <a:r>
              <a:rPr lang="en-US" dirty="0" err="1"/>
              <a:t>atau</a:t>
            </a:r>
            <a:r>
              <a:rPr lang="en-US" dirty="0"/>
              <a:t> </a:t>
            </a:r>
            <a:r>
              <a:rPr lang="en-US" dirty="0" err="1"/>
              <a:t>hilang</a:t>
            </a:r>
            <a:r>
              <a:rPr lang="en-US" dirty="0"/>
              <a:t>.</a:t>
            </a:r>
          </a:p>
          <a:p>
            <a:r>
              <a:rPr lang="en-US" dirty="0"/>
              <a:t>Header </a:t>
            </a:r>
            <a:r>
              <a:rPr lang="en-US" dirty="0" err="1"/>
              <a:t>pada</a:t>
            </a:r>
            <a:r>
              <a:rPr lang="en-US" dirty="0"/>
              <a:t> IP </a:t>
            </a:r>
            <a:r>
              <a:rPr lang="en-US" dirty="0" err="1"/>
              <a:t>tidak</a:t>
            </a:r>
            <a:r>
              <a:rPr lang="en-US" dirty="0"/>
              <a:t> </a:t>
            </a:r>
            <a:r>
              <a:rPr lang="en-US" dirty="0" err="1"/>
              <a:t>dibebani</a:t>
            </a:r>
            <a:r>
              <a:rPr lang="en-US" dirty="0"/>
              <a:t> </a:t>
            </a:r>
            <a:r>
              <a:rPr lang="en-US" dirty="0" err="1"/>
              <a:t>dengan</a:t>
            </a:r>
            <a:r>
              <a:rPr lang="en-US" dirty="0"/>
              <a:t> field-field yang </a:t>
            </a:r>
            <a:r>
              <a:rPr lang="en-US" dirty="0" err="1"/>
              <a:t>dibutuhkan</a:t>
            </a:r>
            <a:r>
              <a:rPr lang="en-US" dirty="0"/>
              <a:t> </a:t>
            </a:r>
            <a:r>
              <a:rPr lang="en-US" dirty="0" err="1"/>
              <a:t>untuk</a:t>
            </a:r>
            <a:r>
              <a:rPr lang="en-US" dirty="0"/>
              <a:t> </a:t>
            </a:r>
            <a:r>
              <a:rPr lang="en-US" dirty="0" err="1"/>
              <a:t>pengiriman</a:t>
            </a:r>
            <a:r>
              <a:rPr lang="en-US" dirty="0"/>
              <a:t> data reliable, </a:t>
            </a:r>
            <a:r>
              <a:rPr lang="en-US" dirty="0" err="1"/>
              <a:t>seperti</a:t>
            </a:r>
            <a:r>
              <a:rPr lang="en-US" dirty="0"/>
              <a:t> ACK </a:t>
            </a:r>
            <a:r>
              <a:rPr lang="en-US" dirty="0" err="1"/>
              <a:t>dan</a:t>
            </a:r>
            <a:r>
              <a:rPr lang="en-US" dirty="0"/>
              <a:t> </a:t>
            </a:r>
            <a:r>
              <a:rPr lang="en-US" dirty="0" err="1"/>
              <a:t>sebagainya</a:t>
            </a:r>
            <a:r>
              <a:rPr lang="en-US" dirty="0"/>
              <a:t>.</a:t>
            </a:r>
          </a:p>
          <a:p>
            <a:r>
              <a:rPr lang="en-US" dirty="0" err="1"/>
              <a:t>Tanggung</a:t>
            </a:r>
            <a:r>
              <a:rPr lang="en-US" dirty="0"/>
              <a:t> </a:t>
            </a:r>
            <a:r>
              <a:rPr lang="en-US" dirty="0" err="1"/>
              <a:t>jawab</a:t>
            </a:r>
            <a:r>
              <a:rPr lang="en-US" dirty="0"/>
              <a:t> </a:t>
            </a:r>
            <a:r>
              <a:rPr lang="en-US" dirty="0" err="1"/>
              <a:t>layanan</a:t>
            </a:r>
            <a:r>
              <a:rPr lang="en-US" dirty="0"/>
              <a:t> </a:t>
            </a:r>
            <a:r>
              <a:rPr lang="en-US" dirty="0" err="1"/>
              <a:t>fitur-fitur</a:t>
            </a:r>
            <a:r>
              <a:rPr lang="en-US" dirty="0"/>
              <a:t> reliability </a:t>
            </a:r>
            <a:r>
              <a:rPr lang="en-US" dirty="0" err="1"/>
              <a:t>diserahkan</a:t>
            </a:r>
            <a:r>
              <a:rPr lang="en-US" dirty="0"/>
              <a:t> </a:t>
            </a:r>
            <a:r>
              <a:rPr lang="en-US" dirty="0" err="1"/>
              <a:t>sepenuhnya</a:t>
            </a:r>
            <a:r>
              <a:rPr lang="en-US" dirty="0"/>
              <a:t> </a:t>
            </a:r>
            <a:r>
              <a:rPr lang="en-US" dirty="0" err="1"/>
              <a:t>kepada</a:t>
            </a:r>
            <a:r>
              <a:rPr lang="en-US" dirty="0"/>
              <a:t> layer lain.</a:t>
            </a:r>
          </a:p>
        </p:txBody>
      </p:sp>
    </p:spTree>
    <p:extLst>
      <p:ext uri="{BB962C8B-B14F-4D97-AF65-F5344CB8AC3E}">
        <p14:creationId xmlns:p14="http://schemas.microsoft.com/office/powerpoint/2010/main" val="2026450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-&gt; Media Independent</a:t>
            </a:r>
          </a:p>
        </p:txBody>
      </p:sp>
      <p:sp>
        <p:nvSpPr>
          <p:cNvPr id="3" name="Content Placeholder 2"/>
          <p:cNvSpPr>
            <a:spLocks noGrp="1"/>
          </p:cNvSpPr>
          <p:nvPr>
            <p:ph sz="quarter" idx="1"/>
          </p:nvPr>
        </p:nvSpPr>
        <p:spPr/>
        <p:txBody>
          <a:bodyPr>
            <a:normAutofit lnSpcReduction="10000"/>
          </a:bodyPr>
          <a:lstStyle/>
          <a:p>
            <a:r>
              <a:rPr lang="en-US" dirty="0"/>
              <a:t>Layer Network </a:t>
            </a:r>
            <a:r>
              <a:rPr lang="en-US" dirty="0" err="1"/>
              <a:t>juga</a:t>
            </a:r>
            <a:r>
              <a:rPr lang="en-US" dirty="0"/>
              <a:t> </a:t>
            </a:r>
            <a:r>
              <a:rPr lang="en-US" dirty="0" err="1"/>
              <a:t>tidak</a:t>
            </a:r>
            <a:r>
              <a:rPr lang="en-US" dirty="0"/>
              <a:t> </a:t>
            </a:r>
            <a:r>
              <a:rPr lang="en-US" dirty="0" err="1"/>
              <a:t>perlu</a:t>
            </a:r>
            <a:r>
              <a:rPr lang="en-US" dirty="0"/>
              <a:t> </a:t>
            </a:r>
            <a:r>
              <a:rPr lang="en-US" dirty="0" err="1"/>
              <a:t>menyesuaikan</a:t>
            </a:r>
            <a:r>
              <a:rPr lang="en-US" dirty="0"/>
              <a:t> </a:t>
            </a:r>
            <a:r>
              <a:rPr lang="en-US" dirty="0" err="1"/>
              <a:t>dengan</a:t>
            </a:r>
            <a:r>
              <a:rPr lang="en-US" dirty="0"/>
              <a:t> </a:t>
            </a:r>
            <a:r>
              <a:rPr lang="en-US" dirty="0" err="1"/>
              <a:t>karakteristik</a:t>
            </a:r>
            <a:r>
              <a:rPr lang="en-US" dirty="0"/>
              <a:t> </a:t>
            </a:r>
            <a:r>
              <a:rPr lang="en-US" dirty="0" err="1"/>
              <a:t>dan</a:t>
            </a:r>
            <a:r>
              <a:rPr lang="en-US" dirty="0"/>
              <a:t> </a:t>
            </a:r>
            <a:r>
              <a:rPr lang="en-US" dirty="0" err="1"/>
              <a:t>jenis</a:t>
            </a:r>
            <a:r>
              <a:rPr lang="en-US" dirty="0"/>
              <a:t> media </a:t>
            </a:r>
            <a:r>
              <a:rPr lang="en-US" dirty="0" err="1"/>
              <a:t>apa</a:t>
            </a:r>
            <a:r>
              <a:rPr lang="en-US" dirty="0"/>
              <a:t> yang </a:t>
            </a:r>
            <a:r>
              <a:rPr lang="en-US" dirty="0" err="1"/>
              <a:t>digunakan</a:t>
            </a:r>
            <a:r>
              <a:rPr lang="en-US" dirty="0"/>
              <a:t> </a:t>
            </a:r>
            <a:r>
              <a:rPr lang="en-US" dirty="0" err="1"/>
              <a:t>dalam</a:t>
            </a:r>
            <a:r>
              <a:rPr lang="en-US" dirty="0"/>
              <a:t> </a:t>
            </a:r>
            <a:r>
              <a:rPr lang="en-US" dirty="0" err="1"/>
              <a:t>pengiriman</a:t>
            </a:r>
            <a:r>
              <a:rPr lang="en-US" dirty="0"/>
              <a:t> data.</a:t>
            </a:r>
          </a:p>
          <a:p>
            <a:pPr lvl="1"/>
            <a:r>
              <a:rPr lang="en-US" dirty="0" err="1"/>
              <a:t>Komunikasi</a:t>
            </a:r>
            <a:r>
              <a:rPr lang="en-US" dirty="0"/>
              <a:t> IP </a:t>
            </a:r>
            <a:r>
              <a:rPr lang="en-US" dirty="0" err="1"/>
              <a:t>tidak</a:t>
            </a:r>
            <a:r>
              <a:rPr lang="en-US" dirty="0"/>
              <a:t> </a:t>
            </a:r>
            <a:r>
              <a:rPr lang="en-US" dirty="0" err="1"/>
              <a:t>terbatas</a:t>
            </a:r>
            <a:r>
              <a:rPr lang="en-US" dirty="0"/>
              <a:t> </a:t>
            </a:r>
            <a:r>
              <a:rPr lang="en-US" dirty="0" err="1"/>
              <a:t>pada</a:t>
            </a:r>
            <a:r>
              <a:rPr lang="en-US" dirty="0"/>
              <a:t> media </a:t>
            </a:r>
            <a:r>
              <a:rPr lang="en-US" dirty="0" err="1"/>
              <a:t>spesifik</a:t>
            </a:r>
            <a:r>
              <a:rPr lang="en-US" dirty="0"/>
              <a:t> </a:t>
            </a:r>
            <a:r>
              <a:rPr lang="en-US" dirty="0" err="1"/>
              <a:t>tertentu</a:t>
            </a:r>
            <a:r>
              <a:rPr lang="en-US" dirty="0"/>
              <a:t>.</a:t>
            </a:r>
          </a:p>
          <a:p>
            <a:pPr lvl="1"/>
            <a:r>
              <a:rPr lang="en-US" dirty="0" err="1"/>
              <a:t>Komunikasi</a:t>
            </a:r>
            <a:r>
              <a:rPr lang="en-US" dirty="0"/>
              <a:t> IP </a:t>
            </a:r>
            <a:r>
              <a:rPr lang="en-US" dirty="0" err="1"/>
              <a:t>bisa</a:t>
            </a:r>
            <a:r>
              <a:rPr lang="en-US" dirty="0"/>
              <a:t> </a:t>
            </a:r>
            <a:r>
              <a:rPr lang="en-US" dirty="0" err="1"/>
              <a:t>melalui</a:t>
            </a:r>
            <a:r>
              <a:rPr lang="en-US" dirty="0"/>
              <a:t> </a:t>
            </a:r>
            <a:r>
              <a:rPr lang="en-US" dirty="0" err="1"/>
              <a:t>sinyal</a:t>
            </a:r>
            <a:r>
              <a:rPr lang="en-US" dirty="0"/>
              <a:t> </a:t>
            </a:r>
            <a:r>
              <a:rPr lang="en-US" dirty="0" err="1"/>
              <a:t>listrik</a:t>
            </a:r>
            <a:r>
              <a:rPr lang="en-US" dirty="0"/>
              <a:t> </a:t>
            </a:r>
            <a:r>
              <a:rPr lang="en-US" dirty="0" err="1"/>
              <a:t>kabel</a:t>
            </a:r>
            <a:r>
              <a:rPr lang="en-US" dirty="0"/>
              <a:t>, </a:t>
            </a:r>
            <a:r>
              <a:rPr lang="en-US" dirty="0" err="1"/>
              <a:t>sinyal</a:t>
            </a:r>
            <a:r>
              <a:rPr lang="en-US" dirty="0"/>
              <a:t> </a:t>
            </a:r>
            <a:r>
              <a:rPr lang="en-US" dirty="0" err="1"/>
              <a:t>optik</a:t>
            </a:r>
            <a:r>
              <a:rPr lang="en-US" dirty="0"/>
              <a:t> fiber, </a:t>
            </a:r>
            <a:r>
              <a:rPr lang="en-US" dirty="0" err="1"/>
              <a:t>maupun</a:t>
            </a:r>
            <a:r>
              <a:rPr lang="en-US" dirty="0"/>
              <a:t> </a:t>
            </a:r>
            <a:r>
              <a:rPr lang="en-US" dirty="0" err="1"/>
              <a:t>sinyal</a:t>
            </a:r>
            <a:r>
              <a:rPr lang="en-US" dirty="0"/>
              <a:t> radio wireless.</a:t>
            </a:r>
          </a:p>
          <a:p>
            <a:r>
              <a:rPr lang="en-US" dirty="0" err="1"/>
              <a:t>Ada</a:t>
            </a:r>
            <a:r>
              <a:rPr lang="en-US" dirty="0"/>
              <a:t> </a:t>
            </a:r>
            <a:r>
              <a:rPr lang="en-US" dirty="0" err="1"/>
              <a:t>satu</a:t>
            </a:r>
            <a:r>
              <a:rPr lang="en-US" dirty="0"/>
              <a:t> </a:t>
            </a:r>
            <a:r>
              <a:rPr lang="en-US" dirty="0" err="1"/>
              <a:t>karakteristik</a:t>
            </a:r>
            <a:r>
              <a:rPr lang="en-US" dirty="0"/>
              <a:t> </a:t>
            </a:r>
            <a:r>
              <a:rPr lang="en-US" dirty="0" err="1"/>
              <a:t>dalam</a:t>
            </a:r>
            <a:r>
              <a:rPr lang="en-US" dirty="0"/>
              <a:t> media yang </a:t>
            </a:r>
            <a:r>
              <a:rPr lang="en-US" dirty="0" err="1"/>
              <a:t>menjadi</a:t>
            </a:r>
            <a:r>
              <a:rPr lang="en-US" dirty="0"/>
              <a:t> </a:t>
            </a:r>
            <a:r>
              <a:rPr lang="en-US" dirty="0" err="1"/>
              <a:t>pertimbangan</a:t>
            </a:r>
            <a:r>
              <a:rPr lang="en-US" dirty="0"/>
              <a:t> layer network, </a:t>
            </a:r>
            <a:r>
              <a:rPr lang="en-US" dirty="0" err="1"/>
              <a:t>yakni</a:t>
            </a:r>
            <a:r>
              <a:rPr lang="en-US" dirty="0"/>
              <a:t> MTU.</a:t>
            </a:r>
          </a:p>
          <a:p>
            <a:pPr lvl="1"/>
            <a:r>
              <a:rPr lang="en-US" dirty="0">
                <a:solidFill>
                  <a:srgbClr val="FF0000"/>
                </a:solidFill>
              </a:rPr>
              <a:t>Maximum Transmission Unit </a:t>
            </a:r>
            <a:r>
              <a:rPr lang="en-US" dirty="0"/>
              <a:t>(MTU), </a:t>
            </a:r>
            <a:r>
              <a:rPr lang="en-US" dirty="0" err="1"/>
              <a:t>ukuran</a:t>
            </a:r>
            <a:r>
              <a:rPr lang="en-US" dirty="0"/>
              <a:t> </a:t>
            </a:r>
            <a:r>
              <a:rPr lang="en-US" dirty="0" err="1"/>
              <a:t>paket</a:t>
            </a:r>
            <a:r>
              <a:rPr lang="en-US" dirty="0"/>
              <a:t> </a:t>
            </a:r>
            <a:r>
              <a:rPr lang="en-US" dirty="0" err="1"/>
              <a:t>maksimum</a:t>
            </a:r>
            <a:r>
              <a:rPr lang="en-US" dirty="0"/>
              <a:t>, </a:t>
            </a:r>
            <a:r>
              <a:rPr lang="en-US" dirty="0" err="1"/>
              <a:t>dalam</a:t>
            </a:r>
            <a:r>
              <a:rPr lang="en-US" dirty="0"/>
              <a:t> byte, yang </a:t>
            </a:r>
            <a:r>
              <a:rPr lang="en-US" dirty="0" err="1"/>
              <a:t>bisa</a:t>
            </a:r>
            <a:r>
              <a:rPr lang="en-US" dirty="0"/>
              <a:t> </a:t>
            </a:r>
            <a:r>
              <a:rPr lang="en-US" dirty="0" err="1"/>
              <a:t>ditangani</a:t>
            </a:r>
            <a:r>
              <a:rPr lang="en-US" dirty="0"/>
              <a:t> </a:t>
            </a:r>
            <a:r>
              <a:rPr lang="en-US" dirty="0" err="1"/>
              <a:t>oleh</a:t>
            </a:r>
            <a:r>
              <a:rPr lang="en-US" dirty="0"/>
              <a:t> network interface.</a:t>
            </a:r>
          </a:p>
          <a:p>
            <a:r>
              <a:rPr lang="en-US" dirty="0" err="1"/>
              <a:t>Dalam</a:t>
            </a:r>
            <a:r>
              <a:rPr lang="en-US" dirty="0"/>
              <a:t> </a:t>
            </a:r>
            <a:r>
              <a:rPr lang="en-US" dirty="0" err="1"/>
              <a:t>beberapa</a:t>
            </a:r>
            <a:r>
              <a:rPr lang="en-US" dirty="0"/>
              <a:t> </a:t>
            </a:r>
            <a:r>
              <a:rPr lang="en-US" dirty="0" err="1"/>
              <a:t>kasus</a:t>
            </a:r>
            <a:r>
              <a:rPr lang="en-US" dirty="0"/>
              <a:t>, router </a:t>
            </a:r>
            <a:r>
              <a:rPr lang="en-US" dirty="0" err="1"/>
              <a:t>melakukan</a:t>
            </a:r>
            <a:r>
              <a:rPr lang="en-US" dirty="0"/>
              <a:t> </a:t>
            </a:r>
            <a:r>
              <a:rPr lang="en-US" dirty="0" err="1"/>
              <a:t>pemecahan</a:t>
            </a:r>
            <a:r>
              <a:rPr lang="en-US" dirty="0"/>
              <a:t> </a:t>
            </a:r>
            <a:r>
              <a:rPr lang="en-US" dirty="0" err="1"/>
              <a:t>paket</a:t>
            </a:r>
            <a:r>
              <a:rPr lang="en-US" dirty="0"/>
              <a:t> </a:t>
            </a:r>
            <a:r>
              <a:rPr lang="en-US" dirty="0" err="1"/>
              <a:t>menjadi</a:t>
            </a:r>
            <a:r>
              <a:rPr lang="en-US" dirty="0"/>
              <a:t> </a:t>
            </a:r>
            <a:r>
              <a:rPr lang="en-US" dirty="0" err="1"/>
              <a:t>lebih</a:t>
            </a:r>
            <a:r>
              <a:rPr lang="en-US" dirty="0"/>
              <a:t> </a:t>
            </a:r>
            <a:r>
              <a:rPr lang="en-US" dirty="0" err="1"/>
              <a:t>kecil</a:t>
            </a:r>
            <a:r>
              <a:rPr lang="en-US" dirty="0"/>
              <a:t> </a:t>
            </a:r>
            <a:r>
              <a:rPr lang="en-US" dirty="0" err="1"/>
              <a:t>untuk</a:t>
            </a:r>
            <a:r>
              <a:rPr lang="en-US" dirty="0"/>
              <a:t> </a:t>
            </a:r>
            <a:r>
              <a:rPr lang="en-US" dirty="0" err="1"/>
              <a:t>menyesuaikan</a:t>
            </a:r>
            <a:r>
              <a:rPr lang="en-US" dirty="0"/>
              <a:t> </a:t>
            </a:r>
            <a:r>
              <a:rPr lang="en-US" dirty="0" err="1"/>
              <a:t>ukuran</a:t>
            </a:r>
            <a:r>
              <a:rPr lang="en-US" dirty="0"/>
              <a:t> </a:t>
            </a:r>
            <a:r>
              <a:rPr lang="en-US" dirty="0" err="1"/>
              <a:t>paket</a:t>
            </a:r>
            <a:r>
              <a:rPr lang="en-US" dirty="0"/>
              <a:t> </a:t>
            </a:r>
            <a:r>
              <a:rPr lang="en-US" dirty="0" err="1"/>
              <a:t>dengan</a:t>
            </a:r>
            <a:r>
              <a:rPr lang="en-US" dirty="0"/>
              <a:t> MTU media network yang </a:t>
            </a:r>
            <a:r>
              <a:rPr lang="en-US" dirty="0" err="1"/>
              <a:t>dituju</a:t>
            </a:r>
            <a:r>
              <a:rPr lang="en-US" dirty="0"/>
              <a:t>. </a:t>
            </a:r>
            <a:r>
              <a:rPr lang="en-US" dirty="0" err="1"/>
              <a:t>Proses</a:t>
            </a:r>
            <a:r>
              <a:rPr lang="en-US" dirty="0"/>
              <a:t> </a:t>
            </a:r>
            <a:r>
              <a:rPr lang="en-US" dirty="0" err="1"/>
              <a:t>ini</a:t>
            </a:r>
            <a:r>
              <a:rPr lang="en-US" dirty="0"/>
              <a:t> </a:t>
            </a:r>
            <a:r>
              <a:rPr lang="en-US" dirty="0" err="1"/>
              <a:t>disebut</a:t>
            </a:r>
            <a:r>
              <a:rPr lang="en-US" dirty="0"/>
              <a:t> </a:t>
            </a:r>
            <a:r>
              <a:rPr lang="en-US" dirty="0" err="1"/>
              <a:t>sebagai</a:t>
            </a:r>
            <a:r>
              <a:rPr lang="en-US" dirty="0"/>
              <a:t> </a:t>
            </a:r>
            <a:r>
              <a:rPr lang="en-US" dirty="0">
                <a:solidFill>
                  <a:srgbClr val="FF0000"/>
                </a:solidFill>
              </a:rPr>
              <a:t>fragmentation</a:t>
            </a:r>
            <a:r>
              <a:rPr lang="en-US" dirty="0"/>
              <a:t>.</a:t>
            </a:r>
          </a:p>
        </p:txBody>
      </p:sp>
    </p:spTree>
    <p:extLst>
      <p:ext uri="{BB962C8B-B14F-4D97-AF65-F5344CB8AC3E}">
        <p14:creationId xmlns:p14="http://schemas.microsoft.com/office/powerpoint/2010/main" val="71265197"/>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1996</Words>
  <Application>Microsoft Macintosh PowerPoint</Application>
  <PresentationFormat>Widescreen</PresentationFormat>
  <Paragraphs>178</Paragraphs>
  <Slides>24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 Black</vt:lpstr>
      <vt:lpstr>Calibri</vt:lpstr>
      <vt:lpstr>Signika</vt:lpstr>
      <vt:lpstr>1_Custom Design</vt:lpstr>
      <vt:lpstr>Network Layer </vt:lpstr>
      <vt:lpstr>Topik Bahasan</vt:lpstr>
      <vt:lpstr>Network Layer</vt:lpstr>
      <vt:lpstr>Network Layer</vt:lpstr>
      <vt:lpstr>Network Layer </vt:lpstr>
      <vt:lpstr>IP</vt:lpstr>
      <vt:lpstr>IP -&gt; Connectionless</vt:lpstr>
      <vt:lpstr>IP -&gt; Best Effort</vt:lpstr>
      <vt:lpstr>IP -&gt; Media Independent</vt:lpstr>
      <vt:lpstr>IP -&gt; Enkapsulasi</vt:lpstr>
      <vt:lpstr>IP -&gt; Header</vt:lpstr>
      <vt:lpstr>IP -&gt; Header</vt:lpstr>
      <vt:lpstr>IP -&gt; Header</vt:lpstr>
      <vt:lpstr>IP -&gt; Header</vt:lpstr>
      <vt:lpstr>Networks -&gt; Pengelompokan Device-Device</vt:lpstr>
      <vt:lpstr>Networks -&gt; Pengelompokan Device-Device</vt:lpstr>
      <vt:lpstr>Routing</vt:lpstr>
      <vt:lpstr>Routing</vt:lpstr>
      <vt:lpstr>Routing -&gt; Gateway</vt:lpstr>
      <vt:lpstr>Routing -&gt; Gateway</vt:lpstr>
      <vt:lpstr>Routing -&gt; Route</vt:lpstr>
      <vt:lpstr>Routing -&gt; Tabel Routing</vt:lpstr>
      <vt:lpstr>Routing -&gt; Packet Processing</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Presentation, Session Layer </dc:title>
  <dc:creator>365 Pro Plus</dc:creator>
  <cp:lastModifiedBy>365 Pro Plus</cp:lastModifiedBy>
  <cp:revision>3</cp:revision>
  <dcterms:created xsi:type="dcterms:W3CDTF">2020-10-22T04:31:56Z</dcterms:created>
  <dcterms:modified xsi:type="dcterms:W3CDTF">2020-10-22T05:08:42Z</dcterms:modified>
</cp:coreProperties>
</file>