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7"/>
  </p:notesMasterIdLst>
  <p:sldIdLst>
    <p:sldId id="257" r:id="rId2"/>
    <p:sldId id="278" r:id="rId3"/>
    <p:sldId id="490" r:id="rId4"/>
    <p:sldId id="491" r:id="rId5"/>
    <p:sldId id="435" r:id="rId6"/>
    <p:sldId id="463" r:id="rId7"/>
    <p:sldId id="492" r:id="rId8"/>
    <p:sldId id="493" r:id="rId9"/>
    <p:sldId id="495" r:id="rId10"/>
    <p:sldId id="467" r:id="rId11"/>
    <p:sldId id="468" r:id="rId12"/>
    <p:sldId id="510" r:id="rId13"/>
    <p:sldId id="500" r:id="rId14"/>
    <p:sldId id="478" r:id="rId15"/>
    <p:sldId id="501" r:id="rId16"/>
    <p:sldId id="502" r:id="rId17"/>
    <p:sldId id="505" r:id="rId18"/>
    <p:sldId id="503" r:id="rId19"/>
    <p:sldId id="482" r:id="rId20"/>
    <p:sldId id="504" r:id="rId21"/>
    <p:sldId id="506" r:id="rId22"/>
    <p:sldId id="507" r:id="rId23"/>
    <p:sldId id="485" r:id="rId24"/>
    <p:sldId id="486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8" autoAdjust="0"/>
    <p:restoredTop sz="95261" autoAdjust="0"/>
  </p:normalViewPr>
  <p:slideViewPr>
    <p:cSldViewPr snapToGrid="0">
      <p:cViewPr varScale="1">
        <p:scale>
          <a:sx n="96" d="100"/>
          <a:sy n="96" d="100"/>
        </p:scale>
        <p:origin x="32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03/12/20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396940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5" r:id="rId2"/>
    <p:sldLayoutId id="2147483688" r:id="rId3"/>
    <p:sldLayoutId id="2147483686" r:id="rId4"/>
    <p:sldLayoutId id="2147483697" r:id="rId5"/>
    <p:sldLayoutId id="2147483699" r:id="rId6"/>
    <p:sldLayoutId id="2147483700" r:id="rId7"/>
    <p:sldLayoutId id="214748370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TEKNIK INFORMATIKA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97E6857-ED21-8642-939C-9880F88A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Jaringan</a:t>
            </a:r>
            <a:r>
              <a:rPr lang="en-US" sz="2400" b="1" dirty="0"/>
              <a:t> </a:t>
            </a:r>
            <a:r>
              <a:rPr lang="en-US" sz="2400" b="1" dirty="0" err="1"/>
              <a:t>Komputer</a:t>
            </a:r>
            <a:endParaRPr lang="en-US" sz="2400" b="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A1F59FE-2EB0-734E-BC95-0A6B646AA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6576956" cy="2364628"/>
          </a:xfrm>
        </p:spPr>
        <p:txBody>
          <a:bodyPr>
            <a:normAutofit/>
          </a:bodyPr>
          <a:lstStyle/>
          <a:p>
            <a:r>
              <a:rPr lang="id-ID" dirty="0" err="1"/>
              <a:t>Pengalamatan</a:t>
            </a:r>
            <a:r>
              <a:rPr lang="id-ID"/>
              <a:t>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Host address</a:t>
            </a:r>
          </a:p>
          <a:p>
            <a:pPr lvl="1"/>
            <a:r>
              <a:rPr lang="en-US" dirty="0"/>
              <a:t>IP address yang </a:t>
            </a:r>
            <a:r>
              <a:rPr lang="en-US" dirty="0" err="1"/>
              <a:t>di</a:t>
            </a:r>
            <a:r>
              <a:rPr lang="en-US" dirty="0"/>
              <a:t> assign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host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network.</a:t>
            </a:r>
          </a:p>
          <a:p>
            <a:r>
              <a:rPr lang="en-US" dirty="0"/>
              <a:t>Network address</a:t>
            </a:r>
          </a:p>
          <a:p>
            <a:pPr lvl="1"/>
            <a:r>
              <a:rPr lang="en-US" dirty="0"/>
              <a:t>IP address yang </a:t>
            </a:r>
            <a:r>
              <a:rPr lang="en-US" dirty="0" err="1"/>
              <a:t>menunjukkan</a:t>
            </a:r>
            <a:r>
              <a:rPr lang="en-US" dirty="0"/>
              <a:t> address </a:t>
            </a:r>
            <a:r>
              <a:rPr lang="en-US" dirty="0" err="1"/>
              <a:t>sebuah</a:t>
            </a:r>
            <a:r>
              <a:rPr lang="en-US" dirty="0"/>
              <a:t> network.</a:t>
            </a:r>
          </a:p>
          <a:p>
            <a:pPr lvl="1"/>
            <a:r>
              <a:rPr lang="en-US" dirty="0" err="1"/>
              <a:t>Semua</a:t>
            </a:r>
            <a:r>
              <a:rPr lang="en-US" dirty="0"/>
              <a:t> host </a:t>
            </a:r>
            <a:r>
              <a:rPr lang="en-US" dirty="0" err="1"/>
              <a:t>dalam</a:t>
            </a:r>
            <a:r>
              <a:rPr lang="en-US" dirty="0"/>
              <a:t> network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network address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Semua</a:t>
            </a:r>
            <a:r>
              <a:rPr lang="en-US" dirty="0"/>
              <a:t> bit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host address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u="sng" dirty="0" err="1">
                <a:solidFill>
                  <a:srgbClr val="C00000"/>
                </a:solidFill>
              </a:rPr>
              <a:t>bernilai</a:t>
            </a:r>
            <a:r>
              <a:rPr lang="en-US" u="sng" dirty="0">
                <a:solidFill>
                  <a:srgbClr val="C00000"/>
                </a:solidFill>
              </a:rPr>
              <a:t> 0</a:t>
            </a:r>
            <a:r>
              <a:rPr lang="en-US" dirty="0"/>
              <a:t>.</a:t>
            </a:r>
          </a:p>
          <a:p>
            <a:r>
              <a:rPr lang="en-US" dirty="0"/>
              <a:t>Broadcast address</a:t>
            </a:r>
          </a:p>
          <a:p>
            <a:pPr lvl="1"/>
            <a:r>
              <a:rPr lang="en-US" dirty="0"/>
              <a:t>IP address special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host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network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Semua</a:t>
            </a:r>
            <a:r>
              <a:rPr lang="en-US" dirty="0"/>
              <a:t> bit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host address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u="sng" dirty="0" err="1">
                <a:solidFill>
                  <a:srgbClr val="C00000"/>
                </a:solidFill>
              </a:rPr>
              <a:t>bernilai</a:t>
            </a:r>
            <a:r>
              <a:rPr lang="en-US" u="sng" dirty="0">
                <a:solidFill>
                  <a:srgbClr val="C00000"/>
                </a:solidFill>
              </a:rPr>
              <a:t> 1</a:t>
            </a:r>
            <a:r>
              <a:rPr lang="en-US" dirty="0"/>
              <a:t>.</a:t>
            </a:r>
          </a:p>
          <a:p>
            <a:r>
              <a:rPr lang="en-US" dirty="0"/>
              <a:t>172.16.4.71/</a:t>
            </a:r>
            <a:r>
              <a:rPr lang="en-US" dirty="0">
                <a:solidFill>
                  <a:srgbClr val="FF0000"/>
                </a:solidFill>
              </a:rPr>
              <a:t>24</a:t>
            </a:r>
          </a:p>
          <a:p>
            <a:pPr lvl="1"/>
            <a:r>
              <a:rPr lang="en-US" dirty="0"/>
              <a:t>Network address : 172.16.4.0</a:t>
            </a:r>
          </a:p>
          <a:p>
            <a:pPr lvl="1"/>
            <a:r>
              <a:rPr lang="en-US" dirty="0"/>
              <a:t>Broadcast address : 172.16.4.255</a:t>
            </a:r>
          </a:p>
        </p:txBody>
      </p:sp>
    </p:spTree>
    <p:extLst>
      <p:ext uri="{BB962C8B-B14F-4D97-AF65-F5344CB8AC3E}">
        <p14:creationId xmlns:p14="http://schemas.microsoft.com/office/powerpoint/2010/main" val="271824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8258"/>
              </p:ext>
            </p:extLst>
          </p:nvPr>
        </p:nvGraphicFramePr>
        <p:xfrm>
          <a:off x="1752600" y="5717709"/>
          <a:ext cx="5257800" cy="89835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57375"/>
              </p:ext>
            </p:extLst>
          </p:nvPr>
        </p:nvGraphicFramePr>
        <p:xfrm>
          <a:off x="1752600" y="4277549"/>
          <a:ext cx="5257800" cy="89835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Address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9897"/>
              </p:ext>
            </p:extLst>
          </p:nvPr>
        </p:nvGraphicFramePr>
        <p:xfrm>
          <a:off x="1752600" y="2890415"/>
          <a:ext cx="5257800" cy="89835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01000111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1" y="2129117"/>
            <a:ext cx="173757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 (Body)"/>
              </a:rPr>
              <a:t>172.16.4.71/24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890415"/>
            <a:ext cx="2650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F6FC6"/>
                </a:solidFill>
                <a:latin typeface="Arial (Body)"/>
              </a:rPr>
              <a:t>Host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address : 172.16.4.71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4148323"/>
            <a:ext cx="28664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address : 172.16.4.0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1" y="4617191"/>
            <a:ext cx="227337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host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set </a:t>
            </a:r>
            <a:r>
              <a:rPr lang="en-US" sz="1600" dirty="0">
                <a:solidFill>
                  <a:srgbClr val="0F6FC6"/>
                </a:solidFill>
                <a:latin typeface="Arial (Body)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3630381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6362700" y="5008771"/>
            <a:ext cx="2546391" cy="1623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3964" y="1295400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Elbow Connector 16"/>
          <p:cNvCxnSpPr>
            <a:endCxn id="7" idx="0"/>
          </p:cNvCxnSpPr>
          <p:nvPr/>
        </p:nvCxnSpPr>
        <p:spPr>
          <a:xfrm flipV="1">
            <a:off x="4385758" y="2890415"/>
            <a:ext cx="4559285" cy="796"/>
          </a:xfrm>
          <a:prstGeom prst="bentConnector4">
            <a:avLst>
              <a:gd name="adj1" fmla="val -255"/>
              <a:gd name="adj2" fmla="val 2881859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7427" y="3128154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4388427" y="4201349"/>
            <a:ext cx="4512418" cy="86594"/>
          </a:xfrm>
          <a:prstGeom prst="bentConnector4">
            <a:avLst>
              <a:gd name="adj1" fmla="val -77"/>
              <a:gd name="adj2" fmla="val 36399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9000" y="5641509"/>
            <a:ext cx="32656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F6FC6"/>
                </a:solidFill>
                <a:latin typeface="Arial (Body)"/>
              </a:rPr>
              <a:t>Broadcast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address : 172.16.4.255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72401" y="6110377"/>
            <a:ext cx="227337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host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set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1</a:t>
            </a:r>
          </a:p>
        </p:txBody>
      </p:sp>
      <p:cxnSp>
        <p:nvCxnSpPr>
          <p:cNvPr id="27" name="Elbow Connector 26"/>
          <p:cNvCxnSpPr>
            <a:endCxn id="26" idx="2"/>
          </p:cNvCxnSpPr>
          <p:nvPr/>
        </p:nvCxnSpPr>
        <p:spPr>
          <a:xfrm flipV="1">
            <a:off x="6362700" y="6448931"/>
            <a:ext cx="2546391" cy="1623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25" idx="0"/>
          </p:cNvCxnSpPr>
          <p:nvPr/>
        </p:nvCxnSpPr>
        <p:spPr>
          <a:xfrm flipV="1">
            <a:off x="4391891" y="5641509"/>
            <a:ext cx="4479929" cy="80942"/>
          </a:xfrm>
          <a:prstGeom prst="bentConnector4">
            <a:avLst>
              <a:gd name="adj1" fmla="val 31776"/>
              <a:gd name="adj2" fmla="val 38242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48991" y="5424545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0800000">
            <a:off x="7010400" y="4429949"/>
            <a:ext cx="228600" cy="609600"/>
          </a:xfrm>
          <a:prstGeom prst="curvedRightArrow">
            <a:avLst>
              <a:gd name="adj1" fmla="val 25000"/>
              <a:gd name="adj2" fmla="val 10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Arial (Body)"/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7010400" y="5854067"/>
            <a:ext cx="228600" cy="609600"/>
          </a:xfrm>
          <a:prstGeom prst="curvedRightArrow">
            <a:avLst>
              <a:gd name="adj1" fmla="val 25000"/>
              <a:gd name="adj2" fmla="val 10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95492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254008"/>
              </p:ext>
            </p:extLst>
          </p:nvPr>
        </p:nvGraphicFramePr>
        <p:xfrm>
          <a:off x="1752600" y="5717709"/>
          <a:ext cx="5257800" cy="89835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55132"/>
              </p:ext>
            </p:extLst>
          </p:nvPr>
        </p:nvGraphicFramePr>
        <p:xfrm>
          <a:off x="1752600" y="4277549"/>
          <a:ext cx="5257800" cy="89835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Address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53936"/>
              </p:ext>
            </p:extLst>
          </p:nvPr>
        </p:nvGraphicFramePr>
        <p:xfrm>
          <a:off x="1752600" y="2890415"/>
          <a:ext cx="5257800" cy="89835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1" y="2129117"/>
            <a:ext cx="173757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 (Body)"/>
              </a:rPr>
              <a:t>172.16.4.71/25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0" y="2890415"/>
            <a:ext cx="2650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F6FC6"/>
                </a:solidFill>
                <a:latin typeface="Arial (Body)"/>
              </a:rPr>
              <a:t>Host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address : 172.16.4.71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7600" y="4148323"/>
            <a:ext cx="286649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address : 172.16.4.0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1" y="4617191"/>
            <a:ext cx="227337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host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set </a:t>
            </a:r>
            <a:r>
              <a:rPr lang="en-US" sz="1600" dirty="0">
                <a:solidFill>
                  <a:srgbClr val="0F6FC6"/>
                </a:solidFill>
                <a:latin typeface="Arial (Body)"/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91200" y="3630381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6362700" y="5008771"/>
            <a:ext cx="2546391" cy="1623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03964" y="1295400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" name="Elbow Connector 16"/>
          <p:cNvCxnSpPr>
            <a:endCxn id="7" idx="0"/>
          </p:cNvCxnSpPr>
          <p:nvPr/>
        </p:nvCxnSpPr>
        <p:spPr>
          <a:xfrm flipV="1">
            <a:off x="4385758" y="2890415"/>
            <a:ext cx="4559285" cy="796"/>
          </a:xfrm>
          <a:prstGeom prst="bentConnector4">
            <a:avLst>
              <a:gd name="adj1" fmla="val -255"/>
              <a:gd name="adj2" fmla="val 2881859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007427" y="3128154"/>
            <a:ext cx="762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2" name="Elbow Connector 21"/>
          <p:cNvCxnSpPr/>
          <p:nvPr/>
        </p:nvCxnSpPr>
        <p:spPr>
          <a:xfrm flipV="1">
            <a:off x="4388427" y="4201349"/>
            <a:ext cx="4512418" cy="86594"/>
          </a:xfrm>
          <a:prstGeom prst="bentConnector4">
            <a:avLst>
              <a:gd name="adj1" fmla="val -77"/>
              <a:gd name="adj2" fmla="val 36399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9000" y="5641509"/>
            <a:ext cx="326563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F6FC6"/>
                </a:solidFill>
                <a:latin typeface="Arial (Body)"/>
              </a:rPr>
              <a:t>Broadcast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address : 172.16.4.127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72401" y="6110377"/>
            <a:ext cx="227337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host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set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1</a:t>
            </a:r>
          </a:p>
        </p:txBody>
      </p:sp>
      <p:cxnSp>
        <p:nvCxnSpPr>
          <p:cNvPr id="27" name="Elbow Connector 26"/>
          <p:cNvCxnSpPr>
            <a:endCxn id="26" idx="2"/>
          </p:cNvCxnSpPr>
          <p:nvPr/>
        </p:nvCxnSpPr>
        <p:spPr>
          <a:xfrm flipV="1">
            <a:off x="6362700" y="6448931"/>
            <a:ext cx="2546391" cy="16239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25" idx="0"/>
          </p:cNvCxnSpPr>
          <p:nvPr/>
        </p:nvCxnSpPr>
        <p:spPr>
          <a:xfrm flipV="1">
            <a:off x="4391891" y="5641509"/>
            <a:ext cx="4479928" cy="80942"/>
          </a:xfrm>
          <a:prstGeom prst="bentConnector4">
            <a:avLst>
              <a:gd name="adj1" fmla="val 31776"/>
              <a:gd name="adj2" fmla="val 38242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48991" y="5424545"/>
            <a:ext cx="685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Curved Right Arrow 20"/>
          <p:cNvSpPr/>
          <p:nvPr/>
        </p:nvSpPr>
        <p:spPr>
          <a:xfrm rot="10800000">
            <a:off x="7010400" y="4429949"/>
            <a:ext cx="228600" cy="609600"/>
          </a:xfrm>
          <a:prstGeom prst="curvedRightArrow">
            <a:avLst>
              <a:gd name="adj1" fmla="val 25000"/>
              <a:gd name="adj2" fmla="val 10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Arial (Body)"/>
            </a:endParaRPr>
          </a:p>
        </p:txBody>
      </p:sp>
      <p:sp>
        <p:nvSpPr>
          <p:cNvPr id="23" name="Curved Right Arrow 22"/>
          <p:cNvSpPr/>
          <p:nvPr/>
        </p:nvSpPr>
        <p:spPr>
          <a:xfrm rot="10800000">
            <a:off x="7010400" y="5854067"/>
            <a:ext cx="228600" cy="609600"/>
          </a:xfrm>
          <a:prstGeom prst="curvedRightArrow">
            <a:avLst>
              <a:gd name="adj1" fmla="val 25000"/>
              <a:gd name="adj2" fmla="val 100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black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0382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Range IP Address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174932"/>
            <a:ext cx="9744637" cy="54716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prstClr val="black"/>
                </a:solidFill>
                <a:latin typeface="Arial (Body)"/>
              </a:rPr>
              <a:t>Valid Range IP Address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adalah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sekumpulan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network yang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bisa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di assign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ke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host. Valid range IP address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berada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diantara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address + 1  dan </a:t>
            </a:r>
            <a:r>
              <a:rPr lang="en-US" dirty="0">
                <a:solidFill>
                  <a:srgbClr val="0F6FC6"/>
                </a:solidFill>
                <a:latin typeface="Arial (Body)"/>
              </a:rPr>
              <a:t>broadcast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address - 1.</a:t>
            </a:r>
          </a:p>
          <a:p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C81FC9-24D7-0A49-85B4-951FCD08E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85060"/>
              </p:ext>
            </p:extLst>
          </p:nvPr>
        </p:nvGraphicFramePr>
        <p:xfrm>
          <a:off x="1994079" y="3160030"/>
          <a:ext cx="5181600" cy="6705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11000000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/>
                        <a:t>0000010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0612C0-BCF6-AF4B-A5DA-C604FB4E320D}"/>
              </a:ext>
            </a:extLst>
          </p:cNvPr>
          <p:cNvSpPr txBox="1"/>
          <p:nvPr/>
        </p:nvSpPr>
        <p:spPr>
          <a:xfrm>
            <a:off x="2004424" y="2678462"/>
            <a:ext cx="1895071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192.168.52.130/25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93F491-218B-9545-A82C-682F77497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89097"/>
              </p:ext>
            </p:extLst>
          </p:nvPr>
        </p:nvGraphicFramePr>
        <p:xfrm>
          <a:off x="1994079" y="4096134"/>
          <a:ext cx="5181600" cy="6705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11000000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5349C5-F2FF-5A45-A82D-A808BC2B5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16781"/>
              </p:ext>
            </p:extLst>
          </p:nvPr>
        </p:nvGraphicFramePr>
        <p:xfrm>
          <a:off x="1994079" y="4888222"/>
          <a:ext cx="5181600" cy="67056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11000000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00110100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992FD8-2BF4-4A47-BDDF-47D8C5DBB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97148"/>
              </p:ext>
            </p:extLst>
          </p:nvPr>
        </p:nvGraphicFramePr>
        <p:xfrm>
          <a:off x="2004423" y="5705070"/>
          <a:ext cx="8136904" cy="1005840"/>
        </p:xfrm>
        <a:graphic>
          <a:graphicData uri="http://schemas.openxmlformats.org/drawingml/2006/table">
            <a:tbl>
              <a:tblPr/>
              <a:tblGrid>
                <a:gridCol w="3330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Network</a:t>
                      </a:r>
                      <a:r>
                        <a:rPr lang="en-US" sz="1600" dirty="0"/>
                        <a:t> address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192.168.52.128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Broadcast</a:t>
                      </a:r>
                      <a:r>
                        <a:rPr lang="en-US" sz="1600" dirty="0"/>
                        <a:t> address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192.168.52.255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 Range IP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192.168.52.129 – 192.168.52.254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ED466FE-B57D-F940-B983-7DAC812AE8E8}"/>
              </a:ext>
            </a:extLst>
          </p:cNvPr>
          <p:cNvSpPr/>
          <p:nvPr/>
        </p:nvSpPr>
        <p:spPr>
          <a:xfrm>
            <a:off x="1994079" y="2543574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5E181-3C1B-8045-A549-71869220F905}"/>
              </a:ext>
            </a:extLst>
          </p:cNvPr>
          <p:cNvSpPr/>
          <p:nvPr/>
        </p:nvSpPr>
        <p:spPr>
          <a:xfrm>
            <a:off x="1994079" y="3534174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1FA46-1FDE-A14D-ABCB-5CA3DDF2AB51}"/>
              </a:ext>
            </a:extLst>
          </p:cNvPr>
          <p:cNvSpPr/>
          <p:nvPr/>
        </p:nvSpPr>
        <p:spPr>
          <a:xfrm>
            <a:off x="1994079" y="4448574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82FFA-C767-A442-94E0-40A8FA041358}"/>
              </a:ext>
            </a:extLst>
          </p:cNvPr>
          <p:cNvSpPr/>
          <p:nvPr/>
        </p:nvSpPr>
        <p:spPr>
          <a:xfrm>
            <a:off x="1917879" y="5362974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2FEA1-DA21-A84E-84AB-030AE0582A6D}"/>
              </a:ext>
            </a:extLst>
          </p:cNvPr>
          <p:cNvSpPr/>
          <p:nvPr/>
        </p:nvSpPr>
        <p:spPr>
          <a:xfrm>
            <a:off x="1917879" y="5743974"/>
            <a:ext cx="1295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D90FAEF8-DF3D-AB47-A054-C2BCA725AFDC}"/>
              </a:ext>
            </a:extLst>
          </p:cNvPr>
          <p:cNvCxnSpPr>
            <a:stCxn id="6" idx="1"/>
          </p:cNvCxnSpPr>
          <p:nvPr/>
        </p:nvCxnSpPr>
        <p:spPr>
          <a:xfrm rot="10800000" flipH="1" flipV="1">
            <a:off x="1994079" y="4431414"/>
            <a:ext cx="76200" cy="1503060"/>
          </a:xfrm>
          <a:prstGeom prst="bentConnector4">
            <a:avLst>
              <a:gd name="adj1" fmla="val -450000"/>
              <a:gd name="adj2" fmla="val 963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D0EA12-EEE6-1943-BF3A-2E99EB9730E0}"/>
              </a:ext>
            </a:extLst>
          </p:cNvPr>
          <p:cNvCxnSpPr>
            <a:stCxn id="7" idx="1"/>
            <a:endCxn id="8" idx="1"/>
          </p:cNvCxnSpPr>
          <p:nvPr/>
        </p:nvCxnSpPr>
        <p:spPr>
          <a:xfrm rot="10800000" flipH="1" flipV="1">
            <a:off x="1994079" y="5223502"/>
            <a:ext cx="10344" cy="984488"/>
          </a:xfrm>
          <a:prstGeom prst="bentConnector3">
            <a:avLst>
              <a:gd name="adj1" fmla="val -220997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CD1077-265A-0D42-B2C8-F4A61839EFDE}"/>
              </a:ext>
            </a:extLst>
          </p:cNvPr>
          <p:cNvSpPr txBox="1"/>
          <p:nvPr/>
        </p:nvSpPr>
        <p:spPr>
          <a:xfrm>
            <a:off x="7480479" y="3272783"/>
            <a:ext cx="25431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Jumlah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Total host = 2</a:t>
            </a:r>
            <a:r>
              <a:rPr lang="en-US" sz="1600" baseline="30000" dirty="0">
                <a:solidFill>
                  <a:srgbClr val="0F6FC6"/>
                </a:solidFill>
                <a:latin typeface="Arial (Body)"/>
              </a:rPr>
              <a:t>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- 2</a:t>
            </a:r>
          </a:p>
          <a:p>
            <a:r>
              <a:rPr lang="en-US" sz="1600" dirty="0">
                <a:solidFill>
                  <a:srgbClr val="0F6FC6"/>
                </a:solidFill>
                <a:latin typeface="Arial (Body)"/>
              </a:rPr>
              <a:t>n 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=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jumlah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sz="1600" dirty="0">
                <a:solidFill>
                  <a:srgbClr val="0F6FC6"/>
                </a:solidFill>
                <a:latin typeface="Arial (Body)"/>
              </a:rPr>
              <a:t>host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92780-C999-5249-B551-0AAD4CBD98B3}"/>
              </a:ext>
            </a:extLst>
          </p:cNvPr>
          <p:cNvSpPr txBox="1"/>
          <p:nvPr/>
        </p:nvSpPr>
        <p:spPr>
          <a:xfrm>
            <a:off x="4687063" y="2677894"/>
            <a:ext cx="448872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Jumlah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= 25,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sz="1600" dirty="0">
                <a:solidFill>
                  <a:srgbClr val="0F6FC6"/>
                </a:solidFill>
                <a:latin typeface="Arial (Body)"/>
              </a:rPr>
              <a:t>host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= 7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4D93D6C-8E6F-7B4E-A29C-4346B37AAC4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 flipV="1">
            <a:off x="3899494" y="2847171"/>
            <a:ext cx="787568" cy="5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AFBE1F-0A5F-CB4E-B60D-5176881D7B0A}"/>
              </a:ext>
            </a:extLst>
          </p:cNvPr>
          <p:cNvSpPr txBox="1"/>
          <p:nvPr/>
        </p:nvSpPr>
        <p:spPr>
          <a:xfrm>
            <a:off x="7480479" y="4872982"/>
            <a:ext cx="240771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600" baseline="30000" dirty="0">
                <a:solidFill>
                  <a:prstClr val="black"/>
                </a:solidFill>
                <a:latin typeface="Arial (Body)"/>
              </a:rPr>
              <a:t>7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– 2 = 126</a:t>
            </a:r>
          </a:p>
        </p:txBody>
      </p:sp>
    </p:spTree>
    <p:extLst>
      <p:ext uri="{BB962C8B-B14F-4D97-AF65-F5344CB8AC3E}">
        <p14:creationId xmlns:p14="http://schemas.microsoft.com/office/powerpoint/2010/main" val="251131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Susunan</a:t>
            </a:r>
            <a:r>
              <a:rPr lang="en-US" dirty="0"/>
              <a:t> 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7400" y="2420888"/>
            <a:ext cx="8396318" cy="3937070"/>
          </a:xfrm>
        </p:spPr>
        <p:txBody>
          <a:bodyPr/>
          <a:lstStyle/>
          <a:p>
            <a:r>
              <a:rPr lang="en-US" u="sng" dirty="0"/>
              <a:t>Host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IP address host.</a:t>
            </a:r>
          </a:p>
          <a:p>
            <a:pPr lvl="1"/>
            <a:r>
              <a:rPr lang="en-US" dirty="0"/>
              <a:t>Range : </a:t>
            </a:r>
            <a:r>
              <a:rPr lang="en-US" dirty="0">
                <a:solidFill>
                  <a:srgbClr val="FF0000"/>
                </a:solidFill>
              </a:rPr>
              <a:t>0.0.0.0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223.255.255.255</a:t>
            </a:r>
          </a:p>
          <a:p>
            <a:r>
              <a:rPr lang="en-US" u="sng" dirty="0"/>
              <a:t>Multicast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multicast group</a:t>
            </a:r>
          </a:p>
          <a:p>
            <a:pPr lvl="1"/>
            <a:r>
              <a:rPr lang="en-US" dirty="0"/>
              <a:t>Range : </a:t>
            </a:r>
            <a:r>
              <a:rPr lang="en-US" dirty="0">
                <a:solidFill>
                  <a:srgbClr val="FF0000"/>
                </a:solidFill>
              </a:rPr>
              <a:t>224.0.0.0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239.255.255.255</a:t>
            </a:r>
          </a:p>
          <a:p>
            <a:r>
              <a:rPr lang="en-US" u="sng" dirty="0"/>
              <a:t>Experimental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riset</a:t>
            </a:r>
            <a:endParaRPr lang="en-US" dirty="0"/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host.</a:t>
            </a:r>
          </a:p>
          <a:p>
            <a:pPr lvl="1"/>
            <a:r>
              <a:rPr lang="en-US" dirty="0"/>
              <a:t>Range : </a:t>
            </a:r>
            <a:r>
              <a:rPr lang="en-US" dirty="0">
                <a:solidFill>
                  <a:srgbClr val="FF0000"/>
                </a:solidFill>
              </a:rPr>
              <a:t>240.0.0.0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255.255.255.254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484785"/>
            <a:ext cx="83963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format </a:t>
            </a:r>
            <a:r>
              <a:rPr lang="en-US" i="1" dirty="0">
                <a:solidFill>
                  <a:srgbClr val="0F6FC6"/>
                </a:solidFill>
                <a:latin typeface="Arial (Body)"/>
              </a:rPr>
              <a:t>dotted-decimal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, range IP address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adalah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dari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0.0.0.0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sampai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255.255.255.255</a:t>
            </a:r>
          </a:p>
        </p:txBody>
      </p:sp>
    </p:spTree>
    <p:extLst>
      <p:ext uri="{BB962C8B-B14F-4D97-AF65-F5344CB8AC3E}">
        <p14:creationId xmlns:p14="http://schemas.microsoft.com/office/powerpoint/2010/main" val="57670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Susunan</a:t>
            </a:r>
            <a:r>
              <a:rPr lang="en-US" dirty="0"/>
              <a:t> IP Address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3232597"/>
            <a:ext cx="9744637" cy="2977703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/>
              <a:t>Host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IP address host.</a:t>
            </a:r>
          </a:p>
          <a:p>
            <a:pPr lvl="1"/>
            <a:r>
              <a:rPr lang="en-US" dirty="0"/>
              <a:t>Range : </a:t>
            </a:r>
            <a:r>
              <a:rPr lang="en-US" dirty="0">
                <a:solidFill>
                  <a:srgbClr val="FF0000"/>
                </a:solidFill>
              </a:rPr>
              <a:t>0.0.0.0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223.255.255.255</a:t>
            </a:r>
          </a:p>
          <a:p>
            <a:r>
              <a:rPr lang="en-US" u="sng" dirty="0"/>
              <a:t>Multicast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multicast group</a:t>
            </a:r>
          </a:p>
          <a:p>
            <a:pPr lvl="1"/>
            <a:r>
              <a:rPr lang="en-US" dirty="0"/>
              <a:t>Range : </a:t>
            </a:r>
            <a:r>
              <a:rPr lang="en-US" dirty="0">
                <a:solidFill>
                  <a:srgbClr val="FF0000"/>
                </a:solidFill>
              </a:rPr>
              <a:t>224.0.0.0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239.255.255.255</a:t>
            </a:r>
          </a:p>
          <a:p>
            <a:r>
              <a:rPr lang="en-US" u="sng" dirty="0"/>
              <a:t>Experimental</a:t>
            </a:r>
            <a:r>
              <a:rPr lang="en-US" dirty="0"/>
              <a:t> IP address</a:t>
            </a:r>
          </a:p>
          <a:p>
            <a:pPr lvl="1"/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</a:t>
            </a:r>
            <a:r>
              <a:rPr lang="en-US" dirty="0" err="1"/>
              <a:t>riset</a:t>
            </a:r>
            <a:endParaRPr lang="en-US" dirty="0"/>
          </a:p>
          <a:p>
            <a:pPr lvl="1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oleh host.</a:t>
            </a:r>
          </a:p>
          <a:p>
            <a:pPr lvl="1"/>
            <a:r>
              <a:rPr lang="en-US" dirty="0"/>
              <a:t>Range : </a:t>
            </a:r>
            <a:r>
              <a:rPr lang="en-US" dirty="0">
                <a:solidFill>
                  <a:srgbClr val="FF0000"/>
                </a:solidFill>
              </a:rPr>
              <a:t>240.0.0.0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255.255.255.254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B3FC6F-1577-D24F-8708-53A6E5C4457D}"/>
              </a:ext>
            </a:extLst>
          </p:cNvPr>
          <p:cNvSpPr txBox="1">
            <a:spLocks/>
          </p:cNvSpPr>
          <p:nvPr/>
        </p:nvSpPr>
        <p:spPr>
          <a:xfrm>
            <a:off x="1436751" y="2050771"/>
            <a:ext cx="9744637" cy="9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format </a:t>
            </a:r>
            <a:r>
              <a:rPr lang="en-US" sz="2000" i="1" dirty="0">
                <a:solidFill>
                  <a:srgbClr val="0F6FC6"/>
                </a:solidFill>
                <a:latin typeface="Arial (Body)"/>
              </a:rPr>
              <a:t>dotted-decimal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, range IP address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adalah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dari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0.0.0.0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sampai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255.255.255.255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Address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8"/>
            <a:ext cx="9744637" cy="66972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Arial (Body)"/>
              </a:rPr>
              <a:t>Sebagian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besar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u="sng" dirty="0">
                <a:solidFill>
                  <a:srgbClr val="0F6FC6"/>
                </a:solidFill>
                <a:latin typeface="Arial (Body)"/>
              </a:rPr>
              <a:t>host IP address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merupakan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sz="1800" dirty="0" err="1">
                <a:solidFill>
                  <a:srgbClr val="FF0000"/>
                </a:solidFill>
                <a:latin typeface="Arial (Body)"/>
              </a:rPr>
              <a:t>publik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yang di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desain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untuk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network yang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dapat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terhubung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ke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Internet.</a:t>
            </a:r>
          </a:p>
          <a:p>
            <a:endParaRPr lang="id-ID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EFA4B-76D2-2448-A404-68E20056E0CF}"/>
              </a:ext>
            </a:extLst>
          </p:cNvPr>
          <p:cNvSpPr txBox="1">
            <a:spLocks/>
          </p:cNvSpPr>
          <p:nvPr/>
        </p:nvSpPr>
        <p:spPr>
          <a:xfrm>
            <a:off x="1541928" y="2954615"/>
            <a:ext cx="9744637" cy="99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Arial (Body)"/>
              </a:rPr>
              <a:t>Private Address</a:t>
            </a:r>
          </a:p>
          <a:p>
            <a:r>
              <a:rPr lang="en-US" sz="1800" dirty="0">
                <a:solidFill>
                  <a:prstClr val="black"/>
                </a:solidFill>
                <a:latin typeface="Arial (Body)"/>
              </a:rPr>
              <a:t>Blok IP address yang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digunakan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untuk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network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dengan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srgbClr val="0F6FC6"/>
                </a:solidFill>
                <a:latin typeface="Arial (Body)"/>
              </a:rPr>
              <a:t>keperluan</a:t>
            </a:r>
            <a:r>
              <a:rPr lang="en-US" sz="1800" dirty="0">
                <a:solidFill>
                  <a:srgbClr val="0F6FC6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srgbClr val="0F6FC6"/>
                </a:solidFill>
                <a:latin typeface="Arial (Body)"/>
              </a:rPr>
              <a:t>terbatas</a:t>
            </a:r>
            <a:r>
              <a:rPr lang="en-US" sz="1800" dirty="0">
                <a:solidFill>
                  <a:srgbClr val="0F6FC6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atau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network yang </a:t>
            </a:r>
            <a:r>
              <a:rPr lang="en-US" sz="1800" dirty="0" err="1">
                <a:solidFill>
                  <a:srgbClr val="0F6FC6"/>
                </a:solidFill>
                <a:latin typeface="Arial (Body)"/>
              </a:rPr>
              <a:t>tidak</a:t>
            </a:r>
            <a:r>
              <a:rPr lang="en-US" sz="1800" dirty="0">
                <a:solidFill>
                  <a:srgbClr val="0F6FC6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srgbClr val="0F6FC6"/>
                </a:solidFill>
                <a:latin typeface="Arial (Body)"/>
              </a:rPr>
              <a:t>memerlukan</a:t>
            </a:r>
            <a:r>
              <a:rPr lang="en-US" sz="1800" dirty="0">
                <a:solidFill>
                  <a:srgbClr val="0F6FC6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srgbClr val="0F6FC6"/>
                </a:solidFill>
                <a:latin typeface="Arial (Body)"/>
              </a:rPr>
              <a:t>koneksi</a:t>
            </a:r>
            <a:r>
              <a:rPr lang="en-US" sz="1800" dirty="0">
                <a:solidFill>
                  <a:srgbClr val="0F6FC6"/>
                </a:solidFill>
                <a:latin typeface="Arial (Body)"/>
              </a:rPr>
              <a:t> Internet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CABFE0-5C94-7445-B014-175283AD0E63}"/>
              </a:ext>
            </a:extLst>
          </p:cNvPr>
          <p:cNvSpPr txBox="1">
            <a:spLocks/>
          </p:cNvSpPr>
          <p:nvPr/>
        </p:nvSpPr>
        <p:spPr>
          <a:xfrm>
            <a:off x="1541928" y="3992449"/>
            <a:ext cx="9744637" cy="3477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Arial (Body)"/>
              </a:rPr>
              <a:t>Blok IP address Private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EC39E9-7EFA-DA40-A7FA-47CC96FA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3044"/>
              </p:ext>
            </p:extLst>
          </p:nvPr>
        </p:nvGraphicFramePr>
        <p:xfrm>
          <a:off x="1851069" y="4386339"/>
          <a:ext cx="5965377" cy="1028700"/>
        </p:xfrm>
        <a:graphic>
          <a:graphicData uri="http://schemas.openxmlformats.org/drawingml/2006/table">
            <a:tbl>
              <a:tblPr/>
              <a:tblGrid>
                <a:gridCol w="245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10.0.0/8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10.0.0.0 - 10.255.255.255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172.16.0.0/12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172.16.0.0 – 172.31.255.255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192.168.0.0/16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192.168.0.0 – 192.168.255.255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71F0D1-0237-EE44-8223-1551D9242A21}"/>
              </a:ext>
            </a:extLst>
          </p:cNvPr>
          <p:cNvSpPr txBox="1">
            <a:spLocks/>
          </p:cNvSpPr>
          <p:nvPr/>
        </p:nvSpPr>
        <p:spPr>
          <a:xfrm>
            <a:off x="1541928" y="5518071"/>
            <a:ext cx="9744637" cy="99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Arial (Body)"/>
              </a:rPr>
              <a:t>Host-host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network yang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menggunakan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IP address private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tidak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bisa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bebas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mengakses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Internet,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diperlukan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service yang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disebut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u="sng" dirty="0">
                <a:solidFill>
                  <a:srgbClr val="0F6FC6"/>
                </a:solidFill>
                <a:latin typeface="Arial (Body)"/>
              </a:rPr>
              <a:t>Network Address Translation (NAT)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untuk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‘</a:t>
            </a:r>
            <a:r>
              <a:rPr lang="en-US" sz="1800" dirty="0" err="1">
                <a:solidFill>
                  <a:srgbClr val="FF0000"/>
                </a:solidFill>
                <a:latin typeface="Arial (Body)"/>
              </a:rPr>
              <a:t>mengakali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’nya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3369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</a:t>
            </a:r>
            <a:r>
              <a:rPr lang="en-US" dirty="0" err="1"/>
              <a:t>spesial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Beberapa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tidak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bisa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di assign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ke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host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dengan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berbagai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macam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alasan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ada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juga yang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dapat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di assign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namun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dengan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batasan-batasan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tertentu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.</a:t>
            </a:r>
          </a:p>
          <a:p>
            <a:r>
              <a:rPr lang="en-US" sz="1800" b="1" dirty="0"/>
              <a:t>Network dan broadcast</a:t>
            </a:r>
          </a:p>
          <a:p>
            <a:pPr lvl="1"/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network, IP address </a:t>
            </a:r>
            <a:r>
              <a:rPr lang="en-US" sz="1600" dirty="0" err="1"/>
              <a:t>pertama</a:t>
            </a:r>
            <a:r>
              <a:rPr lang="en-US" sz="1600" dirty="0"/>
              <a:t> (network) dan IP address </a:t>
            </a:r>
            <a:r>
              <a:rPr lang="en-US" sz="1600" dirty="0" err="1"/>
              <a:t>terakhir</a:t>
            </a:r>
            <a:r>
              <a:rPr lang="en-US" sz="1600" dirty="0"/>
              <a:t> (broadcast)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di assign </a:t>
            </a:r>
            <a:r>
              <a:rPr lang="en-US" sz="1600" dirty="0" err="1"/>
              <a:t>sebagai</a:t>
            </a:r>
            <a:r>
              <a:rPr lang="en-US" sz="1600" dirty="0"/>
              <a:t> IP host.</a:t>
            </a:r>
          </a:p>
          <a:p>
            <a:r>
              <a:rPr lang="en-US" sz="1800" b="1" dirty="0"/>
              <a:t>Default route</a:t>
            </a:r>
          </a:p>
          <a:p>
            <a:pPr lvl="1"/>
            <a:r>
              <a:rPr lang="en-US" sz="1600" dirty="0"/>
              <a:t>IP address </a:t>
            </a:r>
            <a:r>
              <a:rPr lang="en-US" sz="1600" dirty="0">
                <a:solidFill>
                  <a:srgbClr val="FF0000"/>
                </a:solidFill>
              </a:rPr>
              <a:t>0.0.0.0</a:t>
            </a:r>
            <a:r>
              <a:rPr lang="en-US" sz="1600" dirty="0"/>
              <a:t>,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me-route </a:t>
            </a:r>
            <a:r>
              <a:rPr lang="en-US" sz="1600" dirty="0" err="1"/>
              <a:t>paket</a:t>
            </a:r>
            <a:r>
              <a:rPr lang="en-US" sz="1600" dirty="0"/>
              <a:t> yang router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network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  <a:p>
            <a:r>
              <a:rPr lang="en-US" sz="1800" b="1" dirty="0"/>
              <a:t>Loopback</a:t>
            </a:r>
          </a:p>
          <a:p>
            <a:pPr lvl="1"/>
            <a:r>
              <a:rPr lang="en-US" sz="1600" dirty="0"/>
              <a:t>IP address </a:t>
            </a:r>
            <a:r>
              <a:rPr lang="en-US" sz="1600" dirty="0">
                <a:solidFill>
                  <a:srgbClr val="FF0000"/>
                </a:solidFill>
              </a:rPr>
              <a:t>127.0.0.1</a:t>
            </a:r>
            <a:r>
              <a:rPr lang="en-US" sz="1600" dirty="0"/>
              <a:t> (127.0.0.0/8)</a:t>
            </a:r>
          </a:p>
          <a:p>
            <a:pPr lvl="1"/>
            <a:r>
              <a:rPr lang="en-US" sz="1600" dirty="0"/>
              <a:t>IP address </a:t>
            </a:r>
            <a:r>
              <a:rPr lang="en-US" sz="1600" dirty="0" err="1"/>
              <a:t>spesial</a:t>
            </a:r>
            <a:r>
              <a:rPr lang="en-US" sz="1600" dirty="0"/>
              <a:t> yang </a:t>
            </a:r>
            <a:r>
              <a:rPr lang="en-US" sz="1600" dirty="0" err="1"/>
              <a:t>digunakan</a:t>
            </a:r>
            <a:r>
              <a:rPr lang="en-US" sz="1600" dirty="0"/>
              <a:t> host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mengirim</a:t>
            </a:r>
            <a:r>
              <a:rPr lang="en-US" sz="1600" dirty="0"/>
              <a:t> </a:t>
            </a:r>
            <a:r>
              <a:rPr lang="en-US" sz="1600" dirty="0" err="1"/>
              <a:t>paket</a:t>
            </a:r>
            <a:r>
              <a:rPr lang="en-US" sz="1600" dirty="0"/>
              <a:t> </a:t>
            </a:r>
            <a:r>
              <a:rPr lang="en-US" sz="1600" dirty="0" err="1"/>
              <a:t>menuju</a:t>
            </a:r>
            <a:r>
              <a:rPr lang="en-US" sz="1600" dirty="0"/>
              <a:t> </a:t>
            </a:r>
            <a:r>
              <a:rPr lang="en-US" sz="1600" dirty="0" err="1"/>
              <a:t>dirinya</a:t>
            </a:r>
            <a:r>
              <a:rPr lang="en-US" sz="1600" dirty="0"/>
              <a:t> </a:t>
            </a:r>
            <a:r>
              <a:rPr lang="en-US" sz="1600" dirty="0" err="1"/>
              <a:t>sendiri</a:t>
            </a:r>
            <a:r>
              <a:rPr lang="en-US" sz="1600" dirty="0"/>
              <a:t>.</a:t>
            </a:r>
          </a:p>
          <a:p>
            <a:r>
              <a:rPr lang="en-US" sz="1800" b="1" dirty="0"/>
              <a:t>Link-local</a:t>
            </a:r>
          </a:p>
          <a:p>
            <a:pPr lvl="1"/>
            <a:r>
              <a:rPr lang="en-US" sz="1600" dirty="0"/>
              <a:t>IP address </a:t>
            </a:r>
            <a:r>
              <a:rPr lang="en-US" sz="1600" dirty="0">
                <a:solidFill>
                  <a:srgbClr val="FF0000"/>
                </a:solidFill>
              </a:rPr>
              <a:t>169.254.0.0/16</a:t>
            </a:r>
          </a:p>
          <a:p>
            <a:pPr lvl="1"/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otomatis</a:t>
            </a:r>
            <a:r>
              <a:rPr lang="en-US" sz="1600" dirty="0"/>
              <a:t> di assign </a:t>
            </a:r>
            <a:r>
              <a:rPr lang="en-US" sz="1600" dirty="0" err="1"/>
              <a:t>ke</a:t>
            </a:r>
            <a:r>
              <a:rPr lang="en-US" sz="1600" dirty="0"/>
              <a:t> host oleh OS </a:t>
            </a:r>
            <a:r>
              <a:rPr lang="en-US" sz="1600" dirty="0" err="1"/>
              <a:t>ketika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tersedia</a:t>
            </a:r>
            <a:r>
              <a:rPr lang="en-US" sz="1600" dirty="0"/>
              <a:t> </a:t>
            </a:r>
            <a:r>
              <a:rPr lang="en-US" sz="1600" dirty="0" err="1"/>
              <a:t>konfigurasi</a:t>
            </a:r>
            <a:r>
              <a:rPr lang="en-US" sz="1600" dirty="0"/>
              <a:t> IP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gagal</a:t>
            </a:r>
            <a:r>
              <a:rPr lang="en-US" sz="1600" dirty="0"/>
              <a:t> request DHCP.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217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Kelas IP Address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5061397"/>
            <a:ext cx="9744637" cy="1197735"/>
          </a:xfrm>
        </p:spPr>
        <p:txBody>
          <a:bodyPr>
            <a:norm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Pengalamatan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network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menggunakan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blok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IP address yang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mengacu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pada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kelas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A,B,C 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seperti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diatas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biasa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disebut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>
                <a:solidFill>
                  <a:srgbClr val="0F6FC6"/>
                </a:solidFill>
                <a:latin typeface="Arial (Body)"/>
              </a:rPr>
              <a:t>classful addressing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. </a:t>
            </a:r>
          </a:p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Sistem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pengalamatan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yang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sering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dipakai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di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lapangan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adalah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classless addressing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dimana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penggunaan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blok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network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disesuaikan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dengan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jumlah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anggota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host yang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dibutuhkan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. </a:t>
            </a:r>
          </a:p>
          <a:p>
            <a:endParaRPr lang="en-US" sz="1600" dirty="0">
              <a:solidFill>
                <a:prstClr val="black"/>
              </a:solidFill>
              <a:latin typeface="Arial (Body)"/>
            </a:endParaRPr>
          </a:p>
          <a:p>
            <a:endParaRPr lang="id-ID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148464-C3EC-324D-A543-2F06A8DB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32499"/>
              </p:ext>
            </p:extLst>
          </p:nvPr>
        </p:nvGraphicFramePr>
        <p:xfrm>
          <a:off x="1671033" y="1970060"/>
          <a:ext cx="8382002" cy="2987040"/>
        </p:xfrm>
        <a:graphic>
          <a:graphicData uri="http://schemas.openxmlformats.org/drawingml/2006/table">
            <a:tbl>
              <a:tblPr/>
              <a:tblGrid>
                <a:gridCol w="74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02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62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Kelas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Range </a:t>
                      </a:r>
                      <a:r>
                        <a:rPr lang="en-US" sz="1600" dirty="0" err="1"/>
                        <a:t>Oktet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pertama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baseline="0" dirty="0" err="1"/>
                        <a:t>desimal</a:t>
                      </a:r>
                      <a:r>
                        <a:rPr lang="en-US" sz="1600" baseline="0" dirty="0"/>
                        <a:t>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Porsi</a:t>
                      </a:r>
                      <a:r>
                        <a:rPr lang="en-US" sz="1600" dirty="0"/>
                        <a:t> Network (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1600" dirty="0"/>
                        <a:t>)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Host (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H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Default subnet mask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Prefix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Jumlah</a:t>
                      </a:r>
                      <a:r>
                        <a:rPr lang="en-US" sz="1600" dirty="0"/>
                        <a:t> host per 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– 127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H.H.H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255.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0.0.0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  <a:r>
                        <a:rPr lang="en-US" sz="1600" dirty="0"/>
                        <a:t> – 2 = 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16.777.214</a:t>
                      </a:r>
                      <a:r>
                        <a:rPr lang="en-US" sz="1600" dirty="0"/>
                        <a:t> 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5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128 – 191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N.N</a:t>
                      </a:r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H.H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255.255</a:t>
                      </a:r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r>
                        <a:rPr lang="en-US" sz="1600" dirty="0"/>
                        <a:t> – 2 = 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65.534</a:t>
                      </a:r>
                      <a:r>
                        <a:rPr lang="en-US" sz="1600" dirty="0"/>
                        <a:t> 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 – 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N.N.N</a:t>
                      </a:r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255.255.255</a:t>
                      </a:r>
                      <a:r>
                        <a:rPr lang="en-US" sz="1600" dirty="0"/>
                        <a:t>.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/24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  <a:r>
                        <a:rPr lang="en-US" sz="1600" baseline="0" dirty="0"/>
                        <a:t> – 2 = </a:t>
                      </a:r>
                      <a:r>
                        <a:rPr lang="en-US" sz="1600" baseline="0" dirty="0">
                          <a:solidFill>
                            <a:schemeClr val="accent1"/>
                          </a:solidFill>
                        </a:rPr>
                        <a:t>254</a:t>
                      </a:r>
                      <a:r>
                        <a:rPr lang="en-US" sz="1600" baseline="0" dirty="0"/>
                        <a:t> host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9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224 – 239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(Multicast)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9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240</a:t>
                      </a:r>
                      <a:r>
                        <a:rPr lang="en-US" sz="1600" baseline="0" dirty="0"/>
                        <a:t> - 255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(Experimental)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64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511825" y="2160870"/>
            <a:ext cx="5792173" cy="2636282"/>
            <a:chOff x="1295400" y="1409700"/>
            <a:chExt cx="7541916" cy="3314700"/>
          </a:xfrm>
        </p:grpSpPr>
        <p:pic>
          <p:nvPicPr>
            <p:cNvPr id="11" name="Picture 10" descr="topology-5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409700"/>
              <a:ext cx="6505575" cy="33147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124200" y="2819399"/>
              <a:ext cx="1039869" cy="386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Times New Roman"/>
                </a:rPr>
                <a:t>512 host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02183" y="1905000"/>
              <a:ext cx="1039869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Times New Roman"/>
                </a:rPr>
                <a:t>256 host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38799" y="3733800"/>
              <a:ext cx="1039869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Times New Roman"/>
                </a:rPr>
                <a:t>256 host</a:t>
              </a:r>
            </a:p>
          </p:txBody>
        </p: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>
            <a:xfrm flipV="1">
              <a:off x="4164069" y="2098490"/>
              <a:ext cx="1438114" cy="914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3"/>
              <a:endCxn id="9" idx="1"/>
            </p:cNvCxnSpPr>
            <p:nvPr/>
          </p:nvCxnSpPr>
          <p:spPr>
            <a:xfrm>
              <a:off x="4164069" y="3012890"/>
              <a:ext cx="1474730" cy="91440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772400" y="3733800"/>
              <a:ext cx="1064916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F6FC6"/>
                  </a:solidFill>
                  <a:latin typeface="Times New Roman"/>
                </a:rPr>
                <a:t>Subnet 2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96200" y="1828800"/>
              <a:ext cx="1064916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F6FC6"/>
                  </a:solidFill>
                  <a:latin typeface="Times New Roman"/>
                </a:rPr>
                <a:t>Subnet 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7400" y="4656584"/>
            <a:ext cx="8215064" cy="17247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dianjurkan</a:t>
            </a:r>
            <a:r>
              <a:rPr lang="en-US" sz="2000" dirty="0"/>
              <a:t> agar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network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host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500.</a:t>
            </a:r>
          </a:p>
          <a:p>
            <a:pPr lvl="1"/>
            <a:r>
              <a:rPr lang="en-US" sz="1800" dirty="0" err="1"/>
              <a:t>Kelas</a:t>
            </a:r>
            <a:r>
              <a:rPr lang="en-US" sz="1800" dirty="0"/>
              <a:t> 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total :  </a:t>
            </a:r>
            <a:r>
              <a:rPr lang="en-US" sz="1800" dirty="0">
                <a:solidFill>
                  <a:schemeClr val="accent1"/>
                </a:solidFill>
              </a:rPr>
              <a:t>16.777.214</a:t>
            </a:r>
            <a:r>
              <a:rPr lang="en-US" sz="1800" dirty="0"/>
              <a:t> host</a:t>
            </a:r>
          </a:p>
          <a:p>
            <a:pPr lvl="1"/>
            <a:r>
              <a:rPr lang="en-US" sz="1800" dirty="0" err="1"/>
              <a:t>Kelas</a:t>
            </a:r>
            <a:r>
              <a:rPr lang="en-US" sz="1800" dirty="0"/>
              <a:t> B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total :  65,</a:t>
            </a:r>
            <a:r>
              <a:rPr lang="en-US" sz="1800" dirty="0">
                <a:solidFill>
                  <a:schemeClr val="accent1"/>
                </a:solidFill>
              </a:rPr>
              <a:t>534</a:t>
            </a:r>
            <a:r>
              <a:rPr lang="en-US" sz="1800" dirty="0"/>
              <a:t> host</a:t>
            </a:r>
          </a:p>
          <a:p>
            <a:pPr lvl="1"/>
            <a:r>
              <a:rPr lang="en-US" sz="1800" dirty="0" err="1"/>
              <a:t>Kelas</a:t>
            </a:r>
            <a:r>
              <a:rPr lang="en-US" sz="1800" dirty="0"/>
              <a:t> C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total :  254 host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1353542"/>
            <a:ext cx="82150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Arial (Body)"/>
              </a:rPr>
              <a:t>Subnetting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adalah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proses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memecah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sekumpulan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blok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network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menjadi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beberapa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kelompok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blok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IP yang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lebih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kecil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yang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disebut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sub-network (</a:t>
            </a:r>
            <a:r>
              <a:rPr lang="en-US" dirty="0">
                <a:solidFill>
                  <a:srgbClr val="0F6FC6"/>
                </a:solidFill>
                <a:latin typeface="Arial (Body)"/>
              </a:rPr>
              <a:t>subnet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889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Memahami struktur IP </a:t>
            </a:r>
            <a:r>
              <a:rPr lang="id-ID" dirty="0" err="1"/>
              <a:t>address</a:t>
            </a:r>
            <a:r>
              <a:rPr lang="id-ID" dirty="0"/>
              <a:t> dan mampu melakukan konversi angka biner 8-bit dan angka desimal.</a:t>
            </a:r>
          </a:p>
          <a:p>
            <a:r>
              <a:rPr lang="id-ID" dirty="0"/>
              <a:t>Mampu mengklasifikasikan tipe IP </a:t>
            </a:r>
            <a:r>
              <a:rPr lang="id-ID" dirty="0" err="1"/>
              <a:t>address</a:t>
            </a:r>
            <a:r>
              <a:rPr lang="id-ID" dirty="0"/>
              <a:t> dan mengetahui penggunaannya dalam </a:t>
            </a:r>
            <a:r>
              <a:rPr lang="id-ID" dirty="0" err="1"/>
              <a:t>network</a:t>
            </a:r>
            <a:r>
              <a:rPr lang="id-ID" dirty="0"/>
              <a:t>.</a:t>
            </a:r>
          </a:p>
          <a:p>
            <a:r>
              <a:rPr lang="id-ID" dirty="0"/>
              <a:t>Menjelaskan bagaimana IP </a:t>
            </a:r>
            <a:r>
              <a:rPr lang="id-ID" dirty="0" err="1"/>
              <a:t>address</a:t>
            </a:r>
            <a:r>
              <a:rPr lang="id-ID" dirty="0"/>
              <a:t> dialokasikan.</a:t>
            </a:r>
          </a:p>
          <a:p>
            <a:r>
              <a:rPr lang="id-ID" dirty="0"/>
              <a:t>Menentukan porsi </a:t>
            </a:r>
            <a:r>
              <a:rPr lang="id-ID" dirty="0" err="1"/>
              <a:t>network</a:t>
            </a:r>
            <a:r>
              <a:rPr lang="id-ID" dirty="0"/>
              <a:t> dan </a:t>
            </a:r>
            <a:r>
              <a:rPr lang="id-ID" dirty="0" err="1"/>
              <a:t>host</a:t>
            </a:r>
            <a:r>
              <a:rPr lang="id-ID" dirty="0"/>
              <a:t> dari sebuah IP </a:t>
            </a:r>
            <a:r>
              <a:rPr lang="id-ID" dirty="0" err="1"/>
              <a:t>address</a:t>
            </a:r>
            <a:r>
              <a:rPr lang="id-ID" dirty="0"/>
              <a:t> dan menjelaskan peran </a:t>
            </a:r>
            <a:r>
              <a:rPr lang="id-ID" dirty="0" err="1"/>
              <a:t>subnet</a:t>
            </a:r>
            <a:r>
              <a:rPr lang="id-ID" dirty="0"/>
              <a:t> </a:t>
            </a:r>
            <a:r>
              <a:rPr lang="id-ID" dirty="0" err="1"/>
              <a:t>mask</a:t>
            </a:r>
            <a:r>
              <a:rPr lang="id-ID" dirty="0"/>
              <a:t> dalam membagi-bagi </a:t>
            </a:r>
            <a:r>
              <a:rPr lang="id-ID" dirty="0" err="1"/>
              <a:t>network</a:t>
            </a:r>
            <a:r>
              <a:rPr lang="id-ID" dirty="0"/>
              <a:t>.</a:t>
            </a:r>
          </a:p>
          <a:p>
            <a:r>
              <a:rPr lang="id-ID" dirty="0"/>
              <a:t>Memahami konsep </a:t>
            </a:r>
            <a:r>
              <a:rPr lang="id-ID" dirty="0" err="1"/>
              <a:t>subnetting</a:t>
            </a:r>
            <a:r>
              <a:rPr lang="id-ID" dirty="0"/>
              <a:t> dan implementasinya.</a:t>
            </a:r>
          </a:p>
          <a:p>
            <a:r>
              <a:rPr lang="id-ID" dirty="0"/>
              <a:t>Dapat melakukan </a:t>
            </a:r>
            <a:r>
              <a:rPr lang="id-ID" dirty="0" err="1"/>
              <a:t>test</a:t>
            </a:r>
            <a:r>
              <a:rPr lang="id-ID" dirty="0"/>
              <a:t> dan verifikasi status koneksi dan status operasi IP antar </a:t>
            </a:r>
            <a:r>
              <a:rPr lang="id-ID" dirty="0" err="1"/>
              <a:t>network</a:t>
            </a:r>
            <a:r>
              <a:rPr lang="id-ID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522820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12370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 (Body)"/>
              </a:rPr>
              <a:t>Subnetting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adalah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proses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memecah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sekumpulan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blok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network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menjadi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beberapa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kelompok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blok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IP yang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lebih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kecil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yang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disebut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 sub-network (</a:t>
            </a:r>
            <a:r>
              <a:rPr lang="en-US" sz="2000" dirty="0">
                <a:solidFill>
                  <a:srgbClr val="0F6FC6"/>
                </a:solidFill>
                <a:latin typeface="Arial (Body)"/>
              </a:rPr>
              <a:t>subnet</a:t>
            </a:r>
            <a:r>
              <a:rPr lang="en-US" sz="2000" dirty="0">
                <a:solidFill>
                  <a:prstClr val="black"/>
                </a:solidFill>
                <a:latin typeface="Arial (Body)"/>
              </a:rPr>
              <a:t>).</a:t>
            </a:r>
          </a:p>
          <a:p>
            <a:endParaRPr lang="id-ID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A82A49-21AD-154E-AC53-7302540C9CE5}"/>
              </a:ext>
            </a:extLst>
          </p:cNvPr>
          <p:cNvSpPr txBox="1">
            <a:spLocks/>
          </p:cNvSpPr>
          <p:nvPr/>
        </p:nvSpPr>
        <p:spPr>
          <a:xfrm>
            <a:off x="1541928" y="3377205"/>
            <a:ext cx="3716872" cy="294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dianjurkan</a:t>
            </a:r>
            <a:r>
              <a:rPr lang="en-US" sz="2000" dirty="0"/>
              <a:t> agar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network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menampung</a:t>
            </a:r>
            <a:r>
              <a:rPr lang="en-US" sz="2000" dirty="0"/>
              <a:t> host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500.</a:t>
            </a:r>
          </a:p>
          <a:p>
            <a:pPr lvl="1"/>
            <a:r>
              <a:rPr lang="en-US" sz="1800" dirty="0"/>
              <a:t>Kelas A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total :  </a:t>
            </a:r>
            <a:r>
              <a:rPr lang="en-US" sz="1800" dirty="0">
                <a:solidFill>
                  <a:schemeClr val="accent1"/>
                </a:solidFill>
              </a:rPr>
              <a:t>16.777.214</a:t>
            </a:r>
            <a:r>
              <a:rPr lang="en-US" sz="1800" dirty="0"/>
              <a:t> host</a:t>
            </a:r>
          </a:p>
          <a:p>
            <a:pPr lvl="1"/>
            <a:r>
              <a:rPr lang="en-US" sz="1800" dirty="0"/>
              <a:t>Kelas B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total :  65,</a:t>
            </a:r>
            <a:r>
              <a:rPr lang="en-US" sz="1800" dirty="0">
                <a:solidFill>
                  <a:schemeClr val="accent1"/>
                </a:solidFill>
              </a:rPr>
              <a:t>534</a:t>
            </a:r>
            <a:r>
              <a:rPr lang="en-US" sz="1800" dirty="0"/>
              <a:t> host</a:t>
            </a:r>
          </a:p>
          <a:p>
            <a:pPr lvl="1"/>
            <a:r>
              <a:rPr lang="en-US" sz="1800" dirty="0"/>
              <a:t>Kelas C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menampung</a:t>
            </a:r>
            <a:r>
              <a:rPr lang="en-US" sz="1800" dirty="0"/>
              <a:t> total :  254 host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CD7041-FC5F-CA4C-912A-E2B7E6FD20C0}"/>
              </a:ext>
            </a:extLst>
          </p:cNvPr>
          <p:cNvGrpSpPr/>
          <p:nvPr/>
        </p:nvGrpSpPr>
        <p:grpSpPr>
          <a:xfrm>
            <a:off x="5612188" y="3385174"/>
            <a:ext cx="5805638" cy="2636282"/>
            <a:chOff x="1295400" y="1409700"/>
            <a:chExt cx="7559449" cy="3314700"/>
          </a:xfrm>
        </p:grpSpPr>
        <p:pic>
          <p:nvPicPr>
            <p:cNvPr id="7" name="Picture 6" descr="topology-5.jpg">
              <a:extLst>
                <a:ext uri="{FF2B5EF4-FFF2-40B4-BE49-F238E27FC236}">
                  <a16:creationId xmlns:a16="http://schemas.microsoft.com/office/drawing/2014/main" id="{84C12C58-6D1C-A14F-8EB1-F215DACB9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409700"/>
              <a:ext cx="6505575" cy="33147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241F48-DAB3-854F-84B4-533316BA34D6}"/>
                </a:ext>
              </a:extLst>
            </p:cNvPr>
            <p:cNvSpPr txBox="1"/>
            <p:nvPr/>
          </p:nvSpPr>
          <p:spPr>
            <a:xfrm>
              <a:off x="3124200" y="2819399"/>
              <a:ext cx="1064415" cy="386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512 host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DC07D8-E630-4D4F-951B-E796CCF517B8}"/>
                </a:ext>
              </a:extLst>
            </p:cNvPr>
            <p:cNvSpPr txBox="1"/>
            <p:nvPr/>
          </p:nvSpPr>
          <p:spPr>
            <a:xfrm>
              <a:off x="5602183" y="1905000"/>
              <a:ext cx="1064415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256 host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89967-BF35-B144-8C3D-0C54602D55FC}"/>
                </a:ext>
              </a:extLst>
            </p:cNvPr>
            <p:cNvSpPr txBox="1"/>
            <p:nvPr/>
          </p:nvSpPr>
          <p:spPr>
            <a:xfrm>
              <a:off x="5638799" y="3733800"/>
              <a:ext cx="1064415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256 host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526E62-90C4-7342-8B4D-B7D9F895EEF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4188615" y="2098490"/>
              <a:ext cx="1413568" cy="914400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413EA7-3374-3540-9CD9-E8F25B39879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4188615" y="3012890"/>
              <a:ext cx="1450184" cy="914401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4C57F3-7EC8-9747-B841-2817E0EF026A}"/>
                </a:ext>
              </a:extLst>
            </p:cNvPr>
            <p:cNvSpPr txBox="1"/>
            <p:nvPr/>
          </p:nvSpPr>
          <p:spPr>
            <a:xfrm>
              <a:off x="7772400" y="3733800"/>
              <a:ext cx="1082449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Subnet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261755-1307-1A43-A660-051459E9FB64}"/>
                </a:ext>
              </a:extLst>
            </p:cNvPr>
            <p:cNvSpPr txBox="1"/>
            <p:nvPr/>
          </p:nvSpPr>
          <p:spPr>
            <a:xfrm>
              <a:off x="7696199" y="1828800"/>
              <a:ext cx="1082449" cy="38698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Subnet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353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4211392"/>
            <a:ext cx="9744637" cy="199890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Subnet </a:t>
            </a:r>
            <a:r>
              <a:rPr lang="en-US" sz="2000" dirty="0" err="1"/>
              <a:t>dibentuk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meminjam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bit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accent1"/>
                </a:solidFill>
              </a:rPr>
              <a:t>porsi</a:t>
            </a:r>
            <a:r>
              <a:rPr lang="en-US" sz="2000" dirty="0">
                <a:solidFill>
                  <a:schemeClr val="accent1"/>
                </a:solidFill>
              </a:rPr>
              <a:t> host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di </a:t>
            </a:r>
            <a:r>
              <a:rPr lang="en-US" sz="2000" dirty="0" err="1"/>
              <a:t>konvert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bit </a:t>
            </a:r>
            <a:r>
              <a:rPr lang="en-US" sz="2000" dirty="0" err="1"/>
              <a:t>tambahan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porsi</a:t>
            </a:r>
            <a:r>
              <a:rPr lang="en-US" sz="2000" dirty="0">
                <a:solidFill>
                  <a:srgbClr val="FF0000"/>
                </a:solidFill>
              </a:rPr>
              <a:t> network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Setiap</a:t>
            </a:r>
            <a:r>
              <a:rPr lang="en-US" sz="2000" dirty="0"/>
              <a:t> bit yang </a:t>
            </a:r>
            <a:r>
              <a:rPr lang="en-US" sz="2000" dirty="0" err="1"/>
              <a:t>dipinjam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menggandakan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subnet</a:t>
            </a:r>
          </a:p>
          <a:p>
            <a:pPr lvl="1"/>
            <a:r>
              <a:rPr lang="en-US" sz="1800" dirty="0"/>
              <a:t>1 bit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memecah</a:t>
            </a:r>
            <a:r>
              <a:rPr lang="en-US" sz="1800" dirty="0"/>
              <a:t> network </a:t>
            </a:r>
            <a:r>
              <a:rPr lang="en-US" sz="1800" dirty="0" err="1"/>
              <a:t>menjadi</a:t>
            </a:r>
            <a:r>
              <a:rPr lang="en-US" sz="1800" dirty="0"/>
              <a:t> 2 subnet.</a:t>
            </a:r>
          </a:p>
          <a:p>
            <a:pPr lvl="1"/>
            <a:r>
              <a:rPr lang="en-US" sz="1800" dirty="0"/>
              <a:t>2 bit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memecah</a:t>
            </a:r>
            <a:r>
              <a:rPr lang="en-US" sz="1800" dirty="0"/>
              <a:t> network </a:t>
            </a:r>
            <a:r>
              <a:rPr lang="en-US" sz="1800" dirty="0" err="1"/>
              <a:t>menjadi</a:t>
            </a:r>
            <a:r>
              <a:rPr lang="en-US" sz="1800" dirty="0"/>
              <a:t> 4 subnet.</a:t>
            </a:r>
          </a:p>
          <a:p>
            <a:r>
              <a:rPr lang="en-US" sz="2000" dirty="0" err="1"/>
              <a:t>Rumus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menghitung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subnet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endParaRPr lang="en-US" sz="2000" dirty="0"/>
          </a:p>
          <a:p>
            <a:pPr lvl="1"/>
            <a:r>
              <a:rPr lang="en-US" sz="1800" dirty="0"/>
              <a:t>2</a:t>
            </a:r>
            <a:r>
              <a:rPr lang="en-US" sz="1800" baseline="30000" dirty="0">
                <a:solidFill>
                  <a:srgbClr val="FF0000"/>
                </a:solidFill>
              </a:rPr>
              <a:t>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n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FF0000"/>
                </a:solidFill>
              </a:rPr>
              <a:t>subnet</a:t>
            </a:r>
            <a:r>
              <a:rPr lang="en-US" sz="1800" dirty="0"/>
              <a:t> bit (</a:t>
            </a:r>
            <a:r>
              <a:rPr lang="en-US" sz="1800" dirty="0" err="1"/>
              <a:t>jumlah</a:t>
            </a:r>
            <a:r>
              <a:rPr lang="en-US" sz="1800" dirty="0"/>
              <a:t> bit yang </a:t>
            </a:r>
            <a:r>
              <a:rPr lang="en-US" sz="1800" dirty="0" err="1"/>
              <a:t>dipinjam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bit-bit </a:t>
            </a:r>
            <a:r>
              <a:rPr lang="en-US" sz="1800" dirty="0" err="1"/>
              <a:t>porsi</a:t>
            </a:r>
            <a:r>
              <a:rPr lang="en-US" sz="1800" dirty="0"/>
              <a:t> host).</a:t>
            </a:r>
          </a:p>
          <a:p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22B659-A0FE-A249-A16A-954717186C4D}"/>
              </a:ext>
            </a:extLst>
          </p:cNvPr>
          <p:cNvGrpSpPr/>
          <p:nvPr/>
        </p:nvGrpSpPr>
        <p:grpSpPr>
          <a:xfrm>
            <a:off x="3396554" y="1683236"/>
            <a:ext cx="7185789" cy="2449113"/>
            <a:chOff x="381000" y="762000"/>
            <a:chExt cx="7185789" cy="305088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2A6B88-F62E-3642-8115-9FDD7DFDEEC5}"/>
                </a:ext>
              </a:extLst>
            </p:cNvPr>
            <p:cNvSpPr txBox="1"/>
            <p:nvPr/>
          </p:nvSpPr>
          <p:spPr>
            <a:xfrm>
              <a:off x="381000" y="1740932"/>
              <a:ext cx="1617751" cy="46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192.168.1.0/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53CE1-567B-4047-8CAE-82BDD7A90CA7}"/>
                </a:ext>
              </a:extLst>
            </p:cNvPr>
            <p:cNvSpPr txBox="1"/>
            <p:nvPr/>
          </p:nvSpPr>
          <p:spPr>
            <a:xfrm>
              <a:off x="2819400" y="1066800"/>
              <a:ext cx="1617751" cy="46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192.168.1.</a:t>
              </a:r>
              <a:r>
                <a:rPr lang="en-US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75E5FF-7824-2D47-A9C5-CD4FE31A0779}"/>
                </a:ext>
              </a:extLst>
            </p:cNvPr>
            <p:cNvSpPr txBox="1"/>
            <p:nvPr/>
          </p:nvSpPr>
          <p:spPr>
            <a:xfrm>
              <a:off x="2841295" y="2426732"/>
              <a:ext cx="1851789" cy="46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192.168.1.</a:t>
              </a:r>
              <a:r>
                <a:rPr lang="en-US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128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B7C3B9-A67B-2E4C-BEED-964E83F68FCB}"/>
                </a:ext>
              </a:extLst>
            </p:cNvPr>
            <p:cNvSpPr txBox="1"/>
            <p:nvPr/>
          </p:nvSpPr>
          <p:spPr>
            <a:xfrm>
              <a:off x="5715000" y="762000"/>
              <a:ext cx="1617751" cy="46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192.168.1.</a:t>
              </a:r>
              <a:r>
                <a:rPr lang="en-US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23F9B1-22E2-3E4B-873D-2BD3EED45741}"/>
                </a:ext>
              </a:extLst>
            </p:cNvPr>
            <p:cNvSpPr txBox="1"/>
            <p:nvPr/>
          </p:nvSpPr>
          <p:spPr>
            <a:xfrm>
              <a:off x="5715000" y="1436132"/>
              <a:ext cx="1734770" cy="46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192.168.1.</a:t>
              </a:r>
              <a:r>
                <a:rPr lang="en-US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64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26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73613B15-C232-CA4B-8DA7-52790C8843ED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998751" y="1296840"/>
              <a:ext cx="820649" cy="67413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348F6596-379B-9B4A-82F4-308ABBED0A5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998751" y="1970972"/>
              <a:ext cx="842544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C4311EB1-611B-1A4E-8F33-B6A490BF232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4437151" y="992040"/>
              <a:ext cx="1277849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178F5C88-970C-BC4C-A897-B331AAFA6E0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4437151" y="1296840"/>
              <a:ext cx="1277849" cy="36933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1215C0-3898-3947-89A5-CABBD28325BF}"/>
                </a:ext>
              </a:extLst>
            </p:cNvPr>
            <p:cNvSpPr txBox="1"/>
            <p:nvPr/>
          </p:nvSpPr>
          <p:spPr>
            <a:xfrm>
              <a:off x="5715000" y="2121932"/>
              <a:ext cx="1851789" cy="46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192.168.1.</a:t>
              </a:r>
              <a:r>
                <a:rPr lang="en-US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128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6E2B0E-0267-AD4F-9695-D244D2C8664E}"/>
                </a:ext>
              </a:extLst>
            </p:cNvPr>
            <p:cNvSpPr txBox="1"/>
            <p:nvPr/>
          </p:nvSpPr>
          <p:spPr>
            <a:xfrm>
              <a:off x="5715000" y="2895600"/>
              <a:ext cx="1851789" cy="46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192.168.1.</a:t>
              </a:r>
              <a:r>
                <a:rPr lang="en-US" dirty="0">
                  <a:solidFill>
                    <a:srgbClr val="0F6FC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192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/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26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565A501A-9E66-034E-B432-0A5491D2FC7D}"/>
                </a:ext>
              </a:extLst>
            </p:cNvPr>
            <p:cNvCxnSpPr>
              <a:stCxn id="7" idx="3"/>
              <a:endCxn id="14" idx="1"/>
            </p:cNvCxnSpPr>
            <p:nvPr/>
          </p:nvCxnSpPr>
          <p:spPr>
            <a:xfrm flipV="1">
              <a:off x="4693084" y="2351972"/>
              <a:ext cx="1021916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2CD2CFFA-AD3B-2440-8816-A19C4731CBCF}"/>
                </a:ext>
              </a:extLst>
            </p:cNvPr>
            <p:cNvCxnSpPr>
              <a:stCxn id="7" idx="3"/>
              <a:endCxn id="15" idx="1"/>
            </p:cNvCxnSpPr>
            <p:nvPr/>
          </p:nvCxnSpPr>
          <p:spPr>
            <a:xfrm>
              <a:off x="4693084" y="2656772"/>
              <a:ext cx="1021916" cy="4688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40EDDB-54B8-B04F-A41A-A24FF4C1C9CF}"/>
                </a:ext>
              </a:extLst>
            </p:cNvPr>
            <p:cNvSpPr txBox="1"/>
            <p:nvPr/>
          </p:nvSpPr>
          <p:spPr>
            <a:xfrm>
              <a:off x="685800" y="3352799"/>
              <a:ext cx="906017" cy="460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(256 IP)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5723B8-B149-8D49-A82C-935B7BD244F4}"/>
                </a:ext>
              </a:extLst>
            </p:cNvPr>
            <p:cNvSpPr txBox="1"/>
            <p:nvPr/>
          </p:nvSpPr>
          <p:spPr>
            <a:xfrm>
              <a:off x="2930319" y="3352800"/>
              <a:ext cx="1747979" cy="460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(128 IP / subnet)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BB259A-B024-094E-8AEC-B24D75D4BEAB}"/>
                </a:ext>
              </a:extLst>
            </p:cNvPr>
            <p:cNvSpPr txBox="1"/>
            <p:nvPr/>
          </p:nvSpPr>
          <p:spPr>
            <a:xfrm>
              <a:off x="5825919" y="3352800"/>
              <a:ext cx="1630959" cy="460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(64 IP / subnet)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196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997D4-9946-FE41-BC16-76CFF1DDA9B4}"/>
              </a:ext>
            </a:extLst>
          </p:cNvPr>
          <p:cNvSpPr txBox="1"/>
          <p:nvPr/>
        </p:nvSpPr>
        <p:spPr>
          <a:xfrm>
            <a:off x="1667230" y="2069067"/>
            <a:ext cx="15536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.0/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9555D-71AF-AD42-B42C-318E657A732E}"/>
              </a:ext>
            </a:extLst>
          </p:cNvPr>
          <p:cNvSpPr txBox="1"/>
          <p:nvPr/>
        </p:nvSpPr>
        <p:spPr>
          <a:xfrm>
            <a:off x="3953231" y="2069067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600" baseline="30000" dirty="0">
                <a:solidFill>
                  <a:srgbClr val="FF0000"/>
                </a:solidFill>
                <a:latin typeface="Arial (Body)"/>
              </a:rPr>
              <a:t>8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– 2 = 254;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E50346-0CD8-BD45-9A18-C5113E55738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20861" y="2238344"/>
            <a:ext cx="7323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232453-3EDD-2E40-9DFB-F9193BFC1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36745"/>
              </p:ext>
            </p:extLst>
          </p:nvPr>
        </p:nvGraphicFramePr>
        <p:xfrm>
          <a:off x="1847338" y="2573481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A1EDDB-FDFA-DD44-9BDE-FDD7D5440B38}"/>
              </a:ext>
            </a:extLst>
          </p:cNvPr>
          <p:cNvSpPr txBox="1"/>
          <p:nvPr/>
        </p:nvSpPr>
        <p:spPr>
          <a:xfrm>
            <a:off x="6848830" y="2069067"/>
            <a:ext cx="2895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Pinjam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1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subnetting</a:t>
            </a:r>
            <a:endParaRPr lang="en-US" sz="1600" dirty="0">
              <a:solidFill>
                <a:prstClr val="black"/>
              </a:solidFill>
              <a:latin typeface="Arial (Body)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58466A-11A4-924B-8865-E163C9BAF2B7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544032" y="2238344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01F265-C7DA-604A-9F03-EEC35EE19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176729"/>
              </p:ext>
            </p:extLst>
          </p:nvPr>
        </p:nvGraphicFramePr>
        <p:xfrm>
          <a:off x="2075938" y="3809999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7DC408-F8F2-424C-A064-4C7E9CDAC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697"/>
              </p:ext>
            </p:extLst>
          </p:nvPr>
        </p:nvGraphicFramePr>
        <p:xfrm>
          <a:off x="2075938" y="5300245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B901DA-0513-7C43-BC3C-8C441FBFA73B}"/>
              </a:ext>
            </a:extLst>
          </p:cNvPr>
          <p:cNvSpPr/>
          <p:nvPr/>
        </p:nvSpPr>
        <p:spPr>
          <a:xfrm>
            <a:off x="1854266" y="2514599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2438A-5757-9D4B-88D2-1DE0C33D3F6B}"/>
              </a:ext>
            </a:extLst>
          </p:cNvPr>
          <p:cNvSpPr/>
          <p:nvPr/>
        </p:nvSpPr>
        <p:spPr>
          <a:xfrm>
            <a:off x="2079403" y="3733799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6CC32-7108-9B41-A121-7BEADC22A4FB}"/>
              </a:ext>
            </a:extLst>
          </p:cNvPr>
          <p:cNvSpPr/>
          <p:nvPr/>
        </p:nvSpPr>
        <p:spPr>
          <a:xfrm>
            <a:off x="2069012" y="5224045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91F7FF4-B44C-3947-9E22-699B99245113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 rot="10800000" flipH="1" flipV="1">
            <a:off x="1854266" y="2933699"/>
            <a:ext cx="225137" cy="1219200"/>
          </a:xfrm>
          <a:prstGeom prst="bentConnector3">
            <a:avLst>
              <a:gd name="adj1" fmla="val -50769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E6882088-EF76-4749-86F3-A37CAC170A71}"/>
              </a:ext>
            </a:extLst>
          </p:cNvPr>
          <p:cNvCxnSpPr>
            <a:stCxn id="12" idx="1"/>
            <a:endCxn id="14" idx="1"/>
          </p:cNvCxnSpPr>
          <p:nvPr/>
        </p:nvCxnSpPr>
        <p:spPr>
          <a:xfrm rot="10800000" flipH="1" flipV="1">
            <a:off x="1854266" y="2933699"/>
            <a:ext cx="214746" cy="2709446"/>
          </a:xfrm>
          <a:prstGeom prst="bentConnector3">
            <a:avLst>
              <a:gd name="adj1" fmla="val -5322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8E643F-AA49-9141-8CA9-996E0A5F207D}"/>
              </a:ext>
            </a:extLst>
          </p:cNvPr>
          <p:cNvSpPr txBox="1"/>
          <p:nvPr/>
        </p:nvSpPr>
        <p:spPr>
          <a:xfrm>
            <a:off x="2039840" y="350520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Subnet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9B7272-AC6F-FF4C-99EC-2C8297A8F660}"/>
              </a:ext>
            </a:extLst>
          </p:cNvPr>
          <p:cNvSpPr txBox="1"/>
          <p:nvPr/>
        </p:nvSpPr>
        <p:spPr>
          <a:xfrm>
            <a:off x="2048231" y="499544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Subnet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D9626-54DA-724D-B82C-70D7FB2FE330}"/>
              </a:ext>
            </a:extLst>
          </p:cNvPr>
          <p:cNvSpPr txBox="1"/>
          <p:nvPr/>
        </p:nvSpPr>
        <p:spPr>
          <a:xfrm>
            <a:off x="7382230" y="3429000"/>
            <a:ext cx="13773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.0/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372D1-DB82-3044-9816-F9E6EB0B71BA}"/>
              </a:ext>
            </a:extLst>
          </p:cNvPr>
          <p:cNvSpPr txBox="1"/>
          <p:nvPr/>
        </p:nvSpPr>
        <p:spPr>
          <a:xfrm>
            <a:off x="7382231" y="4267200"/>
            <a:ext cx="2285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400" baseline="30000" dirty="0">
                <a:solidFill>
                  <a:srgbClr val="FF0000"/>
                </a:solidFill>
                <a:latin typeface="Arial (Body)"/>
              </a:rPr>
              <a:t>7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 – 2 = 126;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42A937-AA6A-724C-AC43-38A1BB3C5B7E}"/>
              </a:ext>
            </a:extLst>
          </p:cNvPr>
          <p:cNvSpPr/>
          <p:nvPr/>
        </p:nvSpPr>
        <p:spPr>
          <a:xfrm>
            <a:off x="6471293" y="3799608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14F068C-3DD2-F542-9A57-D6669A3FDD7F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6776094" y="3582888"/>
            <a:ext cx="606137" cy="559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E1EA62F-1593-2D49-8750-3AC5411DCA05}"/>
              </a:ext>
            </a:extLst>
          </p:cNvPr>
          <p:cNvCxnSpPr>
            <a:stCxn id="21" idx="3"/>
            <a:endCxn id="20" idx="1"/>
          </p:cNvCxnSpPr>
          <p:nvPr/>
        </p:nvCxnSpPr>
        <p:spPr>
          <a:xfrm>
            <a:off x="6776094" y="4142508"/>
            <a:ext cx="606137" cy="278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2546B2-77D6-AA43-B69D-4BCB075345F9}"/>
              </a:ext>
            </a:extLst>
          </p:cNvPr>
          <p:cNvSpPr txBox="1"/>
          <p:nvPr/>
        </p:nvSpPr>
        <p:spPr>
          <a:xfrm>
            <a:off x="7382230" y="4919246"/>
            <a:ext cx="15760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.128/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15891-D2E9-8C48-A498-C4B69B0635F5}"/>
              </a:ext>
            </a:extLst>
          </p:cNvPr>
          <p:cNvSpPr txBox="1"/>
          <p:nvPr/>
        </p:nvSpPr>
        <p:spPr>
          <a:xfrm>
            <a:off x="7382231" y="5757446"/>
            <a:ext cx="2285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400" baseline="30000" dirty="0">
                <a:solidFill>
                  <a:srgbClr val="FF0000"/>
                </a:solidFill>
                <a:latin typeface="Arial (Body)"/>
              </a:rPr>
              <a:t>7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 – 2 = 126;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E44FDE-62CE-C843-B839-9CB27CC26611}"/>
              </a:ext>
            </a:extLst>
          </p:cNvPr>
          <p:cNvSpPr/>
          <p:nvPr/>
        </p:nvSpPr>
        <p:spPr>
          <a:xfrm>
            <a:off x="6471293" y="5289854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0B11110-97CF-DB4B-81A8-7A06BEDC919A}"/>
              </a:ext>
            </a:extLst>
          </p:cNvPr>
          <p:cNvCxnSpPr>
            <a:stCxn id="26" idx="3"/>
            <a:endCxn id="24" idx="1"/>
          </p:cNvCxnSpPr>
          <p:nvPr/>
        </p:nvCxnSpPr>
        <p:spPr>
          <a:xfrm flipV="1">
            <a:off x="6776094" y="5073134"/>
            <a:ext cx="606137" cy="559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14BF8DD-5972-1145-A736-B9CEEA203C46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6776094" y="5632754"/>
            <a:ext cx="606137" cy="278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8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9815" y="1375133"/>
            <a:ext cx="15536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.0/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816" y="1375133"/>
            <a:ext cx="25908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600" baseline="30000" dirty="0">
                <a:solidFill>
                  <a:srgbClr val="FF0000"/>
                </a:solidFill>
                <a:latin typeface="Arial (Body)"/>
              </a:rPr>
              <a:t>8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– 2 = 254;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5363446" y="1544410"/>
            <a:ext cx="7323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91886"/>
              </p:ext>
            </p:extLst>
          </p:nvPr>
        </p:nvGraphicFramePr>
        <p:xfrm>
          <a:off x="3825219" y="1835215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991415" y="1375133"/>
            <a:ext cx="2895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Pinjam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2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subnetting</a:t>
            </a:r>
            <a:endParaRPr lang="en-US" sz="1600" dirty="0">
              <a:solidFill>
                <a:prstClr val="black"/>
              </a:solidFill>
              <a:latin typeface="Arial (Body)"/>
            </a:endParaRPr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8686617" y="1544410"/>
            <a:ext cx="3047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19445"/>
              </p:ext>
            </p:extLst>
          </p:nvPr>
        </p:nvGraphicFramePr>
        <p:xfrm>
          <a:off x="4358618" y="2865815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98466"/>
              </p:ext>
            </p:extLst>
          </p:nvPr>
        </p:nvGraphicFramePr>
        <p:xfrm>
          <a:off x="4358618" y="3873927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3832147" y="1548006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2083" y="2538606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1692" y="3529206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23" name="Elbow Connector 22"/>
          <p:cNvCxnSpPr/>
          <p:nvPr/>
        </p:nvCxnSpPr>
        <p:spPr>
          <a:xfrm rot="10800000" flipH="1" flipV="1">
            <a:off x="3832147" y="2163247"/>
            <a:ext cx="529936" cy="990600"/>
          </a:xfrm>
          <a:prstGeom prst="bentConnector3">
            <a:avLst>
              <a:gd name="adj1" fmla="val -23529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10800000" flipH="1" flipV="1">
            <a:off x="3832147" y="2180759"/>
            <a:ext cx="519545" cy="1981200"/>
          </a:xfrm>
          <a:prstGeom prst="bentConnector3">
            <a:avLst>
              <a:gd name="adj1" fmla="val -24000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79351" y="2588817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 (Body)"/>
              </a:rPr>
              <a:t>Subnet </a:t>
            </a:r>
            <a:r>
              <a:rPr lang="en-US" sz="1200" dirty="0">
                <a:solidFill>
                  <a:srgbClr val="0F6FC6"/>
                </a:solidFill>
                <a:latin typeface="Arial (Body)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30911" y="3596929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 (Body)"/>
              </a:rPr>
              <a:t>Subnet </a:t>
            </a:r>
            <a:r>
              <a:rPr lang="en-US" sz="1200" dirty="0">
                <a:solidFill>
                  <a:srgbClr val="0F6FC6"/>
                </a:solidFill>
                <a:latin typeface="Arial (Body)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664910" y="2582223"/>
            <a:ext cx="13773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.0/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664911" y="3206111"/>
            <a:ext cx="22098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400" baseline="30000" dirty="0">
                <a:solidFill>
                  <a:srgbClr val="FF0000"/>
                </a:solidFill>
                <a:latin typeface="Arial (Body)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 – 2 = 62;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753973" y="2604415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43" name="Elbow Connector 42"/>
          <p:cNvCxnSpPr/>
          <p:nvPr/>
        </p:nvCxnSpPr>
        <p:spPr>
          <a:xfrm flipV="1">
            <a:off x="9058774" y="2713859"/>
            <a:ext cx="606137" cy="4834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>
            <a:off x="9058773" y="3196711"/>
            <a:ext cx="606138" cy="1261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64910" y="3739311"/>
            <a:ext cx="14766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.64/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664911" y="4242799"/>
            <a:ext cx="22097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400" baseline="30000" dirty="0">
                <a:solidFill>
                  <a:srgbClr val="FF0000"/>
                </a:solidFill>
                <a:latin typeface="Arial (Body)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 – 2 = 62;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753973" y="3595015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49" name="Elbow Connector 48"/>
          <p:cNvCxnSpPr/>
          <p:nvPr/>
        </p:nvCxnSpPr>
        <p:spPr>
          <a:xfrm flipV="1">
            <a:off x="9058774" y="3877851"/>
            <a:ext cx="606137" cy="2989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>
            <a:off x="9058774" y="4186429"/>
            <a:ext cx="606137" cy="205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53509"/>
              </p:ext>
            </p:extLst>
          </p:nvPr>
        </p:nvGraphicFramePr>
        <p:xfrm>
          <a:off x="4330910" y="4882039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4323984" y="4672206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303203" y="4605041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 (Body)"/>
              </a:rPr>
              <a:t>Subnet </a:t>
            </a:r>
            <a:r>
              <a:rPr lang="en-US" sz="1200" dirty="0">
                <a:solidFill>
                  <a:srgbClr val="0F6FC6"/>
                </a:solidFill>
                <a:latin typeface="Arial (Body)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637202" y="4747423"/>
            <a:ext cx="15760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.128/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37203" y="5270656"/>
            <a:ext cx="216130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400" baseline="30000" dirty="0">
                <a:solidFill>
                  <a:srgbClr val="FF0000"/>
                </a:solidFill>
                <a:latin typeface="Arial (Body)"/>
              </a:rPr>
              <a:t>6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 – 2 = 62;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726265" y="4738015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53" name="Elbow Connector 52"/>
          <p:cNvCxnSpPr/>
          <p:nvPr/>
        </p:nvCxnSpPr>
        <p:spPr>
          <a:xfrm flipV="1">
            <a:off x="9031066" y="4896328"/>
            <a:ext cx="606137" cy="2989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9031065" y="5198648"/>
            <a:ext cx="606138" cy="2058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0800000" flipH="1" flipV="1">
            <a:off x="3803185" y="2203207"/>
            <a:ext cx="491837" cy="3124200"/>
          </a:xfrm>
          <a:prstGeom prst="bentConnector3">
            <a:avLst>
              <a:gd name="adj1" fmla="val -25352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5442"/>
              </p:ext>
            </p:extLst>
          </p:nvPr>
        </p:nvGraphicFramePr>
        <p:xfrm>
          <a:off x="4330910" y="5815206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Rectangle 65"/>
          <p:cNvSpPr/>
          <p:nvPr/>
        </p:nvSpPr>
        <p:spPr>
          <a:xfrm>
            <a:off x="4105728" y="5423079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03203" y="5562362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Arial (Body)"/>
              </a:rPr>
              <a:t>Subnet </a:t>
            </a:r>
            <a:r>
              <a:rPr lang="en-US" sz="1200" dirty="0">
                <a:solidFill>
                  <a:srgbClr val="0F6FC6"/>
                </a:solidFill>
                <a:latin typeface="Arial (Body)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637202" y="5803856"/>
            <a:ext cx="15760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.192/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637203" y="6199669"/>
            <a:ext cx="216130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Times New Roman"/>
              </a:rPr>
              <a:t>Total host = 2</a:t>
            </a:r>
            <a:r>
              <a:rPr lang="en-US" sz="1600" baseline="30000" dirty="0">
                <a:solidFill>
                  <a:srgbClr val="FF0000"/>
                </a:solidFill>
                <a:latin typeface="Times New Roman"/>
              </a:rPr>
              <a:t>6</a:t>
            </a:r>
            <a:r>
              <a:rPr lang="en-US" sz="1600" dirty="0">
                <a:solidFill>
                  <a:prstClr val="black"/>
                </a:solidFill>
                <a:latin typeface="Times New Roman"/>
              </a:rPr>
              <a:t> – 2 = 62;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726265" y="5804815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1" name="Elbow Connector 70"/>
          <p:cNvCxnSpPr>
            <a:stCxn id="70" idx="3"/>
          </p:cNvCxnSpPr>
          <p:nvPr/>
        </p:nvCxnSpPr>
        <p:spPr>
          <a:xfrm flipV="1">
            <a:off x="9031066" y="6002639"/>
            <a:ext cx="606137" cy="1450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70" idx="3"/>
            <a:endCxn id="69" idx="1"/>
          </p:cNvCxnSpPr>
          <p:nvPr/>
        </p:nvCxnSpPr>
        <p:spPr>
          <a:xfrm>
            <a:off x="9031065" y="6147716"/>
            <a:ext cx="606138" cy="2212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65" idx="1"/>
          </p:cNvCxnSpPr>
          <p:nvPr/>
        </p:nvCxnSpPr>
        <p:spPr>
          <a:xfrm rot="16200000" flipH="1">
            <a:off x="2107890" y="3927464"/>
            <a:ext cx="3947279" cy="498764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4843" y="2052917"/>
            <a:ext cx="1667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.64/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28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60845" y="2052917"/>
            <a:ext cx="243839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600" baseline="30000" dirty="0">
                <a:solidFill>
                  <a:srgbClr val="FF0000"/>
                </a:solidFill>
                <a:latin typeface="Arial (Body)"/>
              </a:rPr>
              <a:t>4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– 2 = 14;</a:t>
            </a:r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342288" y="2222194"/>
            <a:ext cx="6185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79138"/>
              </p:ext>
            </p:extLst>
          </p:nvPr>
        </p:nvGraphicFramePr>
        <p:xfrm>
          <a:off x="1854951" y="2557331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0100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6443" y="2052917"/>
            <a:ext cx="2895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Pinjam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1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untuk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subnetting</a:t>
            </a:r>
            <a:endParaRPr lang="en-US" sz="1600" dirty="0">
              <a:solidFill>
                <a:prstClr val="black"/>
              </a:solidFill>
              <a:latin typeface="Arial (Body)"/>
            </a:endParaRPr>
          </a:p>
        </p:txBody>
      </p:sp>
      <p:cxnSp>
        <p:nvCxnSpPr>
          <p:cNvPr id="15" name="Straight Arrow Connector 14"/>
          <p:cNvCxnSpPr>
            <a:stCxn id="5" idx="3"/>
            <a:endCxn id="13" idx="1"/>
          </p:cNvCxnSpPr>
          <p:nvPr/>
        </p:nvCxnSpPr>
        <p:spPr>
          <a:xfrm>
            <a:off x="6399243" y="2222194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03315"/>
              </p:ext>
            </p:extLst>
          </p:nvPr>
        </p:nvGraphicFramePr>
        <p:xfrm>
          <a:off x="2083551" y="3793849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0100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54590"/>
              </p:ext>
            </p:extLst>
          </p:nvPr>
        </p:nvGraphicFramePr>
        <p:xfrm>
          <a:off x="2083551" y="5284095"/>
          <a:ext cx="4696692" cy="670560"/>
        </p:xfrm>
        <a:graphic>
          <a:graphicData uri="http://schemas.openxmlformats.org/drawingml/2006/table">
            <a:tbl>
              <a:tblPr/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5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5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10101100.00010000.00110010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0100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861879" y="2498449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87016" y="3717649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prstClr val="white"/>
              </a:solidFill>
              <a:latin typeface="Arial (Body)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76625" y="5207895"/>
            <a:ext cx="3810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23" name="Elbow Connector 22"/>
          <p:cNvCxnSpPr>
            <a:stCxn id="19" idx="1"/>
            <a:endCxn id="20" idx="1"/>
          </p:cNvCxnSpPr>
          <p:nvPr/>
        </p:nvCxnSpPr>
        <p:spPr>
          <a:xfrm rot="10800000" flipH="1" flipV="1">
            <a:off x="1861879" y="2917549"/>
            <a:ext cx="225137" cy="1219200"/>
          </a:xfrm>
          <a:prstGeom prst="bentConnector3">
            <a:avLst>
              <a:gd name="adj1" fmla="val -50769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9" idx="1"/>
            <a:endCxn id="21" idx="1"/>
          </p:cNvCxnSpPr>
          <p:nvPr/>
        </p:nvCxnSpPr>
        <p:spPr>
          <a:xfrm rot="10800000" flipH="1" flipV="1">
            <a:off x="1861879" y="2917549"/>
            <a:ext cx="214746" cy="2709446"/>
          </a:xfrm>
          <a:prstGeom prst="bentConnector3">
            <a:avLst>
              <a:gd name="adj1" fmla="val -5322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7453" y="348905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Subnet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55844" y="497929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Subnet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89843" y="3412850"/>
            <a:ext cx="14766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.64/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89844" y="4251050"/>
            <a:ext cx="2285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400" baseline="30000" dirty="0">
                <a:solidFill>
                  <a:srgbClr val="FF0000"/>
                </a:solidFill>
                <a:latin typeface="Arial (Body)"/>
              </a:rPr>
              <a:t>3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 – 2 = 6;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8906" y="3783458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43" name="Elbow Connector 42"/>
          <p:cNvCxnSpPr>
            <a:stCxn id="41" idx="3"/>
            <a:endCxn id="34" idx="1"/>
          </p:cNvCxnSpPr>
          <p:nvPr/>
        </p:nvCxnSpPr>
        <p:spPr>
          <a:xfrm flipV="1">
            <a:off x="6783707" y="3566738"/>
            <a:ext cx="606137" cy="559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41" idx="3"/>
            <a:endCxn id="35" idx="1"/>
          </p:cNvCxnSpPr>
          <p:nvPr/>
        </p:nvCxnSpPr>
        <p:spPr>
          <a:xfrm>
            <a:off x="6783707" y="4126358"/>
            <a:ext cx="606137" cy="278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89843" y="4903096"/>
            <a:ext cx="14766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172.16.50</a:t>
            </a:r>
            <a:r>
              <a:rPr lang="en-US" sz="1400" dirty="0">
                <a:solidFill>
                  <a:srgbClr val="FF0000"/>
                </a:solidFill>
                <a:latin typeface="Arial (Body)"/>
              </a:rPr>
              <a:t>.72/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29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89844" y="5741296"/>
            <a:ext cx="228599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Arial (Body)"/>
              </a:rPr>
              <a:t>Total host = 2</a:t>
            </a:r>
            <a:r>
              <a:rPr lang="en-US" sz="1400" baseline="30000" dirty="0">
                <a:solidFill>
                  <a:srgbClr val="FF0000"/>
                </a:solidFill>
                <a:latin typeface="Arial (Body)"/>
              </a:rPr>
              <a:t>3</a:t>
            </a:r>
            <a:r>
              <a:rPr lang="en-US" sz="1400" dirty="0">
                <a:solidFill>
                  <a:prstClr val="black"/>
                </a:solidFill>
                <a:latin typeface="Arial (Body)"/>
              </a:rPr>
              <a:t> – 2 = 6;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478906" y="5273704"/>
            <a:ext cx="3048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prstClr val="white"/>
              </a:solidFill>
              <a:latin typeface="Arial (Body)"/>
            </a:endParaRPr>
          </a:p>
        </p:txBody>
      </p:sp>
      <p:cxnSp>
        <p:nvCxnSpPr>
          <p:cNvPr id="49" name="Elbow Connector 48"/>
          <p:cNvCxnSpPr>
            <a:stCxn id="48" idx="3"/>
            <a:endCxn id="46" idx="1"/>
          </p:cNvCxnSpPr>
          <p:nvPr/>
        </p:nvCxnSpPr>
        <p:spPr>
          <a:xfrm flipV="1">
            <a:off x="6783707" y="5056984"/>
            <a:ext cx="606137" cy="559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48" idx="3"/>
            <a:endCxn id="47" idx="1"/>
          </p:cNvCxnSpPr>
          <p:nvPr/>
        </p:nvCxnSpPr>
        <p:spPr>
          <a:xfrm>
            <a:off x="6783707" y="5616604"/>
            <a:ext cx="606137" cy="2785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3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667B-7F41-1341-B359-C9DA87B8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Format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17D8-3AA1-324F-A30A-DFD1D15D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19745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IP address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 biner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32 bit</a:t>
            </a:r>
            <a:r>
              <a:rPr lang="en-US" dirty="0"/>
              <a:t>.</a:t>
            </a:r>
          </a:p>
          <a:p>
            <a:r>
              <a:rPr lang="en-US" dirty="0"/>
              <a:t>32 bit address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4 octet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1 octet 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 8 bit</a:t>
            </a:r>
            <a:r>
              <a:rPr lang="en-US" dirty="0"/>
              <a:t>.</a:t>
            </a:r>
          </a:p>
          <a:p>
            <a:r>
              <a:rPr lang="en-US" dirty="0"/>
              <a:t>4 </a:t>
            </a:r>
            <a:r>
              <a:rPr lang="en-US" dirty="0" err="1"/>
              <a:t>angka</a:t>
            </a:r>
            <a:r>
              <a:rPr lang="en-US" dirty="0"/>
              <a:t> octet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desimal</a:t>
            </a:r>
            <a:r>
              <a:rPr lang="en-US" dirty="0"/>
              <a:t> dan </a:t>
            </a:r>
            <a:r>
              <a:rPr lang="en-US" dirty="0" err="1"/>
              <a:t>dipisahkan</a:t>
            </a:r>
            <a:r>
              <a:rPr lang="en-US" dirty="0"/>
              <a:t> oleh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(.) </a:t>
            </a:r>
            <a:r>
              <a:rPr lang="en-US" dirty="0" err="1"/>
              <a:t>menjadi</a:t>
            </a:r>
            <a:r>
              <a:rPr lang="en-US" dirty="0"/>
              <a:t> format </a:t>
            </a:r>
            <a:r>
              <a:rPr lang="en-US" i="1" dirty="0">
                <a:solidFill>
                  <a:srgbClr val="0070C0"/>
                </a:solidFill>
              </a:rPr>
              <a:t>dotted-decimal</a:t>
            </a:r>
            <a:r>
              <a:rPr lang="en-US" dirty="0"/>
              <a:t>.</a:t>
            </a:r>
          </a:p>
          <a:p>
            <a:r>
              <a:rPr lang="en-US" dirty="0"/>
              <a:t>32 bit </a:t>
            </a:r>
            <a:r>
              <a:rPr lang="en-US" dirty="0" err="1"/>
              <a:t>angka</a:t>
            </a:r>
            <a:r>
              <a:rPr lang="en-US" dirty="0"/>
              <a:t> biner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bagian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/>
              <a:t> dan </a:t>
            </a:r>
            <a:r>
              <a:rPr lang="en-US" dirty="0">
                <a:solidFill>
                  <a:srgbClr val="FF0000"/>
                </a:solidFill>
              </a:rPr>
              <a:t>host</a:t>
            </a:r>
            <a:r>
              <a:rPr lang="en-US" dirty="0"/>
              <a:t>.</a:t>
            </a:r>
          </a:p>
          <a:p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network</a:t>
            </a:r>
            <a:r>
              <a:rPr lang="en-US" dirty="0"/>
              <a:t> dan </a:t>
            </a:r>
            <a:r>
              <a:rPr lang="en-US" dirty="0">
                <a:solidFill>
                  <a:srgbClr val="FF0000"/>
                </a:solidFill>
              </a:rPr>
              <a:t>host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subnet mask </a:t>
            </a:r>
            <a:r>
              <a:rPr lang="en-US" dirty="0"/>
              <a:t>yang </a:t>
            </a:r>
            <a:r>
              <a:rPr lang="en-US" dirty="0" err="1"/>
              <a:t>dipakai</a:t>
            </a:r>
            <a:r>
              <a:rPr lang="en-US" dirty="0"/>
              <a:t>.</a:t>
            </a:r>
          </a:p>
          <a:p>
            <a:endParaRPr lang="id-ID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013719-FF33-2A4F-860B-85FE51F6A099}"/>
              </a:ext>
            </a:extLst>
          </p:cNvPr>
          <p:cNvGrpSpPr/>
          <p:nvPr/>
        </p:nvGrpSpPr>
        <p:grpSpPr>
          <a:xfrm>
            <a:off x="1688019" y="4221088"/>
            <a:ext cx="8808241" cy="2191720"/>
            <a:chOff x="1688019" y="4221088"/>
            <a:chExt cx="8808241" cy="2191720"/>
          </a:xfrm>
        </p:grpSpPr>
        <p:graphicFrame>
          <p:nvGraphicFramePr>
            <p:cNvPr id="5" name="Content Placeholder 5">
              <a:extLst>
                <a:ext uri="{FF2B5EF4-FFF2-40B4-BE49-F238E27FC236}">
                  <a16:creationId xmlns:a16="http://schemas.microsoft.com/office/drawing/2014/main" id="{73929A9C-C72B-914F-BE43-2B61534CBF7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656957"/>
                </p:ext>
              </p:extLst>
            </p:nvPr>
          </p:nvGraphicFramePr>
          <p:xfrm>
            <a:off x="3505200" y="4815797"/>
            <a:ext cx="5219700" cy="1341120"/>
          </p:xfrm>
          <a:graphic>
            <a:graphicData uri="http://schemas.openxmlformats.org/drawingml/2006/table">
              <a:tbl>
                <a:tblPr/>
                <a:tblGrid>
                  <a:gridCol w="13049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3049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0492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0492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33000">
                  <a:tc>
                    <a:txBody>
                      <a:bodyPr/>
                      <a:lstStyle/>
                      <a:p>
                        <a:pPr algn="ctr"/>
                        <a:r>
                          <a:rPr kumimoji="0" lang="en-US" sz="1600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  <a:t>Octet 1</a:t>
                        </a:r>
                      </a:p>
                    </a:txBody>
                    <a:tcPr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i="1" dirty="0"/>
                          <a:t>Octet 2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i="1" dirty="0"/>
                          <a:t>Octet 3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i="1" dirty="0"/>
                          <a:t>Octet 4 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33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rgbClr val="FF0000"/>
                            </a:solidFill>
                          </a:rPr>
                          <a:t>192</a:t>
                        </a:r>
                      </a:p>
                    </a:txBody>
                    <a:tcPr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168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rgbClr val="FF0000"/>
                            </a:solidFill>
                          </a:rPr>
                          <a:t>10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330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rgbClr val="FF0000"/>
                            </a:solidFill>
                          </a:rPr>
                          <a:t>1100 0000</a:t>
                        </a:r>
                      </a:p>
                    </a:txBody>
                    <a:tcPr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1010 1000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rgbClr val="FF0000"/>
                            </a:solidFill>
                          </a:rPr>
                          <a:t>0000 1010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0000 0001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mpd="sng">
                        <a:solidFill>
                          <a:schemeClr val="tx1"/>
                        </a:solidFill>
                        <a:prstDash val="soli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33000"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accent1"/>
                            </a:solidFill>
                          </a:rPr>
                          <a:t>24 network</a:t>
                        </a:r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 bit</a:t>
                        </a:r>
                      </a:p>
                    </a:txBody>
                    <a:tcPr anchor="ctr">
                      <a:lnL w="12700" cmpd="sng">
                        <a:solidFill>
                          <a:schemeClr val="tx1"/>
                        </a:solidFill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solidFill>
                          <a:schemeClr val="tx1"/>
                        </a:solidFill>
                        <a:prstDash val="soli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rgbClr val="FF0000"/>
                            </a:solidFill>
                          </a:rPr>
                          <a:t>8 host</a:t>
                        </a:r>
                        <a:r>
                          <a:rPr lang="en-US" sz="1600" dirty="0">
                            <a:solidFill>
                              <a:schemeClr val="tx1"/>
                            </a:solidFill>
                          </a:rPr>
                          <a:t> bit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46002-6D90-B044-9659-207AC0994E03}"/>
                </a:ext>
              </a:extLst>
            </p:cNvPr>
            <p:cNvSpPr txBox="1"/>
            <p:nvPr/>
          </p:nvSpPr>
          <p:spPr>
            <a:xfrm>
              <a:off x="8915400" y="6105031"/>
              <a:ext cx="1211422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32 bit </a:t>
              </a:r>
              <a:r>
                <a:rPr lang="en-US" sz="1400" dirty="0"/>
                <a:t>address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976B30-4561-254B-9231-0E12AC7718ED}"/>
                </a:ext>
              </a:extLst>
            </p:cNvPr>
            <p:cNvCxnSpPr/>
            <p:nvPr/>
          </p:nvCxnSpPr>
          <p:spPr>
            <a:xfrm>
              <a:off x="8763001" y="5720674"/>
              <a:ext cx="672735" cy="301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FA1DEB-AE69-4049-A27F-6EA60D2380C6}"/>
                </a:ext>
              </a:extLst>
            </p:cNvPr>
            <p:cNvSpPr txBox="1"/>
            <p:nvPr/>
          </p:nvSpPr>
          <p:spPr>
            <a:xfrm>
              <a:off x="8077200" y="4345360"/>
              <a:ext cx="2419060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0070C0"/>
                  </a:solidFill>
                </a:rPr>
                <a:t>dotted-decimal</a:t>
              </a:r>
              <a:r>
                <a:rPr lang="en-US" sz="1400" dirty="0"/>
                <a:t> = </a:t>
              </a:r>
              <a:r>
                <a:rPr lang="en-US" sz="1400" dirty="0">
                  <a:solidFill>
                    <a:srgbClr val="FF0000"/>
                  </a:solidFill>
                </a:rPr>
                <a:t>192.168.10.1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F096E31-8994-5D49-B40A-7B6FAA941362}"/>
                </a:ext>
              </a:extLst>
            </p:cNvPr>
            <p:cNvCxnSpPr/>
            <p:nvPr/>
          </p:nvCxnSpPr>
          <p:spPr>
            <a:xfrm rot="5400000" flipH="1" flipV="1">
              <a:off x="8732017" y="4689739"/>
              <a:ext cx="595366" cy="533400"/>
            </a:xfrm>
            <a:prstGeom prst="bentConnector3">
              <a:avLst>
                <a:gd name="adj1" fmla="val -2795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ular Callout 9">
              <a:extLst>
                <a:ext uri="{FF2B5EF4-FFF2-40B4-BE49-F238E27FC236}">
                  <a16:creationId xmlns:a16="http://schemas.microsoft.com/office/drawing/2014/main" id="{8F1B52D6-4E4C-3043-BCD7-AD2BA68056C8}"/>
                </a:ext>
              </a:extLst>
            </p:cNvPr>
            <p:cNvSpPr/>
            <p:nvPr/>
          </p:nvSpPr>
          <p:spPr>
            <a:xfrm>
              <a:off x="3657600" y="5500464"/>
              <a:ext cx="1066800" cy="304800"/>
            </a:xfrm>
            <a:prstGeom prst="wedgeRectCallout">
              <a:avLst>
                <a:gd name="adj1" fmla="val 596"/>
                <a:gd name="adj2" fmla="val -94318"/>
              </a:avLst>
            </a:prstGeom>
            <a:noFill/>
            <a:ln w="25400" cap="rnd">
              <a:solidFill>
                <a:srgbClr val="00206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D0DCA2-C51B-854D-83C7-3A0147E68C91}"/>
                </a:ext>
              </a:extLst>
            </p:cNvPr>
            <p:cNvSpPr txBox="1"/>
            <p:nvPr/>
          </p:nvSpPr>
          <p:spPr>
            <a:xfrm>
              <a:off x="1688019" y="4221088"/>
              <a:ext cx="3034357" cy="52322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Setiap</a:t>
              </a:r>
              <a:r>
                <a:rPr lang="en-US" sz="1400" dirty="0"/>
                <a:t> </a:t>
              </a:r>
              <a:r>
                <a:rPr lang="en-US" sz="1400" dirty="0" err="1"/>
                <a:t>oktet</a:t>
              </a:r>
              <a:r>
                <a:rPr lang="en-US" sz="1400" dirty="0"/>
                <a:t> </a:t>
              </a:r>
              <a:r>
                <a:rPr lang="en-US" sz="1400" dirty="0" err="1"/>
                <a:t>dapat</a:t>
              </a:r>
              <a:r>
                <a:rPr lang="en-US" sz="1400" dirty="0"/>
                <a:t> </a:t>
              </a:r>
              <a:r>
                <a:rPr lang="en-US" sz="1400" dirty="0" err="1"/>
                <a:t>di</a:t>
              </a:r>
              <a:r>
                <a:rPr lang="en-US" sz="1400" dirty="0"/>
                <a:t> </a:t>
              </a:r>
              <a:r>
                <a:rPr lang="en-US" sz="1400" dirty="0" err="1"/>
                <a:t>konvert</a:t>
              </a:r>
              <a:r>
                <a:rPr lang="en-US" sz="1400" dirty="0"/>
                <a:t> </a:t>
              </a:r>
              <a:r>
                <a:rPr lang="en-US" sz="1400" dirty="0" err="1"/>
                <a:t>ke</a:t>
              </a:r>
              <a:r>
                <a:rPr lang="en-US" sz="1400" dirty="0"/>
                <a:t> </a:t>
              </a:r>
              <a:r>
                <a:rPr lang="en-US" sz="1400" dirty="0" err="1"/>
                <a:t>dalam</a:t>
              </a:r>
              <a:r>
                <a:rPr lang="en-US" sz="1400" dirty="0"/>
                <a:t> </a:t>
              </a:r>
            </a:p>
            <a:p>
              <a:pPr algn="ctr"/>
              <a:r>
                <a:rPr lang="en-US" sz="1400" dirty="0" err="1"/>
                <a:t>bentuk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8 bit </a:t>
              </a:r>
              <a:r>
                <a:rPr lang="en-US" sz="1400" dirty="0" err="1"/>
                <a:t>biner</a:t>
              </a:r>
              <a:r>
                <a:rPr lang="en-US" sz="1400" dirty="0"/>
                <a:t>, </a:t>
              </a:r>
              <a:r>
                <a:rPr lang="en-US" sz="1400" dirty="0" err="1"/>
                <a:t>dan</a:t>
              </a:r>
              <a:r>
                <a:rPr lang="en-US" sz="1400" dirty="0"/>
                <a:t> </a:t>
              </a:r>
              <a:r>
                <a:rPr lang="en-US" sz="1400" dirty="0" err="1"/>
                <a:t>sebaliknya</a:t>
              </a:r>
              <a:r>
                <a:rPr lang="en-US" sz="1400" dirty="0"/>
                <a:t>.</a:t>
              </a:r>
            </a:p>
          </p:txBody>
        </p:sp>
        <p:sp>
          <p:nvSpPr>
            <p:cNvPr id="12" name="Curved Right Arrow 11">
              <a:extLst>
                <a:ext uri="{FF2B5EF4-FFF2-40B4-BE49-F238E27FC236}">
                  <a16:creationId xmlns:a16="http://schemas.microsoft.com/office/drawing/2014/main" id="{4734694B-6BA3-D046-89FA-E240EFC185E3}"/>
                </a:ext>
              </a:extLst>
            </p:cNvPr>
            <p:cNvSpPr/>
            <p:nvPr/>
          </p:nvSpPr>
          <p:spPr>
            <a:xfrm>
              <a:off x="3200400" y="5343872"/>
              <a:ext cx="304800" cy="533400"/>
            </a:xfrm>
            <a:prstGeom prst="curvedRightArrow">
              <a:avLst/>
            </a:prstGeom>
            <a:solidFill>
              <a:srgbClr val="FF0000"/>
            </a:solidFill>
            <a:ln w="63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E704C279-8317-7049-B835-C57BE05D71D1}"/>
                </a:ext>
              </a:extLst>
            </p:cNvPr>
            <p:cNvCxnSpPr/>
            <p:nvPr/>
          </p:nvCxnSpPr>
          <p:spPr>
            <a:xfrm rot="10800000">
              <a:off x="2971800" y="4730073"/>
              <a:ext cx="228600" cy="933450"/>
            </a:xfrm>
            <a:prstGeom prst="bentConnector2">
              <a:avLst/>
            </a:prstGeom>
            <a:ln w="158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1C00DAC5-3437-7445-BF91-C3DFFBD83F35}"/>
                </a:ext>
              </a:extLst>
            </p:cNvPr>
            <p:cNvSpPr/>
            <p:nvPr/>
          </p:nvSpPr>
          <p:spPr>
            <a:xfrm>
              <a:off x="4930588" y="5500464"/>
              <a:ext cx="1066800" cy="304800"/>
            </a:xfrm>
            <a:prstGeom prst="wedgeRectCallout">
              <a:avLst>
                <a:gd name="adj1" fmla="val 596"/>
                <a:gd name="adj2" fmla="val -94318"/>
              </a:avLst>
            </a:prstGeom>
            <a:noFill/>
            <a:ln w="25400" cap="rnd">
              <a:solidFill>
                <a:srgbClr val="00206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ular Callout 14">
              <a:extLst>
                <a:ext uri="{FF2B5EF4-FFF2-40B4-BE49-F238E27FC236}">
                  <a16:creationId xmlns:a16="http://schemas.microsoft.com/office/drawing/2014/main" id="{47B309C2-8CC1-0647-AD70-BBBF71D3697C}"/>
                </a:ext>
              </a:extLst>
            </p:cNvPr>
            <p:cNvSpPr/>
            <p:nvPr/>
          </p:nvSpPr>
          <p:spPr>
            <a:xfrm>
              <a:off x="7543800" y="5500464"/>
              <a:ext cx="1066800" cy="304800"/>
            </a:xfrm>
            <a:prstGeom prst="wedgeRectCallout">
              <a:avLst>
                <a:gd name="adj1" fmla="val 596"/>
                <a:gd name="adj2" fmla="val -94318"/>
              </a:avLst>
            </a:prstGeom>
            <a:noFill/>
            <a:ln w="25400" cap="rnd">
              <a:solidFill>
                <a:srgbClr val="00206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ular Callout 15">
              <a:extLst>
                <a:ext uri="{FF2B5EF4-FFF2-40B4-BE49-F238E27FC236}">
                  <a16:creationId xmlns:a16="http://schemas.microsoft.com/office/drawing/2014/main" id="{FEC62FE3-E5EF-2245-A35D-755D04023E6F}"/>
                </a:ext>
              </a:extLst>
            </p:cNvPr>
            <p:cNvSpPr/>
            <p:nvPr/>
          </p:nvSpPr>
          <p:spPr>
            <a:xfrm>
              <a:off x="6284259" y="5500464"/>
              <a:ext cx="1066800" cy="304800"/>
            </a:xfrm>
            <a:prstGeom prst="wedgeRectCallout">
              <a:avLst>
                <a:gd name="adj1" fmla="val 596"/>
                <a:gd name="adj2" fmla="val -94318"/>
              </a:avLst>
            </a:prstGeom>
            <a:noFill/>
            <a:ln w="25400" cap="rnd">
              <a:solidFill>
                <a:srgbClr val="002060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13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0AF2-C6BE-6C4F-8680-F0F651E5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ke</a:t>
            </a:r>
            <a:r>
              <a:rPr lang="en-US" dirty="0"/>
              <a:t> Decimal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877B-D53F-C74A-AC2F-CB2716AA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8"/>
            <a:ext cx="9744637" cy="1043216"/>
          </a:xfrm>
        </p:spPr>
        <p:txBody>
          <a:bodyPr/>
          <a:lstStyle/>
          <a:p>
            <a:r>
              <a:rPr lang="en-US" dirty="0"/>
              <a:t>1 octet = 1 byte = 8 bit, </a:t>
            </a:r>
            <a:r>
              <a:rPr lang="en-US" dirty="0" err="1"/>
              <a:t>setiap</a:t>
            </a:r>
            <a:r>
              <a:rPr lang="en-US" dirty="0"/>
              <a:t> 8 bit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desimal</a:t>
            </a:r>
            <a:r>
              <a:rPr lang="en-US" dirty="0"/>
              <a:t>.</a:t>
            </a:r>
          </a:p>
          <a:p>
            <a:endParaRPr lang="id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0B0DF4-6FCA-4B4C-B73C-EADC67731A38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4167404"/>
          <a:ext cx="6172200" cy="1349828"/>
        </p:xfrm>
        <a:graphic>
          <a:graphicData uri="http://schemas.openxmlformats.org/drawingml/2006/table">
            <a:tbl>
              <a:tblPr/>
              <a:tblGrid>
                <a:gridCol w="90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b="0" dirty="0"/>
                        <a:t> x </a:t>
                      </a:r>
                      <a:r>
                        <a:rPr kumimoji="0" lang="en-US" sz="1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600" b="0" dirty="0"/>
                        <a:t>x </a:t>
                      </a:r>
                      <a:r>
                        <a:rPr kumimoji="0" lang="en-US" sz="1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b="0" dirty="0"/>
                        <a:t> x </a:t>
                      </a:r>
                      <a:r>
                        <a:rPr kumimoji="0" lang="en-US" sz="1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 </a:t>
                      </a:r>
                      <a:r>
                        <a:rPr lang="en-US" sz="1600" b="0" dirty="0"/>
                        <a:t>x </a:t>
                      </a:r>
                      <a:r>
                        <a:rPr kumimoji="0" lang="en-US" sz="1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b="0" dirty="0"/>
                        <a:t> x </a:t>
                      </a:r>
                      <a:r>
                        <a:rPr kumimoji="0" lang="en-US" sz="1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b="0" dirty="0"/>
                        <a:t> x </a:t>
                      </a:r>
                      <a:r>
                        <a:rPr kumimoji="0" lang="en-US" sz="1600" b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600" b="0" dirty="0"/>
                        <a:t> x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600" b="0" dirty="0"/>
                        <a:t> x </a:t>
                      </a:r>
                      <a:r>
                        <a:rPr lang="en-US" sz="1600" b="0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5F0949-B2FA-CD4E-8B0B-4776DABFB1D4}"/>
              </a:ext>
            </a:extLst>
          </p:cNvPr>
          <p:cNvSpPr txBox="1"/>
          <p:nvPr/>
        </p:nvSpPr>
        <p:spPr>
          <a:xfrm>
            <a:off x="1828800" y="3419708"/>
            <a:ext cx="1120820" cy="3693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10101010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97A2FC2-FD91-6C45-B795-8DBB0C6B0AF2}"/>
              </a:ext>
            </a:extLst>
          </p:cNvPr>
          <p:cNvCxnSpPr>
            <a:stCxn id="5" idx="3"/>
          </p:cNvCxnSpPr>
          <p:nvPr/>
        </p:nvCxnSpPr>
        <p:spPr>
          <a:xfrm>
            <a:off x="2949620" y="3604374"/>
            <a:ext cx="2117680" cy="378296"/>
          </a:xfrm>
          <a:prstGeom prst="bentConnector3">
            <a:avLst>
              <a:gd name="adj1" fmla="val 50000"/>
            </a:avLst>
          </a:prstGeom>
          <a:ln w="22225">
            <a:solidFill>
              <a:srgbClr val="FF0000">
                <a:alpha val="5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3DE89B-AE4D-0745-878F-A068CA6C21E0}"/>
              </a:ext>
            </a:extLst>
          </p:cNvPr>
          <p:cNvSpPr txBox="1"/>
          <p:nvPr/>
        </p:nvSpPr>
        <p:spPr>
          <a:xfrm>
            <a:off x="2531370" y="5939988"/>
            <a:ext cx="3276599" cy="369332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128 + 0 + 32 + 0 + 8 + 0 + 2 + 0 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A6315869-730D-9B45-A977-342B5BADE514}"/>
              </a:ext>
            </a:extLst>
          </p:cNvPr>
          <p:cNvCxnSpPr>
            <a:endCxn id="7" idx="1"/>
          </p:cNvCxnSpPr>
          <p:nvPr/>
        </p:nvCxnSpPr>
        <p:spPr>
          <a:xfrm rot="5400000">
            <a:off x="2445365" y="5633224"/>
            <a:ext cx="577436" cy="405427"/>
          </a:xfrm>
          <a:prstGeom prst="bentConnector4">
            <a:avLst>
              <a:gd name="adj1" fmla="val 34010"/>
              <a:gd name="adj2" fmla="val 156385"/>
            </a:avLst>
          </a:prstGeom>
          <a:ln w="22225">
            <a:solidFill>
              <a:schemeClr val="tx1">
                <a:alpha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F87BA8-9142-434F-ABE4-9D0C07DF6D21}"/>
              </a:ext>
            </a:extLst>
          </p:cNvPr>
          <p:cNvSpPr txBox="1"/>
          <p:nvPr/>
        </p:nvSpPr>
        <p:spPr>
          <a:xfrm>
            <a:off x="6141150" y="5939988"/>
            <a:ext cx="530915" cy="3693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6DD98-E447-9A4D-9C82-D77EC14CA80D}"/>
              </a:ext>
            </a:extLst>
          </p:cNvPr>
          <p:cNvSpPr txBox="1"/>
          <p:nvPr/>
        </p:nvSpPr>
        <p:spPr>
          <a:xfrm>
            <a:off x="5781490" y="58772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291C3-47CF-CB4B-BF7A-1340B6843FB8}"/>
              </a:ext>
            </a:extLst>
          </p:cNvPr>
          <p:cNvSpPr txBox="1"/>
          <p:nvPr/>
        </p:nvSpPr>
        <p:spPr>
          <a:xfrm>
            <a:off x="3015165" y="2699628"/>
            <a:ext cx="1621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 byte / 1 octet</a:t>
            </a:r>
          </a:p>
        </p:txBody>
      </p:sp>
      <p:cxnSp>
        <p:nvCxnSpPr>
          <p:cNvPr id="12" name="Straight Arrow Connector 26">
            <a:extLst>
              <a:ext uri="{FF2B5EF4-FFF2-40B4-BE49-F238E27FC236}">
                <a16:creationId xmlns:a16="http://schemas.microsoft.com/office/drawing/2014/main" id="{1E656B9E-57B6-924A-BD20-35AE8A66E688}"/>
              </a:ext>
            </a:extLst>
          </p:cNvPr>
          <p:cNvCxnSpPr>
            <a:stCxn id="11" idx="1"/>
            <a:endCxn id="5" idx="0"/>
          </p:cNvCxnSpPr>
          <p:nvPr/>
        </p:nvCxnSpPr>
        <p:spPr>
          <a:xfrm rot="10800000" flipV="1">
            <a:off x="2389210" y="2884294"/>
            <a:ext cx="625954" cy="5354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625B39-63D7-814C-A82F-9CF6A0A8A7D0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2636912"/>
          <a:ext cx="4691744" cy="731520"/>
        </p:xfrm>
        <a:graphic>
          <a:graphicData uri="http://schemas.openxmlformats.org/drawingml/2006/table">
            <a:tbl>
              <a:tblPr/>
              <a:tblGrid>
                <a:gridCol w="58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2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7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r>
                        <a:rPr lang="en-US" sz="1800" baseline="30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24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C527C64-FD68-EE42-AEF3-14CB5F07D0FF}"/>
              </a:ext>
            </a:extLst>
          </p:cNvPr>
          <p:cNvSpPr txBox="1"/>
          <p:nvPr/>
        </p:nvSpPr>
        <p:spPr>
          <a:xfrm>
            <a:off x="8077201" y="5949280"/>
            <a:ext cx="2186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Jadi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10101010</a:t>
            </a:r>
            <a:r>
              <a:rPr lang="en-US" dirty="0"/>
              <a:t> = </a:t>
            </a:r>
            <a:r>
              <a:rPr lang="en-US" dirty="0">
                <a:solidFill>
                  <a:schemeClr val="tx2"/>
                </a:solidFill>
              </a:rPr>
              <a:t>170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F2F6062-0A9B-6C48-B7AA-C9FF6ADF621D}"/>
              </a:ext>
            </a:extLst>
          </p:cNvPr>
          <p:cNvCxnSpPr/>
          <p:nvPr/>
        </p:nvCxnSpPr>
        <p:spPr>
          <a:xfrm rot="10800000" flipV="1">
            <a:off x="8686800" y="3419708"/>
            <a:ext cx="1297632" cy="1089412"/>
          </a:xfrm>
          <a:prstGeom prst="bentConnector3">
            <a:avLst>
              <a:gd name="adj1" fmla="val -648"/>
            </a:avLst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CF3A47-43B0-0E4B-B70C-27880E2BB038}"/>
              </a:ext>
            </a:extLst>
          </p:cNvPr>
          <p:cNvSpPr txBox="1"/>
          <p:nvPr/>
        </p:nvSpPr>
        <p:spPr>
          <a:xfrm>
            <a:off x="2251992" y="4162224"/>
            <a:ext cx="2616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  <a:p>
            <a:endParaRPr lang="en-US" sz="1200" dirty="0"/>
          </a:p>
          <a:p>
            <a:r>
              <a:rPr lang="en-US" sz="1200" dirty="0"/>
              <a:t>2</a:t>
            </a:r>
          </a:p>
          <a:p>
            <a:endParaRPr lang="en-US" sz="1200" dirty="0"/>
          </a:p>
          <a:p>
            <a:r>
              <a:rPr lang="en-US" sz="1200" dirty="0"/>
              <a:t>3</a:t>
            </a:r>
          </a:p>
          <a:p>
            <a:endParaRPr lang="en-US" sz="1200" dirty="0"/>
          </a:p>
          <a:p>
            <a:r>
              <a:rPr lang="en-US" sz="12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09F53-615D-6445-B018-62993ED75298}"/>
              </a:ext>
            </a:extLst>
          </p:cNvPr>
          <p:cNvSpPr txBox="1"/>
          <p:nvPr/>
        </p:nvSpPr>
        <p:spPr>
          <a:xfrm>
            <a:off x="2895601" y="3872082"/>
            <a:ext cx="5184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	2                    3              4                   5                6                 7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49204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ke</a:t>
            </a:r>
            <a:r>
              <a:rPr lang="en-US" dirty="0"/>
              <a:t> Decimal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2958" y="2134217"/>
            <a:ext cx="201215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IPv4 Address 32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1359" y="2052917"/>
            <a:ext cx="392928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10101100000100000000010000010100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1359" y="2566265"/>
            <a:ext cx="3929281" cy="33855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10101100</a:t>
            </a:r>
            <a:r>
              <a:rPr lang="en-US" sz="1600" dirty="0">
                <a:solidFill>
                  <a:srgbClr val="FF0000"/>
                </a:solidFill>
              </a:rPr>
              <a:t>00010000</a:t>
            </a:r>
            <a:r>
              <a:rPr lang="en-US" sz="1600" dirty="0">
                <a:solidFill>
                  <a:schemeClr val="tx2"/>
                </a:solidFill>
              </a:rPr>
              <a:t>00000100</a:t>
            </a:r>
            <a:r>
              <a:rPr lang="en-US" sz="1600" dirty="0">
                <a:solidFill>
                  <a:srgbClr val="FF0000"/>
                </a:solidFill>
              </a:rPr>
              <a:t>00010100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 flipV="1">
            <a:off x="3705112" y="2222194"/>
            <a:ext cx="426247" cy="81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3"/>
            <a:endCxn id="7" idx="3"/>
          </p:cNvCxnSpPr>
          <p:nvPr/>
        </p:nvCxnSpPr>
        <p:spPr>
          <a:xfrm>
            <a:off x="8060640" y="2222194"/>
            <a:ext cx="12700" cy="513348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580754" y="2279975"/>
            <a:ext cx="167218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Pisahkan</a:t>
            </a:r>
            <a:r>
              <a:rPr lang="en-US" sz="1600" dirty="0"/>
              <a:t> 32 bit</a:t>
            </a:r>
          </a:p>
          <a:p>
            <a:r>
              <a:rPr lang="en-US" sz="1600" dirty="0" err="1"/>
              <a:t>Menjadi</a:t>
            </a:r>
            <a:r>
              <a:rPr lang="en-US" sz="1600" dirty="0"/>
              <a:t> 4 </a:t>
            </a:r>
            <a:r>
              <a:rPr lang="en-US" sz="1600" dirty="0" err="1"/>
              <a:t>oktet</a:t>
            </a:r>
            <a:endParaRPr lang="en-US" sz="16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32424"/>
              </p:ext>
            </p:extLst>
          </p:nvPr>
        </p:nvGraphicFramePr>
        <p:xfrm>
          <a:off x="1692958" y="3646384"/>
          <a:ext cx="2071354" cy="3063969"/>
        </p:xfrm>
        <a:graphic>
          <a:graphicData uri="http://schemas.openxmlformats.org/drawingml/2006/table">
            <a:tbl>
              <a:tblPr/>
              <a:tblGrid>
                <a:gridCol w="23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441">
                <a:tc gridSpan="5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178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674158" y="3142329"/>
            <a:ext cx="11208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10101100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2162" y="3142329"/>
            <a:ext cx="112082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00010000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36358" y="3142329"/>
            <a:ext cx="1120820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00000100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14362" y="3142329"/>
            <a:ext cx="112082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00010100</a:t>
            </a:r>
          </a:p>
        </p:txBody>
      </p:sp>
      <p:cxnSp>
        <p:nvCxnSpPr>
          <p:cNvPr id="19" name="Straight Arrow Connector 18"/>
          <p:cNvCxnSpPr>
            <a:stCxn id="7" idx="2"/>
            <a:endCxn id="14" idx="0"/>
          </p:cNvCxnSpPr>
          <p:nvPr/>
        </p:nvCxnSpPr>
        <p:spPr>
          <a:xfrm flipH="1">
            <a:off x="4234568" y="2904819"/>
            <a:ext cx="1861432" cy="23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15" idx="0"/>
          </p:cNvCxnSpPr>
          <p:nvPr/>
        </p:nvCxnSpPr>
        <p:spPr>
          <a:xfrm flipH="1">
            <a:off x="5412572" y="2904819"/>
            <a:ext cx="683428" cy="237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6" idx="0"/>
          </p:cNvCxnSpPr>
          <p:nvPr/>
        </p:nvCxnSpPr>
        <p:spPr>
          <a:xfrm>
            <a:off x="6096000" y="2904819"/>
            <a:ext cx="500768" cy="237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7" idx="0"/>
          </p:cNvCxnSpPr>
          <p:nvPr/>
        </p:nvCxnSpPr>
        <p:spPr>
          <a:xfrm>
            <a:off x="6096000" y="2904819"/>
            <a:ext cx="1678772" cy="237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5002"/>
              </p:ext>
            </p:extLst>
          </p:nvPr>
        </p:nvGraphicFramePr>
        <p:xfrm>
          <a:off x="3902758" y="3646385"/>
          <a:ext cx="2071354" cy="3063966"/>
        </p:xfrm>
        <a:graphic>
          <a:graphicData uri="http://schemas.openxmlformats.org/drawingml/2006/table">
            <a:tbl>
              <a:tblPr/>
              <a:tblGrid>
                <a:gridCol w="23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98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086">
                <a:tc gridSpan="5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84364"/>
              </p:ext>
            </p:extLst>
          </p:nvPr>
        </p:nvGraphicFramePr>
        <p:xfrm>
          <a:off x="6112558" y="3646385"/>
          <a:ext cx="2071354" cy="3069771"/>
        </p:xfrm>
        <a:graphic>
          <a:graphicData uri="http://schemas.openxmlformats.org/drawingml/2006/table">
            <a:tbl>
              <a:tblPr/>
              <a:tblGrid>
                <a:gridCol w="23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086">
                <a:tc gridSpan="5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98788"/>
              </p:ext>
            </p:extLst>
          </p:nvPr>
        </p:nvGraphicFramePr>
        <p:xfrm>
          <a:off x="8308404" y="3646385"/>
          <a:ext cx="2071354" cy="3069771"/>
        </p:xfrm>
        <a:graphic>
          <a:graphicData uri="http://schemas.openxmlformats.org/drawingml/2006/table">
            <a:tbl>
              <a:tblPr/>
              <a:tblGrid>
                <a:gridCol w="238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0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0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086">
                <a:tc gridSpan="5"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cxnSpLocks/>
            <a:stCxn id="14" idx="2"/>
            <a:endCxn id="13" idx="0"/>
          </p:cNvCxnSpPr>
          <p:nvPr/>
        </p:nvCxnSpPr>
        <p:spPr>
          <a:xfrm flipH="1">
            <a:off x="2728635" y="3480883"/>
            <a:ext cx="1505933" cy="165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2"/>
            <a:endCxn id="26" idx="0"/>
          </p:cNvCxnSpPr>
          <p:nvPr/>
        </p:nvCxnSpPr>
        <p:spPr>
          <a:xfrm flipH="1">
            <a:off x="4938435" y="3480883"/>
            <a:ext cx="474137" cy="165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27" idx="0"/>
          </p:cNvCxnSpPr>
          <p:nvPr/>
        </p:nvCxnSpPr>
        <p:spPr>
          <a:xfrm>
            <a:off x="6596768" y="3480883"/>
            <a:ext cx="551467" cy="165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28" idx="0"/>
          </p:cNvCxnSpPr>
          <p:nvPr/>
        </p:nvCxnSpPr>
        <p:spPr>
          <a:xfrm>
            <a:off x="7774772" y="3480883"/>
            <a:ext cx="1569309" cy="1655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585091" y="5759211"/>
            <a:ext cx="14029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178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FF0000"/>
                </a:solidFill>
              </a:rPr>
              <a:t>16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.</a:t>
            </a:r>
            <a:r>
              <a:rPr lang="en-US" sz="2000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190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6781800" y="3920723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12</a:t>
            </a:r>
            <a:r>
              <a:rPr lang="en-US" sz="1400" dirty="0">
                <a:solidFill>
                  <a:prstClr val="black"/>
                </a:solidFill>
              </a:rPr>
              <a:t> – 8 = </a:t>
            </a:r>
            <a:r>
              <a:rPr lang="en-US" sz="1400" b="1" dirty="0">
                <a:solidFill>
                  <a:srgbClr val="0F6FC6"/>
                </a:solidFill>
              </a:rPr>
              <a:t>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836696" y="3234923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12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b="1" dirty="0">
                <a:solidFill>
                  <a:srgbClr val="FF0000"/>
                </a:solidFill>
              </a:rPr>
              <a:t>&lt;</a:t>
            </a:r>
            <a:r>
              <a:rPr lang="en-US" sz="1400" dirty="0">
                <a:solidFill>
                  <a:prstClr val="black"/>
                </a:solidFill>
              </a:rPr>
              <a:t>  32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3505200" y="3920723"/>
            <a:ext cx="1219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76</a:t>
            </a:r>
            <a:r>
              <a:rPr lang="en-US" sz="1400" dirty="0">
                <a:solidFill>
                  <a:prstClr val="black"/>
                </a:solidFill>
              </a:rPr>
              <a:t> – 64 = </a:t>
            </a:r>
            <a:r>
              <a:rPr lang="en-US" sz="1400" b="1" dirty="0">
                <a:solidFill>
                  <a:srgbClr val="0F6FC6"/>
                </a:solidFill>
              </a:rPr>
              <a:t>12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581400" y="3234923"/>
            <a:ext cx="10668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76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b="1" dirty="0">
                <a:solidFill>
                  <a:srgbClr val="0F6FC6"/>
                </a:solidFill>
              </a:rPr>
              <a:t>≥</a:t>
            </a:r>
            <a:r>
              <a:rPr lang="en-US" sz="1400" dirty="0">
                <a:solidFill>
                  <a:prstClr val="black"/>
                </a:solidFill>
              </a:rPr>
              <a:t>  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9" y="2116277"/>
            <a:ext cx="53091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 (Body)"/>
              </a:rPr>
              <a:t>204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057400" y="3234923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204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b="1" dirty="0">
                <a:solidFill>
                  <a:srgbClr val="0F6FC6"/>
                </a:solidFill>
              </a:rPr>
              <a:t>≥</a:t>
            </a:r>
            <a:r>
              <a:rPr lang="en-US" sz="1400" dirty="0">
                <a:solidFill>
                  <a:prstClr val="black"/>
                </a:solidFill>
              </a:rPr>
              <a:t>  128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14600" y="453032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F6FC6"/>
                </a:solidFill>
                <a:latin typeface="Times New Roman"/>
              </a:rPr>
              <a:t>1</a:t>
            </a:r>
          </a:p>
        </p:txBody>
      </p:sp>
      <p:cxnSp>
        <p:nvCxnSpPr>
          <p:cNvPr id="78" name="Shape 77"/>
          <p:cNvCxnSpPr>
            <a:stCxn id="75" idx="1"/>
            <a:endCxn id="76" idx="1"/>
          </p:cNvCxnSpPr>
          <p:nvPr/>
        </p:nvCxnSpPr>
        <p:spPr>
          <a:xfrm rot="10800000" flipH="1" flipV="1">
            <a:off x="2057400" y="3387323"/>
            <a:ext cx="457200" cy="1327666"/>
          </a:xfrm>
          <a:prstGeom prst="bentConnector3">
            <a:avLst>
              <a:gd name="adj1" fmla="val -3181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076072" y="37683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941096" y="3844523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38196" y="3768323"/>
            <a:ext cx="27180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038600" y="4541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F6FC6"/>
                </a:solidFill>
                <a:latin typeface="Times New Roman"/>
              </a:rPr>
              <a:t>1</a:t>
            </a:r>
          </a:p>
        </p:txBody>
      </p:sp>
      <p:cxnSp>
        <p:nvCxnSpPr>
          <p:cNvPr id="115" name="Elbow Connector 114"/>
          <p:cNvCxnSpPr>
            <a:stCxn id="112" idx="1"/>
            <a:endCxn id="113" idx="1"/>
          </p:cNvCxnSpPr>
          <p:nvPr/>
        </p:nvCxnSpPr>
        <p:spPr>
          <a:xfrm rot="10800000" flipH="1" flipV="1">
            <a:off x="3581400" y="3387323"/>
            <a:ext cx="457200" cy="1339334"/>
          </a:xfrm>
          <a:prstGeom prst="bentConnector3">
            <a:avLst>
              <a:gd name="adj1" fmla="val -1579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181600" y="4530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</a:rPr>
              <a:t>0</a:t>
            </a:r>
          </a:p>
        </p:txBody>
      </p:sp>
      <p:cxnSp>
        <p:nvCxnSpPr>
          <p:cNvPr id="127" name="Elbow Connector 126"/>
          <p:cNvCxnSpPr>
            <a:stCxn id="124" idx="1"/>
            <a:endCxn id="125" idx="1"/>
          </p:cNvCxnSpPr>
          <p:nvPr/>
        </p:nvCxnSpPr>
        <p:spPr>
          <a:xfrm rot="10800000" flipH="1" flipV="1">
            <a:off x="4836696" y="3387323"/>
            <a:ext cx="344904" cy="1327666"/>
          </a:xfrm>
          <a:prstGeom prst="bentConnector3">
            <a:avLst>
              <a:gd name="adj1" fmla="val -1744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879432" y="3234923"/>
            <a:ext cx="90236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12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&lt;</a:t>
            </a:r>
            <a:r>
              <a:rPr lang="en-US" sz="1400" dirty="0">
                <a:solidFill>
                  <a:prstClr val="black"/>
                </a:solidFill>
              </a:rPr>
              <a:t>  16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4530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</a:rPr>
              <a:t>0</a:t>
            </a:r>
          </a:p>
        </p:txBody>
      </p:sp>
      <p:cxnSp>
        <p:nvCxnSpPr>
          <p:cNvPr id="133" name="Elbow Connector 132"/>
          <p:cNvCxnSpPr>
            <a:stCxn id="130" idx="1"/>
            <a:endCxn id="131" idx="1"/>
          </p:cNvCxnSpPr>
          <p:nvPr/>
        </p:nvCxnSpPr>
        <p:spPr>
          <a:xfrm rot="10800000" flipH="1" flipV="1">
            <a:off x="5879432" y="3387323"/>
            <a:ext cx="292768" cy="1327666"/>
          </a:xfrm>
          <a:prstGeom prst="bentConnector3">
            <a:avLst>
              <a:gd name="adj1" fmla="val -1643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7010400" y="3234923"/>
            <a:ext cx="8382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12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b="1" dirty="0">
                <a:solidFill>
                  <a:srgbClr val="0F6FC6"/>
                </a:solidFill>
              </a:rPr>
              <a:t>≥</a:t>
            </a:r>
            <a:r>
              <a:rPr lang="en-US" sz="1400" dirty="0">
                <a:solidFill>
                  <a:prstClr val="black"/>
                </a:solidFill>
              </a:rPr>
              <a:t>  8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315200" y="4541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F6FC6"/>
                </a:solidFill>
                <a:latin typeface="Times New Roman"/>
              </a:rPr>
              <a:t>1</a:t>
            </a:r>
          </a:p>
        </p:txBody>
      </p:sp>
      <p:cxnSp>
        <p:nvCxnSpPr>
          <p:cNvPr id="138" name="Elbow Connector 137"/>
          <p:cNvCxnSpPr>
            <a:stCxn id="135" idx="1"/>
            <a:endCxn id="136" idx="1"/>
          </p:cNvCxnSpPr>
          <p:nvPr/>
        </p:nvCxnSpPr>
        <p:spPr>
          <a:xfrm rot="10800000" flipH="1" flipV="1">
            <a:off x="7010400" y="3387323"/>
            <a:ext cx="304800" cy="1339334"/>
          </a:xfrm>
          <a:prstGeom prst="bentConnector3">
            <a:avLst>
              <a:gd name="adj1" fmla="val -4090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954982" y="3844523"/>
            <a:ext cx="228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229600" y="3234923"/>
            <a:ext cx="762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4</a:t>
            </a:r>
            <a:r>
              <a:rPr lang="en-US" sz="1400" dirty="0">
                <a:solidFill>
                  <a:prstClr val="black"/>
                </a:solidFill>
              </a:rPr>
              <a:t>  </a:t>
            </a:r>
            <a:r>
              <a:rPr lang="en-US" sz="1400" b="1" dirty="0">
                <a:solidFill>
                  <a:srgbClr val="0F6FC6"/>
                </a:solidFill>
              </a:rPr>
              <a:t>≥</a:t>
            </a:r>
            <a:r>
              <a:rPr lang="en-US" sz="1400" dirty="0">
                <a:solidFill>
                  <a:prstClr val="black"/>
                </a:solidFill>
              </a:rPr>
              <a:t>  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386718" y="4541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F6FC6"/>
                </a:solidFill>
                <a:latin typeface="Times New Roman"/>
              </a:rPr>
              <a:t>1</a:t>
            </a:r>
          </a:p>
        </p:txBody>
      </p:sp>
      <p:cxnSp>
        <p:nvCxnSpPr>
          <p:cNvPr id="149" name="Elbow Connector 148"/>
          <p:cNvCxnSpPr>
            <a:stCxn id="146" idx="1"/>
            <a:endCxn id="147" idx="1"/>
          </p:cNvCxnSpPr>
          <p:nvPr/>
        </p:nvCxnSpPr>
        <p:spPr>
          <a:xfrm rot="10800000" flipH="1" flipV="1">
            <a:off x="8229600" y="3387323"/>
            <a:ext cx="157118" cy="1339334"/>
          </a:xfrm>
          <a:prstGeom prst="bentConnector3">
            <a:avLst>
              <a:gd name="adj1" fmla="val -107207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129155" y="3844523"/>
            <a:ext cx="1524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9164782" y="3234923"/>
            <a:ext cx="58881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0 </a:t>
            </a:r>
            <a:r>
              <a:rPr lang="en-US" sz="1400" b="1" dirty="0">
                <a:solidFill>
                  <a:srgbClr val="FF0000"/>
                </a:solidFill>
              </a:rPr>
              <a:t>&lt;</a:t>
            </a:r>
            <a:r>
              <a:rPr lang="en-US" sz="1400" dirty="0">
                <a:solidFill>
                  <a:prstClr val="black"/>
                </a:solidFill>
              </a:rPr>
              <a:t> 2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9829800" y="3234923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black"/>
                </a:solidFill>
              </a:rPr>
              <a:t>0</a:t>
            </a:r>
            <a:r>
              <a:rPr lang="en-US" sz="1400" dirty="0">
                <a:solidFill>
                  <a:prstClr val="black"/>
                </a:solidFill>
              </a:rPr>
              <a:t> &lt; 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9296400" y="4530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</a:rPr>
              <a:t>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906000" y="45303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</a:rPr>
              <a:t>0</a:t>
            </a:r>
          </a:p>
        </p:txBody>
      </p:sp>
      <p:cxnSp>
        <p:nvCxnSpPr>
          <p:cNvPr id="162" name="Elbow Connector 161"/>
          <p:cNvCxnSpPr>
            <a:stCxn id="156" idx="1"/>
            <a:endCxn id="159" idx="1"/>
          </p:cNvCxnSpPr>
          <p:nvPr/>
        </p:nvCxnSpPr>
        <p:spPr>
          <a:xfrm rot="10800000" flipH="1" flipV="1">
            <a:off x="9164782" y="3387323"/>
            <a:ext cx="131618" cy="1327666"/>
          </a:xfrm>
          <a:prstGeom prst="bentConnector3">
            <a:avLst>
              <a:gd name="adj1" fmla="val -45706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57" idx="1"/>
            <a:endCxn id="160" idx="1"/>
          </p:cNvCxnSpPr>
          <p:nvPr/>
        </p:nvCxnSpPr>
        <p:spPr>
          <a:xfrm rot="10800000" flipH="1" flipV="1">
            <a:off x="9829800" y="3387323"/>
            <a:ext cx="76200" cy="1327666"/>
          </a:xfrm>
          <a:prstGeom prst="bentConnector3">
            <a:avLst>
              <a:gd name="adj1" fmla="val -6315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/>
        </p:nvSpPr>
        <p:spPr>
          <a:xfrm>
            <a:off x="1905000" y="3920723"/>
            <a:ext cx="1447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204</a:t>
            </a:r>
            <a:r>
              <a:rPr lang="en-US" sz="1400" dirty="0">
                <a:solidFill>
                  <a:prstClr val="black"/>
                </a:solidFill>
              </a:rPr>
              <a:t> – 128 = </a:t>
            </a:r>
            <a:r>
              <a:rPr lang="en-US" sz="1400" b="1" dirty="0">
                <a:solidFill>
                  <a:srgbClr val="0F6FC6"/>
                </a:solidFill>
              </a:rPr>
              <a:t>76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8077200" y="3920723"/>
            <a:ext cx="990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F6FC6"/>
                </a:solidFill>
              </a:rPr>
              <a:t>4</a:t>
            </a:r>
            <a:r>
              <a:rPr lang="en-US" sz="1400" dirty="0">
                <a:solidFill>
                  <a:prstClr val="black"/>
                </a:solidFill>
              </a:rPr>
              <a:t> – 4 =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2995864" y="39207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12" name="Elbow Connector 211"/>
          <p:cNvCxnSpPr>
            <a:stCxn id="209" idx="0"/>
            <a:endCxn id="210" idx="2"/>
          </p:cNvCxnSpPr>
          <p:nvPr/>
        </p:nvCxnSpPr>
        <p:spPr>
          <a:xfrm rot="5400000" flipH="1" flipV="1">
            <a:off x="3308684" y="3379303"/>
            <a:ext cx="381000" cy="7018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6934200" y="39207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7620000" y="39207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8077200" y="39207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3697704" y="32349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343400" y="39207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2" name="Elbow Connector 231"/>
          <p:cNvCxnSpPr>
            <a:stCxn id="215" idx="0"/>
            <a:endCxn id="229" idx="2"/>
          </p:cNvCxnSpPr>
          <p:nvPr/>
        </p:nvCxnSpPr>
        <p:spPr>
          <a:xfrm rot="5400000" flipH="1" flipV="1">
            <a:off x="4572000" y="3463523"/>
            <a:ext cx="381000" cy="533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4876800" y="32349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5943600" y="32349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36" name="Elbow Connector 235"/>
          <p:cNvCxnSpPr>
            <a:stCxn id="215" idx="0"/>
            <a:endCxn id="234" idx="2"/>
          </p:cNvCxnSpPr>
          <p:nvPr/>
        </p:nvCxnSpPr>
        <p:spPr>
          <a:xfrm rot="5400000" flipH="1" flipV="1">
            <a:off x="5105400" y="2930123"/>
            <a:ext cx="381000" cy="1600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7010400" y="3234923"/>
            <a:ext cx="3048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3" name="Elbow Connector 242"/>
          <p:cNvCxnSpPr>
            <a:stCxn id="215" idx="0"/>
            <a:endCxn id="241" idx="2"/>
          </p:cNvCxnSpPr>
          <p:nvPr/>
        </p:nvCxnSpPr>
        <p:spPr>
          <a:xfrm rot="5400000" flipH="1" flipV="1">
            <a:off x="5638800" y="2396723"/>
            <a:ext cx="381000" cy="2667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>
            <a:off x="7636040" y="3920723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8305800" y="3234923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47" name="Elbow Connector 246"/>
          <p:cNvCxnSpPr>
            <a:stCxn id="244" idx="0"/>
            <a:endCxn id="245" idx="2"/>
          </p:cNvCxnSpPr>
          <p:nvPr/>
        </p:nvCxnSpPr>
        <p:spPr>
          <a:xfrm rot="5400000" flipH="1" flipV="1">
            <a:off x="7894720" y="3395343"/>
            <a:ext cx="381000" cy="669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/>
          <p:cNvSpPr/>
          <p:nvPr/>
        </p:nvSpPr>
        <p:spPr>
          <a:xfrm>
            <a:off x="8763000" y="3920723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9208168" y="3234923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1" name="Elbow Connector 250"/>
          <p:cNvCxnSpPr>
            <a:stCxn id="248" idx="0"/>
            <a:endCxn id="249" idx="2"/>
          </p:cNvCxnSpPr>
          <p:nvPr/>
        </p:nvCxnSpPr>
        <p:spPr>
          <a:xfrm rot="5400000" flipH="1" flipV="1">
            <a:off x="8909384" y="3507639"/>
            <a:ext cx="381000" cy="4451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9877928" y="3234923"/>
            <a:ext cx="228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5" name="Elbow Connector 254"/>
          <p:cNvCxnSpPr>
            <a:stCxn id="248" idx="0"/>
            <a:endCxn id="253" idx="2"/>
          </p:cNvCxnSpPr>
          <p:nvPr/>
        </p:nvCxnSpPr>
        <p:spPr>
          <a:xfrm rot="5400000" flipH="1" flipV="1">
            <a:off x="9244264" y="3172759"/>
            <a:ext cx="381000" cy="11149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8356238" y="5623183"/>
            <a:ext cx="21322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Jadi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204 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= </a:t>
            </a:r>
            <a:r>
              <a:rPr lang="en-US" sz="1600" dirty="0">
                <a:solidFill>
                  <a:srgbClr val="04617B"/>
                </a:solidFill>
                <a:latin typeface="Arial (Body)"/>
              </a:rPr>
              <a:t>11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00</a:t>
            </a:r>
            <a:r>
              <a:rPr lang="en-US" sz="1600" dirty="0">
                <a:solidFill>
                  <a:srgbClr val="04617B"/>
                </a:solidFill>
                <a:latin typeface="Arial (Body)"/>
              </a:rPr>
              <a:t>11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00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</a:t>
            </a:r>
            <a:r>
              <a:rPr lang="en-US" dirty="0" err="1"/>
              <a:t>ke</a:t>
            </a:r>
            <a:r>
              <a:rPr lang="en-US" dirty="0"/>
              <a:t> Binary</a:t>
            </a:r>
            <a:endParaRPr lang="id-ID" dirty="0"/>
          </a:p>
        </p:txBody>
      </p:sp>
      <p:graphicFrame>
        <p:nvGraphicFramePr>
          <p:cNvPr id="66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674708"/>
              </p:ext>
            </p:extLst>
          </p:nvPr>
        </p:nvGraphicFramePr>
        <p:xfrm>
          <a:off x="1828800" y="2777725"/>
          <a:ext cx="8610600" cy="2209799"/>
        </p:xfrm>
        <a:graphic>
          <a:graphicData uri="http://schemas.openxmlformats.org/drawingml/2006/table">
            <a:tbl>
              <a:tblPr/>
              <a:tblGrid>
                <a:gridCol w="161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9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21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6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kern="1200" baseline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981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124" grpId="0" animBg="1"/>
      <p:bldP spid="182" grpId="0"/>
      <p:bldP spid="112" grpId="0" animBg="1"/>
      <p:bldP spid="5" grpId="0" animBg="1"/>
      <p:bldP spid="75" grpId="0" animBg="1"/>
      <p:bldP spid="76" grpId="0"/>
      <p:bldP spid="113" grpId="0"/>
      <p:bldP spid="125" grpId="0"/>
      <p:bldP spid="130" grpId="0" animBg="1"/>
      <p:bldP spid="131" grpId="0"/>
      <p:bldP spid="135" grpId="0" animBg="1"/>
      <p:bldP spid="136" grpId="0"/>
      <p:bldP spid="146" grpId="0" animBg="1"/>
      <p:bldP spid="147" grpId="0"/>
      <p:bldP spid="156" grpId="0" animBg="1"/>
      <p:bldP spid="157" grpId="0" animBg="1"/>
      <p:bldP spid="159" grpId="0"/>
      <p:bldP spid="160" grpId="0"/>
      <p:bldP spid="181" grpId="0"/>
      <p:bldP spid="208" grpId="0"/>
      <p:bldP spid="2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0D1D-F4F7-9F48-9197-D43FCBC2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Prefix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6E1D-BD52-F346-943D-E7589800B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9401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  <a:latin typeface="Arial (Body)"/>
              </a:rPr>
              <a:t>Network Prefix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merupakan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angka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yang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mengindikasikan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berapa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banyak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bit-bit </a:t>
            </a:r>
            <a:r>
              <a:rPr lang="en-US" dirty="0" err="1">
                <a:solidFill>
                  <a:srgbClr val="FF0000"/>
                </a:solidFill>
                <a:latin typeface="Arial (Body)"/>
              </a:rPr>
              <a:t>pertama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dari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(Body)"/>
              </a:rPr>
              <a:t>32 bit 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IP address yang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merepresentasikan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.</a:t>
            </a:r>
          </a:p>
          <a:p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14DA3-47BD-0142-91E3-832084F58292}"/>
              </a:ext>
            </a:extLst>
          </p:cNvPr>
          <p:cNvSpPr txBox="1"/>
          <p:nvPr/>
        </p:nvSpPr>
        <p:spPr>
          <a:xfrm>
            <a:off x="1856438" y="3192077"/>
            <a:ext cx="1459054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/>
              <a:t>172.16.4.71/24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2D5EE-F1DC-7C4A-A4D8-B3FEF97ECE61}"/>
              </a:ext>
            </a:extLst>
          </p:cNvPr>
          <p:cNvSpPr txBox="1"/>
          <p:nvPr/>
        </p:nvSpPr>
        <p:spPr>
          <a:xfrm>
            <a:off x="3931822" y="3192077"/>
            <a:ext cx="6061275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(Body)"/>
              </a:rPr>
              <a:t>24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pertama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network, </a:t>
            </a:r>
            <a:r>
              <a:rPr lang="en-US" sz="1600" dirty="0">
                <a:solidFill>
                  <a:srgbClr val="0F6FC6"/>
                </a:solidFill>
                <a:latin typeface="Arial (Body)"/>
              </a:rPr>
              <a:t>8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sisanya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host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19F4E2-8955-A949-AE53-18EFF193CD1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15493" y="3361354"/>
            <a:ext cx="61632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E8EAAD-79E7-8E43-8739-277D6FC5A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15708"/>
              </p:ext>
            </p:extLst>
          </p:nvPr>
        </p:nvGraphicFramePr>
        <p:xfrm>
          <a:off x="1851976" y="3676919"/>
          <a:ext cx="8250384" cy="1005840"/>
        </p:xfrm>
        <a:graphic>
          <a:graphicData uri="http://schemas.openxmlformats.org/drawingml/2006/table">
            <a:tbl>
              <a:tblPr/>
              <a:tblGrid>
                <a:gridCol w="206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5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01000111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33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24 bit network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8 bit 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19F4D6-418D-924E-85E6-14CE423D27A4}"/>
              </a:ext>
            </a:extLst>
          </p:cNvPr>
          <p:cNvSpPr txBox="1"/>
          <p:nvPr/>
        </p:nvSpPr>
        <p:spPr>
          <a:xfrm>
            <a:off x="1852972" y="5027395"/>
            <a:ext cx="1553630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Arial (Body)"/>
              </a:rPr>
              <a:t>172.16.4.71/</a:t>
            </a:r>
            <a:r>
              <a:rPr lang="en-US" sz="1600" dirty="0">
                <a:solidFill>
                  <a:srgbClr val="FF0000"/>
                </a:solidFill>
                <a:latin typeface="Arial (Body)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2916C-FF45-1D48-97E9-0D80C8D34836}"/>
              </a:ext>
            </a:extLst>
          </p:cNvPr>
          <p:cNvSpPr txBox="1"/>
          <p:nvPr/>
        </p:nvSpPr>
        <p:spPr>
          <a:xfrm>
            <a:off x="3928356" y="5027395"/>
            <a:ext cx="6061275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 (Body)"/>
              </a:rPr>
              <a:t>26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pertama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merupakan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network, </a:t>
            </a:r>
            <a:r>
              <a:rPr lang="en-US" sz="1600" dirty="0">
                <a:solidFill>
                  <a:srgbClr val="0F6FC6"/>
                </a:solidFill>
                <a:latin typeface="Arial (Body)"/>
              </a:rPr>
              <a:t>6 bit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sisanya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sz="1600" dirty="0">
                <a:solidFill>
                  <a:prstClr val="black"/>
                </a:solidFill>
                <a:latin typeface="Arial (Body)"/>
              </a:rPr>
              <a:t> host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67F453-8C26-BB41-8B02-6225D7F83BF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406603" y="5196672"/>
            <a:ext cx="5217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1B8B39-421E-6A49-9A41-525D27CBF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72668"/>
              </p:ext>
            </p:extLst>
          </p:nvPr>
        </p:nvGraphicFramePr>
        <p:xfrm>
          <a:off x="1848510" y="5549127"/>
          <a:ext cx="8250384" cy="1005840"/>
        </p:xfrm>
        <a:graphic>
          <a:graphicData uri="http://schemas.openxmlformats.org/drawingml/2006/table">
            <a:tbl>
              <a:tblPr/>
              <a:tblGrid>
                <a:gridCol w="2062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2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9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2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10101100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00010000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00000100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01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000111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2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26 bit network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6 bit host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27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8"/>
            <a:ext cx="9744637" cy="146821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70C0"/>
                </a:solidFill>
                <a:latin typeface="Arial (Body)"/>
              </a:rPr>
              <a:t>Subnet mask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adalah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32 bit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angka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biner yang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dituliskan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bentuk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i="1" dirty="0">
                <a:solidFill>
                  <a:srgbClr val="0070C0"/>
                </a:solidFill>
                <a:latin typeface="Arial (Body)"/>
              </a:rPr>
              <a:t>dotted-decimal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yang juga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berfungsi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sebagai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indikator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dan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(Body)"/>
              </a:rPr>
              <a:t>host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IP address. </a:t>
            </a:r>
          </a:p>
          <a:p>
            <a:r>
              <a:rPr lang="en-US" dirty="0">
                <a:solidFill>
                  <a:prstClr val="black"/>
                </a:solidFill>
                <a:latin typeface="Arial (Body)"/>
              </a:rPr>
              <a:t>Subnet mask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dibuat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dengan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cara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memberi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nilai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1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pada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setiap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dan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nilai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(Body)"/>
              </a:rPr>
              <a:t>0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pada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setiap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dirty="0">
                <a:solidFill>
                  <a:srgbClr val="0070C0"/>
                </a:solidFill>
                <a:latin typeface="Arial (Body)"/>
              </a:rPr>
              <a:t>host</a:t>
            </a:r>
            <a:r>
              <a:rPr lang="en-US" dirty="0">
                <a:solidFill>
                  <a:prstClr val="black"/>
                </a:solidFill>
                <a:latin typeface="Arial (Body)"/>
              </a:rPr>
              <a:t>.</a:t>
            </a:r>
          </a:p>
          <a:p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F460F-3374-744B-8BE2-CFDDD1CF87F5}"/>
              </a:ext>
            </a:extLst>
          </p:cNvPr>
          <p:cNvSpPr txBox="1"/>
          <p:nvPr/>
        </p:nvSpPr>
        <p:spPr>
          <a:xfrm>
            <a:off x="3154250" y="3897096"/>
            <a:ext cx="1459054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172.16.4.71/</a:t>
            </a:r>
            <a:r>
              <a:rPr lang="en-US" sz="1600" dirty="0">
                <a:solidFill>
                  <a:srgbClr val="FF0000"/>
                </a:solidFill>
              </a:rPr>
              <a:t>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3319E0-DE09-B940-9225-A0E71A22C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859"/>
              </p:ext>
            </p:extLst>
          </p:nvPr>
        </p:nvGraphicFramePr>
        <p:xfrm>
          <a:off x="4830650" y="3897097"/>
          <a:ext cx="5671456" cy="1126671"/>
        </p:xfrm>
        <a:graphic>
          <a:graphicData uri="http://schemas.openxmlformats.org/drawingml/2006/table">
            <a:tbl>
              <a:tblPr/>
              <a:tblGrid>
                <a:gridCol w="147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11111111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5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255.255.255.0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B750B8-D89D-E647-ABDD-5C0A0A0576A9}"/>
              </a:ext>
            </a:extLst>
          </p:cNvPr>
          <p:cNvSpPr txBox="1"/>
          <p:nvPr/>
        </p:nvSpPr>
        <p:spPr>
          <a:xfrm>
            <a:off x="3307362" y="4670764"/>
            <a:ext cx="12527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Subnet mask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818A3-0B02-F742-829A-8EC4316A699D}"/>
              </a:ext>
            </a:extLst>
          </p:cNvPr>
          <p:cNvSpPr txBox="1"/>
          <p:nvPr/>
        </p:nvSpPr>
        <p:spPr>
          <a:xfrm>
            <a:off x="3154250" y="5296004"/>
            <a:ext cx="1459054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172.16.4.71/</a:t>
            </a:r>
            <a:r>
              <a:rPr lang="en-US" sz="1600" dirty="0">
                <a:solidFill>
                  <a:srgbClr val="FF0000"/>
                </a:solidFill>
              </a:rPr>
              <a:t>26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0823DA-F925-5548-89F1-47BE8B22A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771324"/>
              </p:ext>
            </p:extLst>
          </p:nvPr>
        </p:nvGraphicFramePr>
        <p:xfrm>
          <a:off x="4830650" y="5296005"/>
          <a:ext cx="5671456" cy="1126671"/>
        </p:xfrm>
        <a:graphic>
          <a:graphicData uri="http://schemas.openxmlformats.org/drawingml/2006/table">
            <a:tbl>
              <a:tblPr/>
              <a:tblGrid>
                <a:gridCol w="147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11111111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57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255.255.255.192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D1BB57-2A81-8645-8B32-8DE366A26EFF}"/>
              </a:ext>
            </a:extLst>
          </p:cNvPr>
          <p:cNvSpPr txBox="1"/>
          <p:nvPr/>
        </p:nvSpPr>
        <p:spPr>
          <a:xfrm>
            <a:off x="3306650" y="6058004"/>
            <a:ext cx="12527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Subnet mask</a:t>
            </a:r>
          </a:p>
        </p:txBody>
      </p:sp>
    </p:spTree>
    <p:extLst>
      <p:ext uri="{BB962C8B-B14F-4D97-AF65-F5344CB8AC3E}">
        <p14:creationId xmlns:p14="http://schemas.microsoft.com/office/powerpoint/2010/main" val="363260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DC04-45CB-8C4A-ABC8-7D4CF985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AFF2-09B0-B541-A474-1B6E15C2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80925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Arial (Body)"/>
              </a:rPr>
              <a:t>Format subnet mask </a:t>
            </a:r>
            <a:r>
              <a:rPr lang="en-US" sz="2000" dirty="0" err="1">
                <a:latin typeface="Arial (Body)"/>
              </a:rPr>
              <a:t>dalam</a:t>
            </a:r>
            <a:r>
              <a:rPr lang="en-US" sz="2000" dirty="0">
                <a:latin typeface="Arial (Body)"/>
              </a:rPr>
              <a:t> biner </a:t>
            </a:r>
            <a:r>
              <a:rPr lang="en-US" sz="2000" dirty="0" err="1">
                <a:latin typeface="Arial (Body)"/>
              </a:rPr>
              <a:t>adalah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sejumlah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angka</a:t>
            </a:r>
            <a:r>
              <a:rPr lang="en-US" sz="2000" dirty="0">
                <a:latin typeface="Arial (Body)"/>
              </a:rPr>
              <a:t> 1 </a:t>
            </a:r>
            <a:r>
              <a:rPr lang="en-US" sz="2000" dirty="0" err="1">
                <a:latin typeface="Arial (Body)"/>
              </a:rPr>
              <a:t>berurutan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kemudian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diikuti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angka</a:t>
            </a:r>
            <a:r>
              <a:rPr lang="en-US" sz="2000" dirty="0">
                <a:latin typeface="Arial (Body)"/>
              </a:rPr>
              <a:t> 0 </a:t>
            </a:r>
            <a:r>
              <a:rPr lang="en-US" sz="2000" dirty="0" err="1">
                <a:latin typeface="Arial (Body)"/>
              </a:rPr>
              <a:t>hingga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akhir</a:t>
            </a:r>
            <a:r>
              <a:rPr lang="en-US" sz="2000" dirty="0">
                <a:latin typeface="Arial (Body)"/>
              </a:rPr>
              <a:t>. </a:t>
            </a:r>
            <a:r>
              <a:rPr lang="en-US" sz="2000" dirty="0" err="1">
                <a:latin typeface="Arial (Body)"/>
              </a:rPr>
              <a:t>Karenanya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nilai</a:t>
            </a:r>
            <a:r>
              <a:rPr lang="en-US" sz="2000" dirty="0">
                <a:latin typeface="Arial (Body)"/>
              </a:rPr>
              <a:t> decimal </a:t>
            </a:r>
            <a:r>
              <a:rPr lang="en-US" sz="2000" dirty="0" err="1">
                <a:latin typeface="Arial (Body)"/>
              </a:rPr>
              <a:t>setiap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oktetnya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terbatas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beberapa</a:t>
            </a:r>
            <a:r>
              <a:rPr lang="en-US" sz="2000" dirty="0">
                <a:latin typeface="Arial (Body)"/>
              </a:rPr>
              <a:t> </a:t>
            </a:r>
            <a:r>
              <a:rPr lang="en-US" sz="2000" dirty="0" err="1">
                <a:latin typeface="Arial (Body)"/>
              </a:rPr>
              <a:t>angka</a:t>
            </a:r>
            <a:r>
              <a:rPr lang="en-US" sz="2000" dirty="0">
                <a:latin typeface="Arial (Body)"/>
              </a:rPr>
              <a:t>.</a:t>
            </a:r>
          </a:p>
          <a:p>
            <a:endParaRPr lang="id-ID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596C5D-6AC0-AE40-B589-D1D98488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24133"/>
              </p:ext>
            </p:extLst>
          </p:nvPr>
        </p:nvGraphicFramePr>
        <p:xfrm>
          <a:off x="1959735" y="3085726"/>
          <a:ext cx="2895600" cy="36576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bg1"/>
                          </a:solidFill>
                        </a:rPr>
                        <a:t>Biner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Decimal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dirty="0"/>
                        <a:t>0000000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1800" dirty="0"/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111</a:t>
                      </a:r>
                      <a:r>
                        <a:rPr lang="en-US" sz="1800" dirty="0"/>
                        <a:t>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n-US" sz="1800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11111</a:t>
                      </a:r>
                      <a:r>
                        <a:rPr lang="en-US" sz="180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111111</a:t>
                      </a:r>
                      <a:r>
                        <a:rPr lang="en-US" sz="180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1111111</a:t>
                      </a:r>
                      <a:r>
                        <a:rPr lang="en-US" sz="1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6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11111111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ED89B2-DCAF-DF4D-86D6-942F7C5D17FA}"/>
              </a:ext>
            </a:extLst>
          </p:cNvPr>
          <p:cNvSpPr txBox="1">
            <a:spLocks/>
          </p:cNvSpPr>
          <p:nvPr/>
        </p:nvSpPr>
        <p:spPr>
          <a:xfrm>
            <a:off x="5215943" y="3085726"/>
            <a:ext cx="5950039" cy="231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prstClr val="black"/>
                </a:solidFill>
                <a:latin typeface="Arial (Body)"/>
              </a:rPr>
              <a:t>Bisa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kita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lihat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bahwa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sebuah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oktet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subnet mask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bernilai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(Body)"/>
              </a:rPr>
              <a:t>255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bit-bit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nya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bernilai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1 yang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berarti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oktet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bersesuaian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di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merupakan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porsi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Arial (Body)"/>
              </a:rPr>
              <a:t>network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.</a:t>
            </a:r>
          </a:p>
          <a:p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Sebaliknya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oktet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subnet mask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bernilai</a:t>
            </a:r>
            <a:r>
              <a:rPr lang="en-US" sz="1800" dirty="0">
                <a:solidFill>
                  <a:srgbClr val="0070C0"/>
                </a:solidFill>
                <a:latin typeface="Arial (Body)"/>
              </a:rPr>
              <a:t> 0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bit-bit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nya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bernilai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0 yang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berarti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semua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oktet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bersesuaian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di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dalam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IP address </a:t>
            </a:r>
            <a:r>
              <a:rPr lang="en-US" sz="1800" dirty="0" err="1">
                <a:solidFill>
                  <a:prstClr val="black"/>
                </a:solidFill>
                <a:latin typeface="Arial (Body)"/>
              </a:rPr>
              <a:t>merupakan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 bit </a:t>
            </a:r>
            <a:r>
              <a:rPr lang="en-US" sz="1800" dirty="0" err="1">
                <a:solidFill>
                  <a:srgbClr val="0070C0"/>
                </a:solidFill>
                <a:latin typeface="Arial (Body)"/>
              </a:rPr>
              <a:t>porsi</a:t>
            </a:r>
            <a:r>
              <a:rPr lang="en-US" sz="1800" dirty="0">
                <a:solidFill>
                  <a:srgbClr val="0070C0"/>
                </a:solidFill>
                <a:latin typeface="Arial (Body)"/>
              </a:rPr>
              <a:t> host</a:t>
            </a:r>
            <a:r>
              <a:rPr lang="en-US" sz="1800" dirty="0">
                <a:solidFill>
                  <a:prstClr val="black"/>
                </a:solidFill>
                <a:latin typeface="Arial (Body)"/>
              </a:rPr>
              <a:t>.</a:t>
            </a:r>
          </a:p>
          <a:p>
            <a:endParaRPr lang="en-US" sz="1800" dirty="0">
              <a:solidFill>
                <a:prstClr val="black"/>
              </a:solidFill>
              <a:latin typeface="Arial (Body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5AFEBE-0CD5-8843-B2E2-D7D242660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50824"/>
              </p:ext>
            </p:extLst>
          </p:nvPr>
        </p:nvGraphicFramePr>
        <p:xfrm>
          <a:off x="5899507" y="5397194"/>
          <a:ext cx="4615308" cy="1249680"/>
        </p:xfrm>
        <a:graphic>
          <a:graphicData uri="http://schemas.openxmlformats.org/drawingml/2006/table">
            <a:tbl>
              <a:tblPr/>
              <a:tblGrid>
                <a:gridCol w="115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8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Porsi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network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(24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bit)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Porsi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host</a:t>
                      </a: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(8 bit)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83620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2095</Words>
  <Application>Microsoft Macintosh PowerPoint</Application>
  <PresentationFormat>Widescreen</PresentationFormat>
  <Paragraphs>732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(Body)</vt:lpstr>
      <vt:lpstr>Arial Black</vt:lpstr>
      <vt:lpstr>Calibri</vt:lpstr>
      <vt:lpstr>Signika</vt:lpstr>
      <vt:lpstr>Times New Roman</vt:lpstr>
      <vt:lpstr>1_Custom Design</vt:lpstr>
      <vt:lpstr>Pengalamatan IP</vt:lpstr>
      <vt:lpstr>Topik Bahasan</vt:lpstr>
      <vt:lpstr>IP Address Format</vt:lpstr>
      <vt:lpstr>Binary ke Decimal</vt:lpstr>
      <vt:lpstr>Binary ke Decimal</vt:lpstr>
      <vt:lpstr>Decimal ke Binary</vt:lpstr>
      <vt:lpstr>Network Prefix</vt:lpstr>
      <vt:lpstr>Subnet Mask</vt:lpstr>
      <vt:lpstr>Subnet Mask</vt:lpstr>
      <vt:lpstr>Tipe-Tipe Address</vt:lpstr>
      <vt:lpstr>Tipe-Tipe Address</vt:lpstr>
      <vt:lpstr>Tipe-Tipe Address</vt:lpstr>
      <vt:lpstr>Valid Range IP Address</vt:lpstr>
      <vt:lpstr>Susunan IP Address</vt:lpstr>
      <vt:lpstr>Susunan IP Address</vt:lpstr>
      <vt:lpstr>Private Address</vt:lpstr>
      <vt:lpstr>IP address spesial</vt:lpstr>
      <vt:lpstr>Kelas IP Address</vt:lpstr>
      <vt:lpstr>Subnetting</vt:lpstr>
      <vt:lpstr>Subnetting</vt:lpstr>
      <vt:lpstr>Subnetting</vt:lpstr>
      <vt:lpstr>Subnetting</vt:lpstr>
      <vt:lpstr>Subnetting</vt:lpstr>
      <vt:lpstr>Subnetting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Application, Presentation, Session Layer </dc:title>
  <dc:creator>365 Pro Plus</dc:creator>
  <cp:lastModifiedBy>365 Pro Plus</cp:lastModifiedBy>
  <cp:revision>9</cp:revision>
  <dcterms:created xsi:type="dcterms:W3CDTF">2020-10-22T04:31:56Z</dcterms:created>
  <dcterms:modified xsi:type="dcterms:W3CDTF">2020-12-03T02:20:52Z</dcterms:modified>
</cp:coreProperties>
</file>