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5"/>
  </p:notesMasterIdLst>
  <p:sldIdLst>
    <p:sldId id="256" r:id="rId2"/>
    <p:sldId id="319" r:id="rId3"/>
    <p:sldId id="591" r:id="rId4"/>
    <p:sldId id="549" r:id="rId5"/>
    <p:sldId id="550" r:id="rId6"/>
    <p:sldId id="551" r:id="rId7"/>
    <p:sldId id="552" r:id="rId8"/>
    <p:sldId id="553" r:id="rId9"/>
    <p:sldId id="590" r:id="rId10"/>
    <p:sldId id="554" r:id="rId11"/>
    <p:sldId id="592" r:id="rId12"/>
    <p:sldId id="555" r:id="rId13"/>
    <p:sldId id="556" r:id="rId14"/>
    <p:sldId id="557" r:id="rId15"/>
    <p:sldId id="558" r:id="rId16"/>
    <p:sldId id="559" r:id="rId17"/>
    <p:sldId id="560" r:id="rId18"/>
    <p:sldId id="599" r:id="rId19"/>
    <p:sldId id="561" r:id="rId20"/>
    <p:sldId id="562" r:id="rId21"/>
    <p:sldId id="563" r:id="rId22"/>
    <p:sldId id="564" r:id="rId23"/>
    <p:sldId id="593" r:id="rId24"/>
    <p:sldId id="594" r:id="rId25"/>
    <p:sldId id="595" r:id="rId26"/>
    <p:sldId id="565" r:id="rId27"/>
    <p:sldId id="597" r:id="rId28"/>
    <p:sldId id="598" r:id="rId29"/>
    <p:sldId id="607" r:id="rId30"/>
    <p:sldId id="570" r:id="rId31"/>
    <p:sldId id="608" r:id="rId32"/>
    <p:sldId id="645" r:id="rId33"/>
    <p:sldId id="60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86486" autoAdjust="0"/>
  </p:normalViewPr>
  <p:slideViewPr>
    <p:cSldViewPr>
      <p:cViewPr varScale="1">
        <p:scale>
          <a:sx n="60" d="100"/>
          <a:sy n="60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E864-64DB-4FBA-A705-6E503C0E7FA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8316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205090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1FE2BA-8983-43F3-986A-F436ADD84953}" type="slidenum">
              <a:rPr lang="en-GB" altLang="id-ID"/>
              <a:pPr/>
              <a:t>23</a:t>
            </a:fld>
            <a:endParaRPr lang="en-GB" altLang="id-ID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08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buFont typeface="Calibri" panose="020F0502020204030204" pitchFamily="34" charset="0"/>
              <a:buNone/>
            </a:pPr>
            <a:fld id="{DF92BFE2-33DD-4AD7-B7F9-FF27AA8C02A7}" type="slidenum">
              <a:rPr lang="en-GB" altLang="id-ID" sz="1200">
                <a:latin typeface="Calibri" panose="020F0502020204030204" pitchFamily="34" charset="0"/>
              </a:rPr>
              <a:pPr algn="r">
                <a:lnSpc>
                  <a:spcPct val="100000"/>
                </a:lnSpc>
                <a:buFont typeface="Calibri" panose="020F0502020204030204" pitchFamily="34" charset="0"/>
                <a:buNone/>
              </a:pPr>
              <a:t>23</a:t>
            </a:fld>
            <a:endParaRPr lang="en-GB" altLang="id-ID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8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F7A225-79FB-4B7F-AE36-EAA24A44C0F7}" type="slidenum">
              <a:rPr lang="en-GB" altLang="id-ID"/>
              <a:pPr/>
              <a:t>24</a:t>
            </a:fld>
            <a:endParaRPr lang="en-GB" altLang="id-ID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18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buFont typeface="Calibri" panose="020F0502020204030204" pitchFamily="34" charset="0"/>
              <a:buNone/>
            </a:pPr>
            <a:fld id="{D0159DC7-1D6B-44E3-B326-D3DBFF70DC1B}" type="slidenum">
              <a:rPr lang="en-GB" altLang="id-ID" sz="1200">
                <a:latin typeface="Calibri" panose="020F0502020204030204" pitchFamily="34" charset="0"/>
              </a:rPr>
              <a:pPr algn="r">
                <a:lnSpc>
                  <a:spcPct val="100000"/>
                </a:lnSpc>
                <a:buFont typeface="Calibri" panose="020F0502020204030204" pitchFamily="34" charset="0"/>
                <a:buNone/>
              </a:pPr>
              <a:t>24</a:t>
            </a:fld>
            <a:endParaRPr lang="en-GB" altLang="id-ID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73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3F2593-C643-48D4-8A92-CC64572DF89A}" type="slidenum">
              <a:rPr lang="en-GB" altLang="id-ID"/>
              <a:pPr/>
              <a:t>25</a:t>
            </a:fld>
            <a:endParaRPr lang="en-GB" altLang="id-ID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28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buFont typeface="Calibri" panose="020F0502020204030204" pitchFamily="34" charset="0"/>
              <a:buNone/>
            </a:pPr>
            <a:fld id="{E69F26F8-26AB-475C-A65E-0015DD2CCC6A}" type="slidenum">
              <a:rPr lang="en-GB" altLang="id-ID" sz="1200">
                <a:latin typeface="Calibri" panose="020F0502020204030204" pitchFamily="34" charset="0"/>
              </a:rPr>
              <a:pPr algn="r">
                <a:lnSpc>
                  <a:spcPct val="100000"/>
                </a:lnSpc>
                <a:buFont typeface="Calibri" panose="020F0502020204030204" pitchFamily="34" charset="0"/>
                <a:buNone/>
              </a:pPr>
              <a:t>25</a:t>
            </a:fld>
            <a:endParaRPr lang="en-GB" altLang="id-ID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1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289242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23909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341637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130982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34221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60408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162708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326479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218" y="1837765"/>
            <a:ext cx="4430806" cy="2364628"/>
          </a:xfrm>
        </p:spPr>
        <p:txBody>
          <a:bodyPr anchor="b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218" y="4338919"/>
            <a:ext cx="3583642" cy="699248"/>
          </a:xfrm>
        </p:spPr>
        <p:txBody>
          <a:bodyPr>
            <a:normAutofit/>
          </a:bodyPr>
          <a:lstStyle>
            <a:lvl1pPr marL="0" indent="0" algn="l">
              <a:buNone/>
              <a:defRPr sz="1500" i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983" y="398277"/>
            <a:ext cx="2228850" cy="453370"/>
          </a:xfrm>
          <a:prstGeom prst="rect">
            <a:avLst/>
          </a:prstGeom>
        </p:spPr>
        <p:txBody>
          <a:bodyPr/>
          <a:lstStyle>
            <a:lvl1pPr>
              <a:defRPr sz="1050" b="1" spc="225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630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8" y="325438"/>
            <a:ext cx="7885112" cy="962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28700" y="1635125"/>
            <a:ext cx="3867150" cy="4460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5048250" y="1635125"/>
            <a:ext cx="3867150" cy="4460875"/>
          </a:xfrm>
        </p:spPr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05800" y="6400800"/>
            <a:ext cx="83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id-ID"/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642938" cy="457200"/>
          </a:xfrm>
        </p:spPr>
        <p:txBody>
          <a:bodyPr/>
          <a:lstStyle>
            <a:lvl1pPr>
              <a:defRPr/>
            </a:lvl1pPr>
          </a:lstStyle>
          <a:p>
            <a:fld id="{F3CBD961-F769-4E87-A4C9-0143B6D6F97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7601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401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037479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034709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43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208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243667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240898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725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43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755" y="1709739"/>
            <a:ext cx="3617258" cy="2145086"/>
          </a:xfrm>
        </p:spPr>
        <p:txBody>
          <a:bodyPr anchor="b">
            <a:normAutofit/>
          </a:bodyPr>
          <a:lstStyle>
            <a:lvl1pPr>
              <a:defRPr sz="3600" b="0" i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755" y="3979864"/>
            <a:ext cx="3232616" cy="103140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81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4518212"/>
            <a:ext cx="3009168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5047130"/>
            <a:ext cx="3009168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4518212"/>
            <a:ext cx="3023987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5047130"/>
            <a:ext cx="3023987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2"/>
            <a:ext cx="9144000" cy="42582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270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7" y="1243667"/>
            <a:ext cx="2669243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7" y="2240898"/>
            <a:ext cx="2669243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514850" y="761720"/>
            <a:ext cx="4629150" cy="60962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6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373" y="2483224"/>
            <a:ext cx="1761563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02001" y="1185657"/>
            <a:ext cx="4825893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02001" y="2088777"/>
            <a:ext cx="482589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66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1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 </a:t>
            </a:r>
            <a:r>
              <a:rPr lang="en-US" dirty="0" err="1"/>
              <a:t>Pengampu</a:t>
            </a:r>
            <a:r>
              <a:rPr lang="en-US" dirty="0"/>
              <a:t> MK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id-ID" dirty="0"/>
          </a:p>
          <a:p>
            <a:r>
              <a:rPr lang="en-US" dirty="0"/>
              <a:t>Universitas </a:t>
            </a:r>
            <a:r>
              <a:rPr lang="id-ID" dirty="0"/>
              <a:t>Dian </a:t>
            </a:r>
            <a:r>
              <a:rPr lang="id-ID"/>
              <a:t>Nuswantoro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9443" y="629072"/>
            <a:ext cx="7885113" cy="8382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Simple Memory Management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70992" y="1467272"/>
            <a:ext cx="8077200" cy="5105400"/>
          </a:xfrm>
        </p:spPr>
        <p:txBody>
          <a:bodyPr>
            <a:normAutofit/>
          </a:bodyPr>
          <a:lstStyle/>
          <a:p>
            <a:r>
              <a:rPr lang="en-US" altLang="id-ID" sz="2400" dirty="0"/>
              <a:t>In this chapter we study the simpler case where there is </a:t>
            </a:r>
            <a:r>
              <a:rPr lang="en-US" altLang="id-ID" sz="2400" dirty="0">
                <a:solidFill>
                  <a:schemeClr val="hlink"/>
                </a:solidFill>
              </a:rPr>
              <a:t>no virtual memory</a:t>
            </a:r>
          </a:p>
          <a:p>
            <a:r>
              <a:rPr lang="en-US" altLang="id-ID" sz="2400" dirty="0"/>
              <a:t>An executing process must be loaded entirely in main memory (if overlays are not used)</a:t>
            </a:r>
          </a:p>
          <a:p>
            <a:r>
              <a:rPr lang="en-US" altLang="id-ID" sz="2400" dirty="0"/>
              <a:t>Although the following simple memory management techniques are not used in modern OS, they lay the ground for a proper discussion of virtual memory (next chapter) </a:t>
            </a:r>
          </a:p>
          <a:p>
            <a:pPr lvl="1"/>
            <a:r>
              <a:rPr lang="en-US" altLang="id-ID" sz="2400" dirty="0"/>
              <a:t>fixed / static partitioning</a:t>
            </a:r>
          </a:p>
          <a:p>
            <a:pPr lvl="1"/>
            <a:r>
              <a:rPr lang="en-US" altLang="id-ID" sz="2400" dirty="0"/>
              <a:t>dynamic partitioning</a:t>
            </a:r>
          </a:p>
          <a:p>
            <a:pPr lvl="1"/>
            <a:r>
              <a:rPr lang="en-US" altLang="id-ID" sz="2400" dirty="0"/>
              <a:t>Paging system</a:t>
            </a:r>
          </a:p>
          <a:p>
            <a:pPr lvl="1"/>
            <a:r>
              <a:rPr lang="en-US" altLang="id-ID" sz="2400" dirty="0"/>
              <a:t>segmentation</a:t>
            </a:r>
          </a:p>
          <a:p>
            <a:pPr lvl="1"/>
            <a:r>
              <a:rPr lang="en-US" altLang="id-ID" sz="2400" dirty="0"/>
              <a:t>combination paging system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84224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7479"/>
            <a:ext cx="8423405" cy="809251"/>
          </a:xfrm>
        </p:spPr>
        <p:txBody>
          <a:bodyPr>
            <a:normAutofit/>
          </a:bodyPr>
          <a:lstStyle/>
          <a:p>
            <a:r>
              <a:rPr lang="en-US" sz="2400" dirty="0"/>
              <a:t>Memory Management without Swapping (Mono-programming)</a:t>
            </a:r>
            <a:endParaRPr lang="id-ID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01552" y="3064768"/>
            <a:ext cx="825500" cy="2273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30140" y="479514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OS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95202" y="473481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39952" y="3140968"/>
            <a:ext cx="825500" cy="2273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39952" y="2531368"/>
            <a:ext cx="825500" cy="596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68540" y="258534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OS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7140" y="380454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RAM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954340" y="258534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ROM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730752" y="3140968"/>
            <a:ext cx="825500" cy="2273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730752" y="2531368"/>
            <a:ext cx="825500" cy="596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705352" y="2502793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 sz="1800"/>
              <a:t>Device</a:t>
            </a:r>
          </a:p>
          <a:p>
            <a:r>
              <a:rPr lang="en-US" altLang="id-ID" sz="1800"/>
              <a:t>Drivers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545140" y="258534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ROM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859340" y="487134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OS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24402" y="481101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277940" y="380454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RAM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8740" y="388074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RAM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55527" y="3423543"/>
            <a:ext cx="760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User</a:t>
            </a:r>
          </a:p>
          <a:p>
            <a:r>
              <a:rPr lang="en-US" altLang="id-ID"/>
              <a:t>Prog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193927" y="3804543"/>
            <a:ext cx="760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User</a:t>
            </a:r>
          </a:p>
          <a:p>
            <a:r>
              <a:rPr lang="en-US" altLang="id-ID"/>
              <a:t>Prog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784727" y="3575943"/>
            <a:ext cx="760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id-ID"/>
              <a:t>User</a:t>
            </a:r>
          </a:p>
          <a:p>
            <a:r>
              <a:rPr lang="en-US" altLang="id-ID"/>
              <a:t>Prog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5639143"/>
            <a:ext cx="8423405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altLang="id-ID" sz="2800" dirty="0"/>
              <a:t>Mono-programming” -- No multiprocessing !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altLang="id-ID" sz="2800" dirty="0"/>
              <a:t>- Early efforts used “Swapping”, but it’s slow</a:t>
            </a:r>
          </a:p>
        </p:txBody>
      </p:sp>
    </p:spTree>
    <p:extLst>
      <p:ext uri="{BB962C8B-B14F-4D97-AF65-F5344CB8AC3E}">
        <p14:creationId xmlns:p14="http://schemas.microsoft.com/office/powerpoint/2010/main" val="290789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4608512" cy="3060576"/>
          </a:xfrm>
        </p:spPr>
        <p:txBody>
          <a:bodyPr>
            <a:normAutofit/>
          </a:bodyPr>
          <a:lstStyle/>
          <a:p>
            <a:r>
              <a:rPr lang="en-US" dirty="0"/>
              <a:t>Memory Management without Swapping (Multiprogramming)</a:t>
            </a:r>
            <a:br>
              <a:rPr lang="en-US" dirty="0"/>
            </a:br>
            <a:br>
              <a:rPr lang="en-US" dirty="0"/>
            </a:br>
            <a:r>
              <a:rPr lang="en-US" altLang="id-ID" b="1" i="1" dirty="0"/>
              <a:t>Fixed / Static Partitioning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3818384"/>
            <a:ext cx="3886200" cy="2811016"/>
          </a:xfrm>
        </p:spPr>
        <p:txBody>
          <a:bodyPr/>
          <a:lstStyle/>
          <a:p>
            <a:r>
              <a:rPr lang="en-US" altLang="id-ID" sz="2400" dirty="0"/>
              <a:t>Partition main memory into a set of non overlapping regions called </a:t>
            </a:r>
            <a:r>
              <a:rPr lang="en-US" altLang="id-ID" sz="2400" dirty="0">
                <a:solidFill>
                  <a:schemeClr val="hlink"/>
                </a:solidFill>
              </a:rPr>
              <a:t>partitions</a:t>
            </a:r>
          </a:p>
          <a:p>
            <a:endParaRPr lang="en-US" altLang="id-ID" sz="2400" dirty="0"/>
          </a:p>
          <a:p>
            <a:r>
              <a:rPr lang="en-US" altLang="id-ID" sz="2400" dirty="0"/>
              <a:t>Partitions can be of equal or unequal sizes</a:t>
            </a:r>
            <a:endParaRPr lang="en-US" altLang="id-ID" sz="2400" dirty="0">
              <a:solidFill>
                <a:schemeClr val="hlink"/>
              </a:solidFill>
            </a:endParaRPr>
          </a:p>
        </p:txBody>
      </p:sp>
      <p:graphicFrame>
        <p:nvGraphicFramePr>
          <p:cNvPr id="73732" name="Object 4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530731735"/>
              </p:ext>
            </p:extLst>
          </p:nvPr>
        </p:nvGraphicFramePr>
        <p:xfrm>
          <a:off x="5222875" y="620713"/>
          <a:ext cx="3651250" cy="623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4667902" imgH="7973538" progId="Adobe.Illustrator.7">
                  <p:embed/>
                </p:oleObj>
              </mc:Choice>
              <mc:Fallback>
                <p:oleObj name="Artwork" r:id="rId2" imgW="4667902" imgH="7973538" progId="Adobe.Illustrator.7">
                  <p:embed/>
                  <p:pic>
                    <p:nvPicPr>
                      <p:cNvPr id="7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620713"/>
                        <a:ext cx="3651250" cy="623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9214-8229-4AD2-A00A-60F032E11764}" type="slidenum">
              <a:rPr lang="en-US" altLang="id-ID"/>
              <a:pPr/>
              <a:t>12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9825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451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Fixed Partitioning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712901" y="1759496"/>
            <a:ext cx="7886700" cy="4593704"/>
          </a:xfrm>
        </p:spPr>
        <p:txBody>
          <a:bodyPr/>
          <a:lstStyle/>
          <a:p>
            <a:r>
              <a:rPr lang="en-US" altLang="id-ID" sz="2400" dirty="0"/>
              <a:t>any process whose size is less than or equal to a  partition size can be loaded into the partition</a:t>
            </a:r>
          </a:p>
          <a:p>
            <a:r>
              <a:rPr lang="en-US" altLang="id-ID" sz="2400" dirty="0"/>
              <a:t>if all partitions are occupied, the operating system can swap a process out of a partition</a:t>
            </a:r>
          </a:p>
          <a:p>
            <a:r>
              <a:rPr lang="en-US" altLang="id-ID" sz="2400" dirty="0"/>
              <a:t>a program may be too large to fit in a partition.  The programmer must then design the program with overlays</a:t>
            </a:r>
          </a:p>
          <a:p>
            <a:pPr lvl="1"/>
            <a:r>
              <a:rPr lang="en-US" altLang="id-ID" sz="2400" dirty="0"/>
              <a:t>when the module needed is not present the user program must load that module into the program’s partition, overlaying whatever program or data are there</a:t>
            </a:r>
          </a:p>
        </p:txBody>
      </p:sp>
    </p:spTree>
    <p:extLst>
      <p:ext uri="{BB962C8B-B14F-4D97-AF65-F5344CB8AC3E}">
        <p14:creationId xmlns:p14="http://schemas.microsoft.com/office/powerpoint/2010/main" val="280257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45527"/>
            <a:ext cx="8229600" cy="1066800"/>
          </a:xfrm>
          <a:noFill/>
          <a:ln/>
        </p:spPr>
        <p:txBody>
          <a:bodyPr anchor="b">
            <a:normAutofit/>
          </a:bodyPr>
          <a:lstStyle/>
          <a:p>
            <a:r>
              <a:rPr lang="en-US" altLang="id-ID" sz="4000" dirty="0"/>
              <a:t>Fixed Partitioning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1156446" y="2204864"/>
            <a:ext cx="7308478" cy="2806408"/>
          </a:xfrm>
          <a:noFill/>
          <a:ln/>
        </p:spPr>
        <p:txBody>
          <a:bodyPr>
            <a:normAutofit/>
          </a:bodyPr>
          <a:lstStyle/>
          <a:p>
            <a:r>
              <a:rPr lang="en-US" altLang="id-ID" sz="2000" dirty="0"/>
              <a:t>Main memory use is inefficient.  Any program, no matter how small, occupies an entire partition.  This is called </a:t>
            </a:r>
            <a:r>
              <a:rPr lang="en-US" altLang="id-ID" sz="2000" dirty="0">
                <a:solidFill>
                  <a:schemeClr val="hlink"/>
                </a:solidFill>
              </a:rPr>
              <a:t>internal fragmentation</a:t>
            </a:r>
            <a:r>
              <a:rPr lang="en-US" altLang="id-ID" sz="2000" dirty="0"/>
              <a:t>.</a:t>
            </a:r>
          </a:p>
          <a:p>
            <a:r>
              <a:rPr lang="en-US" altLang="id-ID" sz="2000" dirty="0"/>
              <a:t>Unequal-size partitions lessens these problems but they still remain...</a:t>
            </a:r>
          </a:p>
          <a:p>
            <a:r>
              <a:rPr lang="en-US" altLang="id-ID" sz="2000" dirty="0"/>
              <a:t>Equal-size partitions was used in early IBM’s OS/MFT (Multiprogramming with a Fixed number of Tasks) 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5264150" y="6056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d-ID" altLang="id-ID" sz="2400" b="0"/>
          </a:p>
        </p:txBody>
      </p:sp>
    </p:spTree>
    <p:extLst>
      <p:ext uri="{BB962C8B-B14F-4D97-AF65-F5344CB8AC3E}">
        <p14:creationId xmlns:p14="http://schemas.microsoft.com/office/powerpoint/2010/main" val="315040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850776"/>
          </a:xfrm>
          <a:noFill/>
          <a:ln/>
        </p:spPr>
        <p:txBody>
          <a:bodyPr anchor="b">
            <a:normAutofit/>
          </a:bodyPr>
          <a:lstStyle/>
          <a:p>
            <a:r>
              <a:rPr lang="en-US" altLang="id-ID" sz="4000" dirty="0"/>
              <a:t>Placement Algorithm with Partitions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Equal-size partitions</a:t>
            </a:r>
          </a:p>
          <a:p>
            <a:pPr lvl="1"/>
            <a:endParaRPr lang="en-US" altLang="id-ID" sz="2000" dirty="0"/>
          </a:p>
          <a:p>
            <a:pPr lvl="1"/>
            <a:r>
              <a:rPr lang="en-US" altLang="id-ID" sz="2000" dirty="0"/>
              <a:t>If there is an available partition, a process can be loaded into that partition</a:t>
            </a:r>
          </a:p>
          <a:p>
            <a:pPr lvl="2"/>
            <a:r>
              <a:rPr lang="en-US" altLang="id-ID" sz="2000" dirty="0"/>
              <a:t>because all partitions are of equal size, it does not matter which partition is used</a:t>
            </a:r>
          </a:p>
          <a:p>
            <a:pPr lvl="1"/>
            <a:r>
              <a:rPr lang="en-US" altLang="id-ID" sz="2000" dirty="0"/>
              <a:t>If all partitions are occupied by blocked processes, choose one process to swap out to make room for the new process</a:t>
            </a:r>
          </a:p>
        </p:txBody>
      </p:sp>
    </p:spTree>
    <p:extLst>
      <p:ext uri="{BB962C8B-B14F-4D97-AF65-F5344CB8AC3E}">
        <p14:creationId xmlns:p14="http://schemas.microsoft.com/office/powerpoint/2010/main" val="4326878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/>
              <a:t>Placement Algorithm with Partitions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3886200" cy="5105400"/>
          </a:xfrm>
        </p:spPr>
        <p:txBody>
          <a:bodyPr/>
          <a:lstStyle/>
          <a:p>
            <a:r>
              <a:rPr lang="en-US" altLang="id-ID" sz="2400"/>
              <a:t>Unequal-size partitions: use of multiple queues</a:t>
            </a:r>
          </a:p>
          <a:p>
            <a:pPr lvl="1"/>
            <a:r>
              <a:rPr lang="en-US" altLang="id-ID" sz="2200"/>
              <a:t>assign each process to the smallest partition within which it will fit</a:t>
            </a:r>
          </a:p>
          <a:p>
            <a:pPr lvl="1"/>
            <a:r>
              <a:rPr lang="en-US" altLang="id-ID" sz="2200"/>
              <a:t>A queue for each partition size</a:t>
            </a:r>
          </a:p>
          <a:p>
            <a:pPr lvl="1"/>
            <a:r>
              <a:rPr lang="en-US" altLang="id-ID" sz="2200"/>
              <a:t>tries to minimize internal fragmentation</a:t>
            </a:r>
          </a:p>
          <a:p>
            <a:pPr lvl="1"/>
            <a:r>
              <a:rPr lang="en-US" altLang="id-ID" sz="2200"/>
              <a:t>Problem: some queues will be empty if no processes within a size range is present</a:t>
            </a:r>
          </a:p>
        </p:txBody>
      </p:sp>
      <p:graphicFrame>
        <p:nvGraphicFramePr>
          <p:cNvPr id="7578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830763" y="1371600"/>
          <a:ext cx="4144962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3657143" imgH="4676190" progId="Adobe.Illustrator.7">
                  <p:embed/>
                </p:oleObj>
              </mc:Choice>
              <mc:Fallback>
                <p:oleObj name="Artwork" r:id="rId2" imgW="3657143" imgH="4676190" progId="Adobe.Illustrator.7">
                  <p:embed/>
                  <p:pic>
                    <p:nvPicPr>
                      <p:cNvPr id="75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1371600"/>
                        <a:ext cx="4144962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094E-2A56-45E0-BE79-55A9325722C9}" type="slidenum">
              <a:rPr lang="en-US" altLang="id-ID"/>
              <a:pPr/>
              <a:t>16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7700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885112" cy="817562"/>
          </a:xfrm>
        </p:spPr>
        <p:txBody>
          <a:bodyPr>
            <a:normAutofit/>
          </a:bodyPr>
          <a:lstStyle/>
          <a:p>
            <a:r>
              <a:rPr lang="en-US" altLang="id-ID" dirty="0"/>
              <a:t>Placement Algorithm with Partitions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3962400" cy="5029200"/>
          </a:xfrm>
        </p:spPr>
        <p:txBody>
          <a:bodyPr/>
          <a:lstStyle/>
          <a:p>
            <a:r>
              <a:rPr lang="en-US" altLang="id-ID" sz="2400" dirty="0"/>
              <a:t>Unequal-size partitions: use of a single queue</a:t>
            </a:r>
          </a:p>
          <a:p>
            <a:pPr lvl="1"/>
            <a:r>
              <a:rPr lang="en-US" altLang="id-ID" sz="2200" dirty="0"/>
              <a:t>When its time to load a process into main memory the smallest available partition that will hold the process is selected</a:t>
            </a:r>
          </a:p>
          <a:p>
            <a:pPr lvl="1"/>
            <a:r>
              <a:rPr lang="en-US" altLang="id-ID" sz="2200" dirty="0"/>
              <a:t>increases the level of multiprogramming at the expense of internal fragmentation</a:t>
            </a:r>
          </a:p>
        </p:txBody>
      </p:sp>
      <p:graphicFrame>
        <p:nvGraphicFramePr>
          <p:cNvPr id="7680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56138" y="1143000"/>
          <a:ext cx="4300537" cy="552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3638095" imgH="4676190" progId="Adobe.Illustrator.7">
                  <p:embed/>
                </p:oleObj>
              </mc:Choice>
              <mc:Fallback>
                <p:oleObj name="Artwork" r:id="rId2" imgW="3638095" imgH="4676190" progId="Adobe.Illustrator.7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143000"/>
                        <a:ext cx="4300537" cy="552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E25F-C37B-4725-85EA-3A2674D19DA9}" type="slidenum">
              <a:rPr lang="en-US" altLang="id-ID"/>
              <a:pPr/>
              <a:t>17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0487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  <a:uLnTx/>
                <a:uFillTx/>
                <a:latin typeface="Georgia"/>
                <a:ea typeface="+mn-ea"/>
                <a:cs typeface="+mn-cs"/>
              </a:rPr>
              <a:t>Any Question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  <a:uLnTx/>
                <a:uFillTx/>
                <a:latin typeface="Georgia"/>
                <a:ea typeface="+mn-ea"/>
                <a:cs typeface="+mn-cs"/>
              </a:rPr>
              <a:t>Anything to discuss ?</a:t>
            </a:r>
            <a:endParaRPr kumimoji="0" lang="en-US" sz="5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02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242" y="836712"/>
            <a:ext cx="7885113" cy="962025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id-ID" sz="4000" dirty="0"/>
              <a:t>Dynamic Partitioning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132856"/>
            <a:ext cx="8001000" cy="4367878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id-ID" sz="2000" dirty="0"/>
              <a:t>Partitions are of variable length and number</a:t>
            </a:r>
          </a:p>
          <a:p>
            <a:r>
              <a:rPr lang="en-US" altLang="id-ID" sz="2000" dirty="0"/>
              <a:t>Each process is allocated exactly as much memory as it requires</a:t>
            </a:r>
          </a:p>
          <a:p>
            <a:r>
              <a:rPr lang="en-US" altLang="id-ID" sz="2000" dirty="0"/>
              <a:t>Eventually holes are formed in main memory. This is called </a:t>
            </a:r>
            <a:r>
              <a:rPr lang="en-US" altLang="id-ID" sz="2000" dirty="0">
                <a:solidFill>
                  <a:schemeClr val="hlink"/>
                </a:solidFill>
              </a:rPr>
              <a:t>external fragmentation</a:t>
            </a:r>
            <a:endParaRPr lang="en-US" altLang="id-ID" sz="2000" dirty="0"/>
          </a:p>
          <a:p>
            <a:r>
              <a:rPr lang="en-US" altLang="id-ID" sz="2000" dirty="0"/>
              <a:t>Must use </a:t>
            </a:r>
            <a:r>
              <a:rPr lang="en-US" altLang="id-ID" sz="2000" dirty="0">
                <a:solidFill>
                  <a:schemeClr val="hlink"/>
                </a:solidFill>
              </a:rPr>
              <a:t>compaction</a:t>
            </a:r>
            <a:r>
              <a:rPr lang="en-US" altLang="id-ID" sz="2000" dirty="0"/>
              <a:t> to shift processes so they are contiguous and all free memory is in one block</a:t>
            </a:r>
          </a:p>
          <a:p>
            <a:r>
              <a:rPr lang="en-US" altLang="id-ID" sz="2000" dirty="0"/>
              <a:t>Used in IBM’s OS/MVT (Multiprogramming with a Variable number of Tasks)</a:t>
            </a:r>
          </a:p>
        </p:txBody>
      </p:sp>
    </p:spTree>
    <p:extLst>
      <p:ext uri="{BB962C8B-B14F-4D97-AF65-F5344CB8AC3E}">
        <p14:creationId xmlns:p14="http://schemas.microsoft.com/office/powerpoint/2010/main" val="16988219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/>
          </a:bodyPr>
          <a:lstStyle/>
          <a:p>
            <a:r>
              <a:rPr lang="id-ID" sz="4000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991376"/>
          </a:xfrm>
        </p:spPr>
        <p:txBody>
          <a:bodyPr>
            <a:normAutofit/>
          </a:bodyPr>
          <a:lstStyle/>
          <a:p>
            <a:r>
              <a:rPr lang="en-US" sz="2000" dirty="0"/>
              <a:t>Is the task carried out by the OS and hardware to accommodate multiple processes in main memory</a:t>
            </a:r>
          </a:p>
          <a:p>
            <a:endParaRPr lang="en-US" sz="2000" dirty="0"/>
          </a:p>
          <a:p>
            <a:r>
              <a:rPr lang="en-US" sz="2000" dirty="0"/>
              <a:t>If only a few processes can be kept in main memory, then much of the time all processes will be waiting for I/O and the CPU will be idle </a:t>
            </a:r>
          </a:p>
          <a:p>
            <a:endParaRPr lang="en-US" sz="2000" dirty="0"/>
          </a:p>
          <a:p>
            <a:r>
              <a:rPr lang="en-US" sz="2000" dirty="0"/>
              <a:t>Hence, memory needs to be allocated efficiently in order to pack as many processes into memory as possible</a:t>
            </a:r>
          </a:p>
          <a:p>
            <a:endParaRPr lang="en-US" sz="2000" dirty="0"/>
          </a:p>
          <a:p>
            <a:r>
              <a:rPr lang="en-US" sz="2000" dirty="0"/>
              <a:t>In most schemes, the kernel occupies some fixed portion of main memory and the rest is shared by multiple processes</a:t>
            </a:r>
          </a:p>
        </p:txBody>
      </p:sp>
    </p:spTree>
    <p:extLst>
      <p:ext uri="{BB962C8B-B14F-4D97-AF65-F5344CB8AC3E}">
        <p14:creationId xmlns:p14="http://schemas.microsoft.com/office/powerpoint/2010/main" val="46920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9569" y="675605"/>
            <a:ext cx="7885113" cy="665163"/>
          </a:xfrm>
        </p:spPr>
        <p:txBody>
          <a:bodyPr>
            <a:normAutofit/>
          </a:bodyPr>
          <a:lstStyle/>
          <a:p>
            <a:r>
              <a:rPr lang="en-US" altLang="id-ID" sz="3600" dirty="0"/>
              <a:t>Dynamic Partitioning: an example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63352" y="4941218"/>
            <a:ext cx="7886700" cy="1793875"/>
          </a:xfrm>
        </p:spPr>
        <p:txBody>
          <a:bodyPr/>
          <a:lstStyle/>
          <a:p>
            <a:r>
              <a:rPr lang="en-US" altLang="id-ID" sz="2400" dirty="0"/>
              <a:t>A hole of 64K is left after loading 3 processes: not enough room for another process</a:t>
            </a:r>
          </a:p>
          <a:p>
            <a:r>
              <a:rPr lang="en-US" altLang="id-ID" sz="2400" dirty="0"/>
              <a:t>Eventually each process is blocked. The OS swaps out process 2 to bring in process 4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47681"/>
              </p:ext>
            </p:extLst>
          </p:nvPr>
        </p:nvGraphicFramePr>
        <p:xfrm>
          <a:off x="539552" y="1340768"/>
          <a:ext cx="76200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923810" imgH="2800741" progId="Adobe.Illustrator.7">
                  <p:embed/>
                </p:oleObj>
              </mc:Choice>
              <mc:Fallback>
                <p:oleObj name="Artwork" r:id="rId2" imgW="5923810" imgH="2800741" progId="Adobe.Illustrator.7">
                  <p:embed/>
                  <p:pic>
                    <p:nvPicPr>
                      <p:cNvPr id="77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40768"/>
                        <a:ext cx="762000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01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557" y="581931"/>
            <a:ext cx="7885113" cy="741363"/>
          </a:xfrm>
        </p:spPr>
        <p:txBody>
          <a:bodyPr>
            <a:normAutofit/>
          </a:bodyPr>
          <a:lstStyle/>
          <a:p>
            <a:r>
              <a:rPr lang="en-US" altLang="id-ID" sz="3600" dirty="0"/>
              <a:t>Dynamic Partitioning: an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4928847"/>
            <a:ext cx="7772400" cy="1905000"/>
          </a:xfrm>
        </p:spPr>
        <p:txBody>
          <a:bodyPr>
            <a:normAutofit lnSpcReduction="10000"/>
          </a:bodyPr>
          <a:lstStyle/>
          <a:p>
            <a:r>
              <a:rPr lang="en-US" altLang="id-ID" sz="2400"/>
              <a:t>another hole of 96K is created</a:t>
            </a:r>
          </a:p>
          <a:p>
            <a:r>
              <a:rPr lang="en-US" altLang="id-ID" sz="2400"/>
              <a:t>Eventually each process is blocked. The OS swaps out process 1 to bring in again process 2 and another hole of 96K is created...</a:t>
            </a:r>
          </a:p>
          <a:p>
            <a:r>
              <a:rPr lang="en-US" altLang="id-ID" sz="2400"/>
              <a:t>Compaction would produce a single hole of 256K</a:t>
            </a:r>
          </a:p>
          <a:p>
            <a:endParaRPr lang="en-US" altLang="id-ID" sz="2400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38514"/>
              </p:ext>
            </p:extLst>
          </p:nvPr>
        </p:nvGraphicFramePr>
        <p:xfrm>
          <a:off x="463352" y="1271247"/>
          <a:ext cx="7924800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934903" imgH="2800741" progId="Adobe.Illustrator.7">
                  <p:embed/>
                </p:oleObj>
              </mc:Choice>
              <mc:Fallback>
                <p:oleObj name="Artwork" r:id="rId2" imgW="5934903" imgH="2800741" progId="Adobe.Illustrator.7">
                  <p:embed/>
                  <p:pic>
                    <p:nvPicPr>
                      <p:cNvPr id="78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52" y="1271247"/>
                        <a:ext cx="7924800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61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430508"/>
            <a:ext cx="4926391" cy="685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id-ID" dirty="0"/>
              <a:t>Placement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24283"/>
            <a:ext cx="3941440" cy="5029053"/>
          </a:xfrm>
          <a:noFill/>
          <a:ln/>
        </p:spPr>
        <p:txBody>
          <a:bodyPr lIns="90488" tIns="44450" rIns="90488" bIns="44450"/>
          <a:lstStyle/>
          <a:p>
            <a:r>
              <a:rPr lang="en-US" altLang="id-ID" sz="2400"/>
              <a:t>Used to decide which free block to allocate to a process</a:t>
            </a:r>
          </a:p>
          <a:p>
            <a:r>
              <a:rPr lang="en-US" altLang="id-ID" sz="2400" dirty="0"/>
              <a:t>Goal: to reduce usage of compaction (time consuming)</a:t>
            </a:r>
          </a:p>
          <a:p>
            <a:r>
              <a:rPr lang="en-US" altLang="id-ID" sz="2400" dirty="0"/>
              <a:t>Possible algorithms:</a:t>
            </a:r>
          </a:p>
          <a:p>
            <a:pPr lvl="1"/>
            <a:r>
              <a:rPr lang="en-US" altLang="id-ID" sz="2200" dirty="0">
                <a:solidFill>
                  <a:schemeClr val="hlink"/>
                </a:solidFill>
              </a:rPr>
              <a:t>Best-fit</a:t>
            </a:r>
            <a:r>
              <a:rPr lang="en-US" altLang="id-ID" sz="2200" dirty="0"/>
              <a:t>: choose smallest hole </a:t>
            </a:r>
          </a:p>
          <a:p>
            <a:pPr lvl="1"/>
            <a:r>
              <a:rPr lang="en-US" altLang="id-ID" sz="2200" dirty="0">
                <a:solidFill>
                  <a:schemeClr val="hlink"/>
                </a:solidFill>
              </a:rPr>
              <a:t>First-fit</a:t>
            </a:r>
            <a:r>
              <a:rPr lang="en-US" altLang="id-ID" sz="2200" dirty="0"/>
              <a:t>: choose first hole from beginning </a:t>
            </a:r>
          </a:p>
          <a:p>
            <a:pPr lvl="1"/>
            <a:r>
              <a:rPr lang="en-US" altLang="id-ID" sz="2200" dirty="0">
                <a:solidFill>
                  <a:schemeClr val="hlink"/>
                </a:solidFill>
              </a:rPr>
              <a:t>Next-fit</a:t>
            </a:r>
            <a:r>
              <a:rPr lang="en-US" altLang="id-ID" sz="2200" dirty="0"/>
              <a:t>: choose first hole from last placement</a:t>
            </a:r>
          </a:p>
        </p:txBody>
      </p:sp>
      <p:graphicFrame>
        <p:nvGraphicFramePr>
          <p:cNvPr id="39941" name="Object 5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1417171989"/>
              </p:ext>
            </p:extLst>
          </p:nvPr>
        </p:nvGraphicFramePr>
        <p:xfrm>
          <a:off x="4508500" y="773113"/>
          <a:ext cx="4305300" cy="60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3" imgW="5020376" imgH="7066667" progId="Adobe.Illustrator.7">
                  <p:embed/>
                </p:oleObj>
              </mc:Choice>
              <mc:Fallback>
                <p:oleObj name="Artwork" r:id="rId3" imgW="5020376" imgH="7066667" progId="Adobe.Illustrator.7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773113"/>
                        <a:ext cx="4305300" cy="606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0400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5536" y="6141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id-ID" sz="4400"/>
              <a:t>Best-fit algorithm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536" y="1939675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id-ID" sz="3200" dirty="0"/>
              <a:t>Chooses the block that is closest in size to the request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id-ID" sz="3200" dirty="0"/>
              <a:t>Since smallest block is found for process, the smallest amount of fragmentation is left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id-ID" sz="3200" dirty="0"/>
              <a:t>Lot of little holes …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id-ID" sz="3200" dirty="0"/>
              <a:t>Memory compaction must be done more often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GB" altLang="id-ID" sz="3200" dirty="0"/>
          </a:p>
        </p:txBody>
      </p:sp>
    </p:spTree>
    <p:extLst>
      <p:ext uri="{BB962C8B-B14F-4D97-AF65-F5344CB8AC3E}">
        <p14:creationId xmlns:p14="http://schemas.microsoft.com/office/powerpoint/2010/main" val="3869324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67544" y="4046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id-ID" sz="4400"/>
              <a:t>First-fit algorithm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7544" y="1730226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id-ID" sz="3200"/>
              <a:t>Scans memory form the beginning and chooses the first available block that is large enough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id-ID" sz="3200"/>
              <a:t>Fastest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id-ID" sz="3200"/>
              <a:t>May have many process loaded in the front end of memory that must be searched over when trying to find a free block</a:t>
            </a:r>
          </a:p>
        </p:txBody>
      </p:sp>
    </p:spTree>
    <p:extLst>
      <p:ext uri="{BB962C8B-B14F-4D97-AF65-F5344CB8AC3E}">
        <p14:creationId xmlns:p14="http://schemas.microsoft.com/office/powerpoint/2010/main" val="40408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5536" y="620688"/>
            <a:ext cx="822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id-ID" sz="4000" dirty="0"/>
              <a:t>Next-fit algorithm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536" y="1728694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GB" altLang="id-ID" sz="2800" dirty="0"/>
              <a:t>Scans memory from the location of the last placement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GB" altLang="id-ID" sz="2800" dirty="0"/>
              <a:t>More often allocate a block of memory at the end of memory where the largest block is found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GB" altLang="id-ID" sz="2800" dirty="0"/>
              <a:t>The largest block of memory is broken up into smaller blocks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GB" altLang="id-ID" sz="2800" dirty="0"/>
              <a:t>Compaction is required to obtain a large block at the end of memory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GB" altLang="id-ID" sz="3200" dirty="0"/>
          </a:p>
        </p:txBody>
      </p:sp>
    </p:spTree>
    <p:extLst>
      <p:ext uri="{BB962C8B-B14F-4D97-AF65-F5344CB8AC3E}">
        <p14:creationId xmlns:p14="http://schemas.microsoft.com/office/powerpoint/2010/main" val="3973892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676" y="92204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id-ID" sz="3600" dirty="0"/>
              <a:t>Placement Algorithm: some comments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988840"/>
            <a:ext cx="7886700" cy="4288160"/>
          </a:xfrm>
        </p:spPr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Next-fit often leads to allocation of the largest block at the end of memory </a:t>
            </a:r>
          </a:p>
          <a:p>
            <a:r>
              <a:rPr lang="en-US" altLang="id-ID" sz="2000" dirty="0"/>
              <a:t>First-fit favors allocation near the beginning: tends to create less fragmentation then Next-fit</a:t>
            </a:r>
          </a:p>
          <a:p>
            <a:r>
              <a:rPr lang="en-US" altLang="id-ID" sz="2000" dirty="0"/>
              <a:t>Best-fit searches for smallest block: the fragment left behind is small as possible</a:t>
            </a:r>
          </a:p>
          <a:p>
            <a:pPr lvl="1"/>
            <a:r>
              <a:rPr lang="en-US" altLang="id-ID" sz="2000" dirty="0"/>
              <a:t>main memory quickly forms holes too small to hold any process: compaction generally needs to be done more often </a:t>
            </a:r>
          </a:p>
        </p:txBody>
      </p:sp>
    </p:spTree>
    <p:extLst>
      <p:ext uri="{BB962C8B-B14F-4D97-AF65-F5344CB8AC3E}">
        <p14:creationId xmlns:p14="http://schemas.microsoft.com/office/powerpoint/2010/main" val="4053657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Other Placement Algorithm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Worst-fit</a:t>
            </a:r>
          </a:p>
          <a:p>
            <a:pPr lvl="1"/>
            <a:r>
              <a:rPr lang="en-US" sz="2000" dirty="0"/>
              <a:t>Find and choose the largest block available</a:t>
            </a:r>
          </a:p>
          <a:p>
            <a:pPr lvl="1"/>
            <a:r>
              <a:rPr lang="en-US" sz="2000" dirty="0"/>
              <a:t>Not the best idea to use it</a:t>
            </a:r>
          </a:p>
          <a:p>
            <a:pPr lvl="1"/>
            <a:endParaRPr lang="en-US" sz="2000" dirty="0"/>
          </a:p>
          <a:p>
            <a:r>
              <a:rPr lang="en-US" sz="2000" dirty="0"/>
              <a:t>Quick-fit</a:t>
            </a:r>
          </a:p>
          <a:p>
            <a:pPr lvl="1"/>
            <a:r>
              <a:rPr lang="en-US" sz="2000" dirty="0"/>
              <a:t>Used only for linked-list memory placement</a:t>
            </a:r>
          </a:p>
          <a:p>
            <a:pPr lvl="1"/>
            <a:r>
              <a:rPr lang="en-US" sz="2000" dirty="0"/>
              <a:t>Can be use to speed up the other algorithm to find a hole and placing the process</a:t>
            </a:r>
          </a:p>
          <a:p>
            <a:pPr lvl="1"/>
            <a:r>
              <a:rPr lang="en-US" sz="2000" dirty="0"/>
              <a:t>Memory deallocation become more complex and more slow because the free memory had to be moved from process list to hole list</a:t>
            </a:r>
          </a:p>
          <a:p>
            <a:pPr lvl="1"/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87074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032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505576"/>
          </a:xfrm>
        </p:spPr>
        <p:txBody>
          <a:bodyPr>
            <a:normAutofit/>
          </a:bodyPr>
          <a:lstStyle/>
          <a:p>
            <a:r>
              <a:rPr lang="en-US" sz="2000" i="1" dirty="0"/>
              <a:t>Notes : Memory that already used are greyed out !</a:t>
            </a:r>
          </a:p>
          <a:p>
            <a:endParaRPr lang="en-US" sz="2000" i="1" dirty="0"/>
          </a:p>
          <a:p>
            <a:r>
              <a:rPr lang="en-US" sz="2000" dirty="0"/>
              <a:t>New process with size of 6 Kb is arrive and where it will be place with the algorithm :</a:t>
            </a:r>
          </a:p>
          <a:p>
            <a:pPr lvl="1"/>
            <a:r>
              <a:rPr lang="en-US" sz="2000" dirty="0"/>
              <a:t>Next Fit (last position on H5)</a:t>
            </a:r>
          </a:p>
          <a:p>
            <a:pPr lvl="1"/>
            <a:r>
              <a:rPr lang="en-US" sz="2000" dirty="0"/>
              <a:t>Best Fit</a:t>
            </a:r>
          </a:p>
          <a:p>
            <a:pPr lvl="1"/>
            <a:r>
              <a:rPr lang="en-US" sz="2000" dirty="0"/>
              <a:t>First Fit</a:t>
            </a:r>
          </a:p>
          <a:p>
            <a:pPr lvl="1"/>
            <a:r>
              <a:rPr lang="en-US" sz="2000" dirty="0"/>
              <a:t>Worst Fit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916832"/>
            <a:ext cx="7560840" cy="6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8" y="764704"/>
            <a:ext cx="8229600" cy="1066800"/>
          </a:xfrm>
        </p:spPr>
        <p:txBody>
          <a:bodyPr>
            <a:normAutofit/>
          </a:bodyPr>
          <a:lstStyle/>
          <a:p>
            <a:r>
              <a:rPr lang="en-GB" altLang="id-ID" sz="4000" dirty="0"/>
              <a:t>Buddy System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472"/>
            <a:ext cx="8229600" cy="5031064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id-ID" sz="2400" dirty="0"/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id-ID" sz="2400" dirty="0"/>
              <a:t>The Buddy System is a memory allocation that works on the basis of using binary numbers as these are fast for computers to manipulate.</a:t>
            </a:r>
            <a:endParaRPr lang="en-GB" altLang="id-ID" sz="2400" dirty="0"/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id-ID" sz="2400" dirty="0"/>
              <a:t>Entire space available is treated as a single block of 2^U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id-ID" sz="2400" dirty="0"/>
              <a:t>If a request of size s such that </a:t>
            </a:r>
          </a:p>
          <a:p>
            <a:pPr marL="109728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GB" altLang="id-ID" sz="2400" dirty="0"/>
              <a:t>		2^(U-1) &lt; s &lt;= 2^U </a:t>
            </a:r>
          </a:p>
          <a:p>
            <a:pPr marL="109728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GB" altLang="id-ID" sz="2400" dirty="0"/>
              <a:t>   entire block is allocated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GB" altLang="id-ID" sz="2400" dirty="0"/>
              <a:t>Otherwise block is split into two equal buddies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GB" altLang="id-ID" sz="2400" dirty="0"/>
              <a:t>Process continues until smallest block greater than or equal to s is generated</a:t>
            </a:r>
          </a:p>
          <a:p>
            <a:r>
              <a:rPr lang="en-US" altLang="id-ID" sz="2400" dirty="0"/>
              <a:t>Lists are maintained which stores lists of free memory blocks of sizes 1, 2, 4, 8,…, n, where n is the size of the memory (in bytes). This means that for a one megabyte memory we require 21 lists.</a:t>
            </a:r>
          </a:p>
          <a:p>
            <a:r>
              <a:rPr lang="en-US" altLang="id-ID" sz="2400" dirty="0"/>
              <a:t>If we assume we have one megabyte of memory and it is all unused then there will be one entry in the 1M list; and all other lists will be empty. </a:t>
            </a:r>
          </a:p>
          <a:p>
            <a:endParaRPr lang="en-GB" alt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412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Memory Hierarchy</a:t>
            </a:r>
            <a:endParaRPr lang="id-ID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209" y="2009022"/>
            <a:ext cx="498227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1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885112" cy="741362"/>
          </a:xfrm>
        </p:spPr>
        <p:txBody>
          <a:bodyPr/>
          <a:lstStyle/>
          <a:p>
            <a:r>
              <a:rPr lang="en-US" altLang="id-ID"/>
              <a:t>Example of Buddy System</a:t>
            </a:r>
          </a:p>
        </p:txBody>
      </p:sp>
      <p:graphicFrame>
        <p:nvGraphicFramePr>
          <p:cNvPr id="10240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5712"/>
              </p:ext>
            </p:extLst>
          </p:nvPr>
        </p:nvGraphicFramePr>
        <p:xfrm>
          <a:off x="250304" y="1662658"/>
          <a:ext cx="8545513" cy="500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8542857" imgH="5001323" progId="Adobe.Illustrator.7">
                  <p:embed/>
                </p:oleObj>
              </mc:Choice>
              <mc:Fallback>
                <p:oleObj name="Artwork" r:id="rId2" imgW="8542857" imgH="5001323" progId="Adobe.Illustrator.7">
                  <p:embed/>
                  <p:pic>
                    <p:nvPicPr>
                      <p:cNvPr id="10240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04" y="1662658"/>
                        <a:ext cx="8545513" cy="500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671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r>
              <a:rPr lang="en-GB" altLang="id-ID" sz="4000" dirty="0"/>
              <a:t>Buddy System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512"/>
            <a:ext cx="8229600" cy="4671024"/>
          </a:xfrm>
        </p:spPr>
        <p:txBody>
          <a:bodyPr>
            <a:normAutofit/>
          </a:bodyPr>
          <a:lstStyle/>
          <a:p>
            <a:r>
              <a:rPr lang="en-US" altLang="id-ID" sz="2000" dirty="0"/>
              <a:t>Programs are not moved in memory</a:t>
            </a:r>
          </a:p>
          <a:p>
            <a:pPr lvl="1"/>
            <a:r>
              <a:rPr lang="en-US" altLang="id-ID" sz="2000" dirty="0"/>
              <a:t>simplifies memory management</a:t>
            </a:r>
            <a:endParaRPr lang="en-US" sz="2000" dirty="0"/>
          </a:p>
          <a:p>
            <a:r>
              <a:rPr lang="en-US" sz="2000" dirty="0"/>
              <a:t>The buddy system is fast as when a block size of 2k bytes is returned only the 2k list has to be searched to see if a merge is possible. (</a:t>
            </a:r>
            <a:r>
              <a:rPr lang="en-US" altLang="id-ID" sz="2000" dirty="0"/>
              <a:t>Mostly efficient when the size M of memory used by the Buddy System is a power of 2)</a:t>
            </a:r>
            <a:endParaRPr lang="en-US" sz="2000" dirty="0"/>
          </a:p>
          <a:p>
            <a:r>
              <a:rPr lang="en-US" sz="2000" dirty="0"/>
              <a:t>The problem with the buddy system is that it is inefficient in terms of memory usage. All memory requests have to be rounded up to a power of two</a:t>
            </a:r>
          </a:p>
          <a:p>
            <a:r>
              <a:rPr lang="en-US" sz="2000" dirty="0"/>
              <a:t>This type of wastage is known as internal fragmentation. As the wasted memory is internal to the allocated segments.</a:t>
            </a:r>
          </a:p>
          <a:p>
            <a:pPr marL="109728" indent="0">
              <a:buNone/>
            </a:pPr>
            <a:r>
              <a:rPr lang="en-US" altLang="id-ID" sz="2000" dirty="0"/>
              <a:t>    On average, internal fragmentation is 25%</a:t>
            </a:r>
          </a:p>
          <a:p>
            <a:pPr lvl="1"/>
            <a:r>
              <a:rPr lang="en-US" altLang="id-ID" sz="2000" dirty="0"/>
              <a:t>each memory block is at least 50% occupied</a:t>
            </a:r>
          </a:p>
          <a:p>
            <a:r>
              <a:rPr lang="en-US" sz="2000" dirty="0"/>
              <a:t>Opposite is external fragmentation where the wasted memory appears between allocated segments. </a:t>
            </a:r>
          </a:p>
          <a:p>
            <a:endParaRPr lang="en-US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113887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(Buddy System)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Request 85 K</a:t>
            </a:r>
          </a:p>
          <a:p>
            <a:r>
              <a:rPr lang="en-US" sz="2400" dirty="0"/>
              <a:t>Request 45 K</a:t>
            </a:r>
          </a:p>
          <a:p>
            <a:r>
              <a:rPr lang="en-US" sz="2400" dirty="0"/>
              <a:t>Request 75 K</a:t>
            </a:r>
          </a:p>
          <a:p>
            <a:r>
              <a:rPr lang="en-US" sz="2400" dirty="0"/>
              <a:t>Release A</a:t>
            </a:r>
          </a:p>
          <a:p>
            <a:r>
              <a:rPr lang="en-US" sz="2400" dirty="0"/>
              <a:t>Request 55 K</a:t>
            </a:r>
          </a:p>
          <a:p>
            <a:r>
              <a:rPr lang="en-US" sz="2400" dirty="0"/>
              <a:t>Release B</a:t>
            </a:r>
          </a:p>
          <a:p>
            <a:r>
              <a:rPr lang="en-US" sz="2400" dirty="0"/>
              <a:t>Release D</a:t>
            </a:r>
          </a:p>
          <a:p>
            <a:r>
              <a:rPr lang="en-US" sz="2400" dirty="0"/>
              <a:t>Release C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339715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  <a:uLnTx/>
                <a:uFillTx/>
                <a:latin typeface="Georgia"/>
                <a:ea typeface="+mn-ea"/>
                <a:cs typeface="+mn-cs"/>
              </a:rPr>
              <a:t>Any Question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  <a:uLnTx/>
                <a:uFillTx/>
                <a:latin typeface="Georgia"/>
                <a:ea typeface="+mn-ea"/>
                <a:cs typeface="+mn-cs"/>
              </a:rPr>
              <a:t>Anything to discuss ?</a:t>
            </a:r>
            <a:endParaRPr kumimoji="0" lang="en-US" sz="5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18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8229600" cy="1066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id-ID" sz="4000" dirty="0"/>
              <a:t>Memory Management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43136"/>
            <a:ext cx="8229600" cy="4325112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Relocation</a:t>
            </a:r>
          </a:p>
          <a:p>
            <a:pPr lvl="1"/>
            <a:endParaRPr lang="en-US" altLang="id-ID" sz="2000" dirty="0"/>
          </a:p>
          <a:p>
            <a:pPr lvl="1"/>
            <a:r>
              <a:rPr lang="en-US" altLang="id-ID" sz="2000" dirty="0"/>
              <a:t>programmer cannot know where the program will be placed in memory when it is executed</a:t>
            </a:r>
          </a:p>
          <a:p>
            <a:pPr lvl="1"/>
            <a:r>
              <a:rPr lang="en-US" altLang="id-ID" sz="2000" dirty="0"/>
              <a:t>a process may be (often) </a:t>
            </a:r>
            <a:r>
              <a:rPr lang="en-US" altLang="id-ID" sz="2000" dirty="0">
                <a:solidFill>
                  <a:schemeClr val="hlink"/>
                </a:solidFill>
              </a:rPr>
              <a:t>relocated</a:t>
            </a:r>
            <a:r>
              <a:rPr lang="en-US" altLang="id-ID" sz="2000" dirty="0"/>
              <a:t> in main memory due to swapping</a:t>
            </a:r>
          </a:p>
          <a:p>
            <a:pPr lvl="1"/>
            <a:r>
              <a:rPr lang="en-US" altLang="id-ID" sz="2000" dirty="0"/>
              <a:t>swapping enables the OS to have a larger pool of ready-to-execute processes </a:t>
            </a:r>
          </a:p>
          <a:p>
            <a:pPr lvl="1"/>
            <a:r>
              <a:rPr lang="en-US" altLang="id-ID" sz="2000" dirty="0"/>
              <a:t>memory references in code (for both instructions and data) must be translated to actual physical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9012775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7761" y="1052736"/>
            <a:ext cx="7308478" cy="809251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id-ID" sz="3600" dirty="0"/>
              <a:t>Memory Management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Protection</a:t>
            </a:r>
          </a:p>
          <a:p>
            <a:pPr lvl="1"/>
            <a:endParaRPr lang="en-US" altLang="id-ID" sz="2000" dirty="0"/>
          </a:p>
          <a:p>
            <a:pPr lvl="1"/>
            <a:r>
              <a:rPr lang="en-US" altLang="id-ID" sz="2000" dirty="0"/>
              <a:t>processes should not be able to reference memory locations in another process without permission</a:t>
            </a:r>
          </a:p>
          <a:p>
            <a:pPr lvl="1"/>
            <a:r>
              <a:rPr lang="en-US" altLang="id-ID" sz="2000" dirty="0"/>
              <a:t>impossible to check addresses at compile time in programs since the program could be relocated</a:t>
            </a:r>
          </a:p>
          <a:p>
            <a:pPr lvl="1"/>
            <a:r>
              <a:rPr lang="en-US" altLang="id-ID" sz="2000" dirty="0"/>
              <a:t>address references must be checked at run time by hardware</a:t>
            </a:r>
          </a:p>
        </p:txBody>
      </p:sp>
    </p:spTree>
    <p:extLst>
      <p:ext uri="{BB962C8B-B14F-4D97-AF65-F5344CB8AC3E}">
        <p14:creationId xmlns:p14="http://schemas.microsoft.com/office/powerpoint/2010/main" val="9767298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761" y="1052736"/>
            <a:ext cx="7308478" cy="809251"/>
          </a:xfrm>
          <a:noFill/>
          <a:ln/>
        </p:spPr>
        <p:txBody>
          <a:bodyPr lIns="90488" tIns="44450" rIns="90488" bIns="44450">
            <a:noAutofit/>
          </a:bodyPr>
          <a:lstStyle/>
          <a:p>
            <a:r>
              <a:rPr lang="en-US" altLang="id-ID" sz="3600" dirty="0"/>
              <a:t>Memory Management Requirements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Sharing</a:t>
            </a:r>
          </a:p>
          <a:p>
            <a:pPr lvl="1"/>
            <a:endParaRPr lang="en-US" altLang="id-ID" sz="2000" dirty="0"/>
          </a:p>
          <a:p>
            <a:pPr lvl="1"/>
            <a:r>
              <a:rPr lang="en-US" altLang="id-ID" sz="2000" dirty="0"/>
              <a:t>must allow several processes to access a common portion of main memory without compromising protection</a:t>
            </a:r>
          </a:p>
          <a:p>
            <a:pPr lvl="2"/>
            <a:r>
              <a:rPr lang="en-US" altLang="id-ID" sz="2000" dirty="0"/>
              <a:t>cooperating processes may need to share access to the same data structure</a:t>
            </a:r>
          </a:p>
          <a:p>
            <a:pPr lvl="2"/>
            <a:r>
              <a:rPr lang="en-US" altLang="id-ID" sz="2000" dirty="0"/>
              <a:t>better to allow each process to access the same copy of the program rather than have their own separate copy</a:t>
            </a:r>
          </a:p>
        </p:txBody>
      </p:sp>
    </p:spTree>
    <p:extLst>
      <p:ext uri="{BB962C8B-B14F-4D97-AF65-F5344CB8AC3E}">
        <p14:creationId xmlns:p14="http://schemas.microsoft.com/office/powerpoint/2010/main" val="36702239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7761" y="908720"/>
            <a:ext cx="7308478" cy="809251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id-ID" sz="3600" dirty="0"/>
              <a:t>Memory Management Requirements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56446" y="2034709"/>
            <a:ext cx="7308478" cy="3482523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Logical Organization</a:t>
            </a:r>
          </a:p>
          <a:p>
            <a:pPr lvl="1"/>
            <a:endParaRPr lang="en-US" altLang="id-ID" sz="2000" dirty="0"/>
          </a:p>
          <a:p>
            <a:pPr lvl="1"/>
            <a:r>
              <a:rPr lang="en-US" altLang="id-ID" sz="2000" dirty="0"/>
              <a:t>users write programs in modules with different characteristics </a:t>
            </a:r>
          </a:p>
          <a:p>
            <a:pPr lvl="2"/>
            <a:r>
              <a:rPr lang="en-US" altLang="id-ID" sz="2000" dirty="0"/>
              <a:t>instruction modules are execute-only</a:t>
            </a:r>
          </a:p>
          <a:p>
            <a:pPr lvl="2"/>
            <a:r>
              <a:rPr lang="en-US" altLang="id-ID" sz="2000" dirty="0"/>
              <a:t>data modules are either read-only or read/write</a:t>
            </a:r>
          </a:p>
          <a:p>
            <a:pPr lvl="2"/>
            <a:r>
              <a:rPr lang="en-US" altLang="id-ID" sz="2000" dirty="0"/>
              <a:t>some modules are private others are public</a:t>
            </a:r>
          </a:p>
          <a:p>
            <a:pPr lvl="1"/>
            <a:endParaRPr lang="en-US" altLang="id-ID" sz="2000" dirty="0"/>
          </a:p>
          <a:p>
            <a:pPr lvl="1"/>
            <a:r>
              <a:rPr lang="en-US" altLang="id-ID" sz="2000" dirty="0"/>
              <a:t>To effectively deal with user programs, the OS and hardware should support a basic form of module to provide the required protection and sharing</a:t>
            </a:r>
          </a:p>
        </p:txBody>
      </p:sp>
    </p:spTree>
    <p:extLst>
      <p:ext uri="{BB962C8B-B14F-4D97-AF65-F5344CB8AC3E}">
        <p14:creationId xmlns:p14="http://schemas.microsoft.com/office/powerpoint/2010/main" val="28211177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761" y="980728"/>
            <a:ext cx="7308478" cy="809251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id-ID" sz="3600" dirty="0"/>
              <a:t>Memory Management Requirements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56446" y="2034709"/>
            <a:ext cx="7308478" cy="3482523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Physical Organization</a:t>
            </a:r>
          </a:p>
          <a:p>
            <a:pPr lvl="1"/>
            <a:endParaRPr lang="en-US" altLang="id-ID" sz="2000" dirty="0"/>
          </a:p>
          <a:p>
            <a:pPr lvl="1"/>
            <a:r>
              <a:rPr lang="en-US" altLang="id-ID" sz="2000" dirty="0"/>
              <a:t>secondary memory is the long term store for programs and data while main memory holds program and data currently in use</a:t>
            </a:r>
          </a:p>
          <a:p>
            <a:pPr lvl="1"/>
            <a:endParaRPr lang="en-US" altLang="id-ID" sz="2000" dirty="0"/>
          </a:p>
          <a:p>
            <a:pPr lvl="1"/>
            <a:r>
              <a:rPr lang="en-US" altLang="id-ID" sz="2000" dirty="0"/>
              <a:t>moving information between these two levels of memory is a major concern of memory management (OS)</a:t>
            </a:r>
          </a:p>
          <a:p>
            <a:pPr lvl="2"/>
            <a:r>
              <a:rPr lang="en-US" altLang="id-ID" sz="2000" dirty="0"/>
              <a:t>it is highly inefficient to leave this responsibility to the application programmer</a:t>
            </a:r>
          </a:p>
        </p:txBody>
      </p:sp>
    </p:spTree>
    <p:extLst>
      <p:ext uri="{BB962C8B-B14F-4D97-AF65-F5344CB8AC3E}">
        <p14:creationId xmlns:p14="http://schemas.microsoft.com/office/powerpoint/2010/main" val="11072659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758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Memory Management Classification</a:t>
            </a:r>
            <a:endParaRPr lang="id-ID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409976"/>
              </p:ext>
            </p:extLst>
          </p:nvPr>
        </p:nvGraphicFramePr>
        <p:xfrm>
          <a:off x="1123950" y="1700808"/>
          <a:ext cx="6896100" cy="2036445"/>
        </p:xfrm>
        <a:graphic>
          <a:graphicData uri="http://schemas.openxmlformats.org/drawingml/2006/table">
            <a:tbl>
              <a:tblPr/>
              <a:tblGrid>
                <a:gridCol w="926247">
                  <a:extLst>
                    <a:ext uri="{9D8B030D-6E8A-4147-A177-3AD203B41FA5}">
                      <a16:colId xmlns:a16="http://schemas.microsoft.com/office/drawing/2014/main" val="1755310442"/>
                    </a:ext>
                  </a:extLst>
                </a:gridCol>
                <a:gridCol w="926247">
                  <a:extLst>
                    <a:ext uri="{9D8B030D-6E8A-4147-A177-3AD203B41FA5}">
                      <a16:colId xmlns:a16="http://schemas.microsoft.com/office/drawing/2014/main" val="1763689237"/>
                    </a:ext>
                  </a:extLst>
                </a:gridCol>
                <a:gridCol w="926247">
                  <a:extLst>
                    <a:ext uri="{9D8B030D-6E8A-4147-A177-3AD203B41FA5}">
                      <a16:colId xmlns:a16="http://schemas.microsoft.com/office/drawing/2014/main" val="1395554551"/>
                    </a:ext>
                  </a:extLst>
                </a:gridCol>
                <a:gridCol w="1357650">
                  <a:extLst>
                    <a:ext uri="{9D8B030D-6E8A-4147-A177-3AD203B41FA5}">
                      <a16:colId xmlns:a16="http://schemas.microsoft.com/office/drawing/2014/main" val="2320135658"/>
                    </a:ext>
                  </a:extLst>
                </a:gridCol>
                <a:gridCol w="904043">
                  <a:extLst>
                    <a:ext uri="{9D8B030D-6E8A-4147-A177-3AD203B41FA5}">
                      <a16:colId xmlns:a16="http://schemas.microsoft.com/office/drawing/2014/main" val="243567564"/>
                    </a:ext>
                  </a:extLst>
                </a:gridCol>
                <a:gridCol w="913559">
                  <a:extLst>
                    <a:ext uri="{9D8B030D-6E8A-4147-A177-3AD203B41FA5}">
                      <a16:colId xmlns:a16="http://schemas.microsoft.com/office/drawing/2014/main" val="1051312273"/>
                    </a:ext>
                  </a:extLst>
                </a:gridCol>
                <a:gridCol w="942107">
                  <a:extLst>
                    <a:ext uri="{9D8B030D-6E8A-4147-A177-3AD203B41FA5}">
                      <a16:colId xmlns:a16="http://schemas.microsoft.com/office/drawing/2014/main" val="38512164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3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  <a:b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User System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Programming System with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Memory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Programming System with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 Memory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53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t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Multiprogramming with</a:t>
                      </a:r>
                      <a:b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Static Partition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Programming with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Dynamic Partition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  <a:b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Paging System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  <a:b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Segmentation System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Paging and Segmentation Combination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48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91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37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22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  <a:b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Absolute Placement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(3)</a:t>
                      </a:r>
                      <a:b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 Relocated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53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839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11613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7253"/>
            <a:ext cx="8229600" cy="286009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(1), (2), (3), (4) </a:t>
            </a:r>
            <a:r>
              <a:rPr lang="en-US" dirty="0">
                <a:sym typeface="Wingdings" panose="05000000000000000000" pitchFamily="2" charset="2"/>
              </a:rPr>
              <a:t> physical memory management, can not used to load bigger programs then available memory</a:t>
            </a:r>
          </a:p>
          <a:p>
            <a:endParaRPr lang="en-US" dirty="0"/>
          </a:p>
          <a:p>
            <a:r>
              <a:rPr lang="en-US" dirty="0"/>
              <a:t>(5), (6), (7) </a:t>
            </a:r>
            <a:r>
              <a:rPr lang="en-US" dirty="0">
                <a:sym typeface="Wingdings" panose="05000000000000000000" pitchFamily="2" charset="2"/>
              </a:rPr>
              <a:t> used to trick for memory need, so it can load a bigger program which is need more memory then it is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14951"/>
      </p:ext>
    </p:extLst>
  </p:cSld>
  <p:clrMapOvr>
    <a:masterClrMapping/>
  </p:clrMapOvr>
</p:sld>
</file>

<file path=ppt/theme/theme1.xml><?xml version="1.0" encoding="utf-8"?>
<a:theme xmlns:a="http://schemas.openxmlformats.org/drawingml/2006/main" name="Fakultas Ilmu Komp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kultas Ilmu Komputer" id="{F02E28E1-0329-49CB-8A26-C1E43D969C98}" vid="{15DBF05C-B68E-4D6E-A76A-CCDA83552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Fakultas Ilmu Komputer</Template>
  <TotalTime>47068</TotalTime>
  <Words>1822</Words>
  <Application>Microsoft Office PowerPoint</Application>
  <PresentationFormat>On-screen Show (4:3)</PresentationFormat>
  <Paragraphs>231</Paragraphs>
  <Slides>33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Georgia</vt:lpstr>
      <vt:lpstr>Signika</vt:lpstr>
      <vt:lpstr>Fakultas Ilmu Komputer</vt:lpstr>
      <vt:lpstr>Artwork</vt:lpstr>
      <vt:lpstr>Operating System</vt:lpstr>
      <vt:lpstr>Memory Management</vt:lpstr>
      <vt:lpstr>Memory Hierarchy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Management Classification</vt:lpstr>
      <vt:lpstr>Simple Memory Management</vt:lpstr>
      <vt:lpstr>Memory Management without Swapping (Mono-programming)</vt:lpstr>
      <vt:lpstr>Memory Management without Swapping (Multiprogramming)  Fixed / Static Partitioning</vt:lpstr>
      <vt:lpstr>Fixed Partitioning</vt:lpstr>
      <vt:lpstr>Fixed Partitioning</vt:lpstr>
      <vt:lpstr>Placement Algorithm with Partitions</vt:lpstr>
      <vt:lpstr>Placement Algorithm with Partitions</vt:lpstr>
      <vt:lpstr>Placement Algorithm with Partitions</vt:lpstr>
      <vt:lpstr>PowerPoint Presentation</vt:lpstr>
      <vt:lpstr>Dynamic Partitioning</vt:lpstr>
      <vt:lpstr>Dynamic Partitioning: an example</vt:lpstr>
      <vt:lpstr>Dynamic Partitioning: an example</vt:lpstr>
      <vt:lpstr>Placement Algorithm</vt:lpstr>
      <vt:lpstr>PowerPoint Presentation</vt:lpstr>
      <vt:lpstr>PowerPoint Presentation</vt:lpstr>
      <vt:lpstr>PowerPoint Presentation</vt:lpstr>
      <vt:lpstr>Placement Algorithm: some comments</vt:lpstr>
      <vt:lpstr>Other Placement Algorithm</vt:lpstr>
      <vt:lpstr>Exercise</vt:lpstr>
      <vt:lpstr>Buddy System</vt:lpstr>
      <vt:lpstr>Example of Buddy System</vt:lpstr>
      <vt:lpstr>Buddy System</vt:lpstr>
      <vt:lpstr>Exercise (Buddy System)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357</cp:revision>
  <dcterms:created xsi:type="dcterms:W3CDTF">2011-09-14T06:18:36Z</dcterms:created>
  <dcterms:modified xsi:type="dcterms:W3CDTF">2021-03-01T02:05:30Z</dcterms:modified>
</cp:coreProperties>
</file>