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8" r:id="rId3"/>
    <p:sldId id="350" r:id="rId4"/>
    <p:sldId id="377" r:id="rId5"/>
    <p:sldId id="380" r:id="rId6"/>
    <p:sldId id="381" r:id="rId7"/>
    <p:sldId id="382" r:id="rId8"/>
    <p:sldId id="371" r:id="rId9"/>
    <p:sldId id="372" r:id="rId10"/>
    <p:sldId id="373" r:id="rId11"/>
    <p:sldId id="374" r:id="rId12"/>
    <p:sldId id="375" r:id="rId13"/>
    <p:sldId id="376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492" autoAdjust="0"/>
  </p:normalViewPr>
  <p:slideViewPr>
    <p:cSldViewPr>
      <p:cViewPr varScale="1">
        <p:scale>
          <a:sx n="90" d="100"/>
          <a:sy n="90" d="100"/>
        </p:scale>
        <p:origin x="232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3AD6C4-2C6D-482C-9055-F828CF9D97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88F51-20FE-48DC-AA04-E8303FEECD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47FE76-4D42-47D6-A261-662547A1F7F0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BB0F50-8688-4CD3-BE1F-CE7E4BE3C3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89DF374-9637-41A7-B7D3-38048F56A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080EF-8766-435B-BF24-EBAB318A7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3203-4DC8-42BF-AC43-9D09482E0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62C65C-D32A-4EB2-A29E-A7AC77967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8">
            <a:extLst>
              <a:ext uri="{FF2B5EF4-FFF2-40B4-BE49-F238E27FC236}">
                <a16:creationId xmlns:a16="http://schemas.microsoft.com/office/drawing/2014/main" id="{022808C6-67FD-4CF5-B694-A4E545A761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F0FFC3-EB54-422A-A0B4-BE9476BA0A17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59747" name="Text Box 1">
            <a:extLst>
              <a:ext uri="{FF2B5EF4-FFF2-40B4-BE49-F238E27FC236}">
                <a16:creationId xmlns:a16="http://schemas.microsoft.com/office/drawing/2014/main" id="{761C71A2-2964-43E9-A01A-066AF303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3E3D111C-FBA5-411F-B493-A7FA2302A08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8">
            <a:extLst>
              <a:ext uri="{FF2B5EF4-FFF2-40B4-BE49-F238E27FC236}">
                <a16:creationId xmlns:a16="http://schemas.microsoft.com/office/drawing/2014/main" id="{3633B17A-2A82-40C6-B23E-6F4D602A4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D51E3B-8A0B-4EFC-8C0E-2C269E547BD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72035" name="Text Box 1">
            <a:extLst>
              <a:ext uri="{FF2B5EF4-FFF2-40B4-BE49-F238E27FC236}">
                <a16:creationId xmlns:a16="http://schemas.microsoft.com/office/drawing/2014/main" id="{5323A6E5-4F47-4734-8BBA-0EFFB668E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2036" name="Rectangle 2">
            <a:extLst>
              <a:ext uri="{FF2B5EF4-FFF2-40B4-BE49-F238E27FC236}">
                <a16:creationId xmlns:a16="http://schemas.microsoft.com/office/drawing/2014/main" id="{26B258F4-C661-4A1B-AF78-9B5D81A0DAC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4812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74BC-5293-42DF-AD48-9FC56D3C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FB666-D646-4175-972A-39374F8BA569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D71C-5830-481D-B88F-C1F2A18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0C2B-5077-42CB-9CBF-51C37352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BBD9C-81A4-4BEE-A904-E6C1907490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74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4017-6E64-4319-93FA-19DA0100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2CDD-29BB-4726-9907-25751D9159DD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DF44-A494-422E-A429-C75629B8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8E75-2D59-4430-88E8-3EFAB12B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5B144-26A0-4CAE-B4BF-2008F6526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49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0F91D-FD90-43EF-A1C3-8DA5B3ED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5EFE0-4841-4536-BF75-E38133A6C57E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AC0C4-E59C-4634-8154-1584121F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F300-BFE0-41C1-86B4-051EC08B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2FC5A-CFEF-492D-9688-F344F92D5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94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6B81-8D5E-448E-BD66-65027C30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EAACA-2E0E-4649-8202-7E5692740243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1FF3-6E24-433A-A6A5-809D5821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B835-5651-4688-BC2B-4D5CE952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B870-24DD-4FA6-8D85-464868A7D6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51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72B4-5B6F-411F-ADD5-7B995F6A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A5115-3E48-4430-B1D0-5D82EF34C65C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E81-EE84-4E84-91D9-52EA9530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4C38-E1F7-4119-87DE-91517599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E8703-E554-45A5-9B5E-43BA00B4D4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45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D44022-B9B5-4153-80AB-0E67B72A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6F511-7A24-406D-9C39-26CC4614C3D0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CA7711-4216-42B0-81DF-C1B2226A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59FAD-2F32-4580-85C8-03CC6F70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8EF95-6A59-46BF-8221-874643B827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DBAFD85-D11B-4E72-ADB0-8ACB64C3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C56AF-7E6A-453D-A476-E717AAA17A7A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87EEB1-48FB-46B7-AF01-50DBB215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D45F1B-3765-4868-8C9F-7EB11687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23828-DB0F-4EF8-A0EF-599CD740D8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37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7CE95CD-310C-4A05-98F9-6FAEA56B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3C839-CD8E-4C29-94F1-9FEC51C3EB26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C202E5-3A29-496B-B849-40E77CDE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95AC8A-CAF8-401E-8692-5C413DA8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69318-1677-498C-804E-D1D0BBEA7F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7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680B69D-730E-4C58-A993-8AC2693E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465E-8B78-48FF-97AC-F69358B6A370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4D0C09-53FC-480A-8C6B-611D9B8F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A4F4FD-0F73-4472-A79C-2BB09B1C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9C235-7285-43A1-8B7A-DE53025A1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8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8D6D18-A332-4B78-A103-941D2175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1DF9-954D-4CBF-A023-7FD4377BA3FF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E1CEF4-8DC1-427D-8C5D-89E38FFC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928587-1FB6-43FF-8E06-4596688E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13B0C-F176-4B4B-854A-D788C6CBA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6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08AAAB-67A2-401F-8983-31A82E63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339B5-61D7-466D-BA67-2C61BC1AD1ED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55E3F8-C32E-4A11-8F07-81369539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33EAE5-8DEC-4739-9A3D-DCB27AD5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4736F-3FA3-4BF6-9910-92395E7087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62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1E4F518-6C2E-4A44-A5CE-6418826882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AA3A1B0-C909-471D-9AFA-C642FBC818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9FCB-916B-4511-AAC1-CBE1616EA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3743CC-C3F7-4752-BC45-00D50040C754}" type="datetimeFigureOut">
              <a:rPr lang="en-US"/>
              <a:pPr>
                <a:defRPr/>
              </a:pPr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A76D-828B-4C7E-8B70-4AB74FC8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7512-85AF-493A-A053-2801970A1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D4CDD0D-93D2-4E81-B729-B7FAEAEB28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674B950-7C4F-4500-9869-98AE1C6FF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461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Certainty Factor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9C3AE301-6C20-4ABB-987F-975DFAEE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5029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US" altLang="en-US" sz="1400" b="1" u="sng">
                <a:solidFill>
                  <a:srgbClr val="000000"/>
                </a:solidFill>
              </a:rPr>
              <a:t>References </a:t>
            </a:r>
            <a:r>
              <a:rPr lang="en-US" altLang="en-US" sz="140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1400">
                <a:solidFill>
                  <a:srgbClr val="000000"/>
                </a:solidFill>
              </a:rPr>
              <a:t>- Russel, S., &amp; Norvig, P. (2003). </a:t>
            </a:r>
            <a:r>
              <a:rPr lang="en-US" altLang="en-US" sz="1400" i="1">
                <a:solidFill>
                  <a:srgbClr val="000000"/>
                </a:solidFill>
              </a:rPr>
              <a:t>Artificial Intelligence A Modern Approach .</a:t>
            </a:r>
            <a:r>
              <a:rPr lang="en-US" altLang="en-US" sz="1400">
                <a:solidFill>
                  <a:srgbClr val="000000"/>
                </a:solidFill>
              </a:rPr>
              <a:t> New Jersey : Pearson Education, Inc.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1400">
                <a:solidFill>
                  <a:srgbClr val="000000"/>
                </a:solidFill>
              </a:rPr>
              <a:t>- Suyanto. (2011). </a:t>
            </a:r>
            <a:r>
              <a:rPr lang="en-US" altLang="en-US" sz="1400" i="1">
                <a:solidFill>
                  <a:srgbClr val="000000"/>
                </a:solidFill>
              </a:rPr>
              <a:t>Artificial Intelligence .</a:t>
            </a:r>
            <a:r>
              <a:rPr lang="en-US" altLang="en-US" sz="1400">
                <a:solidFill>
                  <a:srgbClr val="000000"/>
                </a:solidFill>
              </a:rPr>
              <a:t> Bandung : Informatika .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1400">
                <a:solidFill>
                  <a:srgbClr val="000000"/>
                </a:solidFill>
              </a:rPr>
              <a:t>- Sutojo, T., Mulyanto, E., &amp; Suhartono, V. (2011). </a:t>
            </a:r>
            <a:r>
              <a:rPr lang="en-US" altLang="en-US" sz="1400" i="1">
                <a:solidFill>
                  <a:srgbClr val="000000"/>
                </a:solidFill>
              </a:rPr>
              <a:t>Kecerdasan Buatan .</a:t>
            </a:r>
            <a:r>
              <a:rPr lang="en-US" altLang="en-US" sz="1400">
                <a:solidFill>
                  <a:srgbClr val="000000"/>
                </a:solidFill>
              </a:rPr>
              <a:t> Yogyakarta : C.V.Andi Offset.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8906FCAA-D46E-4337-BCCF-7BB3D2F9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40995337-EAED-42A8-A66C-54A6FB11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Eg : hari ini hujan(cf = 1),curah hujan rendah (cf = 0.8)</a:t>
            </a:r>
          </a:p>
          <a:p>
            <a:r>
              <a:rPr lang="en-US" altLang="en-US"/>
              <a:t>R3 : if hari ini hujan and curah hujan rendah then besok cerah {cf 0.6}</a:t>
            </a:r>
          </a:p>
          <a:p>
            <a:r>
              <a:rPr lang="en-US" altLang="en-US"/>
              <a:t>cf (H,E1 ^ E2) = min[cf(E1),cf(E2)] * cf</a:t>
            </a:r>
          </a:p>
          <a:p>
            <a:r>
              <a:rPr lang="en-US" altLang="en-US"/>
              <a:t>cf (besok cerah, hari ini hujan ^curah hujan rendah) = min [1,0.8] * 0.6 = 0.8 * 0.6 = 0.48 </a:t>
            </a:r>
          </a:p>
          <a:p>
            <a:r>
              <a:rPr lang="en-US" altLang="en-US"/>
              <a:t>Besok cerah {0.48}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6980A717-3435-47C1-ADE1-95C97C0B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A2B8-E62C-4EE2-A2C7-5F3A46A5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(</a:t>
            </a:r>
            <a:r>
              <a:rPr lang="en-US" dirty="0" err="1"/>
              <a:t>cf</a:t>
            </a:r>
            <a:r>
              <a:rPr lang="en-US" dirty="0"/>
              <a:t> = 1),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(</a:t>
            </a:r>
            <a:r>
              <a:rPr lang="en-US" dirty="0" err="1"/>
              <a:t>cf</a:t>
            </a:r>
            <a:r>
              <a:rPr lang="en-US" dirty="0"/>
              <a:t> = 0.8)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 (</a:t>
            </a:r>
            <a:r>
              <a:rPr lang="en-US" dirty="0" err="1"/>
              <a:t>cf</a:t>
            </a:r>
            <a:r>
              <a:rPr lang="en-US" dirty="0"/>
              <a:t> = 0.9)</a:t>
            </a:r>
          </a:p>
          <a:p>
            <a:pPr>
              <a:defRPr/>
            </a:pPr>
            <a:r>
              <a:rPr lang="en-US" dirty="0"/>
              <a:t>R4 : if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and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and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 then </a:t>
            </a:r>
            <a:r>
              <a:rPr lang="en-US" dirty="0" err="1"/>
              <a:t>besok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{</a:t>
            </a:r>
            <a:r>
              <a:rPr lang="en-US" dirty="0" err="1"/>
              <a:t>cf</a:t>
            </a:r>
            <a:r>
              <a:rPr lang="en-US" dirty="0"/>
              <a:t> 0.7}</a:t>
            </a:r>
          </a:p>
          <a:p>
            <a:pPr>
              <a:defRPr/>
            </a:pPr>
            <a:r>
              <a:rPr lang="en-US" dirty="0" err="1"/>
              <a:t>cf</a:t>
            </a:r>
            <a:r>
              <a:rPr lang="en-US" dirty="0"/>
              <a:t>(H,E1^E2^E3) = min[</a:t>
            </a:r>
            <a:r>
              <a:rPr lang="en-US" dirty="0" err="1"/>
              <a:t>cf</a:t>
            </a:r>
            <a:r>
              <a:rPr lang="en-US" dirty="0"/>
              <a:t>(E1),</a:t>
            </a:r>
            <a:r>
              <a:rPr lang="en-US" dirty="0" err="1"/>
              <a:t>cf</a:t>
            </a:r>
            <a:r>
              <a:rPr lang="en-US" dirty="0"/>
              <a:t>(E2),</a:t>
            </a:r>
            <a:r>
              <a:rPr lang="en-US" dirty="0" err="1"/>
              <a:t>cf</a:t>
            </a:r>
            <a:r>
              <a:rPr lang="en-US" dirty="0"/>
              <a:t>(E3)]*</a:t>
            </a:r>
            <a:r>
              <a:rPr lang="en-US" dirty="0" err="1"/>
              <a:t>cf</a:t>
            </a:r>
            <a:endParaRPr lang="en-US" dirty="0"/>
          </a:p>
          <a:p>
            <a:pPr>
              <a:defRPr/>
            </a:pPr>
            <a:r>
              <a:rPr lang="en-US" dirty="0" err="1"/>
              <a:t>cf</a:t>
            </a:r>
            <a:r>
              <a:rPr lang="en-US" dirty="0"/>
              <a:t>(</a:t>
            </a:r>
            <a:r>
              <a:rPr lang="en-US" dirty="0" err="1"/>
              <a:t>besok</a:t>
            </a:r>
            <a:r>
              <a:rPr lang="en-US" dirty="0"/>
              <a:t> </a:t>
            </a:r>
            <a:r>
              <a:rPr lang="en-US" dirty="0" err="1"/>
              <a:t>cerah,hari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hujan^curah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rendah^suhu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) = min[1,0.8,0.9]*0.9 = 0.8*0.7 = 0.56</a:t>
            </a:r>
          </a:p>
          <a:p>
            <a:pPr>
              <a:defRPr/>
            </a:pPr>
            <a:r>
              <a:rPr lang="en-US" dirty="0" err="1"/>
              <a:t>Besok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{0.48}</a:t>
            </a:r>
          </a:p>
          <a:p>
            <a:pPr>
              <a:defRPr/>
            </a:pPr>
            <a:r>
              <a:rPr lang="en-US" dirty="0" err="1"/>
              <a:t>Besok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{0.56}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F24A51AE-A866-49BE-84F0-FE7C752C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847A-C6A3-4324-9DAD-3B832673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Besok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{0.48}</a:t>
            </a:r>
          </a:p>
          <a:p>
            <a:pPr>
              <a:defRPr/>
            </a:pPr>
            <a:r>
              <a:rPr lang="en-US" dirty="0" err="1"/>
              <a:t>Besok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{0.56}</a:t>
            </a:r>
          </a:p>
          <a:p>
            <a:pPr>
              <a:defRPr/>
            </a:pP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cf</a:t>
            </a:r>
            <a:r>
              <a:rPr lang="en-US" dirty="0"/>
              <a:t> :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0.48+0.56 * (1-0.48) = 0.7712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428" name="Picture 5">
            <a:extLst>
              <a:ext uri="{FF2B5EF4-FFF2-40B4-BE49-F238E27FC236}">
                <a16:creationId xmlns:a16="http://schemas.microsoft.com/office/drawing/2014/main" id="{93688FF5-5DF4-4434-9A66-767DF0E88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278188"/>
            <a:ext cx="7931150" cy="190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6178F752-04DD-4229-BECE-EAD458C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Kesimpulan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A26CC376-F215-4681-9AB3-FF3975B3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Besok cerah {0.77}</a:t>
            </a:r>
          </a:p>
          <a:p>
            <a:r>
              <a:rPr lang="en-US" altLang="en-US"/>
              <a:t>Besok hujan {0.5}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0043BBE3-041B-467D-9B68-CE65F100ED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273051"/>
            <a:ext cx="8228013" cy="1146175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Ketidakpastian (uncertainty)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478FC4E-2AE1-4C4A-9054-AB9D189A1C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8050" y="1795464"/>
            <a:ext cx="8032750" cy="3673475"/>
          </a:xfrm>
        </p:spPr>
        <p:txBody>
          <a:bodyPr/>
          <a:lstStyle/>
          <a:p>
            <a:pPr marL="387350" indent="-293688" eaLnBrk="1" hangingPunct="1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 dirty="0"/>
              <a:t>Kurang </a:t>
            </a: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memadai</a:t>
            </a:r>
            <a:endParaRPr lang="en-US" altLang="en-US" dirty="0"/>
          </a:p>
          <a:p>
            <a:pPr marL="387350" indent="-293688" eaLnBrk="1" hangingPunct="1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 dirty="0" err="1"/>
              <a:t>Menghalangi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 yang </a:t>
            </a:r>
            <a:r>
              <a:rPr lang="en-US" altLang="en-US" dirty="0" err="1"/>
              <a:t>terbaik</a:t>
            </a:r>
            <a:endParaRPr lang="en-US" altLang="en-US" dirty="0"/>
          </a:p>
          <a:p>
            <a:pPr marL="387350" indent="-293688" eaLnBrk="1" hangingPunct="1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yang </a:t>
            </a:r>
            <a:r>
              <a:rPr lang="en-US" altLang="en-US" dirty="0" err="1"/>
              <a:t>berhubungan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ketidakpastian</a:t>
            </a:r>
            <a:r>
              <a:rPr lang="en-US" altLang="en-US" dirty="0"/>
              <a:t> : Certainty Factor</a:t>
            </a:r>
          </a:p>
          <a:p>
            <a:pPr marL="387350" indent="-293688" eaLnBrk="1" hangingPunct="1">
              <a:buNone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>
            <a:extLst>
              <a:ext uri="{FF2B5EF4-FFF2-40B4-BE49-F238E27FC236}">
                <a16:creationId xmlns:a16="http://schemas.microsoft.com/office/drawing/2014/main" id="{A1029275-02A8-4F2E-914D-2534BB491F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0"/>
            <a:ext cx="8228013" cy="1062038"/>
          </a:xfrm>
        </p:spPr>
        <p:txBody>
          <a:bodyPr vert="horz" wrap="square" lIns="91440" tIns="35268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/>
              <a:t>Certainty Factor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BFAD587-E204-4FC9-8E33-4F25F4060B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31964" y="838201"/>
            <a:ext cx="8709025" cy="5135563"/>
          </a:xfrm>
        </p:spPr>
        <p:txBody>
          <a:bodyPr rtlCol="0">
            <a:normAutofit lnSpcReduction="10000"/>
          </a:bodyPr>
          <a:lstStyle/>
          <a:p>
            <a:pPr marL="388806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MYCIN (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yang paling </a:t>
            </a:r>
            <a:r>
              <a:rPr lang="en-US" dirty="0" err="1"/>
              <a:t>awal</a:t>
            </a:r>
            <a:r>
              <a:rPr lang="en-US" dirty="0"/>
              <a:t>),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/ </a:t>
            </a:r>
            <a:r>
              <a:rPr lang="en-US" dirty="0" err="1"/>
              <a:t>kurang</a:t>
            </a:r>
            <a:r>
              <a:rPr lang="en-US" dirty="0"/>
              <a:t>.</a:t>
            </a:r>
          </a:p>
          <a:p>
            <a:pPr marL="388806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 dirty="0"/>
              <a:t>Certainty Factor (CF)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,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-1 </a:t>
            </a:r>
            <a:r>
              <a:rPr lang="en-US" dirty="0" err="1"/>
              <a:t>sampai</a:t>
            </a:r>
            <a:r>
              <a:rPr lang="en-US" dirty="0"/>
              <a:t> +1 </a:t>
            </a:r>
          </a:p>
          <a:p>
            <a:pPr marL="388806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 dirty="0"/>
              <a:t>IF &lt;</a:t>
            </a:r>
            <a:r>
              <a:rPr lang="en-US" dirty="0" err="1"/>
              <a:t>bukti</a:t>
            </a:r>
            <a:r>
              <a:rPr lang="en-US" dirty="0"/>
              <a:t>&gt; THEN &lt;</a:t>
            </a:r>
            <a:r>
              <a:rPr lang="en-US" dirty="0" err="1"/>
              <a:t>hipotesis</a:t>
            </a:r>
            <a:r>
              <a:rPr lang="en-US" dirty="0"/>
              <a:t>&gt; {</a:t>
            </a:r>
            <a:r>
              <a:rPr lang="en-US" i="1" dirty="0" err="1"/>
              <a:t>cf</a:t>
            </a:r>
            <a:r>
              <a:rPr lang="en-US" dirty="0"/>
              <a:t>}</a:t>
            </a:r>
          </a:p>
          <a:p>
            <a:pPr marL="388806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788856" lvl="1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 dirty="0"/>
              <a:t>MB (measure of belief) =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endParaRPr lang="en-US" dirty="0"/>
          </a:p>
          <a:p>
            <a:pPr marL="788856" lvl="1" indent="-293764" eaLnBrk="1" fontAlgn="auto" hangingPunct="1"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  <a:tab pos="8536446" algn="l"/>
              </a:tabLst>
              <a:defRPr/>
            </a:pPr>
            <a:r>
              <a:rPr lang="en-US" dirty="0"/>
              <a:t>MD (measure of disbelief) =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ketidakpercayaan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4BA6D30C-A6F7-4F47-9C73-2D2247B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Certainty Factor</a:t>
            </a:r>
            <a:endParaRPr lang="id-ID" altLang="en-US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EE141D36-499B-4729-9128-45D4D99A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Sepenuhnya tidak, {cf = -1}</a:t>
            </a:r>
          </a:p>
          <a:p>
            <a:r>
              <a:rPr lang="en-US" altLang="en-US"/>
              <a:t>Hampir pasti tidak, {cf = -0.8}</a:t>
            </a:r>
            <a:endParaRPr lang="id-ID" altLang="en-US"/>
          </a:p>
          <a:p>
            <a:r>
              <a:rPr lang="en-US" altLang="en-US"/>
              <a:t>Mungkin tidak, {cf = -0.6}</a:t>
            </a:r>
            <a:endParaRPr lang="id-ID" altLang="en-US"/>
          </a:p>
          <a:p>
            <a:r>
              <a:rPr lang="en-US" altLang="en-US"/>
              <a:t>Sepertinya tidak, {cf = -0.4}</a:t>
            </a:r>
            <a:endParaRPr lang="id-ID" altLang="en-US"/>
          </a:p>
          <a:p>
            <a:r>
              <a:rPr lang="en-US" altLang="en-US"/>
              <a:t>Tidak tahu, {cf = -0.2 sampai +0.2}</a:t>
            </a:r>
            <a:endParaRPr lang="id-ID" altLang="en-US"/>
          </a:p>
          <a:p>
            <a:r>
              <a:rPr lang="en-US" altLang="en-US"/>
              <a:t>Mungkin, {cf = +0.4}</a:t>
            </a:r>
            <a:endParaRPr lang="id-ID" altLang="en-US"/>
          </a:p>
          <a:p>
            <a:r>
              <a:rPr lang="en-US" altLang="en-US"/>
              <a:t>Yakin, {cf = +0.6}</a:t>
            </a:r>
            <a:endParaRPr lang="id-ID" altLang="en-US"/>
          </a:p>
          <a:p>
            <a:r>
              <a:rPr lang="en-US" altLang="en-US"/>
              <a:t>Hampir pasti ya, {cf = +0.8}</a:t>
            </a:r>
          </a:p>
          <a:p>
            <a:r>
              <a:rPr lang="en-US" altLang="en-US"/>
              <a:t>Sepenuhnya ya, {cf = + 1}</a:t>
            </a:r>
            <a:endParaRPr lang="id-ID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DE25DA3C-8553-486D-84FC-BDCE8789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 dari suatu rule</a:t>
            </a:r>
            <a:endParaRPr lang="id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95D2-1F07-4398-BCFC-0A7DADE0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819401"/>
            <a:ext cx="8229600" cy="33067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  <a:defRPr/>
            </a:pPr>
            <a:r>
              <a:rPr lang="en-US" dirty="0"/>
              <a:t>IF </a:t>
            </a:r>
            <a:r>
              <a:rPr lang="en-US" dirty="0" err="1"/>
              <a:t>langit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THEN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{</a:t>
            </a:r>
            <a:r>
              <a:rPr lang="en-US" dirty="0" err="1"/>
              <a:t>cf</a:t>
            </a:r>
            <a:r>
              <a:rPr lang="en-US" dirty="0"/>
              <a:t> 0.8}</a:t>
            </a:r>
          </a:p>
          <a:p>
            <a:pPr marL="0" indent="0">
              <a:buNone/>
              <a:defRPr/>
            </a:pPr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langit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( </a:t>
            </a:r>
            <a:r>
              <a:rPr lang="en-US" dirty="0" err="1"/>
              <a:t>cf</a:t>
            </a:r>
            <a:r>
              <a:rPr lang="en-US" dirty="0"/>
              <a:t>(E) ) </a:t>
            </a:r>
            <a:r>
              <a:rPr lang="en-US" dirty="0" err="1"/>
              <a:t>adalah</a:t>
            </a:r>
            <a:r>
              <a:rPr lang="en-US" dirty="0"/>
              <a:t> 0.5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cf</a:t>
            </a:r>
            <a:r>
              <a:rPr lang="en-US" dirty="0"/>
              <a:t>(H,E) = 0.5 * 0.8 = 0.4 </a:t>
            </a:r>
            <a:endParaRPr lang="id-ID" dirty="0"/>
          </a:p>
        </p:txBody>
      </p:sp>
      <p:pic>
        <p:nvPicPr>
          <p:cNvPr id="96260" name="Picture 2">
            <a:extLst>
              <a:ext uri="{FF2B5EF4-FFF2-40B4-BE49-F238E27FC236}">
                <a16:creationId xmlns:a16="http://schemas.microsoft.com/office/drawing/2014/main" id="{7D47D8A2-2661-47BA-B5F3-09FFCD45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548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1EBA0939-26F4-4667-962B-F8ACA381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 dari suatu rule jika ada banyak bukti (E)</a:t>
            </a:r>
            <a:endParaRPr lang="id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F5F6-41BA-464C-9401-5D7529F6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743201"/>
            <a:ext cx="8229600" cy="33829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  <a:defRPr/>
            </a:pPr>
            <a:r>
              <a:rPr lang="en-US" dirty="0"/>
              <a:t>IF </a:t>
            </a:r>
            <a:r>
              <a:rPr lang="en-US" dirty="0" err="1"/>
              <a:t>langit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AND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THEN </a:t>
            </a:r>
            <a:r>
              <a:rPr lang="en-US" dirty="0" err="1"/>
              <a:t>banyaklah</a:t>
            </a:r>
            <a:r>
              <a:rPr lang="en-US" dirty="0"/>
              <a:t> </a:t>
            </a:r>
            <a:r>
              <a:rPr lang="en-US" dirty="0" err="1"/>
              <a:t>minum</a:t>
            </a:r>
            <a:r>
              <a:rPr lang="en-US" dirty="0"/>
              <a:t> air {</a:t>
            </a:r>
            <a:r>
              <a:rPr lang="en-US" dirty="0" err="1"/>
              <a:t>cf</a:t>
            </a:r>
            <a:r>
              <a:rPr lang="en-US" dirty="0"/>
              <a:t> 0.8}</a:t>
            </a:r>
          </a:p>
          <a:p>
            <a:pPr marL="0" indent="0">
              <a:buNone/>
              <a:defRPr/>
            </a:pPr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langit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( </a:t>
            </a:r>
            <a:r>
              <a:rPr lang="en-US" dirty="0" err="1"/>
              <a:t>cf</a:t>
            </a:r>
            <a:r>
              <a:rPr lang="en-US" dirty="0"/>
              <a:t>(E1) ) </a:t>
            </a:r>
            <a:r>
              <a:rPr lang="en-US" dirty="0" err="1"/>
              <a:t>adalah</a:t>
            </a:r>
            <a:r>
              <a:rPr lang="en-US" dirty="0"/>
              <a:t> 0.9, 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( </a:t>
            </a:r>
            <a:r>
              <a:rPr lang="en-US" dirty="0" err="1"/>
              <a:t>cf</a:t>
            </a:r>
            <a:r>
              <a:rPr lang="en-US" dirty="0"/>
              <a:t>(E2) )  0.7, </a:t>
            </a:r>
            <a:r>
              <a:rPr lang="en-US" dirty="0" err="1"/>
              <a:t>maka</a:t>
            </a:r>
            <a:r>
              <a:rPr lang="en-US" dirty="0"/>
              <a:t> :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cf</a:t>
            </a:r>
            <a:r>
              <a:rPr lang="en-US" dirty="0"/>
              <a:t>(H,E1^E2) = min(0.9, 07) * 0.8 = 0.56 </a:t>
            </a:r>
            <a:endParaRPr lang="id-ID" dirty="0"/>
          </a:p>
          <a:p>
            <a:pPr>
              <a:defRPr/>
            </a:pPr>
            <a:endParaRPr lang="id-ID" dirty="0"/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7BE6E361-B570-4185-92D8-B71F08ED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84010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4A270AD0-109C-40E2-803A-13A22CC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 pada rule yang hipotesisnya sama</a:t>
            </a:r>
            <a:endParaRPr lang="id-ID" altLang="en-US"/>
          </a:p>
        </p:txBody>
      </p:sp>
      <p:pic>
        <p:nvPicPr>
          <p:cNvPr id="98307" name="Picture 2">
            <a:extLst>
              <a:ext uri="{FF2B5EF4-FFF2-40B4-BE49-F238E27FC236}">
                <a16:creationId xmlns:a16="http://schemas.microsoft.com/office/drawing/2014/main" id="{05937A0A-A488-4EA3-8C92-82AD2F96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8616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FA95B93A-94B2-4EEA-8DF8-11920599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3945D2B5-5050-440C-BA01-145C7326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4983163"/>
          </a:xfrm>
        </p:spPr>
        <p:txBody>
          <a:bodyPr/>
          <a:lstStyle/>
          <a:p>
            <a:r>
              <a:rPr lang="en-US" altLang="en-US" sz="2800"/>
              <a:t>R1 : if hari ini hujan then besok hujan {cf 0.5}</a:t>
            </a:r>
          </a:p>
          <a:p>
            <a:r>
              <a:rPr lang="en-US" altLang="en-US" sz="2800"/>
              <a:t>R2 : if hari ini cerah then besok cerah {cf 0.5}</a:t>
            </a:r>
          </a:p>
          <a:p>
            <a:r>
              <a:rPr lang="en-US" altLang="en-US" sz="2800"/>
              <a:t>R3 : if hari ini hujan and curah hujan rendah then besok cerah {cf 0.6}</a:t>
            </a:r>
          </a:p>
          <a:p>
            <a:r>
              <a:rPr lang="en-US" altLang="en-US" sz="2800"/>
              <a:t>R4 : if hari ini hujan and curah hujan rendah and suhu dingin then besok cerah {cf 0.7}</a:t>
            </a:r>
          </a:p>
          <a:p>
            <a:r>
              <a:rPr lang="en-US" altLang="en-US" sz="2800"/>
              <a:t>R5 : if hari ini cerah and suhu hangat then besok hujan {cf 0.65}</a:t>
            </a:r>
          </a:p>
          <a:p>
            <a:r>
              <a:rPr lang="en-US" altLang="en-US" sz="2800"/>
              <a:t>R6 : if hari ini cerah and suhu hangat and langit mendung then besok hujan {cf 0.55}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37552AE9-A089-4AAC-96E7-E6B63C6F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D919D747-48D2-4C3C-B3DF-F27B8338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Fakta : hari ini hujan (cf(E) = 1)</a:t>
            </a:r>
          </a:p>
          <a:p>
            <a:r>
              <a:rPr lang="en-US" altLang="en-US"/>
              <a:t>R1 : if hari ini hujan then besok hujan {cf 0.5}</a:t>
            </a:r>
          </a:p>
          <a:p>
            <a:r>
              <a:rPr lang="en-US" altLang="en-US"/>
              <a:t>cf(H,E) = cf(E) * cf</a:t>
            </a:r>
          </a:p>
          <a:p>
            <a:r>
              <a:rPr lang="en-US" altLang="en-US"/>
              <a:t>cf(besok hujan, hari ini hujan) = cf(hari ini hujan)*cf = 1 * 0.5 = 0.5</a:t>
            </a:r>
          </a:p>
          <a:p>
            <a:r>
              <a:rPr lang="en-US" altLang="en-US"/>
              <a:t>Besok hujan {0.5}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782</Words>
  <Application>Microsoft Macintosh PowerPoint</Application>
  <PresentationFormat>Widescreen</PresentationFormat>
  <Paragraphs>78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Certainty Factor</vt:lpstr>
      <vt:lpstr>Ketidakpastian (uncertainty)</vt:lpstr>
      <vt:lpstr>Certainty Factor</vt:lpstr>
      <vt:lpstr>Certainty Factor</vt:lpstr>
      <vt:lpstr>CF dari suatu rule</vt:lpstr>
      <vt:lpstr>CF dari suatu rule jika ada banyak bukti (E)</vt:lpstr>
      <vt:lpstr>CF pada rule yang hipotesisnya sama</vt:lpstr>
      <vt:lpstr>Contoh</vt:lpstr>
      <vt:lpstr>Contoh</vt:lpstr>
      <vt:lpstr>Contoh</vt:lpstr>
      <vt:lpstr>Contoh</vt:lpstr>
      <vt:lpstr>Contoh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Reasoning</dc:title>
  <dc:creator>CHhannZ</dc:creator>
  <cp:lastModifiedBy>Author</cp:lastModifiedBy>
  <cp:revision>98</cp:revision>
  <dcterms:created xsi:type="dcterms:W3CDTF">2014-04-04T00:40:18Z</dcterms:created>
  <dcterms:modified xsi:type="dcterms:W3CDTF">2022-02-18T03:11:15Z</dcterms:modified>
</cp:coreProperties>
</file>