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MrN81BSLloq1J7LWkc04XFJ7M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4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:notes"/>
          <p:cNvSpPr txBox="1"/>
          <p:nvPr/>
        </p:nvSpPr>
        <p:spPr>
          <a:xfrm>
            <a:off x="1004888" y="693738"/>
            <a:ext cx="4845050" cy="34258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6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8:notes"/>
          <p:cNvSpPr txBox="1"/>
          <p:nvPr/>
        </p:nvSpPr>
        <p:spPr>
          <a:xfrm>
            <a:off x="1004888" y="693738"/>
            <a:ext cx="4848225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025" lIns="82050" spcFirstLastPara="1" rIns="82050" wrap="square" tIns="4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4213" y="4341813"/>
            <a:ext cx="548005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2286000" y="160020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Fuzzy Logic</a:t>
            </a:r>
            <a:br>
              <a:rPr lang="en-US"/>
            </a:br>
            <a:r>
              <a:rPr lang="en-US"/>
              <a:t>(Himpunan Fuzzy dan Fuzzifikasi)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Fuzzifikasi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1752600" y="1219201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Masukan yang nilainya tegas (hanya 1 dan 0 atau true dan false) dikonversi ke bentuk fuzzy, yang berupa nilai linguistik dengan derajat keanggotaan tertentu. Konversi ini dilakukan dengan membuat fungsi keanggotaan.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Variabel lingustik adalah suatu interval numerik dan mempunyai nilai linguistik, contoh : Suhu adalah variabel linguistik, dengan nilai linguistiknya adalah panas, sedang, dingin, yang derajat keanggotaannya bisa ditentukan melalui fungsi keanggotaan.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Keanggotaan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suatu kurva yang menunjukkan pemetaan titik-titik input data ke dalam nilai/derajat keanggotaannya yang memiliki interval antara 0 sampai 1. 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Fungsi Segitiga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Fungsi Trapesium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Keanggotaan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Fungsi Segitiga</a:t>
            </a: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17471" l="16032" r="9489" t="30605"/>
          <a:stretch/>
        </p:blipFill>
        <p:spPr>
          <a:xfrm>
            <a:off x="1655764" y="2692401"/>
            <a:ext cx="8836025" cy="361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/>
        </p:nvSpPr>
        <p:spPr>
          <a:xfrm>
            <a:off x="7854951" y="3973514"/>
            <a:ext cx="1114425" cy="369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(c-x)/(c-b)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Keanggotaan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Fungsi Trapesium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25472" l="19939" r="9489" t="22971"/>
          <a:stretch/>
        </p:blipFill>
        <p:spPr>
          <a:xfrm>
            <a:off x="1655764" y="2581276"/>
            <a:ext cx="8847137" cy="37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Keanggotaan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2178050" y="1795463"/>
            <a:ext cx="8032750" cy="389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384175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Contoh : suatu fungsi keanggotaan untuk variabel UMUR yang dibagi menjadi 3 kategori atau 3 himpunan fuzzy yaitu MUDA, PAROBAYA, TUA,  dimana dapat direpresentasikan sebagai berikut :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1981200" y="314326"/>
            <a:ext cx="8223250" cy="1058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Keanggotaan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246313"/>
            <a:ext cx="9123363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Keanggotaan</a:t>
            </a:r>
            <a:endParaRPr/>
          </a:p>
        </p:txBody>
      </p:sp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2178050" y="1795463"/>
            <a:ext cx="8032750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6" name="Google Shape;2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38263"/>
            <a:ext cx="8502650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Logika Fuzzy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384175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Masalah di dunia nyata umumnya bersifat tidak pasti.</a:t>
            </a:r>
            <a:endParaRPr/>
          </a:p>
          <a:p>
            <a:pPr indent="-288925" lvl="0" marL="384175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Suatu cara untuk merepresentasikan dan menangani masalah </a:t>
            </a:r>
            <a:r>
              <a:rPr b="1" lang="en-US"/>
              <a:t>ketidakpastian</a:t>
            </a:r>
            <a:r>
              <a:rPr lang="en-US"/>
              <a:t> (keraguan, ketidaktepatan, kekurang-lengkapan informasi, dan kebenaran yang bersifat sebagian).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Himpunan Tegas (Crisp)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178050" y="1795464"/>
            <a:ext cx="8032750" cy="440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9445" lvl="0" marL="384486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Nilai keanggotaan suatu item x dalam suatu himpunan A, memiliki 2 kemungkinan :</a:t>
            </a:r>
            <a:endParaRPr/>
          </a:p>
          <a:p>
            <a:pPr indent="-515528" lvl="1" marL="15595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1, x anggota A</a:t>
            </a:r>
            <a:endParaRPr/>
          </a:p>
          <a:p>
            <a:pPr indent="-515528" lvl="1" marL="15595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0, x bukan anggota A</a:t>
            </a:r>
            <a:endParaRPr/>
          </a:p>
          <a:p>
            <a:pPr indent="-289445" lvl="0" marL="384486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Contoh : </a:t>
            </a:r>
            <a:endParaRPr/>
          </a:p>
          <a:p>
            <a:pPr indent="-515528" lvl="1" marL="15595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S = [1,2,3,4,5,6]; A = [1,2,3]; B = [3,4,5]</a:t>
            </a:r>
            <a:endParaRPr/>
          </a:p>
          <a:p>
            <a:pPr indent="-515528" lvl="1" marL="15595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Nilai keanggotaan 2 pada A = µA[2] = 1	</a:t>
            </a:r>
            <a:endParaRPr/>
          </a:p>
          <a:p>
            <a:pPr indent="-515528" lvl="1" marL="15595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Nilai keanggotaan 4 pada A = µA[4] = 0</a:t>
            </a:r>
            <a:endParaRPr/>
          </a:p>
          <a:p>
            <a:pPr indent="-515528" lvl="1" marL="1559543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Nilai keanggotaan 5 pada B = µB[5] =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178050" y="1795464"/>
            <a:ext cx="8032750" cy="367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384175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Variabel umur dibagi 3 kategori :</a:t>
            </a:r>
            <a:endParaRPr/>
          </a:p>
          <a:p>
            <a:pPr indent="-514350" lvl="1" marL="1558925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MUDA, &lt;35 tahun </a:t>
            </a:r>
            <a:endParaRPr/>
          </a:p>
          <a:p>
            <a:pPr indent="-514350" lvl="1" marL="1558925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PAROBAYA, 35-55 tahun</a:t>
            </a:r>
            <a:endParaRPr/>
          </a:p>
          <a:p>
            <a:pPr indent="-514350" lvl="1" marL="1558925" rtl="0" algn="l">
              <a:spcBef>
                <a:spcPts val="560"/>
              </a:spcBef>
              <a:spcAft>
                <a:spcPts val="0"/>
              </a:spcAft>
              <a:buClr>
                <a:srgbClr val="FF6633"/>
              </a:buClr>
              <a:buSzPts val="2100"/>
              <a:buFont typeface="Noto Sans Symbols"/>
              <a:buChar char="−"/>
            </a:pPr>
            <a:r>
              <a:rPr lang="en-US"/>
              <a:t>TUA, &gt;55 tahun</a:t>
            </a:r>
            <a:endParaRPr/>
          </a:p>
          <a:p>
            <a:pPr indent="-288925" lvl="0" marL="384175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Grafik nilai keanggotaan :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4354514"/>
            <a:ext cx="9123363" cy="228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731964" y="1241425"/>
            <a:ext cx="8709025" cy="578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9445" lvl="0" marL="384486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34 tahun  maka dikatakan  MUDA →   µMUDA[34] = 1  </a:t>
            </a:r>
            <a:endParaRPr/>
          </a:p>
          <a:p>
            <a:pPr indent="-289445" lvl="0" marL="384486" rtl="0" algn="l">
              <a:spcBef>
                <a:spcPts val="592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35 tahun  maka dikatakan  PAROBAYA →  µPAROBAYA[35] = 1 </a:t>
            </a:r>
            <a:endParaRPr/>
          </a:p>
          <a:p>
            <a:pPr indent="-289445" lvl="0" marL="384486" rtl="0" algn="l">
              <a:spcBef>
                <a:spcPts val="592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34 tahun  maka dikatakan  TIDAKPAROBAYA →  µPAROBAYA[34] = 0 </a:t>
            </a:r>
            <a:endParaRPr/>
          </a:p>
          <a:p>
            <a:pPr indent="-289445" lvl="0" marL="384486" rtl="0" algn="l">
              <a:spcBef>
                <a:spcPts val="592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35 tahun  kurang 1 hari maka dikatakan  TIDAKPAROBAYA →  µPAROBAYA[35 th – 1 hari] = 0 </a:t>
            </a:r>
            <a:endParaRPr/>
          </a:p>
          <a:p>
            <a:pPr indent="-289445" lvl="0" marL="384486" rtl="0" algn="l">
              <a:spcBef>
                <a:spcPts val="592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35 tahun  lebih 1 hari maka dikatakan  TIDAKMUDA →  µMUDA[35 th + 1 hari] = 0 </a:t>
            </a:r>
            <a:endParaRPr/>
          </a:p>
          <a:p>
            <a:pPr indent="-289445" lvl="0" marL="384486" rtl="0" algn="l">
              <a:spcBef>
                <a:spcPts val="592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Himpunan Fuzzy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2178050" y="1795464"/>
            <a:ext cx="8032750" cy="367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8925" lvl="0" marL="384175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Misal pada contoh sebelumnya (kategori umur), seseorang bisa masuk 2 himpunan yang berbeda, misal MUDA dan PAROBAYA</a:t>
            </a:r>
            <a:endParaRPr/>
          </a:p>
          <a:p>
            <a:pPr indent="-288925" lvl="0" marL="384175" rtl="0" algn="l">
              <a:spcBef>
                <a:spcPts val="640"/>
              </a:spcBef>
              <a:spcAft>
                <a:spcPts val="0"/>
              </a:spcAft>
              <a:buClr>
                <a:srgbClr val="FF6633"/>
              </a:buClr>
              <a:buSzPts val="1440"/>
              <a:buFont typeface="Noto Sans Symbols"/>
              <a:buChar char="●"/>
            </a:pPr>
            <a:r>
              <a:rPr lang="en-US"/>
              <a:t>Grafik untuk himpunan fuzzy 	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1" y="4081464"/>
            <a:ext cx="7980363" cy="255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981201" y="314325"/>
            <a:ext cx="8228013" cy="106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Himpunan Fuzzy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2178050" y="1795464"/>
            <a:ext cx="8032750" cy="367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9445" lvl="0" marL="384486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40 tahun  termasuk dalam himpunan MUDA dengan  µMUDA[40] = 0,25 termasuk juga dalam himpunan PAROBAYA dengan  µ PAROBAYA [40] = 0,5 </a:t>
            </a:r>
            <a:endParaRPr/>
          </a:p>
          <a:p>
            <a:pPr indent="-289445" lvl="0" marL="384486" rtl="0" algn="l">
              <a:spcBef>
                <a:spcPts val="592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usia 50 tahun  termasuk dalam himpunan TUA dengan  µTUA[50] = 0,25 termasuk juga dalam himpunan PAROBAYA dengan  µ PAROBAYA [50] = 0,5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1981201" y="263526"/>
            <a:ext cx="8228013" cy="1166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52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Perbedaan Himpunan Tegas dan Himpunan Fuzzy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2178050" y="1795464"/>
            <a:ext cx="8032750" cy="4376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9445" lvl="0" marL="384486" rtl="0" algn="l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Himpunan crisp,  nilai keanggotaan hanya 0 dan 1.     </a:t>
            </a:r>
            <a:endParaRPr/>
          </a:p>
          <a:p>
            <a:pPr indent="-289445" lvl="0" marL="384486" rtl="0" algn="l">
              <a:spcBef>
                <a:spcPts val="544"/>
              </a:spcBef>
              <a:spcAft>
                <a:spcPts val="0"/>
              </a:spcAft>
              <a:buClr>
                <a:srgbClr val="FF6633"/>
              </a:buClr>
              <a:buSzPct val="45000"/>
              <a:buFont typeface="Noto Sans Symbols"/>
              <a:buChar char="●"/>
            </a:pPr>
            <a:r>
              <a:rPr lang="en-US"/>
              <a:t>Himpunan fuzzy, derajat/nilai keanggotaan terletak pada rentang 0  sampai 1 sehingga : </a:t>
            </a:r>
            <a:endParaRPr/>
          </a:p>
          <a:p>
            <a:pPr indent="-515528" lvl="1" marL="1559543" rtl="0" algn="l">
              <a:spcBef>
                <a:spcPts val="476"/>
              </a:spcBef>
              <a:spcAft>
                <a:spcPts val="0"/>
              </a:spcAft>
              <a:buClr>
                <a:srgbClr val="FF6633"/>
              </a:buClr>
              <a:buSzPct val="75000"/>
              <a:buFont typeface="Noto Sans Symbols"/>
              <a:buChar char="−"/>
            </a:pPr>
            <a:r>
              <a:rPr lang="en-US"/>
              <a:t>Bila x memiliki derajat keanggotaan fuzzy µ A [x] adalah diantara 0 sampai dengan 1 maka x sebagian merupakan anggota himpunan A dengan derajat keanggotaan tertentu.</a:t>
            </a:r>
            <a:endParaRPr/>
          </a:p>
          <a:p>
            <a:pPr indent="-515528" lvl="1" marL="1559543" rtl="0" algn="l">
              <a:spcBef>
                <a:spcPts val="476"/>
              </a:spcBef>
              <a:spcAft>
                <a:spcPts val="0"/>
              </a:spcAft>
              <a:buClr>
                <a:srgbClr val="FF6633"/>
              </a:buClr>
              <a:buSzPct val="75000"/>
              <a:buFont typeface="Noto Sans Symbols"/>
              <a:buChar char="−"/>
            </a:pPr>
            <a:r>
              <a:rPr lang="en-US"/>
              <a:t>Bila x memiliki derajat keanggotaan fuzzy µ A [x] = 0 →  x  bukan anggota  himpunan A </a:t>
            </a:r>
            <a:endParaRPr/>
          </a:p>
          <a:p>
            <a:pPr indent="-515528" lvl="1" marL="1559543" rtl="0" algn="l">
              <a:spcBef>
                <a:spcPts val="476"/>
              </a:spcBef>
              <a:spcAft>
                <a:spcPts val="0"/>
              </a:spcAft>
              <a:buClr>
                <a:srgbClr val="FF6633"/>
              </a:buClr>
              <a:buSzPct val="75000"/>
              <a:buFont typeface="Noto Sans Symbols"/>
              <a:buChar char="−"/>
            </a:pPr>
            <a:r>
              <a:rPr lang="en-US"/>
              <a:t>Bila x memiliki derajat keanggotaan fuzzy µ A [x] = 1 →  x  anggota penuh  himpunan 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Fuzzy System</a:t>
            </a: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4402905" y="1417652"/>
            <a:ext cx="3386184" cy="4941923"/>
            <a:chOff x="3251199" y="2006600"/>
            <a:chExt cx="3733801" cy="5445645"/>
          </a:xfrm>
        </p:grpSpPr>
        <p:pic>
          <p:nvPicPr>
            <p:cNvPr id="153" name="Google Shape;153;p9"/>
            <p:cNvPicPr preferRelativeResize="0"/>
            <p:nvPr/>
          </p:nvPicPr>
          <p:blipFill rotWithShape="1">
            <a:blip r:embed="rId3">
              <a:alphaModFix/>
            </a:blip>
            <a:srcRect b="21028" l="31656" r="30061" t="18971"/>
            <a:stretch/>
          </p:blipFill>
          <p:spPr>
            <a:xfrm>
              <a:off x="3251199" y="2006600"/>
              <a:ext cx="3733801" cy="342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9"/>
            <p:cNvPicPr preferRelativeResize="0"/>
            <p:nvPr/>
          </p:nvPicPr>
          <p:blipFill rotWithShape="1">
            <a:blip r:embed="rId4">
              <a:alphaModFix/>
            </a:blip>
            <a:srcRect b="34292" l="34782" r="34489" t="31415"/>
            <a:stretch/>
          </p:blipFill>
          <p:spPr>
            <a:xfrm>
              <a:off x="3528144" y="5492476"/>
              <a:ext cx="2997201" cy="19597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2014-05-26T08:37:01Z</dcterms:created>
  <dc:creator>CHhannZ</dc:creator>
</cp:coreProperties>
</file>